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sldIdLst>
    <p:sldId id="256" r:id="rId2"/>
    <p:sldId id="257" r:id="rId3"/>
    <p:sldId id="258" r:id="rId4"/>
    <p:sldId id="260" r:id="rId5"/>
    <p:sldId id="261" r:id="rId6"/>
    <p:sldId id="262" r:id="rId7"/>
    <p:sldId id="263" r:id="rId8"/>
    <p:sldId id="264" r:id="rId9"/>
    <p:sldId id="265" r:id="rId10"/>
    <p:sldId id="266" r:id="rId11"/>
    <p:sldId id="267" r:id="rId12"/>
    <p:sldId id="295" r:id="rId13"/>
    <p:sldId id="268" r:id="rId14"/>
    <p:sldId id="296" r:id="rId15"/>
    <p:sldId id="297" r:id="rId16"/>
    <p:sldId id="29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99" r:id="rId31"/>
    <p:sldId id="300" r:id="rId32"/>
    <p:sldId id="301" r:id="rId33"/>
    <p:sldId id="302" r:id="rId34"/>
    <p:sldId id="303" r:id="rId35"/>
    <p:sldId id="282" r:id="rId36"/>
    <p:sldId id="284" r:id="rId37"/>
    <p:sldId id="285" r:id="rId38"/>
    <p:sldId id="286" r:id="rId39"/>
    <p:sldId id="287" r:id="rId40"/>
    <p:sldId id="288" r:id="rId41"/>
    <p:sldId id="289" r:id="rId42"/>
    <p:sldId id="290" r:id="rId43"/>
    <p:sldId id="291" r:id="rId44"/>
    <p:sldId id="292" r:id="rId45"/>
    <p:sldId id="293" r:id="rId46"/>
    <p:sldId id="294" r:id="rId47"/>
    <p:sldId id="305" r:id="rId48"/>
    <p:sldId id="306" r:id="rId49"/>
    <p:sldId id="307" r:id="rId50"/>
    <p:sldId id="308" r:id="rId51"/>
    <p:sldId id="309" r:id="rId52"/>
    <p:sldId id="310" r:id="rId53"/>
    <p:sldId id="311" r:id="rId54"/>
    <p:sldId id="259"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283" r:id="rId85"/>
    <p:sldId id="341" r:id="rId86"/>
    <p:sldId id="342" r:id="rId87"/>
    <p:sldId id="343" r:id="rId88"/>
  </p:sldIdLst>
  <p:sldSz cx="15557500" cy="8763000"/>
  <p:notesSz cx="15557500" cy="8763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21A5"/>
    <a:srgbClr val="EB1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7"/>
    <p:restoredTop sz="94747"/>
  </p:normalViewPr>
  <p:slideViewPr>
    <p:cSldViewPr>
      <p:cViewPr varScale="1">
        <p:scale>
          <a:sx n="64" d="100"/>
          <a:sy n="64" d="100"/>
        </p:scale>
        <p:origin x="32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DC8B0591-906C-8847-9A8C-DFE64C44E65F}" type="datetimeFigureOut">
              <a:rPr lang="en-US" smtClean="0"/>
              <a:t>1/19/24</a:t>
            </a:fld>
            <a:endParaRPr lang="en-US"/>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A2DF5DB8-CC80-1940-B72B-34DFE2065381}" type="slidenum">
              <a:rPr lang="en-US" smtClean="0"/>
              <a:t>‹#›</a:t>
            </a:fld>
            <a:endParaRPr lang="en-US"/>
          </a:p>
        </p:txBody>
      </p:sp>
    </p:spTree>
    <p:extLst>
      <p:ext uri="{BB962C8B-B14F-4D97-AF65-F5344CB8AC3E}">
        <p14:creationId xmlns:p14="http://schemas.microsoft.com/office/powerpoint/2010/main" val="271486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5DB8-CC80-1940-B72B-34DFE2065381}" type="slidenum">
              <a:rPr lang="en-US" smtClean="0"/>
              <a:t>30</a:t>
            </a:fld>
            <a:endParaRPr lang="en-US"/>
          </a:p>
        </p:txBody>
      </p:sp>
    </p:spTree>
    <p:extLst>
      <p:ext uri="{BB962C8B-B14F-4D97-AF65-F5344CB8AC3E}">
        <p14:creationId xmlns:p14="http://schemas.microsoft.com/office/powerpoint/2010/main" val="194477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5DB8-CC80-1940-B72B-34DFE2065381}" type="slidenum">
              <a:rPr lang="en-US" smtClean="0"/>
              <a:t>36</a:t>
            </a:fld>
            <a:endParaRPr lang="en-US"/>
          </a:p>
        </p:txBody>
      </p:sp>
    </p:spTree>
    <p:extLst>
      <p:ext uri="{BB962C8B-B14F-4D97-AF65-F5344CB8AC3E}">
        <p14:creationId xmlns:p14="http://schemas.microsoft.com/office/powerpoint/2010/main" val="264455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5DB8-CC80-1940-B72B-34DFE2065381}" type="slidenum">
              <a:rPr lang="en-US" smtClean="0"/>
              <a:t>47</a:t>
            </a:fld>
            <a:endParaRPr lang="en-US"/>
          </a:p>
        </p:txBody>
      </p:sp>
    </p:spTree>
    <p:extLst>
      <p:ext uri="{BB962C8B-B14F-4D97-AF65-F5344CB8AC3E}">
        <p14:creationId xmlns:p14="http://schemas.microsoft.com/office/powerpoint/2010/main" val="26847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992579"/>
          </a:xfrm>
          <a:prstGeom prst="rect">
            <a:avLst/>
          </a:prstGeom>
        </p:spPr>
        <p:txBody>
          <a:bodyPr wrap="square" lIns="0" tIns="0" rIns="0" bIns="0">
            <a:spAutoFit/>
          </a:bodyPr>
          <a:lstStyle>
            <a:lvl1pPr>
              <a:defRPr b="0" i="0">
                <a:latin typeface="Arial Hebrew Scholar" pitchFamily="2" charset="-79"/>
                <a:cs typeface="Arial Hebrew Scholar" pitchFamily="2" charset="-79"/>
              </a:defRPr>
            </a:lvl1pPr>
          </a:lstStyle>
          <a:p>
            <a:endParaRPr dirty="0"/>
          </a:p>
        </p:txBody>
      </p:sp>
      <p:sp>
        <p:nvSpPr>
          <p:cNvPr id="3" name="Holder 3"/>
          <p:cNvSpPr>
            <a:spLocks noGrp="1"/>
          </p:cNvSpPr>
          <p:nvPr>
            <p:ph type="subTitle" idx="4"/>
          </p:nvPr>
        </p:nvSpPr>
        <p:spPr>
          <a:xfrm>
            <a:off x="2333625" y="4907280"/>
            <a:ext cx="10890250" cy="2190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50" b="0" i="0">
                <a:solidFill>
                  <a:srgbClr val="04182D"/>
                </a:solidFill>
                <a:latin typeface="Arial Hebrew Scholar" pitchFamily="2" charset="-79"/>
                <a:cs typeface="Arial Hebrew Scholar" pitchFamily="2" charset="-79"/>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50" b="0" i="0">
                <a:solidFill>
                  <a:srgbClr val="04182D"/>
                </a:solidFill>
                <a:latin typeface="Arial Hebrew Scholar" pitchFamily="2" charset="-79"/>
                <a:cs typeface="Arial Hebrew Scholar" pitchFamily="2" charset="-79"/>
              </a:defRPr>
            </a:lvl1pPr>
          </a:lstStyle>
          <a:p>
            <a:endParaRPr dirty="0"/>
          </a:p>
        </p:txBody>
      </p:sp>
      <p:sp>
        <p:nvSpPr>
          <p:cNvPr id="3" name="Holder 3"/>
          <p:cNvSpPr>
            <a:spLocks noGrp="1"/>
          </p:cNvSpPr>
          <p:nvPr>
            <p:ph sz="half" idx="2"/>
          </p:nvPr>
        </p:nvSpPr>
        <p:spPr>
          <a:xfrm>
            <a:off x="777875" y="2015490"/>
            <a:ext cx="6767512" cy="57835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12112" y="2015490"/>
            <a:ext cx="6767512" cy="57835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50" b="0" i="0">
                <a:solidFill>
                  <a:srgbClr val="04182D"/>
                </a:solidFill>
                <a:latin typeface="Arial Hebrew Scholar" pitchFamily="2" charset="-79"/>
                <a:cs typeface="Arial Hebrew Scholar" pitchFamily="2" charset="-79"/>
              </a:defRPr>
            </a:lvl1pPr>
          </a:lstStyle>
          <a:p>
            <a:endParaRPr dirty="0"/>
          </a:p>
        </p:txBody>
      </p:sp>
      <p:sp>
        <p:nvSpPr>
          <p:cNvPr id="3" name="Holder 3"/>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b="0" i="0" dirty="0">
              <a:latin typeface="Arial Hebrew Scholar" pitchFamily="2" charset="-79"/>
            </a:endParaRPr>
          </a:p>
        </p:txBody>
      </p:sp>
      <p:sp>
        <p:nvSpPr>
          <p:cNvPr id="2" name="Holder 2"/>
          <p:cNvSpPr>
            <a:spLocks noGrp="1"/>
          </p:cNvSpPr>
          <p:nvPr>
            <p:ph type="title"/>
          </p:nvPr>
        </p:nvSpPr>
        <p:spPr>
          <a:xfrm>
            <a:off x="5012141" y="2973053"/>
            <a:ext cx="5533216" cy="992579"/>
          </a:xfrm>
          <a:prstGeom prst="rect">
            <a:avLst/>
          </a:prstGeom>
        </p:spPr>
        <p:txBody>
          <a:bodyPr wrap="square" lIns="0" tIns="0" rIns="0" bIns="0">
            <a:spAutoFit/>
          </a:bodyPr>
          <a:lstStyle>
            <a:lvl1pPr>
              <a:defRPr sz="6450" b="1" i="0">
                <a:solidFill>
                  <a:srgbClr val="04182D"/>
                </a:solidFill>
                <a:latin typeface="Tahoma"/>
                <a:cs typeface="Tahoma"/>
              </a:defRPr>
            </a:lvl1pPr>
          </a:lstStyle>
          <a:p>
            <a:endParaRPr dirty="0"/>
          </a:p>
        </p:txBody>
      </p:sp>
      <p:sp>
        <p:nvSpPr>
          <p:cNvPr id="3" name="Holder 3"/>
          <p:cNvSpPr>
            <a:spLocks noGrp="1"/>
          </p:cNvSpPr>
          <p:nvPr>
            <p:ph type="body" idx="1"/>
          </p:nvPr>
        </p:nvSpPr>
        <p:spPr>
          <a:xfrm>
            <a:off x="590358" y="2500171"/>
            <a:ext cx="12461875"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10774236" y="8207390"/>
            <a:ext cx="4468494" cy="346249"/>
          </a:xfrm>
          <a:prstGeom prst="rect">
            <a:avLst/>
          </a:prstGeom>
        </p:spPr>
        <p:txBody>
          <a:bodyPr wrap="square" lIns="0" tIns="0" rIns="0" bIns="0">
            <a:spAutoFit/>
          </a:bodyPr>
          <a:lstStyle>
            <a:lvl1pPr>
              <a:defRPr sz="2250" b="1" i="0">
                <a:solidFill>
                  <a:srgbClr val="04182D"/>
                </a:solidFill>
                <a:latin typeface="Tahoma"/>
                <a:cs typeface="Tahoma"/>
              </a:defRPr>
            </a:lvl1pPr>
          </a:lstStyle>
          <a:p>
            <a:pPr marL="12700">
              <a:spcBef>
                <a:spcPts val="15"/>
              </a:spcBef>
            </a:pPr>
            <a:r>
              <a:rPr lang="en-US" b="0" spc="-95" dirty="0">
                <a:latin typeface="Arial Hebrew Scholar" pitchFamily="2" charset="-79"/>
                <a:cs typeface="Arial Hebrew Scholar" pitchFamily="2" charset="-79"/>
              </a:rPr>
              <a:t>INTRODUCTION</a:t>
            </a:r>
            <a:r>
              <a:rPr lang="en-US" b="0" spc="-30" dirty="0">
                <a:latin typeface="Arial Hebrew Scholar" pitchFamily="2" charset="-79"/>
                <a:cs typeface="Arial Hebrew Scholar" pitchFamily="2" charset="-79"/>
              </a:rPr>
              <a:t> TO </a:t>
            </a:r>
            <a:r>
              <a:rPr lang="en-US" b="0" spc="-45" dirty="0">
                <a:latin typeface="Arial Hebrew Scholar" pitchFamily="2" charset="-79"/>
                <a:cs typeface="Arial Hebrew Scholar" pitchFamily="2" charset="-79"/>
              </a:rPr>
              <a:t>SQL</a:t>
            </a:r>
            <a:r>
              <a:rPr lang="en-US" b="0" spc="-30" dirty="0">
                <a:latin typeface="Arial Hebrew Scholar" pitchFamily="2" charset="-79"/>
                <a:cs typeface="Arial Hebrew Scholar" pitchFamily="2" charset="-79"/>
              </a:rPr>
              <a:t> </a:t>
            </a:r>
            <a:r>
              <a:rPr lang="en-US" b="0" spc="-100" dirty="0">
                <a:latin typeface="Arial Hebrew Scholar" pitchFamily="2" charset="-79"/>
                <a:cs typeface="Arial Hebrew Scholar" pitchFamily="2" charset="-79"/>
              </a:rPr>
              <a:t>SERVER</a:t>
            </a:r>
          </a:p>
        </p:txBody>
      </p:sp>
      <p:sp>
        <p:nvSpPr>
          <p:cNvPr id="5" name="Holder 5"/>
          <p:cNvSpPr>
            <a:spLocks noGrp="1"/>
          </p:cNvSpPr>
          <p:nvPr>
            <p:ph type="dt" sz="half" idx="6"/>
          </p:nvPr>
        </p:nvSpPr>
        <p:spPr>
          <a:xfrm>
            <a:off x="777875" y="8149590"/>
            <a:ext cx="3578225" cy="276999"/>
          </a:xfrm>
          <a:prstGeom prst="rect">
            <a:avLst/>
          </a:prstGeom>
        </p:spPr>
        <p:txBody>
          <a:bodyPr wrap="square" lIns="0" tIns="0" rIns="0" bIns="0">
            <a:spAutoFit/>
          </a:bodyPr>
          <a:lstStyle>
            <a:lvl1pPr algn="l">
              <a:defRPr b="0" i="0">
                <a:solidFill>
                  <a:schemeClr val="tx1">
                    <a:tint val="75000"/>
                  </a:schemeClr>
                </a:solidFill>
                <a:latin typeface="Arial Hebrew Scholar" pitchFamily="2" charset="-79"/>
              </a:defRPr>
            </a:lvl1pPr>
          </a:lstStyle>
          <a:p>
            <a:fld id="{1D8BD707-D9CF-40AE-B4C6-C98DA3205C09}" type="datetimeFigureOut">
              <a:rPr lang="en-US" smtClean="0"/>
              <a:pPr/>
              <a:t>1/19/24</a:t>
            </a:fld>
            <a:endParaRPr lang="en-US" dirty="0"/>
          </a:p>
        </p:txBody>
      </p:sp>
      <p:sp>
        <p:nvSpPr>
          <p:cNvPr id="6" name="Holder 6"/>
          <p:cNvSpPr>
            <a:spLocks noGrp="1"/>
          </p:cNvSpPr>
          <p:nvPr>
            <p:ph type="sldNum" sz="quarter" idx="7"/>
          </p:nvPr>
        </p:nvSpPr>
        <p:spPr>
          <a:xfrm>
            <a:off x="11201400" y="8149590"/>
            <a:ext cx="3578225" cy="276999"/>
          </a:xfrm>
          <a:prstGeom prst="rect">
            <a:avLst/>
          </a:prstGeom>
        </p:spPr>
        <p:txBody>
          <a:bodyPr wrap="square" lIns="0" tIns="0" rIns="0" bIns="0">
            <a:spAutoFit/>
          </a:bodyPr>
          <a:lstStyle>
            <a:lvl1pPr algn="r">
              <a:defRPr b="0" i="0">
                <a:solidFill>
                  <a:schemeClr val="tx1">
                    <a:tint val="75000"/>
                  </a:schemeClr>
                </a:solidFill>
                <a:latin typeface="Arial Hebrew Scholar" pitchFamily="2" charset="-79"/>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b="0" i="0">
          <a:latin typeface="Arial Hebrew Scholar" pitchFamily="2" charset="-79"/>
          <a:ea typeface="+mj-ea"/>
          <a:cs typeface="Arial Hebrew Scholar" pitchFamily="2" charset="-79"/>
        </a:defRPr>
      </a:lvl1pPr>
    </p:titleStyle>
    <p:bodyStyle>
      <a:lvl1pPr marL="0">
        <a:defRPr b="0" i="0">
          <a:latin typeface="Arial Hebrew Scholar" pitchFamily="2" charset="-79"/>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oaithuan94/dbms/blob/main/CSV/eurovision.csv"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hoaithuan94/dbms/blob/main/CSV/eurovision.csv"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oaithuan94/dbms/blob/main/CSV/grid.csv"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hoaithuan94/dbms/blob/main/CSV/songlist.cs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quizizz.com/admin/presentation/6598bf7c402c624c76148d69/start?fromBrowserLoad=true"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datacamp.com/courses" TargetMode="Externa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quizizz.com/admin/presentation/6598c3d0402c62520b148ebd/start?fromBrowserLoad=true"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quizizz.com/admin/presentation/6598c7dff5015e39cddff667/start?fromBrowserLoad=true" TargetMode="Externa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236119"/>
            <a:ext cx="5492115" cy="2180084"/>
          </a:xfrm>
          <a:prstGeom prst="rect">
            <a:avLst/>
          </a:prstGeom>
        </p:spPr>
        <p:txBody>
          <a:bodyPr vert="horz" wrap="square" lIns="0" tIns="363220" rIns="0" bIns="0" rtlCol="0">
            <a:spAutoFit/>
          </a:bodyPr>
          <a:lstStyle/>
          <a:p>
            <a:pPr marL="61594" algn="ctr">
              <a:lnSpc>
                <a:spcPct val="100000"/>
              </a:lnSpc>
              <a:spcBef>
                <a:spcPts val="2860"/>
              </a:spcBef>
            </a:pPr>
            <a:r>
              <a:rPr spc="-390" dirty="0"/>
              <a:t>Welcome</a:t>
            </a:r>
          </a:p>
          <a:p>
            <a:pPr algn="ctr">
              <a:spcBef>
                <a:spcPts val="969"/>
              </a:spcBef>
              <a:tabLst>
                <a:tab pos="2806700" algn="l"/>
                <a:tab pos="3401060" algn="l"/>
                <a:tab pos="4196715" algn="l"/>
              </a:tabLst>
            </a:pPr>
            <a:r>
              <a:rPr lang="en-US" sz="2250" b="0" spc="-470" dirty="0">
                <a:latin typeface="Arial Hebrew Scholar" pitchFamily="2" charset="-79"/>
                <a:cs typeface="Arial Hebrew Scholar" pitchFamily="2" charset="-79"/>
              </a:rPr>
              <a:t>I  </a:t>
            </a:r>
            <a:r>
              <a:rPr lang="en-US" sz="2250" b="0" spc="-95" dirty="0">
                <a:latin typeface="Arial Hebrew Scholar" pitchFamily="2" charset="-79"/>
                <a:cs typeface="Arial Hebrew Scholar" pitchFamily="2" charset="-79"/>
              </a:rPr>
              <a:t>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br>
              <a:rPr lang="en-US" sz="900" b="0" spc="-100" dirty="0">
                <a:latin typeface="Arial Hebrew Scholar" pitchFamily="2" charset="-79"/>
                <a:cs typeface="Arial Hebrew Scholar" pitchFamily="2" charset="-79"/>
              </a:rPr>
            </a:br>
            <a:endParaRPr lang="en-US" sz="2250" dirty="0"/>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6" name="object 6"/>
          <p:cNvSpPr/>
          <p:nvPr/>
        </p:nvSpPr>
        <p:spPr>
          <a:xfrm>
            <a:off x="0" y="5981698"/>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7" name="object 7"/>
          <p:cNvSpPr txBox="1"/>
          <p:nvPr/>
        </p:nvSpPr>
        <p:spPr>
          <a:xfrm>
            <a:off x="158750" y="6245387"/>
            <a:ext cx="3178175"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057400"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204" dirty="0"/>
              <a:t>e</a:t>
            </a:r>
            <a:r>
              <a:rPr sz="4500" spc="-285" dirty="0"/>
              <a:t>l</a:t>
            </a:r>
            <a:r>
              <a:rPr sz="4500" spc="-160" dirty="0"/>
              <a:t>e</a:t>
            </a:r>
            <a:r>
              <a:rPr sz="4500" spc="65" dirty="0"/>
              <a:t>c</a:t>
            </a:r>
            <a:r>
              <a:rPr sz="4500" spc="-135" dirty="0"/>
              <a:t>t</a:t>
            </a:r>
            <a:r>
              <a:rPr sz="4500" spc="-165" dirty="0"/>
              <a:t> </a:t>
            </a:r>
            <a:r>
              <a:rPr sz="4500" spc="-780" dirty="0"/>
              <a:t>*</a:t>
            </a:r>
            <a:endParaRPr sz="4500" dirty="0"/>
          </a:p>
        </p:txBody>
      </p:sp>
      <p:sp>
        <p:nvSpPr>
          <p:cNvPr id="4" name="object 4"/>
          <p:cNvSpPr/>
          <p:nvPr/>
        </p:nvSpPr>
        <p:spPr>
          <a:xfrm>
            <a:off x="491289" y="1166812"/>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txBox="1"/>
          <p:nvPr/>
        </p:nvSpPr>
        <p:spPr>
          <a:xfrm>
            <a:off x="327497" y="3425529"/>
            <a:ext cx="5622453" cy="404598"/>
          </a:xfrm>
          <a:prstGeom prst="rect">
            <a:avLst/>
          </a:prstGeom>
        </p:spPr>
        <p:txBody>
          <a:bodyPr vert="horz" wrap="square" lIns="0" tIns="12065" rIns="0" bIns="0" rtlCol="0">
            <a:spAutoFit/>
          </a:bodyPr>
          <a:lstStyle/>
          <a:p>
            <a:pPr marL="674370" indent="-457200">
              <a:lnSpc>
                <a:spcPct val="100000"/>
              </a:lnSpc>
              <a:buFont typeface="Arial" panose="020B0604020202020204" pitchFamily="34" charset="0"/>
              <a:buChar char="•"/>
            </a:pPr>
            <a:r>
              <a:rPr sz="2550" spc="-20" dirty="0">
                <a:solidFill>
                  <a:srgbClr val="04182D"/>
                </a:solidFill>
                <a:latin typeface="Arial Hebrew Scholar" pitchFamily="2" charset="-79"/>
                <a:cs typeface="Arial Hebrew Scholar" pitchFamily="2" charset="-79"/>
              </a:rPr>
              <a:t>NOT</a:t>
            </a:r>
            <a:r>
              <a:rPr sz="2550" spc="-1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suitable</a:t>
            </a:r>
            <a:r>
              <a:rPr sz="2550" spc="-6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for</a:t>
            </a:r>
            <a:r>
              <a:rPr sz="2550" spc="-6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large</a:t>
            </a:r>
            <a:r>
              <a:rPr sz="2550" spc="-6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tables</a:t>
            </a:r>
            <a:endParaRPr sz="2550" dirty="0">
              <a:latin typeface="Arial Hebrew Scholar" pitchFamily="2" charset="-79"/>
              <a:cs typeface="Arial Hebrew Scholar" pitchFamily="2" charset="-79"/>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1" name="object 6">
            <a:extLst>
              <a:ext uri="{FF2B5EF4-FFF2-40B4-BE49-F238E27FC236}">
                <a16:creationId xmlns:a16="http://schemas.microsoft.com/office/drawing/2014/main" id="{B5034F13-7647-D14D-ADB2-8A77BB82A7F8}"/>
              </a:ext>
            </a:extLst>
          </p:cNvPr>
          <p:cNvSpPr txBox="1"/>
          <p:nvPr/>
        </p:nvSpPr>
        <p:spPr>
          <a:xfrm>
            <a:off x="615950" y="1181100"/>
            <a:ext cx="4643755" cy="1502591"/>
          </a:xfrm>
          <a:prstGeom prst="rect">
            <a:avLst/>
          </a:prstGeom>
        </p:spPr>
        <p:txBody>
          <a:bodyPr vert="horz" wrap="square" lIns="0" tIns="12065" rIns="0" bIns="0" rtlCol="0">
            <a:spAutoFit/>
          </a:bodyPr>
          <a:lstStyle/>
          <a:p>
            <a:pPr marL="12700" marR="1527810">
              <a:lnSpc>
                <a:spcPct val="143300"/>
              </a:lnSpc>
              <a:spcBef>
                <a:spcPts val="95"/>
              </a:spcBef>
            </a:pPr>
            <a:r>
              <a:rPr sz="2250" dirty="0">
                <a:solidFill>
                  <a:srgbClr val="008600"/>
                </a:solidFill>
                <a:latin typeface="Courier New"/>
                <a:cs typeface="Courier New"/>
              </a:rPr>
              <a:t>--</a:t>
            </a:r>
            <a:r>
              <a:rPr sz="2250" spc="-15" dirty="0">
                <a:solidFill>
                  <a:srgbClr val="008600"/>
                </a:solidFill>
                <a:latin typeface="Courier New"/>
                <a:cs typeface="Courier New"/>
              </a:rPr>
              <a:t> </a:t>
            </a:r>
            <a:r>
              <a:rPr sz="2250" dirty="0">
                <a:solidFill>
                  <a:srgbClr val="008600"/>
                </a:solidFill>
                <a:latin typeface="Courier New"/>
                <a:cs typeface="Courier New"/>
              </a:rPr>
              <a:t>Return</a:t>
            </a:r>
            <a:r>
              <a:rPr sz="2250" spc="-15" dirty="0">
                <a:solidFill>
                  <a:srgbClr val="008600"/>
                </a:solidFill>
                <a:latin typeface="Courier New"/>
                <a:cs typeface="Courier New"/>
              </a:rPr>
              <a:t> </a:t>
            </a:r>
            <a:r>
              <a:rPr sz="2250" dirty="0">
                <a:solidFill>
                  <a:srgbClr val="008600"/>
                </a:solidFill>
                <a:latin typeface="Courier New"/>
                <a:cs typeface="Courier New"/>
              </a:rPr>
              <a:t>all</a:t>
            </a:r>
            <a:r>
              <a:rPr sz="2250" spc="-15" dirty="0">
                <a:solidFill>
                  <a:srgbClr val="008600"/>
                </a:solidFill>
                <a:latin typeface="Courier New"/>
                <a:cs typeface="Courier New"/>
              </a:rPr>
              <a:t> </a:t>
            </a:r>
            <a:r>
              <a:rPr sz="2250" dirty="0">
                <a:solidFill>
                  <a:srgbClr val="008600"/>
                </a:solidFill>
                <a:latin typeface="Courier New"/>
                <a:cs typeface="Courier New"/>
              </a:rPr>
              <a:t>rows </a:t>
            </a:r>
            <a:r>
              <a:rPr sz="2250" spc="-1335" dirty="0">
                <a:solidFill>
                  <a:srgbClr val="008600"/>
                </a:solidFill>
                <a:latin typeface="Courier New"/>
                <a:cs typeface="Courier New"/>
              </a:rPr>
              <a:t> </a:t>
            </a:r>
            <a:r>
              <a:rPr sz="2250" b="1" dirty="0">
                <a:solidFill>
                  <a:srgbClr val="00B0F0"/>
                </a:solidFill>
                <a:latin typeface="Courier New"/>
                <a:cs typeface="Courier New"/>
              </a:rPr>
              <a:t>SELECT</a:t>
            </a:r>
            <a:r>
              <a:rPr sz="2250" spc="-10" dirty="0">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FROM</a:t>
            </a:r>
            <a:r>
              <a:rPr sz="2250" spc="-4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13740"/>
          </a:xfrm>
          <a:prstGeom prst="rect">
            <a:avLst/>
          </a:prstGeom>
        </p:spPr>
        <p:txBody>
          <a:bodyPr vert="horz" wrap="square" lIns="0" tIns="13970" rIns="0" bIns="0" rtlCol="0">
            <a:spAutoFit/>
          </a:bodyPr>
          <a:lstStyle/>
          <a:p>
            <a:pPr marL="12700">
              <a:lnSpc>
                <a:spcPct val="100000"/>
              </a:lnSpc>
              <a:spcBef>
                <a:spcPts val="110"/>
              </a:spcBef>
            </a:pPr>
            <a:r>
              <a:rPr sz="4500" spc="60" dirty="0"/>
              <a:t>A</a:t>
            </a:r>
            <a:r>
              <a:rPr sz="4500" spc="-240" dirty="0"/>
              <a:t>l</a:t>
            </a:r>
            <a:r>
              <a:rPr sz="4500" spc="-295" dirty="0"/>
              <a:t>i</a:t>
            </a:r>
            <a:r>
              <a:rPr sz="4500" spc="-15" dirty="0"/>
              <a:t>a</a:t>
            </a:r>
            <a:r>
              <a:rPr sz="4500" spc="-280" dirty="0"/>
              <a:t>s</a:t>
            </a:r>
            <a:r>
              <a:rPr sz="4500" spc="-260" dirty="0"/>
              <a:t>i</a:t>
            </a:r>
            <a:r>
              <a:rPr sz="4500" spc="-365" dirty="0"/>
              <a:t>n</a:t>
            </a:r>
            <a:r>
              <a:rPr sz="4500" spc="-5" dirty="0"/>
              <a:t>g</a:t>
            </a:r>
            <a:r>
              <a:rPr sz="4500" spc="-165" dirty="0"/>
              <a:t> </a:t>
            </a:r>
            <a:r>
              <a:rPr sz="4500" spc="100" dirty="0"/>
              <a:t>c</a:t>
            </a:r>
            <a:r>
              <a:rPr sz="4500" spc="-240" dirty="0"/>
              <a:t>o</a:t>
            </a:r>
            <a:r>
              <a:rPr sz="4500" spc="-275" dirty="0"/>
              <a:t>l</a:t>
            </a:r>
            <a:r>
              <a:rPr sz="4500" spc="-325" dirty="0"/>
              <a:t>u</a:t>
            </a:r>
            <a:r>
              <a:rPr sz="4500" spc="-305" dirty="0"/>
              <a:t>m</a:t>
            </a:r>
            <a:r>
              <a:rPr sz="4500" spc="-240" dirty="0"/>
              <a:t>n</a:t>
            </a:r>
            <a:r>
              <a:rPr sz="4500" spc="-165" dirty="0"/>
              <a:t> </a:t>
            </a:r>
            <a:r>
              <a:rPr sz="4500" spc="-325" dirty="0"/>
              <a:t>n</a:t>
            </a:r>
            <a:r>
              <a:rPr sz="4500" spc="-15" dirty="0"/>
              <a:t>a</a:t>
            </a:r>
            <a:r>
              <a:rPr sz="4500" spc="-300" dirty="0"/>
              <a:t>m</a:t>
            </a:r>
            <a:r>
              <a:rPr sz="4500" spc="-160" dirty="0"/>
              <a:t>e</a:t>
            </a:r>
            <a:r>
              <a:rPr sz="4500" spc="-195" dirty="0"/>
              <a:t>s</a:t>
            </a:r>
            <a:r>
              <a:rPr sz="4500" spc="-165" dirty="0"/>
              <a:t> </a:t>
            </a:r>
            <a:r>
              <a:rPr sz="4500" spc="-505" dirty="0"/>
              <a:t>w</a:t>
            </a:r>
            <a:r>
              <a:rPr sz="4500" spc="-285" dirty="0"/>
              <a:t>i</a:t>
            </a:r>
            <a:r>
              <a:rPr sz="4500" spc="-254" dirty="0"/>
              <a:t>t</a:t>
            </a:r>
            <a:r>
              <a:rPr sz="4500" spc="-225" dirty="0"/>
              <a:t>h</a:t>
            </a:r>
            <a:r>
              <a:rPr sz="4500" spc="-165" dirty="0"/>
              <a:t> </a:t>
            </a:r>
            <a:r>
              <a:rPr sz="4500" spc="15" dirty="0"/>
              <a:t>A</a:t>
            </a:r>
            <a:r>
              <a:rPr sz="4500" spc="-270" dirty="0"/>
              <a:t>S</a:t>
            </a:r>
            <a:endParaRPr sz="4500"/>
          </a:p>
        </p:txBody>
      </p:sp>
      <p:sp>
        <p:nvSpPr>
          <p:cNvPr id="4" name="object 4"/>
          <p:cNvSpPr/>
          <p:nvPr/>
        </p:nvSpPr>
        <p:spPr>
          <a:xfrm>
            <a:off x="491289" y="1166812"/>
            <a:ext cx="7124065" cy="1146810"/>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558799"/>
            <a:ext cx="7124065" cy="4606290"/>
          </a:xfrm>
          <a:custGeom>
            <a:avLst/>
            <a:gdLst/>
            <a:ahLst/>
            <a:cxnLst/>
            <a:rect l="l" t="t" r="r" b="b"/>
            <a:pathLst>
              <a:path w="7124065" h="4606290">
                <a:moveTo>
                  <a:pt x="7047191" y="4605837"/>
                </a:moveTo>
                <a:lnTo>
                  <a:pt x="76505" y="4605837"/>
                </a:lnTo>
                <a:lnTo>
                  <a:pt x="71180" y="4605312"/>
                </a:lnTo>
                <a:lnTo>
                  <a:pt x="31920" y="4589050"/>
                </a:lnTo>
                <a:lnTo>
                  <a:pt x="4175" y="4550323"/>
                </a:lnTo>
                <a:lnTo>
                  <a:pt x="0" y="4529332"/>
                </a:lnTo>
                <a:lnTo>
                  <a:pt x="0" y="4523956"/>
                </a:lnTo>
                <a:lnTo>
                  <a:pt x="0" y="76504"/>
                </a:lnTo>
                <a:lnTo>
                  <a:pt x="16786" y="31919"/>
                </a:lnTo>
                <a:lnTo>
                  <a:pt x="55513" y="4175"/>
                </a:lnTo>
                <a:lnTo>
                  <a:pt x="76505" y="0"/>
                </a:lnTo>
                <a:lnTo>
                  <a:pt x="7047191" y="0"/>
                </a:lnTo>
                <a:lnTo>
                  <a:pt x="7091775" y="16786"/>
                </a:lnTo>
                <a:lnTo>
                  <a:pt x="7119520" y="55513"/>
                </a:lnTo>
                <a:lnTo>
                  <a:pt x="7123696" y="76504"/>
                </a:lnTo>
                <a:lnTo>
                  <a:pt x="7123696" y="4529332"/>
                </a:lnTo>
                <a:lnTo>
                  <a:pt x="7106908" y="4573916"/>
                </a:lnTo>
                <a:lnTo>
                  <a:pt x="7068182" y="4601661"/>
                </a:lnTo>
                <a:lnTo>
                  <a:pt x="7052515" y="4605312"/>
                </a:lnTo>
                <a:lnTo>
                  <a:pt x="7047191" y="460583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25720" y="1266033"/>
            <a:ext cx="5593715" cy="848566"/>
          </a:xfrm>
          <a:prstGeom prst="rect">
            <a:avLst/>
          </a:prstGeom>
        </p:spPr>
        <p:txBody>
          <a:bodyPr vert="horz" wrap="square" lIns="0" tIns="12065" rIns="0" bIns="0" rtlCol="0">
            <a:spAutoFit/>
          </a:bodyPr>
          <a:lstStyle/>
          <a:p>
            <a:pPr marL="12700" marR="5080">
              <a:lnSpc>
                <a:spcPct val="141000"/>
              </a:lnSpc>
              <a:spcBef>
                <a:spcPts val="95"/>
              </a:spcBef>
            </a:pPr>
            <a:r>
              <a:rPr sz="2000" b="1" spc="10" dirty="0">
                <a:solidFill>
                  <a:srgbClr val="00B0F0"/>
                </a:solidFill>
                <a:latin typeface="Courier New"/>
                <a:cs typeface="Courier New"/>
              </a:rPr>
              <a:t>SELECT</a:t>
            </a:r>
            <a:r>
              <a:rPr sz="2000" spc="20" dirty="0">
                <a:latin typeface="Courier New"/>
                <a:cs typeface="Courier New"/>
              </a:rPr>
              <a:t> </a:t>
            </a:r>
            <a:r>
              <a:rPr sz="2000" spc="10" dirty="0">
                <a:solidFill>
                  <a:srgbClr val="04182D"/>
                </a:solidFill>
                <a:latin typeface="Courier New"/>
                <a:cs typeface="Courier New"/>
              </a:rPr>
              <a:t>demand_loss_mw</a:t>
            </a:r>
            <a:r>
              <a:rPr sz="2000" spc="20" dirty="0">
                <a:solidFill>
                  <a:srgbClr val="04182D"/>
                </a:solidFill>
                <a:latin typeface="Courier New"/>
                <a:cs typeface="Courier New"/>
              </a:rPr>
              <a:t> </a:t>
            </a:r>
            <a:r>
              <a:rPr sz="2000" b="1" spc="15" dirty="0">
                <a:solidFill>
                  <a:srgbClr val="00B0F0"/>
                </a:solidFill>
                <a:latin typeface="Courier New"/>
                <a:cs typeface="Courier New"/>
              </a:rPr>
              <a:t>AS</a:t>
            </a:r>
            <a:r>
              <a:rPr sz="2000" spc="25" dirty="0">
                <a:latin typeface="Courier New"/>
                <a:cs typeface="Courier New"/>
              </a:rPr>
              <a:t> </a:t>
            </a:r>
            <a:r>
              <a:rPr sz="2000" spc="10" dirty="0">
                <a:solidFill>
                  <a:srgbClr val="04182D"/>
                </a:solidFill>
                <a:latin typeface="Courier New"/>
                <a:cs typeface="Courier New"/>
              </a:rPr>
              <a:t>lost_demand </a:t>
            </a:r>
            <a:r>
              <a:rPr sz="2000" spc="-1185" dirty="0">
                <a:solidFill>
                  <a:srgbClr val="04182D"/>
                </a:solidFill>
                <a:latin typeface="Courier New"/>
                <a:cs typeface="Courier New"/>
              </a:rPr>
              <a:t> </a:t>
            </a:r>
            <a:r>
              <a:rPr sz="2000" b="1" spc="10" dirty="0">
                <a:solidFill>
                  <a:srgbClr val="00B0F0"/>
                </a:solidFill>
                <a:latin typeface="Courier New"/>
                <a:cs typeface="Courier New"/>
              </a:rPr>
              <a:t>FROM</a:t>
            </a:r>
            <a:r>
              <a:rPr sz="2000" spc="10" dirty="0">
                <a:latin typeface="Courier New"/>
                <a:cs typeface="Courier New"/>
              </a:rPr>
              <a:t> </a:t>
            </a:r>
            <a:r>
              <a:rPr sz="2000" spc="10" dirty="0">
                <a:solidFill>
                  <a:srgbClr val="04182D"/>
                </a:solidFill>
                <a:latin typeface="Courier New"/>
                <a:cs typeface="Courier New"/>
              </a:rPr>
              <a:t>grid;</a:t>
            </a:r>
            <a:endParaRPr sz="2000" dirty="0">
              <a:latin typeface="Courier New"/>
              <a:cs typeface="Courier New"/>
            </a:endParaRPr>
          </a:p>
        </p:txBody>
      </p:sp>
      <p:sp>
        <p:nvSpPr>
          <p:cNvPr id="8" name="object 8"/>
          <p:cNvSpPr txBox="1"/>
          <p:nvPr/>
        </p:nvSpPr>
        <p:spPr>
          <a:xfrm>
            <a:off x="625720" y="2638625"/>
            <a:ext cx="2345690" cy="1315085"/>
          </a:xfrm>
          <a:prstGeom prst="rect">
            <a:avLst/>
          </a:prstGeom>
        </p:spPr>
        <p:txBody>
          <a:bodyPr vert="horz" wrap="square" lIns="0" tIns="136525" rIns="0" bIns="0" rtlCol="0">
            <a:spAutoFit/>
          </a:bodyPr>
          <a:lstStyle/>
          <a:p>
            <a:pPr marL="12700">
              <a:lnSpc>
                <a:spcPct val="100000"/>
              </a:lnSpc>
              <a:spcBef>
                <a:spcPts val="1075"/>
              </a:spcBef>
              <a:tabLst>
                <a:tab pos="217805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pPr>
            <a:r>
              <a:rPr sz="2000" spc="15" dirty="0">
                <a:solidFill>
                  <a:srgbClr val="FFFFFF"/>
                </a:solidFill>
                <a:latin typeface="Courier New"/>
                <a:cs typeface="Courier New"/>
              </a:rPr>
              <a:t>|</a:t>
            </a:r>
            <a:r>
              <a:rPr sz="2000" spc="-15" dirty="0">
                <a:solidFill>
                  <a:srgbClr val="FFFFFF"/>
                </a:solidFill>
                <a:latin typeface="Courier New"/>
                <a:cs typeface="Courier New"/>
              </a:rPr>
              <a:t> </a:t>
            </a:r>
            <a:r>
              <a:rPr sz="2000" spc="10" dirty="0">
                <a:solidFill>
                  <a:srgbClr val="FFFFFF"/>
                </a:solidFill>
                <a:latin typeface="Courier New"/>
                <a:cs typeface="Courier New"/>
              </a:rPr>
              <a:t>lost_demand</a:t>
            </a:r>
            <a:r>
              <a:rPr sz="2000" spc="-10" dirty="0">
                <a:solidFill>
                  <a:srgbClr val="FFFFFF"/>
                </a:solidFill>
                <a:latin typeface="Courier New"/>
                <a:cs typeface="Courier New"/>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217805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9" name="object 9"/>
          <p:cNvSpPr txBox="1"/>
          <p:nvPr/>
        </p:nvSpPr>
        <p:spPr>
          <a:xfrm>
            <a:off x="625720" y="6627895"/>
            <a:ext cx="2345690" cy="335280"/>
          </a:xfrm>
          <a:prstGeom prst="rect">
            <a:avLst/>
          </a:prstGeom>
        </p:spPr>
        <p:txBody>
          <a:bodyPr vert="horz" wrap="square" lIns="0" tIns="16510" rIns="0" bIns="0" rtlCol="0">
            <a:spAutoFit/>
          </a:bodyPr>
          <a:lstStyle/>
          <a:p>
            <a:pPr marL="12700">
              <a:lnSpc>
                <a:spcPct val="100000"/>
              </a:lnSpc>
              <a:spcBef>
                <a:spcPts val="130"/>
              </a:spcBef>
              <a:tabLst>
                <a:tab pos="217805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11" name="object 11"/>
          <p:cNvSpPr/>
          <p:nvPr/>
        </p:nvSpPr>
        <p:spPr>
          <a:xfrm>
            <a:off x="7942512" y="1166812"/>
            <a:ext cx="7124065" cy="1146810"/>
          </a:xfrm>
          <a:custGeom>
            <a:avLst/>
            <a:gdLst/>
            <a:ahLst/>
            <a:cxnLst/>
            <a:rect l="l" t="t" r="r" b="b"/>
            <a:pathLst>
              <a:path w="7124065" h="1146810">
                <a:moveTo>
                  <a:pt x="7047191" y="1146341"/>
                </a:moveTo>
                <a:lnTo>
                  <a:pt x="76504" y="1146341"/>
                </a:lnTo>
                <a:lnTo>
                  <a:pt x="71179" y="1145817"/>
                </a:lnTo>
                <a:lnTo>
                  <a:pt x="31919" y="1129555"/>
                </a:lnTo>
                <a:lnTo>
                  <a:pt x="4174" y="1090827"/>
                </a:lnTo>
                <a:lnTo>
                  <a:pt x="0" y="1069836"/>
                </a:lnTo>
                <a:lnTo>
                  <a:pt x="0" y="1064460"/>
                </a:lnTo>
                <a:lnTo>
                  <a:pt x="0" y="76505"/>
                </a:lnTo>
                <a:lnTo>
                  <a:pt x="16785" y="31920"/>
                </a:lnTo>
                <a:lnTo>
                  <a:pt x="55512" y="4175"/>
                </a:lnTo>
                <a:lnTo>
                  <a:pt x="76504" y="0"/>
                </a:lnTo>
                <a:lnTo>
                  <a:pt x="7047191" y="0"/>
                </a:lnTo>
                <a:lnTo>
                  <a:pt x="7091775" y="16786"/>
                </a:lnTo>
                <a:lnTo>
                  <a:pt x="7119519" y="55513"/>
                </a:lnTo>
                <a:lnTo>
                  <a:pt x="7123695" y="76505"/>
                </a:lnTo>
                <a:lnTo>
                  <a:pt x="7123695" y="1069836"/>
                </a:lnTo>
                <a:lnTo>
                  <a:pt x="7106909" y="1114421"/>
                </a:lnTo>
                <a:lnTo>
                  <a:pt x="7068181"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3" name="object 13"/>
          <p:cNvSpPr/>
          <p:nvPr/>
        </p:nvSpPr>
        <p:spPr>
          <a:xfrm>
            <a:off x="7942512" y="2558799"/>
            <a:ext cx="7124065" cy="4606290"/>
          </a:xfrm>
          <a:custGeom>
            <a:avLst/>
            <a:gdLst/>
            <a:ahLst/>
            <a:cxnLst/>
            <a:rect l="l" t="t" r="r" b="b"/>
            <a:pathLst>
              <a:path w="7124065" h="4176395">
                <a:moveTo>
                  <a:pt x="7047191" y="4175959"/>
                </a:moveTo>
                <a:lnTo>
                  <a:pt x="76504" y="4175959"/>
                </a:lnTo>
                <a:lnTo>
                  <a:pt x="71179" y="4175435"/>
                </a:lnTo>
                <a:lnTo>
                  <a:pt x="31919" y="4159172"/>
                </a:lnTo>
                <a:lnTo>
                  <a:pt x="4174" y="4120444"/>
                </a:lnTo>
                <a:lnTo>
                  <a:pt x="0" y="4099453"/>
                </a:lnTo>
                <a:lnTo>
                  <a:pt x="0" y="4094078"/>
                </a:lnTo>
                <a:lnTo>
                  <a:pt x="0" y="76504"/>
                </a:lnTo>
                <a:lnTo>
                  <a:pt x="16785" y="31919"/>
                </a:lnTo>
                <a:lnTo>
                  <a:pt x="55512" y="4175"/>
                </a:lnTo>
                <a:lnTo>
                  <a:pt x="76504" y="0"/>
                </a:lnTo>
                <a:lnTo>
                  <a:pt x="7047191" y="0"/>
                </a:lnTo>
                <a:lnTo>
                  <a:pt x="7091775" y="16786"/>
                </a:lnTo>
                <a:lnTo>
                  <a:pt x="7119519" y="55513"/>
                </a:lnTo>
                <a:lnTo>
                  <a:pt x="7123695" y="76504"/>
                </a:lnTo>
                <a:lnTo>
                  <a:pt x="7123695" y="4099453"/>
                </a:lnTo>
                <a:lnTo>
                  <a:pt x="7106909" y="4144039"/>
                </a:lnTo>
                <a:lnTo>
                  <a:pt x="7068181" y="4171783"/>
                </a:lnTo>
                <a:lnTo>
                  <a:pt x="7052515" y="4175435"/>
                </a:lnTo>
                <a:lnTo>
                  <a:pt x="7047191" y="417595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4" name="object 14"/>
          <p:cNvSpPr txBox="1"/>
          <p:nvPr/>
        </p:nvSpPr>
        <p:spPr>
          <a:xfrm>
            <a:off x="8101954" y="1265792"/>
            <a:ext cx="5748655" cy="848566"/>
          </a:xfrm>
          <a:prstGeom prst="rect">
            <a:avLst/>
          </a:prstGeom>
        </p:spPr>
        <p:txBody>
          <a:bodyPr vert="horz" wrap="square" lIns="0" tIns="12065" rIns="0" bIns="0" rtlCol="0">
            <a:spAutoFit/>
          </a:bodyPr>
          <a:lstStyle/>
          <a:p>
            <a:pPr marL="12700" marR="5080">
              <a:lnSpc>
                <a:spcPct val="141000"/>
              </a:lnSpc>
              <a:spcBef>
                <a:spcPts val="95"/>
              </a:spcBef>
            </a:pPr>
            <a:r>
              <a:rPr sz="2000" b="1" spc="10" dirty="0">
                <a:solidFill>
                  <a:srgbClr val="00B0F0"/>
                </a:solidFill>
                <a:latin typeface="Courier New"/>
                <a:cs typeface="Courier New"/>
              </a:rPr>
              <a:t>SELECT</a:t>
            </a:r>
            <a:r>
              <a:rPr sz="2000" spc="20" dirty="0">
                <a:latin typeface="Courier New"/>
                <a:cs typeface="Courier New"/>
              </a:rPr>
              <a:t> </a:t>
            </a:r>
            <a:r>
              <a:rPr sz="2000" spc="10" dirty="0">
                <a:solidFill>
                  <a:srgbClr val="04182D"/>
                </a:solidFill>
                <a:latin typeface="Courier New"/>
                <a:cs typeface="Courier New"/>
              </a:rPr>
              <a:t>description</a:t>
            </a:r>
            <a:r>
              <a:rPr sz="2000" spc="25" dirty="0">
                <a:solidFill>
                  <a:srgbClr val="04182D"/>
                </a:solidFill>
                <a:latin typeface="Courier New"/>
                <a:cs typeface="Courier New"/>
              </a:rPr>
              <a:t> </a:t>
            </a:r>
            <a:r>
              <a:rPr sz="2000" b="1" spc="15" dirty="0">
                <a:solidFill>
                  <a:srgbClr val="00B0F0"/>
                </a:solidFill>
                <a:latin typeface="Courier New"/>
                <a:cs typeface="Courier New"/>
              </a:rPr>
              <a:t>AS</a:t>
            </a:r>
            <a:r>
              <a:rPr sz="2000" spc="20" dirty="0">
                <a:latin typeface="Courier New"/>
                <a:cs typeface="Courier New"/>
              </a:rPr>
              <a:t> </a:t>
            </a:r>
            <a:r>
              <a:rPr sz="2000" spc="10" dirty="0">
                <a:solidFill>
                  <a:srgbClr val="04182D"/>
                </a:solidFill>
                <a:latin typeface="Courier New"/>
                <a:cs typeface="Courier New"/>
              </a:rPr>
              <a:t>cause_of_outage </a:t>
            </a:r>
            <a:r>
              <a:rPr sz="2000" spc="-1185" dirty="0">
                <a:solidFill>
                  <a:srgbClr val="04182D"/>
                </a:solidFill>
                <a:latin typeface="Courier New"/>
                <a:cs typeface="Courier New"/>
              </a:rPr>
              <a:t> </a:t>
            </a:r>
            <a:r>
              <a:rPr sz="2000" b="1" spc="10" dirty="0">
                <a:solidFill>
                  <a:srgbClr val="00B0F0"/>
                </a:solidFill>
                <a:latin typeface="Courier New"/>
                <a:cs typeface="Courier New"/>
              </a:rPr>
              <a:t>FROM</a:t>
            </a:r>
            <a:r>
              <a:rPr sz="2000" spc="10" dirty="0">
                <a:latin typeface="Courier New"/>
                <a:cs typeface="Courier New"/>
              </a:rPr>
              <a:t> </a:t>
            </a:r>
            <a:r>
              <a:rPr sz="2000" spc="10" dirty="0">
                <a:solidFill>
                  <a:srgbClr val="04182D"/>
                </a:solidFill>
                <a:latin typeface="Courier New"/>
                <a:cs typeface="Courier New"/>
              </a:rPr>
              <a:t>grid;</a:t>
            </a:r>
            <a:endParaRPr sz="2000" dirty="0">
              <a:latin typeface="Courier New"/>
              <a:cs typeface="Courier New"/>
            </a:endParaRPr>
          </a:p>
        </p:txBody>
      </p:sp>
      <p:sp>
        <p:nvSpPr>
          <p:cNvPr id="15" name="object 15"/>
          <p:cNvSpPr txBox="1"/>
          <p:nvPr/>
        </p:nvSpPr>
        <p:spPr>
          <a:xfrm>
            <a:off x="8076943" y="2638625"/>
            <a:ext cx="4975225" cy="1315085"/>
          </a:xfrm>
          <a:prstGeom prst="rect">
            <a:avLst/>
          </a:prstGeom>
        </p:spPr>
        <p:txBody>
          <a:bodyPr vert="horz" wrap="square" lIns="0" tIns="136525" rIns="0" bIns="0" rtlCol="0">
            <a:spAutoFit/>
          </a:bodyPr>
          <a:lstStyle/>
          <a:p>
            <a:pPr marL="12700">
              <a:lnSpc>
                <a:spcPct val="100000"/>
              </a:lnSpc>
              <a:spcBef>
                <a:spcPts val="1075"/>
              </a:spcBef>
              <a:tabLst>
                <a:tab pos="480758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4807585" algn="l"/>
              </a:tabLst>
            </a:pPr>
            <a:r>
              <a:rPr sz="2000" spc="15" dirty="0">
                <a:solidFill>
                  <a:srgbClr val="FFFFFF"/>
                </a:solidFill>
                <a:latin typeface="Courier New"/>
                <a:cs typeface="Courier New"/>
              </a:rPr>
              <a:t>| </a:t>
            </a:r>
            <a:r>
              <a:rPr sz="2000" spc="10" dirty="0">
                <a:solidFill>
                  <a:srgbClr val="FFFFFF"/>
                </a:solidFill>
                <a:latin typeface="Courier New"/>
                <a:cs typeface="Courier New"/>
              </a:rPr>
              <a:t>cause_of_outag</a:t>
            </a:r>
            <a:r>
              <a:rPr sz="2000" spc="15" dirty="0">
                <a:solidFill>
                  <a:srgbClr val="FFFFFF"/>
                </a:solidFill>
                <a:latin typeface="Courier New"/>
                <a:cs typeface="Courier New"/>
              </a:rPr>
              <a:t>e</a:t>
            </a:r>
            <a:r>
              <a:rPr sz="2000" dirty="0">
                <a:solidFill>
                  <a:srgbClr val="FFFFFF"/>
                </a:solidFill>
                <a:latin typeface="Courier New"/>
                <a:cs typeface="Courier New"/>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480758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16" name="object 16"/>
          <p:cNvGraphicFramePr>
            <a:graphicFrameLocks noGrp="1"/>
          </p:cNvGraphicFramePr>
          <p:nvPr/>
        </p:nvGraphicFramePr>
        <p:xfrm>
          <a:off x="606670" y="4069063"/>
          <a:ext cx="12463779" cy="2469218"/>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3338829">
                  <a:extLst>
                    <a:ext uri="{9D8B030D-6E8A-4147-A177-3AD203B41FA5}">
                      <a16:colId xmlns:a16="http://schemas.microsoft.com/office/drawing/2014/main" val="20002"/>
                    </a:ext>
                  </a:extLst>
                </a:gridCol>
                <a:gridCol w="7546975">
                  <a:extLst>
                    <a:ext uri="{9D8B030D-6E8A-4147-A177-3AD203B41FA5}">
                      <a16:colId xmlns:a16="http://schemas.microsoft.com/office/drawing/2014/main" val="20003"/>
                    </a:ext>
                  </a:extLst>
                </a:gridCol>
              </a:tblGrid>
              <a:tr h="374853">
                <a:tc>
                  <a:txBody>
                    <a:bodyPr/>
                    <a:lstStyle/>
                    <a:p>
                      <a:pPr marR="37465" algn="ct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5" dirty="0">
                          <a:solidFill>
                            <a:srgbClr val="FFFFFF"/>
                          </a:solidFill>
                          <a:latin typeface="Courier New"/>
                          <a:cs typeface="Courier New"/>
                        </a:rPr>
                        <a:t>424</a:t>
                      </a:r>
                      <a:endParaRPr sz="2000">
                        <a:latin typeface="Courier New"/>
                        <a:cs typeface="Courier New"/>
                      </a:endParaRPr>
                    </a:p>
                  </a:txBody>
                  <a:tcPr marL="0" marR="0" marT="0" marB="0"/>
                </a:tc>
                <a:tc>
                  <a:txBody>
                    <a:bodyPr/>
                    <a:lstStyle/>
                    <a:p>
                      <a:pPr marL="618490">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R="24130" algn="r">
                        <a:lnSpc>
                          <a:spcPts val="2370"/>
                        </a:lnSpc>
                      </a:pPr>
                      <a:r>
                        <a:rPr sz="2000" spc="15" dirty="0">
                          <a:solidFill>
                            <a:srgbClr val="FFFFFF"/>
                          </a:solidFill>
                          <a:latin typeface="Courier New"/>
                          <a:cs typeface="Courier New"/>
                        </a:rPr>
                        <a:t>| </a:t>
                      </a: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20" dirty="0">
                          <a:solidFill>
                            <a:srgbClr val="FFFFFF"/>
                          </a:solidFill>
                          <a:latin typeface="Courier New"/>
                          <a:cs typeface="Courier New"/>
                        </a:rPr>
                        <a:t> </a:t>
                      </a:r>
                      <a:r>
                        <a:rPr sz="2000" spc="10" dirty="0">
                          <a:solidFill>
                            <a:srgbClr val="FFFFFF"/>
                          </a:solidFill>
                          <a:latin typeface="Courier New"/>
                          <a:cs typeface="Courier New"/>
                        </a:rPr>
                        <a:t>Thunderstorms</a:t>
                      </a:r>
                      <a:r>
                        <a:rPr sz="2000" spc="15" dirty="0">
                          <a:solidFill>
                            <a:srgbClr val="FFFFFF"/>
                          </a:solidFill>
                          <a:latin typeface="Courier New"/>
                          <a:cs typeface="Courier New"/>
                        </a:rPr>
                        <a:t> |</a:t>
                      </a:r>
                      <a:endParaRPr sz="2000">
                        <a:latin typeface="Courier New"/>
                        <a:cs typeface="Courier New"/>
                      </a:endParaRPr>
                    </a:p>
                  </a:txBody>
                  <a:tcPr marL="0" marR="0" marT="0" marB="0"/>
                </a:tc>
                <a:extLst>
                  <a:ext uri="{0D108BD9-81ED-4DB2-BD59-A6C34878D82A}">
                    <a16:rowId xmlns:a16="http://schemas.microsoft.com/office/drawing/2014/main" val="10000"/>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217</a:t>
                      </a:r>
                      <a:endParaRPr sz="2000">
                        <a:latin typeface="Courier New"/>
                        <a:cs typeface="Courier New"/>
                      </a:endParaRPr>
                    </a:p>
                  </a:txBody>
                  <a:tcPr marL="0" marR="0" marT="50800" marB="0"/>
                </a:tc>
                <a:tc>
                  <a:txBody>
                    <a:bodyPr/>
                    <a:lstStyle/>
                    <a:p>
                      <a:pPr marL="618490">
                        <a:lnSpc>
                          <a:spcPct val="100000"/>
                        </a:lnSpc>
                        <a:spcBef>
                          <a:spcPts val="400"/>
                        </a:spcBef>
                      </a:pPr>
                      <a:r>
                        <a:rPr sz="2000" dirty="0">
                          <a:solidFill>
                            <a:srgbClr val="FFFFFF"/>
                          </a:solidFill>
                          <a:latin typeface="Courier New"/>
                          <a:cs typeface="Courier New"/>
                        </a:rPr>
                        <a:t>|</a:t>
                      </a:r>
                      <a:endParaRPr sz="2000" dirty="0">
                        <a:latin typeface="Courier New"/>
                        <a:cs typeface="Courier New"/>
                      </a:endParaRPr>
                    </a:p>
                  </a:txBody>
                  <a:tcPr marL="0" marR="0" marT="50800" marB="0"/>
                </a:tc>
                <a:tc>
                  <a:txBody>
                    <a:bodyPr/>
                    <a:lstStyle/>
                    <a:p>
                      <a:pPr marR="24130" algn="r">
                        <a:lnSpc>
                          <a:spcPct val="100000"/>
                        </a:lnSpc>
                        <a:spcBef>
                          <a:spcPts val="400"/>
                        </a:spcBef>
                        <a:tabLst>
                          <a:tab pos="4794885" algn="l"/>
                        </a:tabLst>
                      </a:pPr>
                      <a:r>
                        <a:rPr sz="2000" spc="15" dirty="0">
                          <a:solidFill>
                            <a:srgbClr val="FFFFFF"/>
                          </a:solidFill>
                          <a:latin typeface="Courier New"/>
                          <a:cs typeface="Courier New"/>
                        </a:rPr>
                        <a:t>|</a:t>
                      </a:r>
                      <a:r>
                        <a:rPr sz="2000" spc="35" dirty="0">
                          <a:solidFill>
                            <a:srgbClr val="FFFFFF"/>
                          </a:solidFill>
                          <a:latin typeface="Courier New"/>
                          <a:cs typeface="Courier New"/>
                        </a:rPr>
                        <a:t> </a:t>
                      </a:r>
                      <a:r>
                        <a:rPr sz="2000" spc="10" dirty="0">
                          <a:solidFill>
                            <a:srgbClr val="FFFFFF"/>
                          </a:solidFill>
                          <a:latin typeface="Courier New"/>
                          <a:cs typeface="Courier New"/>
                        </a:rPr>
                        <a:t>Fuel</a:t>
                      </a:r>
                      <a:r>
                        <a:rPr sz="2000" spc="35" dirty="0">
                          <a:solidFill>
                            <a:srgbClr val="FFFFFF"/>
                          </a:solidFill>
                          <a:latin typeface="Courier New"/>
                          <a:cs typeface="Courier New"/>
                        </a:rPr>
                        <a:t> </a:t>
                      </a:r>
                      <a:r>
                        <a:rPr sz="2000" spc="10" dirty="0">
                          <a:solidFill>
                            <a:srgbClr val="FFFFFF"/>
                          </a:solidFill>
                          <a:latin typeface="Courier New"/>
                          <a:cs typeface="Courier New"/>
                        </a:rPr>
                        <a:t>Supply</a:t>
                      </a:r>
                      <a:r>
                        <a:rPr sz="2000" spc="35" dirty="0">
                          <a:solidFill>
                            <a:srgbClr val="FFFFFF"/>
                          </a:solidFill>
                          <a:latin typeface="Courier New"/>
                          <a:cs typeface="Courier New"/>
                        </a:rPr>
                        <a:t> </a:t>
                      </a:r>
                      <a:r>
                        <a:rPr sz="2000" spc="10" dirty="0">
                          <a:solidFill>
                            <a:srgbClr val="FFFFFF"/>
                          </a:solidFill>
                          <a:latin typeface="Courier New"/>
                          <a:cs typeface="Courier New"/>
                        </a:rPr>
                        <a:t>Emergency</a:t>
                      </a:r>
                      <a:r>
                        <a:rPr sz="2000" spc="35" dirty="0">
                          <a:solidFill>
                            <a:srgbClr val="FFFFFF"/>
                          </a:solidFill>
                          <a:latin typeface="Courier New"/>
                          <a:cs typeface="Courier New"/>
                        </a:rPr>
                        <a:t> </a:t>
                      </a:r>
                      <a:r>
                        <a:rPr sz="2000" spc="10" dirty="0">
                          <a:solidFill>
                            <a:srgbClr val="FFFFFF"/>
                          </a:solidFill>
                          <a:latin typeface="Courier New"/>
                          <a:cs typeface="Courier New"/>
                        </a:rPr>
                        <a:t>Coal	</a:t>
                      </a:r>
                      <a:r>
                        <a:rPr sz="2000" spc="15"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1"/>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494</a:t>
                      </a:r>
                      <a:endParaRPr sz="2000">
                        <a:latin typeface="Courier New"/>
                        <a:cs typeface="Courier New"/>
                      </a:endParaRPr>
                    </a:p>
                  </a:txBody>
                  <a:tcPr marL="0" marR="0" marT="50800" marB="0"/>
                </a:tc>
                <a:tc>
                  <a:txBody>
                    <a:bodyPr/>
                    <a:lstStyle/>
                    <a:p>
                      <a:pPr marL="61849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24130" algn="r">
                        <a:lnSpc>
                          <a:spcPct val="100000"/>
                        </a:lnSpc>
                        <a:spcBef>
                          <a:spcPts val="400"/>
                        </a:spcBef>
                        <a:tabLst>
                          <a:tab pos="4794885" algn="l"/>
                        </a:tabLst>
                      </a:pPr>
                      <a:r>
                        <a:rPr sz="2000" spc="15" dirty="0">
                          <a:solidFill>
                            <a:srgbClr val="FFFFFF"/>
                          </a:solidFill>
                          <a:latin typeface="Courier New"/>
                          <a:cs typeface="Courier New"/>
                        </a:rPr>
                        <a:t>|</a:t>
                      </a:r>
                      <a:r>
                        <a:rPr sz="2000" spc="35" dirty="0">
                          <a:solidFill>
                            <a:srgbClr val="FFFFFF"/>
                          </a:solidFill>
                          <a:latin typeface="Courier New"/>
                          <a:cs typeface="Courier New"/>
                        </a:rPr>
                        <a:t> </a:t>
                      </a:r>
                      <a:r>
                        <a:rPr sz="2000" spc="10" dirty="0">
                          <a:solidFill>
                            <a:srgbClr val="FFFFFF"/>
                          </a:solidFill>
                          <a:latin typeface="Courier New"/>
                          <a:cs typeface="Courier New"/>
                        </a:rPr>
                        <a:t>Physical</a:t>
                      </a:r>
                      <a:r>
                        <a:rPr sz="2000" spc="40" dirty="0">
                          <a:solidFill>
                            <a:srgbClr val="FFFFFF"/>
                          </a:solidFill>
                          <a:latin typeface="Courier New"/>
                          <a:cs typeface="Courier New"/>
                        </a:rPr>
                        <a:t> </a:t>
                      </a:r>
                      <a:r>
                        <a:rPr sz="2000" spc="10" dirty="0">
                          <a:solidFill>
                            <a:srgbClr val="FFFFFF"/>
                          </a:solidFill>
                          <a:latin typeface="Courier New"/>
                          <a:cs typeface="Courier New"/>
                        </a:rPr>
                        <a:t>Attack</a:t>
                      </a:r>
                      <a:r>
                        <a:rPr sz="2000" spc="40" dirty="0">
                          <a:solidFill>
                            <a:srgbClr val="FFFFFF"/>
                          </a:solidFill>
                          <a:latin typeface="Courier New"/>
                          <a:cs typeface="Courier New"/>
                        </a:rPr>
                        <a:t> </a:t>
                      </a:r>
                      <a:r>
                        <a:rPr sz="2000" spc="10" dirty="0">
                          <a:solidFill>
                            <a:srgbClr val="FFFFFF"/>
                          </a:solidFill>
                          <a:latin typeface="Courier New"/>
                          <a:cs typeface="Courier New"/>
                        </a:rPr>
                        <a:t>Vandalism	</a:t>
                      </a:r>
                      <a:r>
                        <a:rPr sz="2000" spc="15"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2"/>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338</a:t>
                      </a:r>
                      <a:endParaRPr sz="2000">
                        <a:latin typeface="Courier New"/>
                        <a:cs typeface="Courier New"/>
                      </a:endParaRPr>
                    </a:p>
                  </a:txBody>
                  <a:tcPr marL="0" marR="0" marT="50800" marB="0"/>
                </a:tc>
                <a:tc>
                  <a:txBody>
                    <a:bodyPr/>
                    <a:lstStyle/>
                    <a:p>
                      <a:pPr marL="61849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24130" algn="r">
                        <a:lnSpc>
                          <a:spcPct val="100000"/>
                        </a:lnSpc>
                        <a:spcBef>
                          <a:spcPts val="400"/>
                        </a:spcBef>
                        <a:tabLst>
                          <a:tab pos="4794885" algn="l"/>
                        </a:tabLst>
                      </a:pPr>
                      <a:r>
                        <a:rPr sz="2000" spc="15" dirty="0">
                          <a:solidFill>
                            <a:srgbClr val="FFFFFF"/>
                          </a:solidFill>
                          <a:latin typeface="Courier New"/>
                          <a:cs typeface="Courier New"/>
                        </a:rPr>
                        <a:t>|</a:t>
                      </a:r>
                      <a:r>
                        <a:rPr sz="2000" spc="35" dirty="0">
                          <a:solidFill>
                            <a:srgbClr val="FFFFFF"/>
                          </a:solidFill>
                          <a:latin typeface="Courier New"/>
                          <a:cs typeface="Courier New"/>
                        </a:rPr>
                        <a:t> </a:t>
                      </a:r>
                      <a:r>
                        <a:rPr sz="2000" spc="10" dirty="0">
                          <a:solidFill>
                            <a:srgbClr val="FFFFFF"/>
                          </a:solidFill>
                          <a:latin typeface="Courier New"/>
                          <a:cs typeface="Courier New"/>
                        </a:rPr>
                        <a:t>Suspected</a:t>
                      </a:r>
                      <a:r>
                        <a:rPr sz="2000" spc="40" dirty="0">
                          <a:solidFill>
                            <a:srgbClr val="FFFFFF"/>
                          </a:solidFill>
                          <a:latin typeface="Courier New"/>
                          <a:cs typeface="Courier New"/>
                        </a:rPr>
                        <a:t> </a:t>
                      </a:r>
                      <a:r>
                        <a:rPr sz="2000" spc="10" dirty="0">
                          <a:solidFill>
                            <a:srgbClr val="FFFFFF"/>
                          </a:solidFill>
                          <a:latin typeface="Courier New"/>
                          <a:cs typeface="Courier New"/>
                        </a:rPr>
                        <a:t>Physical</a:t>
                      </a:r>
                      <a:r>
                        <a:rPr sz="2000" spc="40" dirty="0">
                          <a:solidFill>
                            <a:srgbClr val="FFFFFF"/>
                          </a:solidFill>
                          <a:latin typeface="Courier New"/>
                          <a:cs typeface="Courier New"/>
                        </a:rPr>
                        <a:t> </a:t>
                      </a:r>
                      <a:r>
                        <a:rPr sz="2000" spc="10" dirty="0">
                          <a:solidFill>
                            <a:srgbClr val="FFFFFF"/>
                          </a:solidFill>
                          <a:latin typeface="Courier New"/>
                          <a:cs typeface="Courier New"/>
                        </a:rPr>
                        <a:t>Attack	</a:t>
                      </a:r>
                      <a:r>
                        <a:rPr sz="2000" spc="15"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3"/>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3900</a:t>
                      </a:r>
                      <a:endParaRPr sz="2000">
                        <a:latin typeface="Courier New"/>
                        <a:cs typeface="Courier New"/>
                      </a:endParaRPr>
                    </a:p>
                  </a:txBody>
                  <a:tcPr marL="0" marR="0" marT="50800" marB="0"/>
                </a:tc>
                <a:tc>
                  <a:txBody>
                    <a:bodyPr/>
                    <a:lstStyle/>
                    <a:p>
                      <a:pPr marL="61849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24130" algn="r">
                        <a:lnSpc>
                          <a:spcPct val="100000"/>
                        </a:lnSpc>
                        <a:spcBef>
                          <a:spcPts val="400"/>
                        </a:spcBef>
                        <a:tabLst>
                          <a:tab pos="4794885" algn="l"/>
                        </a:tabLst>
                      </a:pPr>
                      <a:r>
                        <a:rPr sz="2000" spc="15" dirty="0">
                          <a:solidFill>
                            <a:srgbClr val="FFFFFF"/>
                          </a:solidFill>
                          <a:latin typeface="Courier New"/>
                          <a:cs typeface="Courier New"/>
                        </a:rPr>
                        <a:t>|</a:t>
                      </a:r>
                      <a:r>
                        <a:rPr sz="2000" spc="40" dirty="0">
                          <a:solidFill>
                            <a:srgbClr val="FFFFFF"/>
                          </a:solidFill>
                          <a:latin typeface="Courier New"/>
                          <a:cs typeface="Courier New"/>
                        </a:rPr>
                        <a:t> </a:t>
                      </a:r>
                      <a:r>
                        <a:rPr sz="2000" spc="10" dirty="0">
                          <a:solidFill>
                            <a:srgbClr val="FFFFFF"/>
                          </a:solidFill>
                          <a:latin typeface="Courier New"/>
                          <a:cs typeface="Courier New"/>
                        </a:rPr>
                        <a:t>Electrical</a:t>
                      </a:r>
                      <a:r>
                        <a:rPr sz="2000" spc="40" dirty="0">
                          <a:solidFill>
                            <a:srgbClr val="FFFFFF"/>
                          </a:solidFill>
                          <a:latin typeface="Courier New"/>
                          <a:cs typeface="Courier New"/>
                        </a:rPr>
                        <a:t> </a:t>
                      </a:r>
                      <a:r>
                        <a:rPr sz="2000" spc="10" dirty="0">
                          <a:solidFill>
                            <a:srgbClr val="FFFFFF"/>
                          </a:solidFill>
                          <a:latin typeface="Courier New"/>
                          <a:cs typeface="Courier New"/>
                        </a:rPr>
                        <a:t>System</a:t>
                      </a:r>
                      <a:r>
                        <a:rPr sz="2000" spc="40" dirty="0">
                          <a:solidFill>
                            <a:srgbClr val="FFFFFF"/>
                          </a:solidFill>
                          <a:latin typeface="Courier New"/>
                          <a:cs typeface="Courier New"/>
                        </a:rPr>
                        <a:t> </a:t>
                      </a:r>
                      <a:r>
                        <a:rPr sz="2000" spc="10" dirty="0">
                          <a:solidFill>
                            <a:srgbClr val="FFFFFF"/>
                          </a:solidFill>
                          <a:latin typeface="Courier New"/>
                          <a:cs typeface="Courier New"/>
                        </a:rPr>
                        <a:t>Islanding	</a:t>
                      </a:r>
                      <a:r>
                        <a:rPr sz="2000" spc="15"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4"/>
                  </a:ext>
                </a:extLst>
              </a:tr>
              <a:tr h="374853">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3300</a:t>
                      </a:r>
                      <a:endParaRPr sz="2000">
                        <a:latin typeface="Courier New"/>
                        <a:cs typeface="Courier New"/>
                      </a:endParaRPr>
                    </a:p>
                  </a:txBody>
                  <a:tcPr marL="0" marR="0" marT="50800" marB="0"/>
                </a:tc>
                <a:tc>
                  <a:txBody>
                    <a:bodyPr/>
                    <a:lstStyle/>
                    <a:p>
                      <a:pPr marL="61849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24130" algn="r">
                        <a:lnSpc>
                          <a:spcPct val="100000"/>
                        </a:lnSpc>
                        <a:spcBef>
                          <a:spcPts val="400"/>
                        </a:spcBef>
                      </a:pPr>
                      <a:r>
                        <a:rPr sz="2000" spc="10" dirty="0">
                          <a:solidFill>
                            <a:srgbClr val="FFFFFF"/>
                          </a:solidFill>
                          <a:latin typeface="Courier New"/>
                          <a:cs typeface="Courier New"/>
                        </a:rPr>
                        <a:t>+------------------------------+</a:t>
                      </a:r>
                      <a:endParaRPr sz="2000" dirty="0">
                        <a:latin typeface="Courier New"/>
                        <a:cs typeface="Courier New"/>
                      </a:endParaRPr>
                    </a:p>
                  </a:txBody>
                  <a:tcPr marL="0" marR="0" marT="50800" marB="0"/>
                </a:tc>
                <a:extLst>
                  <a:ext uri="{0D108BD9-81ED-4DB2-BD59-A6C34878D82A}">
                    <a16:rowId xmlns:a16="http://schemas.microsoft.com/office/drawing/2014/main" val="10005"/>
                  </a:ext>
                </a:extLst>
              </a:tr>
            </a:tbl>
          </a:graphicData>
        </a:graphic>
      </p:graphicFrame>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11" grpId="0" animBg="1"/>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13740"/>
          </a:xfrm>
          <a:prstGeom prst="rect">
            <a:avLst/>
          </a:prstGeom>
        </p:spPr>
        <p:txBody>
          <a:bodyPr vert="horz" wrap="square" lIns="0" tIns="13970" rIns="0" bIns="0" rtlCol="0">
            <a:spAutoFit/>
          </a:bodyPr>
          <a:lstStyle/>
          <a:p>
            <a:pPr marL="12700">
              <a:lnSpc>
                <a:spcPct val="100000"/>
              </a:lnSpc>
              <a:spcBef>
                <a:spcPts val="110"/>
              </a:spcBef>
            </a:pPr>
            <a:r>
              <a:rPr lang="en-US" sz="4500" spc="60" dirty="0"/>
              <a:t>Import database from CSV</a:t>
            </a:r>
            <a:endParaRPr sz="4500" dirty="0"/>
          </a:p>
        </p:txBody>
      </p:sp>
      <p:sp>
        <p:nvSpPr>
          <p:cNvPr id="4" name="object 4"/>
          <p:cNvSpPr/>
          <p:nvPr/>
        </p:nvSpPr>
        <p:spPr>
          <a:xfrm>
            <a:off x="356492" y="1243960"/>
            <a:ext cx="7124065" cy="5804540"/>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txBox="1"/>
          <p:nvPr/>
        </p:nvSpPr>
        <p:spPr>
          <a:xfrm>
            <a:off x="490923" y="1343181"/>
            <a:ext cx="5593715" cy="1308179"/>
          </a:xfrm>
          <a:prstGeom prst="rect">
            <a:avLst/>
          </a:prstGeom>
        </p:spPr>
        <p:txBody>
          <a:bodyPr vert="horz" wrap="square" lIns="0" tIns="12065" rIns="0" bIns="0" rtlCol="0">
            <a:spAutoFit/>
          </a:bodyPr>
          <a:lstStyle/>
          <a:p>
            <a:pPr marL="12700" marR="5080">
              <a:lnSpc>
                <a:spcPct val="141000"/>
              </a:lnSpc>
              <a:spcBef>
                <a:spcPts val="95"/>
              </a:spcBef>
            </a:pPr>
            <a:r>
              <a:rPr lang="en-US" sz="2000" b="1" spc="10" dirty="0">
                <a:solidFill>
                  <a:srgbClr val="00B0F0"/>
                </a:solidFill>
                <a:latin typeface="Courier New"/>
                <a:cs typeface="Courier New"/>
              </a:rPr>
              <a:t>CREATE TABLE </a:t>
            </a:r>
            <a:r>
              <a:rPr lang="en-US" sz="2000" spc="10" dirty="0" err="1">
                <a:latin typeface="Courier New"/>
                <a:cs typeface="Courier New"/>
              </a:rPr>
              <a:t>eurovision</a:t>
            </a:r>
            <a:r>
              <a:rPr lang="en-US" sz="2000" spc="10" dirty="0">
                <a:latin typeface="Courier New"/>
                <a:cs typeface="Courier New"/>
              </a:rPr>
              <a:t>(</a:t>
            </a:r>
          </a:p>
          <a:p>
            <a:pPr marL="12700" marR="5080">
              <a:lnSpc>
                <a:spcPct val="141000"/>
              </a:lnSpc>
              <a:spcBef>
                <a:spcPts val="95"/>
              </a:spcBef>
            </a:pPr>
            <a:r>
              <a:rPr lang="en-US" sz="2000" spc="10" dirty="0">
                <a:latin typeface="Courier New"/>
                <a:cs typeface="Courier New"/>
              </a:rPr>
              <a:t>   ...</a:t>
            </a:r>
          </a:p>
          <a:p>
            <a:pPr marL="12700" marR="5080">
              <a:lnSpc>
                <a:spcPct val="141000"/>
              </a:lnSpc>
              <a:spcBef>
                <a:spcPts val="95"/>
              </a:spcBef>
            </a:pPr>
            <a:r>
              <a:rPr lang="en-US" sz="2000" spc="10" dirty="0">
                <a:latin typeface="Courier New"/>
                <a:cs typeface="Courier New"/>
              </a:rPr>
              <a:t>)</a:t>
            </a:r>
            <a:endParaRPr lang="en-US" sz="2000" b="1" spc="10" dirty="0">
              <a:solidFill>
                <a:srgbClr val="00B0F0"/>
              </a:solidFill>
              <a:latin typeface="Courier New"/>
              <a:cs typeface="Courier New"/>
            </a:endParaRPr>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5" name="object 7">
            <a:extLst>
              <a:ext uri="{FF2B5EF4-FFF2-40B4-BE49-F238E27FC236}">
                <a16:creationId xmlns:a16="http://schemas.microsoft.com/office/drawing/2014/main" id="{EE912FF3-530C-0314-DCF7-8710B22EDD18}"/>
              </a:ext>
            </a:extLst>
          </p:cNvPr>
          <p:cNvSpPr txBox="1"/>
          <p:nvPr/>
        </p:nvSpPr>
        <p:spPr>
          <a:xfrm>
            <a:off x="490923" y="3206019"/>
            <a:ext cx="5593715" cy="3095335"/>
          </a:xfrm>
          <a:prstGeom prst="rect">
            <a:avLst/>
          </a:prstGeom>
        </p:spPr>
        <p:txBody>
          <a:bodyPr vert="horz" wrap="square" lIns="0" tIns="12065" rIns="0" bIns="0" rtlCol="0">
            <a:spAutoFit/>
          </a:bodyPr>
          <a:lstStyle/>
          <a:p>
            <a:pPr marL="12700" marR="5080">
              <a:lnSpc>
                <a:spcPct val="141000"/>
              </a:lnSpc>
              <a:spcBef>
                <a:spcPts val="95"/>
              </a:spcBef>
            </a:pPr>
            <a:r>
              <a:rPr lang="en-US" sz="2000" b="1" spc="10" dirty="0">
                <a:solidFill>
                  <a:srgbClr val="00B0F0"/>
                </a:solidFill>
                <a:latin typeface="Courier New"/>
                <a:cs typeface="Courier New"/>
              </a:rPr>
              <a:t>BULK INSERT </a:t>
            </a:r>
            <a:r>
              <a:rPr lang="en-US" sz="2000" spc="10" dirty="0" err="1">
                <a:latin typeface="Courier New"/>
                <a:cs typeface="Courier New"/>
              </a:rPr>
              <a:t>eurovision</a:t>
            </a:r>
            <a:endParaRPr lang="en-US" sz="2000" spc="10" dirty="0">
              <a:latin typeface="Courier New"/>
              <a:cs typeface="Courier New"/>
            </a:endParaRPr>
          </a:p>
          <a:p>
            <a:pPr marL="12700" marR="5080">
              <a:lnSpc>
                <a:spcPct val="141000"/>
              </a:lnSpc>
              <a:spcBef>
                <a:spcPts val="95"/>
              </a:spcBef>
            </a:pPr>
            <a:r>
              <a:rPr lang="en-US" sz="2000" b="1" spc="10" dirty="0">
                <a:solidFill>
                  <a:srgbClr val="00B0F0"/>
                </a:solidFill>
                <a:latin typeface="Courier New"/>
                <a:cs typeface="Courier New"/>
              </a:rPr>
              <a:t>FROM </a:t>
            </a:r>
            <a:r>
              <a:rPr lang="en-US" sz="2000" spc="10" dirty="0">
                <a:solidFill>
                  <a:schemeClr val="accent6">
                    <a:lumMod val="75000"/>
                  </a:schemeClr>
                </a:solidFill>
                <a:latin typeface="Courier New"/>
                <a:cs typeface="Courier New"/>
              </a:rPr>
              <a:t>'/path/</a:t>
            </a:r>
            <a:r>
              <a:rPr lang="en-US" sz="2000" spc="10" dirty="0" err="1">
                <a:solidFill>
                  <a:schemeClr val="accent6">
                    <a:lumMod val="75000"/>
                  </a:schemeClr>
                </a:solidFill>
                <a:latin typeface="Courier New"/>
                <a:cs typeface="Courier New"/>
              </a:rPr>
              <a:t>eurovision.csv</a:t>
            </a:r>
            <a:r>
              <a:rPr lang="en-US" sz="2000" spc="10" dirty="0">
                <a:solidFill>
                  <a:schemeClr val="accent6">
                    <a:lumMod val="75000"/>
                  </a:schemeClr>
                </a:solidFill>
                <a:latin typeface="Courier New"/>
                <a:cs typeface="Courier New"/>
              </a:rPr>
              <a:t>'</a:t>
            </a:r>
          </a:p>
          <a:p>
            <a:pPr marL="12700" marR="5080">
              <a:lnSpc>
                <a:spcPct val="141000"/>
              </a:lnSpc>
              <a:spcBef>
                <a:spcPts val="95"/>
              </a:spcBef>
            </a:pPr>
            <a:r>
              <a:rPr lang="en-US" sz="2000" b="1" spc="10" dirty="0">
                <a:solidFill>
                  <a:srgbClr val="00B0F0"/>
                </a:solidFill>
                <a:latin typeface="Courier New"/>
                <a:cs typeface="Courier New"/>
              </a:rPr>
              <a:t>WITH </a:t>
            </a:r>
            <a:r>
              <a:rPr lang="en-US" sz="2000" spc="10" dirty="0">
                <a:latin typeface="Courier New"/>
                <a:cs typeface="Courier New"/>
              </a:rPr>
              <a:t>(</a:t>
            </a:r>
          </a:p>
          <a:p>
            <a:pPr marL="469900" marR="5080" lvl="1">
              <a:lnSpc>
                <a:spcPct val="141000"/>
              </a:lnSpc>
              <a:spcBef>
                <a:spcPts val="95"/>
              </a:spcBef>
            </a:pPr>
            <a:r>
              <a:rPr lang="en-US" sz="2000" spc="10" dirty="0">
                <a:latin typeface="Courier New"/>
                <a:cs typeface="Courier New"/>
              </a:rPr>
              <a:t>FORMAT = </a:t>
            </a:r>
            <a:r>
              <a:rPr lang="en-US" sz="2000" spc="10" dirty="0">
                <a:solidFill>
                  <a:schemeClr val="accent6">
                    <a:lumMod val="75000"/>
                  </a:schemeClr>
                </a:solidFill>
                <a:latin typeface="Courier New"/>
                <a:cs typeface="Courier New"/>
              </a:rPr>
              <a:t>'CSV'</a:t>
            </a:r>
            <a:r>
              <a:rPr lang="en-US" sz="2000" spc="10" dirty="0">
                <a:latin typeface="Courier New"/>
                <a:cs typeface="Courier New"/>
              </a:rPr>
              <a:t>,</a:t>
            </a:r>
          </a:p>
          <a:p>
            <a:pPr marL="469900" marR="5080" lvl="1">
              <a:lnSpc>
                <a:spcPct val="141000"/>
              </a:lnSpc>
              <a:spcBef>
                <a:spcPts val="95"/>
              </a:spcBef>
            </a:pPr>
            <a:r>
              <a:rPr lang="en-US" sz="2000" spc="10" dirty="0">
                <a:latin typeface="Courier New"/>
                <a:cs typeface="Courier New"/>
              </a:rPr>
              <a:t>FIRSTROW = 2,</a:t>
            </a:r>
          </a:p>
          <a:p>
            <a:pPr marL="469900" marR="5080" lvl="1">
              <a:lnSpc>
                <a:spcPct val="141000"/>
              </a:lnSpc>
              <a:spcBef>
                <a:spcPts val="95"/>
              </a:spcBef>
            </a:pPr>
            <a:r>
              <a:rPr lang="en-US" sz="2000" spc="10" dirty="0">
                <a:latin typeface="Courier New"/>
                <a:cs typeface="Courier New"/>
              </a:rPr>
              <a:t>ROWTERMINATOR = '0x0a'</a:t>
            </a:r>
          </a:p>
          <a:p>
            <a:pPr marL="12700" marR="5080">
              <a:lnSpc>
                <a:spcPct val="141000"/>
              </a:lnSpc>
              <a:spcBef>
                <a:spcPts val="95"/>
              </a:spcBef>
            </a:pPr>
            <a:r>
              <a:rPr lang="en-US" sz="2000" spc="10" dirty="0">
                <a:latin typeface="Courier New"/>
                <a:cs typeface="Courier New"/>
              </a:rPr>
              <a:t>)</a:t>
            </a:r>
          </a:p>
        </p:txBody>
      </p:sp>
      <p:pic>
        <p:nvPicPr>
          <p:cNvPr id="12" name="Picture 11" descr="A screenshot of a computer&#10;&#10;Description automatically generated">
            <a:extLst>
              <a:ext uri="{FF2B5EF4-FFF2-40B4-BE49-F238E27FC236}">
                <a16:creationId xmlns:a16="http://schemas.microsoft.com/office/drawing/2014/main" id="{64ACADA9-E2AB-0033-21CE-1A11EA78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136" y="1832323"/>
            <a:ext cx="7661363" cy="2105317"/>
          </a:xfrm>
          <a:prstGeom prst="rect">
            <a:avLst/>
          </a:prstGeom>
        </p:spPr>
      </p:pic>
      <p:sp>
        <p:nvSpPr>
          <p:cNvPr id="17" name="TextBox 16">
            <a:extLst>
              <a:ext uri="{FF2B5EF4-FFF2-40B4-BE49-F238E27FC236}">
                <a16:creationId xmlns:a16="http://schemas.microsoft.com/office/drawing/2014/main" id="{BD29D501-C3EF-2CD1-1253-9DCA129A046E}"/>
              </a:ext>
            </a:extLst>
          </p:cNvPr>
          <p:cNvSpPr txBox="1"/>
          <p:nvPr/>
        </p:nvSpPr>
        <p:spPr>
          <a:xfrm>
            <a:off x="8159750" y="1181100"/>
            <a:ext cx="5681042" cy="484748"/>
          </a:xfrm>
          <a:prstGeom prst="rect">
            <a:avLst/>
          </a:prstGeom>
          <a:noFill/>
        </p:spPr>
        <p:txBody>
          <a:bodyPr wrap="none" rtlCol="0">
            <a:spAutoFit/>
          </a:bodyPr>
          <a:lstStyle/>
          <a:p>
            <a:pPr marL="457200" indent="-457200">
              <a:buFont typeface="Arial" panose="020B0604020202020204" pitchFamily="34" charset="0"/>
              <a:buChar char="•"/>
            </a:pPr>
            <a:r>
              <a:rPr lang="en-US" sz="2550" dirty="0">
                <a:latin typeface="Arial Hebrew Scholar" pitchFamily="2" charset="-79"/>
                <a:cs typeface="Arial Hebrew Scholar" pitchFamily="2" charset="-79"/>
              </a:rPr>
              <a:t>Install SQL Server Import extension</a:t>
            </a:r>
          </a:p>
        </p:txBody>
      </p:sp>
      <p:sp>
        <p:nvSpPr>
          <p:cNvPr id="18" name="TextBox 17">
            <a:extLst>
              <a:ext uri="{FF2B5EF4-FFF2-40B4-BE49-F238E27FC236}">
                <a16:creationId xmlns:a16="http://schemas.microsoft.com/office/drawing/2014/main" id="{D2E26AFD-572A-85BB-5A8B-CF1C42972FD2}"/>
              </a:ext>
            </a:extLst>
          </p:cNvPr>
          <p:cNvSpPr txBox="1"/>
          <p:nvPr/>
        </p:nvSpPr>
        <p:spPr>
          <a:xfrm>
            <a:off x="8235950" y="4539964"/>
            <a:ext cx="7360989" cy="484748"/>
          </a:xfrm>
          <a:prstGeom prst="rect">
            <a:avLst/>
          </a:prstGeom>
          <a:noFill/>
        </p:spPr>
        <p:txBody>
          <a:bodyPr wrap="none" rtlCol="0">
            <a:spAutoFit/>
          </a:bodyPr>
          <a:lstStyle/>
          <a:p>
            <a:pPr marL="457200" indent="-457200">
              <a:buFont typeface="Arial" panose="020B0604020202020204" pitchFamily="34" charset="0"/>
              <a:buChar char="•"/>
            </a:pPr>
            <a:r>
              <a:rPr lang="en-US" sz="2550" dirty="0">
                <a:latin typeface="Arial Hebrew Scholar" pitchFamily="2" charset="-79"/>
                <a:cs typeface="Arial Hebrew Scholar" pitchFamily="2" charset="-79"/>
              </a:rPr>
              <a:t>On your database, right click to import wizard.  </a:t>
            </a:r>
          </a:p>
        </p:txBody>
      </p:sp>
    </p:spTree>
    <p:extLst>
      <p:ext uri="{BB962C8B-B14F-4D97-AF65-F5344CB8AC3E}">
        <p14:creationId xmlns:p14="http://schemas.microsoft.com/office/powerpoint/2010/main" val="150641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par>
                                <p:cTn id="21" presetID="9"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5"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0927" y="2894095"/>
            <a:ext cx="6856095" cy="2334895"/>
          </a:xfrm>
          <a:prstGeom prst="rect">
            <a:avLst/>
          </a:prstGeom>
        </p:spPr>
        <p:txBody>
          <a:bodyPr vert="horz" wrap="square" lIns="0" tIns="143510" rIns="0" bIns="0" rtlCol="0">
            <a:spAutoFit/>
          </a:bodyPr>
          <a:lstStyle/>
          <a:p>
            <a:pPr marL="12065" marR="5080" algn="ctr">
              <a:lnSpc>
                <a:spcPts val="6770"/>
              </a:lnSpc>
              <a:spcBef>
                <a:spcPts val="1130"/>
              </a:spcBef>
            </a:pPr>
            <a:r>
              <a:rPr spc="-620" dirty="0"/>
              <a:t>L</a:t>
            </a:r>
            <a:r>
              <a:rPr spc="-395" dirty="0"/>
              <a:t>e</a:t>
            </a:r>
            <a:r>
              <a:rPr spc="-365" dirty="0"/>
              <a:t>t</a:t>
            </a:r>
            <a:r>
              <a:rPr spc="-805" dirty="0"/>
              <a:t>'</a:t>
            </a:r>
            <a:r>
              <a:rPr spc="-290" dirty="0"/>
              <a:t>s</a:t>
            </a:r>
            <a:r>
              <a:rPr spc="-330" dirty="0"/>
              <a:t> </a:t>
            </a:r>
            <a:r>
              <a:rPr spc="-665" dirty="0"/>
              <a:t>w</a:t>
            </a:r>
            <a:r>
              <a:rPr spc="-400" dirty="0"/>
              <a:t>r</a:t>
            </a:r>
            <a:r>
              <a:rPr spc="-455" dirty="0"/>
              <a:t>i</a:t>
            </a:r>
            <a:r>
              <a:rPr spc="-465" dirty="0"/>
              <a:t>t</a:t>
            </a:r>
            <a:r>
              <a:rPr spc="-120" dirty="0"/>
              <a:t>e</a:t>
            </a:r>
            <a:r>
              <a:rPr spc="-330" dirty="0"/>
              <a:t> </a:t>
            </a:r>
            <a:r>
              <a:rPr spc="-455" dirty="0"/>
              <a:t>s</a:t>
            </a:r>
            <a:r>
              <a:rPr spc="-395" dirty="0"/>
              <a:t>o</a:t>
            </a:r>
            <a:r>
              <a:rPr spc="-490" dirty="0"/>
              <a:t>m</a:t>
            </a:r>
            <a:r>
              <a:rPr spc="-120" dirty="0"/>
              <a:t>e</a:t>
            </a:r>
            <a:r>
              <a:rPr spc="-330" dirty="0"/>
              <a:t> </a:t>
            </a:r>
            <a:br>
              <a:rPr lang="en-US" spc="-330" dirty="0"/>
            </a:br>
            <a:r>
              <a:rPr spc="-735" dirty="0"/>
              <a:t>T</a:t>
            </a:r>
            <a:r>
              <a:rPr spc="-390" dirty="0"/>
              <a:t>-</a:t>
            </a:r>
            <a:r>
              <a:rPr spc="-340" dirty="0"/>
              <a:t>SQL!</a:t>
            </a:r>
          </a:p>
          <a:p>
            <a:pPr marR="53975" algn="ctr">
              <a:lnSpc>
                <a:spcPct val="100000"/>
              </a:lnSpc>
              <a:spcBef>
                <a:spcPts val="910"/>
              </a:spcBef>
              <a:tabLst>
                <a:tab pos="2806700" algn="l"/>
                <a:tab pos="3401060" algn="l"/>
                <a:tab pos="4196715" algn="l"/>
              </a:tabLst>
            </a:pPr>
            <a:r>
              <a:rPr lang="en-US" sz="2250" b="0" spc="-470" dirty="0">
                <a:latin typeface="Arial Hebrew Scholar" pitchFamily="2" charset="-79"/>
                <a:cs typeface="Arial Hebrew Scholar" pitchFamily="2" charset="-79"/>
              </a:rPr>
              <a:t>I  </a:t>
            </a:r>
            <a:r>
              <a:rPr lang="en-US" sz="2250" b="0" spc="-95" dirty="0">
                <a:latin typeface="Arial Hebrew Scholar" pitchFamily="2" charset="-79"/>
                <a:cs typeface="Arial Hebrew Scholar" pitchFamily="2" charset="-79"/>
              </a:rPr>
              <a:t>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endParaRPr sz="22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1: Simple selections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13518258" cy="1661993"/>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latin typeface="Arial Hebrew Scholar" pitchFamily="2" charset="-79"/>
                <a:cs typeface="Arial Hebrew Scholar" pitchFamily="2" charset="-79"/>
              </a:rPr>
              <a:t>In this exercise, you will use SELECT statements to retrieve columns from a database table.  You'll be working with the </a:t>
            </a:r>
            <a:r>
              <a:rPr lang="en-US" sz="2550" b="1" i="1" noProof="1">
                <a:latin typeface="Arial Hebrew Scholar" pitchFamily="2" charset="-79"/>
                <a:cs typeface="Arial Hebrew Scholar" pitchFamily="2" charset="-79"/>
              </a:rPr>
              <a:t>eurovision</a:t>
            </a:r>
            <a:r>
              <a:rPr lang="en-US" sz="2550" dirty="0">
                <a:latin typeface="Arial Hebrew Scholar" pitchFamily="2" charset="-79"/>
                <a:cs typeface="Arial Hebrew Scholar" pitchFamily="2" charset="-79"/>
              </a:rPr>
              <a:t> table, which contains data relating to individual country performance at the Eurovision Song Contest from 1998 to 2012.</a:t>
            </a:r>
          </a:p>
          <a:p>
            <a:pPr marL="457200" indent="-457200" algn="just">
              <a:buFont typeface="Arial" panose="020B0604020202020204" pitchFamily="34" charset="0"/>
              <a:buChar char="•"/>
            </a:pPr>
            <a:r>
              <a:rPr lang="en-US" sz="2550" dirty="0">
                <a:latin typeface="Arial Hebrew Scholar" pitchFamily="2" charset="-79"/>
                <a:cs typeface="Arial Hebrew Scholar" pitchFamily="2" charset="-79"/>
              </a:rPr>
              <a:t>Download data: </a:t>
            </a:r>
            <a:r>
              <a:rPr lang="en-US" sz="2550" i="1" noProof="1">
                <a:latin typeface="Arial Hebrew Scholar" pitchFamily="2" charset="-79"/>
                <a:cs typeface="Arial Hebrew Scholar" pitchFamily="2" charset="-79"/>
                <a:hlinkClick r:id="rId2"/>
              </a:rPr>
              <a:t>eurovision.csv</a:t>
            </a:r>
            <a:endParaRPr lang="en-US" sz="2550" i="1" noProof="1">
              <a:latin typeface="Arial Hebrew Scholar" pitchFamily="2" charset="-79"/>
              <a:cs typeface="Arial Hebrew Scholar" pitchFamily="2" charset="-79"/>
            </a:endParaRPr>
          </a:p>
        </p:txBody>
      </p:sp>
      <p:sp>
        <p:nvSpPr>
          <p:cNvPr id="6" name="TextBox 5">
            <a:extLst>
              <a:ext uri="{FF2B5EF4-FFF2-40B4-BE49-F238E27FC236}">
                <a16:creationId xmlns:a16="http://schemas.microsoft.com/office/drawing/2014/main" id="{BCB26E6E-0AC5-932B-1CDE-04CC2AB30C4E}"/>
              </a:ext>
            </a:extLst>
          </p:cNvPr>
          <p:cNvSpPr txBox="1"/>
          <p:nvPr/>
        </p:nvSpPr>
        <p:spPr>
          <a:xfrm>
            <a:off x="356492" y="3169502"/>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99795" y="4264766"/>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497639" y="3717134"/>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Write query to </a:t>
            </a:r>
            <a:r>
              <a:rPr lang="en-US" sz="2550" dirty="0">
                <a:latin typeface="Arial Hebrew Scholar" pitchFamily="2" charset="-79"/>
                <a:cs typeface="Arial Hebrew Scholar" pitchFamily="2" charset="-79"/>
              </a:rPr>
              <a:t>SELECT the </a:t>
            </a:r>
            <a:r>
              <a:rPr lang="en-US" sz="2550" dirty="0">
                <a:solidFill>
                  <a:schemeClr val="accent6">
                    <a:lumMod val="75000"/>
                  </a:schemeClr>
                </a:solidFill>
                <a:latin typeface="Arial Hebrew Scholar" pitchFamily="2" charset="-79"/>
                <a:cs typeface="Arial Hebrew Scholar" pitchFamily="2" charset="-79"/>
              </a:rPr>
              <a:t>country</a:t>
            </a:r>
            <a:r>
              <a:rPr lang="en-US" sz="2550" dirty="0">
                <a:latin typeface="Arial Hebrew Scholar" pitchFamily="2" charset="-79"/>
                <a:cs typeface="Arial Hebrew Scholar" pitchFamily="2" charset="-79"/>
              </a:rPr>
              <a:t> column FROM the </a:t>
            </a:r>
            <a:r>
              <a:rPr lang="en-US" sz="2550" noProof="1">
                <a:solidFill>
                  <a:schemeClr val="accent6">
                    <a:lumMod val="75000"/>
                  </a:schemeClr>
                </a:solidFill>
                <a:latin typeface="Arial Hebrew Scholar" pitchFamily="2" charset="-79"/>
                <a:cs typeface="Arial Hebrew Scholar" pitchFamily="2" charset="-79"/>
              </a:rPr>
              <a:t>eurovision</a:t>
            </a:r>
            <a:r>
              <a:rPr lang="en-US" sz="2550" dirty="0">
                <a:latin typeface="Arial Hebrew Scholar" pitchFamily="2" charset="-79"/>
                <a:cs typeface="Arial Hebrew Scholar" pitchFamily="2" charset="-79"/>
              </a:rPr>
              <a:t> table.</a:t>
            </a:r>
          </a:p>
        </p:txBody>
      </p:sp>
      <p:sp>
        <p:nvSpPr>
          <p:cNvPr id="11" name="object 4">
            <a:extLst>
              <a:ext uri="{FF2B5EF4-FFF2-40B4-BE49-F238E27FC236}">
                <a16:creationId xmlns:a16="http://schemas.microsoft.com/office/drawing/2014/main" id="{1CF69CB5-3F0B-17BA-212E-F7F4C2EB57AF}"/>
              </a:ext>
            </a:extLst>
          </p:cNvPr>
          <p:cNvSpPr txBox="1"/>
          <p:nvPr/>
        </p:nvSpPr>
        <p:spPr>
          <a:xfrm>
            <a:off x="1094001" y="4444345"/>
            <a:ext cx="10266149" cy="335989"/>
          </a:xfrm>
          <a:prstGeom prst="rect">
            <a:avLst/>
          </a:prstGeom>
        </p:spPr>
        <p:txBody>
          <a:bodyPr vert="horz" wrap="square" lIns="0" tIns="12700" rIns="0" bIns="0" rtlCol="0">
            <a:spAutoFit/>
          </a:bodyPr>
          <a:lstStyle/>
          <a:p>
            <a:pPr>
              <a:lnSpc>
                <a:spcPct val="100000"/>
              </a:lnSpc>
              <a:spcBef>
                <a:spcPts val="30"/>
              </a:spcBef>
            </a:pPr>
            <a:r>
              <a:rPr lang="en-US" sz="2100" dirty="0">
                <a:solidFill>
                  <a:srgbClr val="00B050"/>
                </a:solidFill>
                <a:latin typeface="Courier New"/>
                <a:cs typeface="Courier New"/>
              </a:rPr>
              <a:t>-- SELECT the country column FROM the </a:t>
            </a:r>
            <a:r>
              <a:rPr lang="en-US" sz="2100" noProof="1">
                <a:solidFill>
                  <a:srgbClr val="00B050"/>
                </a:solidFill>
                <a:latin typeface="Courier New"/>
                <a:cs typeface="Courier New"/>
              </a:rPr>
              <a:t>eurovision</a:t>
            </a:r>
            <a:r>
              <a:rPr lang="en-US" sz="2100" dirty="0">
                <a:solidFill>
                  <a:srgbClr val="00B050"/>
                </a:solidFill>
                <a:latin typeface="Courier New"/>
                <a:cs typeface="Courier New"/>
              </a:rPr>
              <a:t> table</a:t>
            </a:r>
          </a:p>
        </p:txBody>
      </p:sp>
      <p:sp>
        <p:nvSpPr>
          <p:cNvPr id="15" name="object 5">
            <a:extLst>
              <a:ext uri="{FF2B5EF4-FFF2-40B4-BE49-F238E27FC236}">
                <a16:creationId xmlns:a16="http://schemas.microsoft.com/office/drawing/2014/main" id="{3539C26E-9525-B6E4-AD60-6D359A5C2889}"/>
              </a:ext>
            </a:extLst>
          </p:cNvPr>
          <p:cNvSpPr/>
          <p:nvPr/>
        </p:nvSpPr>
        <p:spPr>
          <a:xfrm>
            <a:off x="899795" y="6128317"/>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6" name="TextBox 15">
            <a:extLst>
              <a:ext uri="{FF2B5EF4-FFF2-40B4-BE49-F238E27FC236}">
                <a16:creationId xmlns:a16="http://schemas.microsoft.com/office/drawing/2014/main" id="{0300CC61-E5B2-5C8A-7B66-D9364FE4F4E5}"/>
              </a:ext>
            </a:extLst>
          </p:cNvPr>
          <p:cNvSpPr txBox="1"/>
          <p:nvPr/>
        </p:nvSpPr>
        <p:spPr>
          <a:xfrm>
            <a:off x="497639" y="558068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Amend your query to return the </a:t>
            </a:r>
            <a:r>
              <a:rPr lang="en-US" sz="2550" noProof="1">
                <a:solidFill>
                  <a:schemeClr val="accent6">
                    <a:lumMod val="75000"/>
                  </a:schemeClr>
                </a:solidFill>
                <a:latin typeface="Arial Hebrew Scholar" pitchFamily="2" charset="-79"/>
                <a:cs typeface="Arial Hebrew Scholar" pitchFamily="2" charset="-79"/>
              </a:rPr>
              <a:t>points</a:t>
            </a:r>
            <a:r>
              <a:rPr lang="en-US" sz="2550" noProof="1">
                <a:latin typeface="Arial Hebrew Scholar" pitchFamily="2" charset="-79"/>
                <a:cs typeface="Arial Hebrew Scholar" pitchFamily="2" charset="-79"/>
              </a:rPr>
              <a:t> column instead of the </a:t>
            </a:r>
            <a:r>
              <a:rPr lang="en-US" sz="2550" noProof="1">
                <a:solidFill>
                  <a:schemeClr val="accent6">
                    <a:lumMod val="75000"/>
                  </a:schemeClr>
                </a:solidFill>
                <a:latin typeface="Arial Hebrew Scholar" pitchFamily="2" charset="-79"/>
                <a:cs typeface="Arial Hebrew Scholar" pitchFamily="2" charset="-79"/>
              </a:rPr>
              <a:t>country</a:t>
            </a:r>
            <a:r>
              <a:rPr lang="en-US" sz="2550" noProof="1">
                <a:latin typeface="Arial Hebrew Scholar" pitchFamily="2" charset="-79"/>
                <a:cs typeface="Arial Hebrew Scholar" pitchFamily="2" charset="-79"/>
              </a:rPr>
              <a:t> column</a:t>
            </a:r>
            <a:r>
              <a:rPr lang="en-US" sz="2550" dirty="0">
                <a:latin typeface="Arial Hebrew Scholar" pitchFamily="2" charset="-79"/>
                <a:cs typeface="Arial Hebrew Scholar" pitchFamily="2" charset="-79"/>
              </a:rPr>
              <a:t>.</a:t>
            </a:r>
          </a:p>
        </p:txBody>
      </p:sp>
      <p:sp>
        <p:nvSpPr>
          <p:cNvPr id="20" name="object 4">
            <a:extLst>
              <a:ext uri="{FF2B5EF4-FFF2-40B4-BE49-F238E27FC236}">
                <a16:creationId xmlns:a16="http://schemas.microsoft.com/office/drawing/2014/main" id="{B7F71BAD-3FC2-6006-84CC-2752B3218780}"/>
              </a:ext>
            </a:extLst>
          </p:cNvPr>
          <p:cNvSpPr txBox="1"/>
          <p:nvPr/>
        </p:nvSpPr>
        <p:spPr>
          <a:xfrm>
            <a:off x="1094001" y="6307896"/>
            <a:ext cx="10266149" cy="982320"/>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Select the points column</a:t>
            </a:r>
          </a:p>
          <a:p>
            <a:pPr>
              <a:spcBef>
                <a:spcPts val="30"/>
              </a:spcBef>
            </a:pPr>
            <a:r>
              <a:rPr lang="en-US" sz="2100" dirty="0">
                <a:solidFill>
                  <a:srgbClr val="00B0F0"/>
                </a:solidFill>
                <a:latin typeface="Courier New"/>
                <a:cs typeface="Courier New"/>
              </a:rPr>
              <a:t>SELECT</a:t>
            </a:r>
            <a:r>
              <a:rPr lang="en-US" sz="2100" dirty="0">
                <a:solidFill>
                  <a:schemeClr val="bg1"/>
                </a:solidFill>
                <a:latin typeface="Courier New"/>
                <a:cs typeface="Courier New"/>
              </a:rPr>
              <a:t> country </a:t>
            </a:r>
            <a:r>
              <a:rPr lang="en-US" sz="2100" dirty="0">
                <a:solidFill>
                  <a:srgbClr val="00B0F0"/>
                </a:solidFill>
                <a:latin typeface="Courier New"/>
                <a:cs typeface="Courier New"/>
              </a:rPr>
              <a:t>FROM</a:t>
            </a:r>
            <a:r>
              <a:rPr lang="en-US" sz="2100" dirty="0">
                <a:solidFill>
                  <a:schemeClr val="bg1"/>
                </a:solidFill>
                <a:latin typeface="Courier New"/>
                <a:cs typeface="Courier New"/>
              </a:rPr>
              <a:t> </a:t>
            </a:r>
            <a:r>
              <a:rPr lang="en-US" sz="2100" noProof="1">
                <a:solidFill>
                  <a:schemeClr val="bg1"/>
                </a:solidFill>
                <a:latin typeface="Courier New"/>
                <a:cs typeface="Courier New"/>
              </a:rPr>
              <a:t>eurovision</a:t>
            </a:r>
            <a:r>
              <a:rPr lang="en-US" sz="2100" dirty="0">
                <a:solidFill>
                  <a:schemeClr val="bg1"/>
                </a:solidFill>
                <a:latin typeface="Courier New"/>
                <a:cs typeface="Courier New"/>
              </a:rPr>
              <a:t>;</a:t>
            </a:r>
          </a:p>
          <a:p>
            <a:pPr>
              <a:spcBef>
                <a:spcPts val="30"/>
              </a:spcBef>
            </a:pPr>
            <a:endParaRPr lang="en-US" sz="2100" dirty="0">
              <a:solidFill>
                <a:srgbClr val="00B050"/>
              </a:solidFill>
              <a:latin typeface="Courier New"/>
              <a:cs typeface="Courier New"/>
            </a:endParaRPr>
          </a:p>
        </p:txBody>
      </p:sp>
    </p:spTree>
    <p:extLst>
      <p:ext uri="{BB962C8B-B14F-4D97-AF65-F5344CB8AC3E}">
        <p14:creationId xmlns:p14="http://schemas.microsoft.com/office/powerpoint/2010/main" val="245098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dissolv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15" grpId="0" animBg="1"/>
      <p:bldP spid="16"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1: Simple selections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13518258" cy="1661993"/>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latin typeface="Arial Hebrew Scholar" pitchFamily="2" charset="-79"/>
                <a:cs typeface="Arial Hebrew Scholar" pitchFamily="2" charset="-79"/>
              </a:rPr>
              <a:t>In this exercise, you will use SELECT statements to retrieve columns from a database table.  You'll be working with the </a:t>
            </a:r>
            <a:r>
              <a:rPr lang="en-US" sz="2550" b="1" i="1" noProof="1">
                <a:latin typeface="Arial Hebrew Scholar" pitchFamily="2" charset="-79"/>
                <a:cs typeface="Arial Hebrew Scholar" pitchFamily="2" charset="-79"/>
              </a:rPr>
              <a:t>eurovision</a:t>
            </a:r>
            <a:r>
              <a:rPr lang="en-US" sz="2550" dirty="0">
                <a:latin typeface="Arial Hebrew Scholar" pitchFamily="2" charset="-79"/>
                <a:cs typeface="Arial Hebrew Scholar" pitchFamily="2" charset="-79"/>
              </a:rPr>
              <a:t> table, which contains data relating to individual country performance at the Eurovision Song Contest from 1998 to 2012.</a:t>
            </a:r>
          </a:p>
          <a:p>
            <a:pPr marL="457200" indent="-457200" algn="just">
              <a:buFont typeface="Arial" panose="020B0604020202020204" pitchFamily="34" charset="0"/>
              <a:buChar char="•"/>
            </a:pPr>
            <a:r>
              <a:rPr lang="en-US" sz="2550" dirty="0">
                <a:latin typeface="Arial Hebrew Scholar" pitchFamily="2" charset="-79"/>
                <a:cs typeface="Arial Hebrew Scholar" pitchFamily="2" charset="-79"/>
              </a:rPr>
              <a:t>Download data: </a:t>
            </a:r>
            <a:r>
              <a:rPr lang="en-US" sz="2550" i="1" noProof="1">
                <a:latin typeface="Arial Hebrew Scholar" pitchFamily="2" charset="-79"/>
                <a:cs typeface="Arial Hebrew Scholar" pitchFamily="2" charset="-79"/>
                <a:hlinkClick r:id="rId2"/>
              </a:rPr>
              <a:t>eurovision.csv</a:t>
            </a:r>
            <a:endParaRPr lang="en-US" sz="2550" i="1" noProof="1">
              <a:latin typeface="Arial Hebrew Scholar" pitchFamily="2" charset="-79"/>
              <a:cs typeface="Arial Hebrew Scholar" pitchFamily="2" charset="-79"/>
            </a:endParaRPr>
          </a:p>
        </p:txBody>
      </p:sp>
      <p:sp>
        <p:nvSpPr>
          <p:cNvPr id="6" name="TextBox 5">
            <a:extLst>
              <a:ext uri="{FF2B5EF4-FFF2-40B4-BE49-F238E27FC236}">
                <a16:creationId xmlns:a16="http://schemas.microsoft.com/office/drawing/2014/main" id="{BCB26E6E-0AC5-932B-1CDE-04CC2AB30C4E}"/>
              </a:ext>
            </a:extLst>
          </p:cNvPr>
          <p:cNvSpPr txBox="1"/>
          <p:nvPr/>
        </p:nvSpPr>
        <p:spPr>
          <a:xfrm>
            <a:off x="356492" y="3169502"/>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99795" y="4264766"/>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497639" y="3717134"/>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Use TOP to change the existing query so that only the first 50 rows are returned.</a:t>
            </a:r>
            <a:endParaRPr lang="en-US" sz="2550" dirty="0">
              <a:latin typeface="Arial Hebrew Scholar" pitchFamily="2" charset="-79"/>
              <a:cs typeface="Arial Hebrew Scholar" pitchFamily="2" charset="-79"/>
            </a:endParaRPr>
          </a:p>
        </p:txBody>
      </p:sp>
      <p:sp>
        <p:nvSpPr>
          <p:cNvPr id="11" name="object 4">
            <a:extLst>
              <a:ext uri="{FF2B5EF4-FFF2-40B4-BE49-F238E27FC236}">
                <a16:creationId xmlns:a16="http://schemas.microsoft.com/office/drawing/2014/main" id="{1CF69CB5-3F0B-17BA-212E-F7F4C2EB57AF}"/>
              </a:ext>
            </a:extLst>
          </p:cNvPr>
          <p:cNvSpPr txBox="1"/>
          <p:nvPr/>
        </p:nvSpPr>
        <p:spPr>
          <a:xfrm>
            <a:off x="1094001" y="4444345"/>
            <a:ext cx="10266149" cy="982320"/>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Limit the number of rows returned</a:t>
            </a:r>
          </a:p>
          <a:p>
            <a:pPr>
              <a:spcBef>
                <a:spcPts val="30"/>
              </a:spcBef>
            </a:pPr>
            <a:r>
              <a:rPr lang="en-US" sz="2100" dirty="0">
                <a:solidFill>
                  <a:srgbClr val="00B0F0"/>
                </a:solidFill>
                <a:latin typeface="Courier New"/>
                <a:cs typeface="Courier New"/>
              </a:rPr>
              <a:t>SELECT</a:t>
            </a:r>
            <a:r>
              <a:rPr lang="en-US" sz="2100" dirty="0">
                <a:solidFill>
                  <a:schemeClr val="bg2"/>
                </a:solidFill>
                <a:latin typeface="Courier New"/>
                <a:cs typeface="Courier New"/>
              </a:rPr>
              <a:t> ___ (___) points </a:t>
            </a:r>
            <a:r>
              <a:rPr lang="en-US" sz="2100" dirty="0">
                <a:solidFill>
                  <a:srgbClr val="00B0F0"/>
                </a:solidFill>
                <a:latin typeface="Courier New"/>
                <a:cs typeface="Courier New"/>
              </a:rPr>
              <a:t>FROM</a:t>
            </a:r>
            <a:r>
              <a:rPr lang="en-US" sz="2100" dirty="0">
                <a:solidFill>
                  <a:schemeClr val="bg2"/>
                </a:solidFill>
                <a:latin typeface="Courier New"/>
                <a:cs typeface="Courier New"/>
              </a:rPr>
              <a:t> </a:t>
            </a:r>
            <a:r>
              <a:rPr lang="en-US" sz="2100" noProof="1">
                <a:solidFill>
                  <a:schemeClr val="bg2"/>
                </a:solidFill>
                <a:latin typeface="Courier New"/>
                <a:cs typeface="Courier New"/>
              </a:rPr>
              <a:t>eurovision</a:t>
            </a:r>
            <a:r>
              <a:rPr lang="en-US" sz="2100" dirty="0">
                <a:solidFill>
                  <a:schemeClr val="bg2"/>
                </a:solidFill>
                <a:latin typeface="Courier New"/>
                <a:cs typeface="Courier New"/>
              </a:rPr>
              <a:t>;</a:t>
            </a:r>
          </a:p>
          <a:p>
            <a:pPr>
              <a:spcBef>
                <a:spcPts val="30"/>
              </a:spcBef>
            </a:pPr>
            <a:endParaRPr lang="en-US" sz="2100" dirty="0">
              <a:solidFill>
                <a:srgbClr val="00B050"/>
              </a:solidFill>
              <a:latin typeface="Courier New"/>
              <a:cs typeface="Courier New"/>
            </a:endParaRPr>
          </a:p>
        </p:txBody>
      </p:sp>
      <p:sp>
        <p:nvSpPr>
          <p:cNvPr id="15" name="object 5">
            <a:extLst>
              <a:ext uri="{FF2B5EF4-FFF2-40B4-BE49-F238E27FC236}">
                <a16:creationId xmlns:a16="http://schemas.microsoft.com/office/drawing/2014/main" id="{3539C26E-9525-B6E4-AD60-6D359A5C2889}"/>
              </a:ext>
            </a:extLst>
          </p:cNvPr>
          <p:cNvSpPr/>
          <p:nvPr/>
        </p:nvSpPr>
        <p:spPr>
          <a:xfrm>
            <a:off x="899795" y="6128317"/>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6" name="TextBox 15">
            <a:extLst>
              <a:ext uri="{FF2B5EF4-FFF2-40B4-BE49-F238E27FC236}">
                <a16:creationId xmlns:a16="http://schemas.microsoft.com/office/drawing/2014/main" id="{0300CC61-E5B2-5C8A-7B66-D9364FE4F4E5}"/>
              </a:ext>
            </a:extLst>
          </p:cNvPr>
          <p:cNvSpPr txBox="1"/>
          <p:nvPr/>
        </p:nvSpPr>
        <p:spPr>
          <a:xfrm>
            <a:off x="497639" y="5580685"/>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4. Return a list of unique countries using DISTINCT. Give the results an alias of </a:t>
            </a:r>
            <a:r>
              <a:rPr lang="en-US" sz="2550" noProof="1">
                <a:solidFill>
                  <a:schemeClr val="accent6">
                    <a:lumMod val="75000"/>
                  </a:schemeClr>
                </a:solidFill>
                <a:latin typeface="Arial Hebrew Scholar" pitchFamily="2" charset="-79"/>
                <a:cs typeface="Arial Hebrew Scholar" pitchFamily="2" charset="-79"/>
              </a:rPr>
              <a:t>unique_country</a:t>
            </a:r>
            <a:r>
              <a:rPr lang="en-US" sz="2550" noProof="1">
                <a:latin typeface="Arial Hebrew Scholar" pitchFamily="2" charset="-79"/>
                <a:cs typeface="Arial Hebrew Scholar" pitchFamily="2" charset="-79"/>
              </a:rPr>
              <a:t>.</a:t>
            </a:r>
          </a:p>
          <a:p>
            <a:pPr algn="just"/>
            <a:r>
              <a:rPr lang="en-US" sz="2550" dirty="0">
                <a:latin typeface="Arial Hebrew Scholar" pitchFamily="2" charset="-79"/>
                <a:cs typeface="Arial Hebrew Scholar" pitchFamily="2" charset="-79"/>
              </a:rPr>
              <a:t>.</a:t>
            </a:r>
          </a:p>
        </p:txBody>
      </p:sp>
      <p:sp>
        <p:nvSpPr>
          <p:cNvPr id="20" name="object 4">
            <a:extLst>
              <a:ext uri="{FF2B5EF4-FFF2-40B4-BE49-F238E27FC236}">
                <a16:creationId xmlns:a16="http://schemas.microsoft.com/office/drawing/2014/main" id="{B7F71BAD-3FC2-6006-84CC-2752B3218780}"/>
              </a:ext>
            </a:extLst>
          </p:cNvPr>
          <p:cNvSpPr txBox="1"/>
          <p:nvPr/>
        </p:nvSpPr>
        <p:spPr>
          <a:xfrm>
            <a:off x="1094001" y="6307896"/>
            <a:ext cx="10266149" cy="982320"/>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Return unique countries and use an alias</a:t>
            </a:r>
          </a:p>
          <a:p>
            <a:pPr>
              <a:spcBef>
                <a:spcPts val="30"/>
              </a:spcBef>
            </a:pPr>
            <a:r>
              <a:rPr lang="en-US" sz="2100" dirty="0">
                <a:solidFill>
                  <a:srgbClr val="00B0F0"/>
                </a:solidFill>
                <a:latin typeface="Courier New"/>
                <a:cs typeface="Courier New"/>
              </a:rPr>
              <a:t>SELECT</a:t>
            </a:r>
            <a:r>
              <a:rPr lang="en-US" sz="2100" dirty="0">
                <a:solidFill>
                  <a:schemeClr val="bg1"/>
                </a:solidFill>
                <a:latin typeface="Courier New"/>
                <a:cs typeface="Courier New"/>
              </a:rPr>
              <a:t> ___ country ___ </a:t>
            </a:r>
            <a:r>
              <a:rPr lang="en-US" sz="2100" noProof="1">
                <a:solidFill>
                  <a:schemeClr val="bg1"/>
                </a:solidFill>
                <a:latin typeface="Courier New"/>
                <a:cs typeface="Courier New"/>
              </a:rPr>
              <a:t>___</a:t>
            </a:r>
            <a:r>
              <a:rPr lang="en-US" sz="2100" dirty="0">
                <a:solidFill>
                  <a:schemeClr val="bg1"/>
                </a:solidFill>
                <a:latin typeface="Courier New"/>
                <a:cs typeface="Courier New"/>
              </a:rPr>
              <a:t> </a:t>
            </a:r>
            <a:r>
              <a:rPr lang="en-US" sz="2100" dirty="0">
                <a:solidFill>
                  <a:srgbClr val="00B0F0"/>
                </a:solidFill>
                <a:latin typeface="Courier New"/>
                <a:cs typeface="Courier New"/>
              </a:rPr>
              <a:t>FROM</a:t>
            </a:r>
            <a:r>
              <a:rPr lang="en-US" sz="2100" dirty="0">
                <a:solidFill>
                  <a:schemeClr val="bg1"/>
                </a:solidFill>
                <a:latin typeface="Courier New"/>
                <a:cs typeface="Courier New"/>
              </a:rPr>
              <a:t> </a:t>
            </a:r>
            <a:r>
              <a:rPr lang="en-US" sz="2100" noProof="1">
                <a:solidFill>
                  <a:schemeClr val="bg1"/>
                </a:solidFill>
                <a:latin typeface="Courier New"/>
                <a:cs typeface="Courier New"/>
              </a:rPr>
              <a:t>eurovision</a:t>
            </a:r>
            <a:r>
              <a:rPr lang="en-US" sz="2100" dirty="0">
                <a:solidFill>
                  <a:schemeClr val="bg1"/>
                </a:solidFill>
                <a:latin typeface="Courier New"/>
                <a:cs typeface="Courier New"/>
              </a:rPr>
              <a:t>;</a:t>
            </a:r>
          </a:p>
          <a:p>
            <a:pPr>
              <a:spcBef>
                <a:spcPts val="30"/>
              </a:spcBef>
            </a:pPr>
            <a:endParaRPr lang="en-US" sz="2100" dirty="0">
              <a:solidFill>
                <a:srgbClr val="00B050"/>
              </a:solidFill>
              <a:latin typeface="Courier New"/>
              <a:cs typeface="Courier New"/>
            </a:endParaRPr>
          </a:p>
        </p:txBody>
      </p:sp>
    </p:spTree>
    <p:extLst>
      <p:ext uri="{BB962C8B-B14F-4D97-AF65-F5344CB8AC3E}">
        <p14:creationId xmlns:p14="http://schemas.microsoft.com/office/powerpoint/2010/main" val="3766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2: More selections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13518258" cy="877163"/>
          </a:xfrm>
          <a:prstGeom prst="rect">
            <a:avLst/>
          </a:prstGeom>
          <a:noFill/>
        </p:spPr>
        <p:txBody>
          <a:bodyPr wrap="square" rtlCol="0">
            <a:spAutoFit/>
          </a:bodyPr>
          <a:lstStyle/>
          <a:p>
            <a:pPr marL="457200" indent="-457200" algn="just">
              <a:buFont typeface="Arial" panose="020B0604020202020204" pitchFamily="34" charset="0"/>
              <a:buChar char="•"/>
            </a:pPr>
            <a:r>
              <a:rPr lang="en-US" sz="2550" b="0" i="0" u="none" strike="noStrike" dirty="0">
                <a:solidFill>
                  <a:srgbClr val="05192D"/>
                </a:solidFill>
                <a:effectLst/>
                <a:latin typeface="Arial Hebrew Scholar" pitchFamily="2" charset="-79"/>
                <a:cs typeface="Arial Hebrew Scholar" pitchFamily="2" charset="-79"/>
              </a:rPr>
              <a:t>Now that you've practiced how to select one column at a time, it's time to practice selecting more than one column. You'll continue working with the </a:t>
            </a:r>
            <a:r>
              <a:rPr lang="en-US" sz="2550" b="1" noProof="1">
                <a:latin typeface="Arial Hebrew Scholar" pitchFamily="2" charset="-79"/>
                <a:cs typeface="Arial Hebrew Scholar" pitchFamily="2" charset="-79"/>
              </a:rPr>
              <a:t>eurovision</a:t>
            </a:r>
            <a:r>
              <a:rPr lang="en-US" sz="2550" b="0" i="0" u="none" strike="noStrike" dirty="0">
                <a:solidFill>
                  <a:srgbClr val="05192D"/>
                </a:solidFill>
                <a:effectLst/>
                <a:latin typeface="Arial Hebrew Scholar" pitchFamily="2" charset="-79"/>
                <a:cs typeface="Arial Hebrew Scholar" pitchFamily="2" charset="-79"/>
              </a:rPr>
              <a:t> table.</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454" y="22479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1021757" y="3315616"/>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9601" y="278130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a:t>
            </a:r>
            <a:r>
              <a:rPr lang="en-US" sz="2550" dirty="0">
                <a:latin typeface="Arial Hebrew Scholar" pitchFamily="2" charset="-79"/>
                <a:cs typeface="Arial Hebrew Scholar" pitchFamily="2" charset="-79"/>
              </a:rPr>
              <a:t>SELECT</a:t>
            </a:r>
            <a:r>
              <a:rPr lang="en-US" sz="2550" b="0" i="0" u="none" strike="noStrike" dirty="0">
                <a:solidFill>
                  <a:srgbClr val="05192D"/>
                </a:solidFill>
                <a:effectLst/>
                <a:latin typeface="Arial Hebrew Scholar" pitchFamily="2" charset="-79"/>
                <a:cs typeface="Arial Hebrew Scholar" pitchFamily="2" charset="-79"/>
              </a:rPr>
              <a:t> the </a:t>
            </a:r>
            <a:r>
              <a:rPr lang="en-US" sz="2550" dirty="0">
                <a:solidFill>
                  <a:schemeClr val="accent6">
                    <a:lumMod val="75000"/>
                  </a:schemeClr>
                </a:solidFill>
                <a:latin typeface="Arial Hebrew Scholar" pitchFamily="2" charset="-79"/>
                <a:cs typeface="Arial Hebrew Scholar" pitchFamily="2" charset="-79"/>
              </a:rPr>
              <a:t>country</a:t>
            </a:r>
            <a:r>
              <a:rPr lang="en-US" sz="2550" b="0" i="0" u="none" strike="noStrike" dirty="0">
                <a:solidFill>
                  <a:srgbClr val="05192D"/>
                </a:solidFill>
                <a:effectLst/>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event_year</a:t>
            </a:r>
            <a:r>
              <a:rPr lang="en-US" sz="2550" b="0" i="0" u="none" strike="noStrike" noProof="1">
                <a:solidFill>
                  <a:schemeClr val="accent6">
                    <a:lumMod val="75000"/>
                  </a:schemeClr>
                </a:solidFill>
                <a:effectLst/>
                <a:latin typeface="Arial Hebrew Scholar" pitchFamily="2" charset="-79"/>
                <a:cs typeface="Arial Hebrew Scholar" pitchFamily="2" charset="-79"/>
              </a:rPr>
              <a:t> </a:t>
            </a:r>
            <a:r>
              <a:rPr lang="en-US" sz="2550" b="0" i="0" u="none" strike="noStrike" dirty="0">
                <a:solidFill>
                  <a:srgbClr val="05192D"/>
                </a:solidFill>
                <a:effectLst/>
                <a:latin typeface="Arial Hebrew Scholar" pitchFamily="2" charset="-79"/>
                <a:cs typeface="Arial Hebrew Scholar" pitchFamily="2" charset="-79"/>
              </a:rPr>
              <a:t>columns from the </a:t>
            </a:r>
            <a:r>
              <a:rPr lang="en-US" sz="2550" noProof="1">
                <a:solidFill>
                  <a:schemeClr val="accent6">
                    <a:lumMod val="75000"/>
                  </a:schemeClr>
                </a:solidFill>
                <a:latin typeface="Arial Hebrew Scholar" pitchFamily="2" charset="-79"/>
                <a:cs typeface="Arial Hebrew Scholar" pitchFamily="2" charset="-79"/>
              </a:rPr>
              <a:t>eurovision</a:t>
            </a:r>
            <a:r>
              <a:rPr lang="en-US" sz="2550" b="0" i="0" u="none" strike="noStrike" dirty="0">
                <a:solidFill>
                  <a:srgbClr val="05192D"/>
                </a:solidFill>
                <a:effectLst/>
                <a:latin typeface="Arial Hebrew Scholar" pitchFamily="2" charset="-79"/>
                <a:cs typeface="Arial Hebrew Scholar" pitchFamily="2" charset="-79"/>
              </a:rPr>
              <a:t> table.</a:t>
            </a:r>
            <a:endParaRPr lang="en-US" sz="2550" dirty="0">
              <a:latin typeface="Arial Hebrew Scholar" pitchFamily="2" charset="-79"/>
              <a:cs typeface="Arial Hebrew Scholar" pitchFamily="2" charset="-79"/>
            </a:endParaRPr>
          </a:p>
        </p:txBody>
      </p:sp>
      <p:sp>
        <p:nvSpPr>
          <p:cNvPr id="11" name="object 4">
            <a:extLst>
              <a:ext uri="{FF2B5EF4-FFF2-40B4-BE49-F238E27FC236}">
                <a16:creationId xmlns:a16="http://schemas.microsoft.com/office/drawing/2014/main" id="{1CF69CB5-3F0B-17BA-212E-F7F4C2EB57AF}"/>
              </a:ext>
            </a:extLst>
          </p:cNvPr>
          <p:cNvSpPr txBox="1"/>
          <p:nvPr/>
        </p:nvSpPr>
        <p:spPr>
          <a:xfrm>
            <a:off x="1215963" y="3495195"/>
            <a:ext cx="10266149" cy="982320"/>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Select country and </a:t>
            </a:r>
            <a:r>
              <a:rPr lang="en-US" sz="2100" noProof="1">
                <a:solidFill>
                  <a:srgbClr val="00B050"/>
                </a:solidFill>
                <a:latin typeface="Courier New"/>
                <a:cs typeface="Courier New"/>
              </a:rPr>
              <a:t>event_year from eurovision</a:t>
            </a:r>
          </a:p>
          <a:p>
            <a:pPr>
              <a:spcBef>
                <a:spcPts val="30"/>
              </a:spcBef>
            </a:pPr>
            <a:r>
              <a:rPr lang="en-US" sz="2100" dirty="0">
                <a:solidFill>
                  <a:schemeClr val="bg2"/>
                </a:solidFill>
                <a:latin typeface="Courier New"/>
                <a:cs typeface="Courier New"/>
              </a:rPr>
              <a:t>___ ___,___ ___ ___;</a:t>
            </a:r>
          </a:p>
          <a:p>
            <a:pPr>
              <a:spcBef>
                <a:spcPts val="30"/>
              </a:spcBef>
            </a:pPr>
            <a:endParaRPr lang="en-US" sz="2100" dirty="0">
              <a:solidFill>
                <a:srgbClr val="00B050"/>
              </a:solidFill>
              <a:latin typeface="Courier New"/>
              <a:cs typeface="Courier New"/>
            </a:endParaRPr>
          </a:p>
        </p:txBody>
      </p:sp>
      <p:sp>
        <p:nvSpPr>
          <p:cNvPr id="15" name="object 5">
            <a:extLst>
              <a:ext uri="{FF2B5EF4-FFF2-40B4-BE49-F238E27FC236}">
                <a16:creationId xmlns:a16="http://schemas.microsoft.com/office/drawing/2014/main" id="{3539C26E-9525-B6E4-AD60-6D359A5C2889}"/>
              </a:ext>
            </a:extLst>
          </p:cNvPr>
          <p:cNvSpPr/>
          <p:nvPr/>
        </p:nvSpPr>
        <p:spPr>
          <a:xfrm>
            <a:off x="1021757" y="5179167"/>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6" name="TextBox 15">
            <a:extLst>
              <a:ext uri="{FF2B5EF4-FFF2-40B4-BE49-F238E27FC236}">
                <a16:creationId xmlns:a16="http://schemas.microsoft.com/office/drawing/2014/main" id="{0300CC61-E5B2-5C8A-7B66-D9364FE4F4E5}"/>
              </a:ext>
            </a:extLst>
          </p:cNvPr>
          <p:cNvSpPr txBox="1"/>
          <p:nvPr/>
        </p:nvSpPr>
        <p:spPr>
          <a:xfrm>
            <a:off x="619601" y="4631535"/>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Use a shortcut to amend the current query, returning ALL columns in the table.</a:t>
            </a:r>
          </a:p>
          <a:p>
            <a:pPr algn="just"/>
            <a:r>
              <a:rPr lang="en-US" sz="2550" dirty="0">
                <a:latin typeface="Arial Hebrew Scholar" pitchFamily="2" charset="-79"/>
                <a:cs typeface="Arial Hebrew Scholar" pitchFamily="2" charset="-79"/>
              </a:rPr>
              <a:t>.</a:t>
            </a:r>
          </a:p>
        </p:txBody>
      </p:sp>
      <p:sp>
        <p:nvSpPr>
          <p:cNvPr id="20" name="object 4">
            <a:extLst>
              <a:ext uri="{FF2B5EF4-FFF2-40B4-BE49-F238E27FC236}">
                <a16:creationId xmlns:a16="http://schemas.microsoft.com/office/drawing/2014/main" id="{B7F71BAD-3FC2-6006-84CC-2752B3218780}"/>
              </a:ext>
            </a:extLst>
          </p:cNvPr>
          <p:cNvSpPr txBox="1"/>
          <p:nvPr/>
        </p:nvSpPr>
        <p:spPr>
          <a:xfrm>
            <a:off x="1215963" y="5358746"/>
            <a:ext cx="10266149" cy="982320"/>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Amend the code to select all columns</a:t>
            </a:r>
          </a:p>
          <a:p>
            <a:pPr>
              <a:spcBef>
                <a:spcPts val="30"/>
              </a:spcBef>
            </a:pPr>
            <a:r>
              <a:rPr lang="en-US" sz="2100" dirty="0">
                <a:solidFill>
                  <a:srgbClr val="00B0F0"/>
                </a:solidFill>
                <a:latin typeface="Courier New"/>
                <a:cs typeface="Courier New"/>
              </a:rPr>
              <a:t>SELECT</a:t>
            </a:r>
            <a:r>
              <a:rPr lang="en-US" sz="2100" dirty="0">
                <a:solidFill>
                  <a:schemeClr val="bg1"/>
                </a:solidFill>
                <a:latin typeface="Courier New"/>
                <a:cs typeface="Courier New"/>
              </a:rPr>
              <a:t> country, </a:t>
            </a:r>
            <a:r>
              <a:rPr lang="en-US" sz="2100" noProof="1">
                <a:solidFill>
                  <a:schemeClr val="bg1"/>
                </a:solidFill>
                <a:latin typeface="Courier New"/>
                <a:cs typeface="Courier New"/>
              </a:rPr>
              <a:t>event_year </a:t>
            </a:r>
            <a:r>
              <a:rPr lang="en-US" sz="2100" dirty="0">
                <a:solidFill>
                  <a:srgbClr val="00B0F0"/>
                </a:solidFill>
                <a:latin typeface="Courier New"/>
                <a:cs typeface="Courier New"/>
              </a:rPr>
              <a:t>FROM</a:t>
            </a:r>
            <a:r>
              <a:rPr lang="en-US" sz="2100" dirty="0">
                <a:solidFill>
                  <a:schemeClr val="bg1"/>
                </a:solidFill>
                <a:latin typeface="Courier New"/>
                <a:cs typeface="Courier New"/>
              </a:rPr>
              <a:t> </a:t>
            </a:r>
            <a:r>
              <a:rPr lang="en-US" sz="2100" noProof="1">
                <a:solidFill>
                  <a:schemeClr val="bg1"/>
                </a:solidFill>
                <a:latin typeface="Courier New"/>
                <a:cs typeface="Courier New"/>
              </a:rPr>
              <a:t>eurovision</a:t>
            </a:r>
            <a:r>
              <a:rPr lang="en-US" sz="2100" dirty="0">
                <a:solidFill>
                  <a:schemeClr val="bg1"/>
                </a:solidFill>
                <a:latin typeface="Courier New"/>
                <a:cs typeface="Courier New"/>
              </a:rPr>
              <a:t>;</a:t>
            </a:r>
          </a:p>
          <a:p>
            <a:pPr>
              <a:spcBef>
                <a:spcPts val="30"/>
              </a:spcBef>
            </a:pPr>
            <a:endParaRPr lang="en-US" sz="2100" dirty="0">
              <a:solidFill>
                <a:srgbClr val="00B050"/>
              </a:solidFill>
              <a:latin typeface="Courier New"/>
              <a:cs typeface="Courier New"/>
            </a:endParaRPr>
          </a:p>
        </p:txBody>
      </p:sp>
      <p:sp>
        <p:nvSpPr>
          <p:cNvPr id="3" name="object 5">
            <a:extLst>
              <a:ext uri="{FF2B5EF4-FFF2-40B4-BE49-F238E27FC236}">
                <a16:creationId xmlns:a16="http://schemas.microsoft.com/office/drawing/2014/main" id="{33F534F6-D005-717A-56A7-F96D057123A0}"/>
              </a:ext>
            </a:extLst>
          </p:cNvPr>
          <p:cNvSpPr/>
          <p:nvPr/>
        </p:nvSpPr>
        <p:spPr>
          <a:xfrm>
            <a:off x="1021757" y="6950916"/>
            <a:ext cx="14342935" cy="118353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4" name="TextBox 3">
            <a:extLst>
              <a:ext uri="{FF2B5EF4-FFF2-40B4-BE49-F238E27FC236}">
                <a16:creationId xmlns:a16="http://schemas.microsoft.com/office/drawing/2014/main" id="{6E531E77-2519-AD4C-C113-15F95A8D81CB}"/>
              </a:ext>
            </a:extLst>
          </p:cNvPr>
          <p:cNvSpPr txBox="1"/>
          <p:nvPr/>
        </p:nvSpPr>
        <p:spPr>
          <a:xfrm>
            <a:off x="619601" y="6403284"/>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Use a shortcut to amend the current query, returning only half the rows using TOP.</a:t>
            </a:r>
          </a:p>
          <a:p>
            <a:pPr algn="just"/>
            <a:r>
              <a:rPr lang="en-US" sz="2550" dirty="0">
                <a:latin typeface="Arial Hebrew Scholar" pitchFamily="2" charset="-79"/>
                <a:cs typeface="Arial Hebrew Scholar" pitchFamily="2" charset="-79"/>
              </a:rPr>
              <a:t>.</a:t>
            </a:r>
          </a:p>
        </p:txBody>
      </p:sp>
      <p:sp>
        <p:nvSpPr>
          <p:cNvPr id="5" name="object 4">
            <a:extLst>
              <a:ext uri="{FF2B5EF4-FFF2-40B4-BE49-F238E27FC236}">
                <a16:creationId xmlns:a16="http://schemas.microsoft.com/office/drawing/2014/main" id="{79917300-B031-A154-FE08-F660DE799868}"/>
              </a:ext>
            </a:extLst>
          </p:cNvPr>
          <p:cNvSpPr txBox="1"/>
          <p:nvPr/>
        </p:nvSpPr>
        <p:spPr>
          <a:xfrm>
            <a:off x="1215963" y="7130495"/>
            <a:ext cx="12430187" cy="659155"/>
          </a:xfrm>
          <a:prstGeom prst="rect">
            <a:avLst/>
          </a:prstGeom>
        </p:spPr>
        <p:txBody>
          <a:bodyPr vert="horz" wrap="square" lIns="0" tIns="12700" rIns="0" bIns="0" rtlCol="0">
            <a:spAutoFit/>
          </a:bodyPr>
          <a:lstStyle/>
          <a:p>
            <a:pPr>
              <a:spcBef>
                <a:spcPts val="30"/>
              </a:spcBef>
            </a:pPr>
            <a:r>
              <a:rPr lang="en-US" sz="2100" dirty="0">
                <a:solidFill>
                  <a:srgbClr val="00B050"/>
                </a:solidFill>
                <a:latin typeface="Courier New"/>
                <a:cs typeface="Courier New"/>
              </a:rPr>
              <a:t>-- Return all columns, restricting the percent of rows returned</a:t>
            </a:r>
          </a:p>
          <a:p>
            <a:pPr>
              <a:spcBef>
                <a:spcPts val="30"/>
              </a:spcBef>
            </a:pPr>
            <a:r>
              <a:rPr lang="en-US" sz="2100" dirty="0">
                <a:solidFill>
                  <a:srgbClr val="00B0F0"/>
                </a:solidFill>
                <a:latin typeface="Courier New"/>
                <a:cs typeface="Courier New"/>
              </a:rPr>
              <a:t>SELECT</a:t>
            </a:r>
            <a:r>
              <a:rPr lang="en-US" sz="2100" dirty="0">
                <a:solidFill>
                  <a:schemeClr val="bg1"/>
                </a:solidFill>
                <a:latin typeface="Courier New"/>
                <a:cs typeface="Courier New"/>
              </a:rPr>
              <a:t> ___ (___) ___ * </a:t>
            </a:r>
            <a:r>
              <a:rPr lang="en-US" sz="2100" dirty="0">
                <a:solidFill>
                  <a:srgbClr val="00B0F0"/>
                </a:solidFill>
                <a:latin typeface="Courier New"/>
                <a:cs typeface="Courier New"/>
              </a:rPr>
              <a:t>FROM</a:t>
            </a:r>
            <a:r>
              <a:rPr lang="en-US" sz="2100" dirty="0">
                <a:solidFill>
                  <a:schemeClr val="bg1"/>
                </a:solidFill>
                <a:latin typeface="Courier New"/>
                <a:cs typeface="Courier New"/>
              </a:rPr>
              <a:t> </a:t>
            </a:r>
            <a:r>
              <a:rPr lang="en-US" sz="2100" noProof="1">
                <a:solidFill>
                  <a:schemeClr val="bg1"/>
                </a:solidFill>
                <a:latin typeface="Courier New"/>
                <a:cs typeface="Courier New"/>
              </a:rPr>
              <a:t>eurovision</a:t>
            </a:r>
            <a:r>
              <a:rPr lang="en-US" sz="2100" dirty="0">
                <a:solidFill>
                  <a:schemeClr val="bg1"/>
                </a:solidFill>
                <a:latin typeface="Courier New"/>
                <a:cs typeface="Courier New"/>
              </a:rPr>
              <a:t>;</a:t>
            </a:r>
            <a:endParaRPr lang="en-US" sz="2100" dirty="0">
              <a:solidFill>
                <a:srgbClr val="00B050"/>
              </a:solidFill>
              <a:latin typeface="Courier New"/>
              <a:cs typeface="Courier New"/>
            </a:endParaRPr>
          </a:p>
        </p:txBody>
      </p:sp>
    </p:spTree>
    <p:extLst>
      <p:ext uri="{BB962C8B-B14F-4D97-AF65-F5344CB8AC3E}">
        <p14:creationId xmlns:p14="http://schemas.microsoft.com/office/powerpoint/2010/main" val="370160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8" grpId="0" animBg="1"/>
      <p:bldP spid="9" grpId="0"/>
      <p:bldP spid="11" grpId="0"/>
      <p:bldP spid="15" grpId="0" animBg="1"/>
      <p:bldP spid="16" grpId="0"/>
      <p:bldP spid="20" grpId="0"/>
      <p:bldP spid="3" grpId="0" animBg="1"/>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157161"/>
            <a:ext cx="5492115" cy="2334895"/>
          </a:xfrm>
          <a:prstGeom prst="rect">
            <a:avLst/>
          </a:prstGeom>
        </p:spPr>
        <p:txBody>
          <a:bodyPr vert="horz" wrap="square" lIns="0" tIns="143510" rIns="0" bIns="0" rtlCol="0">
            <a:spAutoFit/>
          </a:bodyPr>
          <a:lstStyle/>
          <a:p>
            <a:pPr marL="296545" marR="226695" algn="ctr">
              <a:lnSpc>
                <a:spcPts val="6770"/>
              </a:lnSpc>
              <a:spcBef>
                <a:spcPts val="1130"/>
              </a:spcBef>
            </a:pPr>
            <a:r>
              <a:rPr spc="75" dirty="0"/>
              <a:t>O</a:t>
            </a:r>
            <a:r>
              <a:rPr spc="-509" dirty="0"/>
              <a:t>r</a:t>
            </a:r>
            <a:r>
              <a:rPr spc="-320" dirty="0"/>
              <a:t>d</a:t>
            </a:r>
            <a:r>
              <a:rPr spc="-350" dirty="0"/>
              <a:t>e</a:t>
            </a:r>
            <a:r>
              <a:rPr spc="-400" dirty="0"/>
              <a:t>r</a:t>
            </a:r>
            <a:r>
              <a:rPr spc="-420" dirty="0"/>
              <a:t>i</a:t>
            </a:r>
            <a:r>
              <a:rPr spc="-575" dirty="0"/>
              <a:t>n</a:t>
            </a:r>
            <a:r>
              <a:rPr spc="-20" dirty="0"/>
              <a:t>g</a:t>
            </a:r>
            <a:r>
              <a:rPr spc="-330" dirty="0"/>
              <a:t> </a:t>
            </a:r>
            <a:r>
              <a:rPr spc="-75" dirty="0"/>
              <a:t>a</a:t>
            </a:r>
            <a:r>
              <a:rPr spc="-520" dirty="0"/>
              <a:t>n</a:t>
            </a:r>
            <a:r>
              <a:rPr spc="-60" dirty="0"/>
              <a:t>d  </a:t>
            </a:r>
            <a:r>
              <a:rPr spc="-350" dirty="0"/>
              <a:t>Filtering</a:t>
            </a:r>
          </a:p>
          <a:p>
            <a:pPr algn="ctr">
              <a:lnSpc>
                <a:spcPct val="100000"/>
              </a:lnSpc>
              <a:spcBef>
                <a:spcPts val="910"/>
              </a:spcBef>
              <a:tabLst>
                <a:tab pos="2806700" algn="l"/>
                <a:tab pos="3401060" algn="l"/>
                <a:tab pos="4196715" algn="l"/>
              </a:tabLst>
            </a:pPr>
            <a:r>
              <a:rPr lang="en-US" sz="2250" b="0" spc="-470" dirty="0">
                <a:latin typeface="Arial Hebrew Scholar" pitchFamily="2" charset="-79"/>
                <a:cs typeface="Arial Hebrew Scholar" pitchFamily="2" charset="-79"/>
              </a:rPr>
              <a:t> I  </a:t>
            </a:r>
            <a:r>
              <a:rPr lang="en-US" sz="2250" b="0" spc="-95" dirty="0">
                <a:latin typeface="Arial Hebrew Scholar" pitchFamily="2" charset="-79"/>
                <a:cs typeface="Arial Hebrew Scholar" pitchFamily="2" charset="-79"/>
              </a:rPr>
              <a:t>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endParaRPr sz="2250" dirty="0"/>
          </a:p>
        </p:txBody>
      </p:sp>
      <p:grpSp>
        <p:nvGrpSpPr>
          <p:cNvPr id="3" name="object 3"/>
          <p:cNvGrpSpPr/>
          <p:nvPr/>
        </p:nvGrpSpPr>
        <p:grpSpPr>
          <a:xfrm>
            <a:off x="7287459" y="4974305"/>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6" name="object 6"/>
          <p:cNvSpPr/>
          <p:nvPr/>
        </p:nvSpPr>
        <p:spPr>
          <a:xfrm>
            <a:off x="-37952" y="5957285"/>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0" name="object 7">
            <a:extLst>
              <a:ext uri="{FF2B5EF4-FFF2-40B4-BE49-F238E27FC236}">
                <a16:creationId xmlns:a16="http://schemas.microsoft.com/office/drawing/2014/main" id="{29CB137D-261F-2B60-5AE8-C7DEB0AB7018}"/>
              </a:ext>
            </a:extLst>
          </p:cNvPr>
          <p:cNvSpPr txBox="1"/>
          <p:nvPr/>
        </p:nvSpPr>
        <p:spPr>
          <a:xfrm>
            <a:off x="82550" y="6245387"/>
            <a:ext cx="3178175"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78589" y="0"/>
            <a:ext cx="6148705" cy="1082989"/>
          </a:xfrm>
          <a:prstGeom prst="rect">
            <a:avLst/>
          </a:prstGeom>
        </p:spPr>
        <p:txBody>
          <a:bodyPr vert="horz" wrap="square" lIns="0" tIns="386715" rIns="0" bIns="0" rtlCol="0">
            <a:spAutoFit/>
          </a:bodyPr>
          <a:lstStyle/>
          <a:p>
            <a:pPr marL="12700">
              <a:lnSpc>
                <a:spcPct val="100000"/>
              </a:lnSpc>
              <a:spcBef>
                <a:spcPts val="3045"/>
              </a:spcBef>
            </a:pPr>
            <a:r>
              <a:rPr sz="4500" spc="95" dirty="0"/>
              <a:t>O</a:t>
            </a:r>
            <a:r>
              <a:rPr sz="4500" spc="-315" dirty="0"/>
              <a:t>r</a:t>
            </a:r>
            <a:r>
              <a:rPr sz="4500" spc="-185" dirty="0"/>
              <a:t>d</a:t>
            </a:r>
            <a:r>
              <a:rPr sz="4500" spc="-204" dirty="0"/>
              <a:t>e</a:t>
            </a:r>
            <a:r>
              <a:rPr sz="4500" spc="-240" dirty="0"/>
              <a:t>r</a:t>
            </a:r>
            <a:r>
              <a:rPr sz="4500" spc="-310" dirty="0"/>
              <a:t>!</a:t>
            </a:r>
            <a:r>
              <a:rPr sz="4500" spc="-165" dirty="0"/>
              <a:t> </a:t>
            </a:r>
            <a:r>
              <a:rPr sz="4500" spc="95" dirty="0"/>
              <a:t>O</a:t>
            </a:r>
            <a:r>
              <a:rPr sz="4500" spc="-315" dirty="0"/>
              <a:t>r</a:t>
            </a:r>
            <a:r>
              <a:rPr sz="4500" spc="-185" dirty="0"/>
              <a:t>d</a:t>
            </a:r>
            <a:r>
              <a:rPr sz="4500" spc="-204" dirty="0"/>
              <a:t>e</a:t>
            </a:r>
            <a:r>
              <a:rPr sz="4500" spc="-240" dirty="0"/>
              <a:t>r</a:t>
            </a:r>
            <a:r>
              <a:rPr sz="4500" spc="-310" dirty="0"/>
              <a:t>!</a:t>
            </a:r>
            <a:endParaRPr sz="2650" b="0" dirty="0">
              <a:latin typeface="Arial Hebrew Scholar" pitchFamily="2" charset="-79"/>
              <a:cs typeface="Arial Hebrew Scholar" pitchFamily="2" charset="-79"/>
            </a:endParaRPr>
          </a:p>
        </p:txBody>
      </p:sp>
      <p:pic>
        <p:nvPicPr>
          <p:cNvPr id="5" name="object 5"/>
          <p:cNvPicPr/>
          <p:nvPr/>
        </p:nvPicPr>
        <p:blipFill>
          <a:blip r:embed="rId2" cstate="print"/>
          <a:stretch>
            <a:fillRect/>
          </a:stretch>
        </p:blipFill>
        <p:spPr>
          <a:xfrm>
            <a:off x="2272213" y="2476917"/>
            <a:ext cx="3561848" cy="3541377"/>
          </a:xfrm>
          <a:prstGeom prst="rect">
            <a:avLst/>
          </a:prstGeom>
        </p:spPr>
      </p:pic>
      <p:sp>
        <p:nvSpPr>
          <p:cNvPr id="9" name="object 9"/>
          <p:cNvSpPr txBox="1"/>
          <p:nvPr/>
        </p:nvSpPr>
        <p:spPr>
          <a:xfrm>
            <a:off x="9260836" y="1259517"/>
            <a:ext cx="5327015" cy="408445"/>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pPr>
            <a:r>
              <a:rPr sz="2550" spc="70" dirty="0">
                <a:solidFill>
                  <a:srgbClr val="04182D"/>
                </a:solidFill>
                <a:latin typeface="Arial Hebrew Scholar" pitchFamily="2" charset="-79"/>
                <a:cs typeface="Arial Hebrew Scholar" pitchFamily="2" charset="-79"/>
              </a:rPr>
              <a:t>Sets</a:t>
            </a:r>
            <a:r>
              <a:rPr sz="2550" spc="-6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have</a:t>
            </a:r>
            <a:r>
              <a:rPr sz="2550" spc="-6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no</a:t>
            </a:r>
            <a:r>
              <a:rPr sz="2550" spc="-55"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inherent</a:t>
            </a:r>
            <a:r>
              <a:rPr sz="2550" spc="-6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order</a:t>
            </a:r>
            <a:endParaRPr sz="2250" dirty="0">
              <a:latin typeface="Courier New"/>
              <a:cs typeface="Courier New"/>
            </a:endParaRPr>
          </a:p>
        </p:txBody>
      </p:sp>
      <p:pic>
        <p:nvPicPr>
          <p:cNvPr id="10" name="object 10"/>
          <p:cNvPicPr/>
          <p:nvPr/>
        </p:nvPicPr>
        <p:blipFill>
          <a:blip r:embed="rId3" cstate="print"/>
          <a:stretch>
            <a:fillRect/>
          </a:stretch>
        </p:blipFill>
        <p:spPr>
          <a:xfrm>
            <a:off x="9723436" y="2476917"/>
            <a:ext cx="3561847" cy="3725611"/>
          </a:xfrm>
          <a:prstGeom prst="rect">
            <a:avLst/>
          </a:prstGeom>
        </p:spPr>
      </p:pic>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1" name="object 4">
            <a:extLst>
              <a:ext uri="{FF2B5EF4-FFF2-40B4-BE49-F238E27FC236}">
                <a16:creationId xmlns:a16="http://schemas.microsoft.com/office/drawing/2014/main" id="{9B9C59BE-881B-10C0-EC8D-677A4D31FDE8}"/>
              </a:ext>
            </a:extLst>
          </p:cNvPr>
          <p:cNvSpPr txBox="1">
            <a:spLocks/>
          </p:cNvSpPr>
          <p:nvPr/>
        </p:nvSpPr>
        <p:spPr>
          <a:xfrm>
            <a:off x="198537" y="588938"/>
            <a:ext cx="6970613" cy="988732"/>
          </a:xfrm>
          <a:prstGeom prst="rect">
            <a:avLst/>
          </a:prstGeom>
        </p:spPr>
        <p:txBody>
          <a:bodyPr vert="horz" wrap="square" lIns="0" tIns="386715" rIns="0" bIns="0" rtlCol="0">
            <a:spAutoFit/>
          </a:bodyPr>
          <a:lstStyle>
            <a:lvl1pPr>
              <a:defRPr sz="6450" b="0" i="0">
                <a:solidFill>
                  <a:srgbClr val="04182D"/>
                </a:solidFill>
                <a:latin typeface="Arial Hebrew Scholar" pitchFamily="2" charset="-79"/>
                <a:ea typeface="+mj-ea"/>
                <a:cs typeface="Arial Hebrew Scholar" pitchFamily="2" charset="-79"/>
              </a:defRPr>
            </a:lvl1pPr>
          </a:lstStyle>
          <a:p>
            <a:pPr marL="838200" marR="5080" indent="-457200">
              <a:lnSpc>
                <a:spcPts val="5160"/>
              </a:lnSpc>
              <a:buFont typeface="Arial" panose="020B0604020202020204" pitchFamily="34" charset="0"/>
              <a:buChar char="•"/>
            </a:pPr>
            <a:r>
              <a:rPr lang="en-US" sz="2550" kern="0" spc="60" dirty="0"/>
              <a:t>Tables</a:t>
            </a:r>
            <a:r>
              <a:rPr lang="en-US" sz="2550" kern="0" spc="-55" dirty="0"/>
              <a:t> </a:t>
            </a:r>
            <a:r>
              <a:rPr lang="en-US" sz="2550" kern="0" spc="120" dirty="0"/>
              <a:t>comprise</a:t>
            </a:r>
            <a:r>
              <a:rPr lang="en-US" sz="2550" kern="0" spc="-55" dirty="0"/>
              <a:t> </a:t>
            </a:r>
            <a:r>
              <a:rPr lang="en-US" sz="2550" kern="0" spc="125" dirty="0"/>
              <a:t>of</a:t>
            </a:r>
            <a:r>
              <a:rPr lang="en-US" sz="2550" kern="0" spc="-55" dirty="0"/>
              <a:t> </a:t>
            </a:r>
            <a:r>
              <a:rPr lang="en-US" sz="2550" kern="0" spc="75" dirty="0"/>
              <a:t>rows</a:t>
            </a:r>
            <a:r>
              <a:rPr lang="en-US" sz="2550" kern="0" spc="-55" dirty="0"/>
              <a:t> </a:t>
            </a:r>
            <a:r>
              <a:rPr lang="en-US" sz="2550" kern="0" spc="160" dirty="0"/>
              <a:t>and</a:t>
            </a:r>
            <a:r>
              <a:rPr lang="en-US" sz="2550" kern="0" spc="-55" dirty="0"/>
              <a:t> </a:t>
            </a:r>
            <a:r>
              <a:rPr lang="en-US" sz="2550" kern="0" spc="105" dirty="0"/>
              <a:t>columns</a:t>
            </a:r>
            <a:endParaRPr lang="en-US" sz="2650" kern="0" dirty="0"/>
          </a:p>
        </p:txBody>
      </p:sp>
      <p:sp>
        <p:nvSpPr>
          <p:cNvPr id="12" name="object 4">
            <a:extLst>
              <a:ext uri="{FF2B5EF4-FFF2-40B4-BE49-F238E27FC236}">
                <a16:creationId xmlns:a16="http://schemas.microsoft.com/office/drawing/2014/main" id="{C4F40A3B-0C69-23C1-8AE1-B758B81B6029}"/>
              </a:ext>
            </a:extLst>
          </p:cNvPr>
          <p:cNvSpPr txBox="1">
            <a:spLocks/>
          </p:cNvSpPr>
          <p:nvPr/>
        </p:nvSpPr>
        <p:spPr>
          <a:xfrm>
            <a:off x="182245" y="1300121"/>
            <a:ext cx="6148705" cy="992579"/>
          </a:xfrm>
          <a:prstGeom prst="rect">
            <a:avLst/>
          </a:prstGeom>
        </p:spPr>
        <p:txBody>
          <a:bodyPr vert="horz" wrap="square" lIns="0" tIns="386715" rIns="0" bIns="0" rtlCol="0">
            <a:spAutoFit/>
          </a:bodyPr>
          <a:lstStyle>
            <a:lvl1pPr>
              <a:defRPr sz="6450" b="0" i="0">
                <a:solidFill>
                  <a:srgbClr val="04182D"/>
                </a:solidFill>
                <a:latin typeface="Arial Hebrew Scholar" pitchFamily="2" charset="-79"/>
                <a:ea typeface="+mj-ea"/>
                <a:cs typeface="Arial Hebrew Scholar" pitchFamily="2" charset="-79"/>
              </a:defRPr>
            </a:lvl1pPr>
          </a:lstStyle>
          <a:p>
            <a:pPr marL="838200" marR="5080" indent="-457200">
              <a:lnSpc>
                <a:spcPts val="5160"/>
              </a:lnSpc>
              <a:buFont typeface="Arial" panose="020B0604020202020204" pitchFamily="34" charset="0"/>
              <a:buChar char="•"/>
            </a:pPr>
            <a:r>
              <a:rPr lang="en-US" sz="2550" kern="0" spc="110" dirty="0"/>
              <a:t>Queries</a:t>
            </a:r>
            <a:r>
              <a:rPr lang="en-US" sz="2550" kern="0" spc="-55" dirty="0"/>
              <a:t> </a:t>
            </a:r>
            <a:r>
              <a:rPr lang="en-US" sz="2550" kern="0" spc="55" dirty="0"/>
              <a:t>return</a:t>
            </a:r>
            <a:r>
              <a:rPr lang="en-US" sz="2550" kern="0" spc="-50" dirty="0"/>
              <a:t> </a:t>
            </a:r>
            <a:r>
              <a:rPr lang="en-US" sz="2650" kern="0" dirty="0"/>
              <a:t>sets</a:t>
            </a:r>
            <a:r>
              <a:rPr lang="en-US" sz="2550" kern="0" dirty="0"/>
              <a:t>,</a:t>
            </a:r>
            <a:r>
              <a:rPr lang="en-US" sz="2550" kern="0" spc="-55" dirty="0"/>
              <a:t> </a:t>
            </a:r>
            <a:r>
              <a:rPr lang="en-US" sz="2550" kern="0" spc="65" dirty="0"/>
              <a:t>or</a:t>
            </a:r>
            <a:r>
              <a:rPr lang="en-US" sz="2550" kern="0" spc="-50" dirty="0"/>
              <a:t> </a:t>
            </a:r>
            <a:r>
              <a:rPr lang="en-US" sz="2650" kern="0" spc="60" dirty="0"/>
              <a:t>subsets</a:t>
            </a:r>
            <a:endParaRPr lang="en-US" sz="2650" kern="0" dirty="0"/>
          </a:p>
        </p:txBody>
      </p:sp>
      <p:sp>
        <p:nvSpPr>
          <p:cNvPr id="14" name="object 9">
            <a:extLst>
              <a:ext uri="{FF2B5EF4-FFF2-40B4-BE49-F238E27FC236}">
                <a16:creationId xmlns:a16="http://schemas.microsoft.com/office/drawing/2014/main" id="{66640A2B-CE60-ECF9-6B1B-7F2EA4667997}"/>
              </a:ext>
            </a:extLst>
          </p:cNvPr>
          <p:cNvSpPr txBox="1"/>
          <p:nvPr/>
        </p:nvSpPr>
        <p:spPr>
          <a:xfrm>
            <a:off x="9255421" y="1868217"/>
            <a:ext cx="6148705" cy="408445"/>
          </a:xfrm>
          <a:prstGeom prst="rect">
            <a:avLst/>
          </a:prstGeom>
        </p:spPr>
        <p:txBody>
          <a:bodyPr vert="horz" wrap="square" lIns="0" tIns="15875" rIns="0" bIns="0" rtlCol="0">
            <a:spAutoFit/>
          </a:bodyPr>
          <a:lstStyle/>
          <a:p>
            <a:pPr marL="469900" indent="-457200">
              <a:lnSpc>
                <a:spcPct val="100000"/>
              </a:lnSpc>
              <a:spcBef>
                <a:spcPts val="2100"/>
              </a:spcBef>
              <a:buFont typeface="Arial" panose="020B0604020202020204" pitchFamily="34" charset="0"/>
              <a:buChar char="•"/>
              <a:tabLst>
                <a:tab pos="3937635" algn="l"/>
              </a:tabLst>
            </a:pPr>
            <a:r>
              <a:rPr sz="2550" spc="-85" dirty="0">
                <a:solidFill>
                  <a:srgbClr val="04182D"/>
                </a:solidFill>
                <a:latin typeface="Arial Hebrew Scholar" pitchFamily="2" charset="-79"/>
                <a:cs typeface="Arial Hebrew Scholar" pitchFamily="2" charset="-79"/>
              </a:rPr>
              <a:t>If</a:t>
            </a:r>
            <a:r>
              <a:rPr sz="2550" spc="-45"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order</a:t>
            </a:r>
            <a:r>
              <a:rPr sz="2550" spc="-45"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is</a:t>
            </a:r>
            <a:r>
              <a:rPr sz="2550" spc="-40"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important,</a:t>
            </a:r>
            <a:r>
              <a:rPr sz="2550" spc="-45"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use</a:t>
            </a:r>
            <a:r>
              <a:rPr lang="en-US" sz="2550" spc="95" dirty="0">
                <a:solidFill>
                  <a:srgbClr val="04182D"/>
                </a:solidFill>
                <a:latin typeface="Arial Hebrew Scholar" pitchFamily="2" charset="-79"/>
                <a:cs typeface="Arial Hebrew Scholar" pitchFamily="2" charset="-79"/>
              </a:rPr>
              <a:t> </a:t>
            </a:r>
            <a:r>
              <a:rPr sz="2250" dirty="0">
                <a:solidFill>
                  <a:srgbClr val="04182D"/>
                </a:solidFill>
                <a:latin typeface="Courier New"/>
                <a:cs typeface="Courier New"/>
              </a:rPr>
              <a:t>ORDER</a:t>
            </a:r>
            <a:r>
              <a:rPr sz="2250" spc="-70" dirty="0">
                <a:solidFill>
                  <a:srgbClr val="04182D"/>
                </a:solidFill>
                <a:latin typeface="Courier New"/>
                <a:cs typeface="Courier New"/>
              </a:rPr>
              <a:t> </a:t>
            </a:r>
            <a:r>
              <a:rPr sz="2250" dirty="0">
                <a:solidFill>
                  <a:srgbClr val="04182D"/>
                </a:solidFill>
                <a:latin typeface="Courier New"/>
                <a:cs typeface="Courier New"/>
              </a:rPr>
              <a:t>BY</a:t>
            </a:r>
            <a:endParaRPr sz="22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327526"/>
            <a:ext cx="14575155" cy="1719580"/>
          </a:xfrm>
          <a:custGeom>
            <a:avLst/>
            <a:gdLst/>
            <a:ahLst/>
            <a:cxnLst/>
            <a:rect l="l" t="t" r="r" b="b"/>
            <a:pathLst>
              <a:path w="14575155" h="1719580">
                <a:moveTo>
                  <a:pt x="14498413" y="1719512"/>
                </a:moveTo>
                <a:lnTo>
                  <a:pt x="76505" y="1719512"/>
                </a:lnTo>
                <a:lnTo>
                  <a:pt x="71180" y="1718988"/>
                </a:lnTo>
                <a:lnTo>
                  <a:pt x="31920" y="1702726"/>
                </a:lnTo>
                <a:lnTo>
                  <a:pt x="4175" y="1663998"/>
                </a:lnTo>
                <a:lnTo>
                  <a:pt x="0" y="1643007"/>
                </a:lnTo>
                <a:lnTo>
                  <a:pt x="0" y="1637631"/>
                </a:lnTo>
                <a:lnTo>
                  <a:pt x="0" y="76505"/>
                </a:lnTo>
                <a:lnTo>
                  <a:pt x="16786" y="31920"/>
                </a:lnTo>
                <a:lnTo>
                  <a:pt x="55513" y="4175"/>
                </a:lnTo>
                <a:lnTo>
                  <a:pt x="76505" y="0"/>
                </a:lnTo>
                <a:lnTo>
                  <a:pt x="14498413" y="0"/>
                </a:lnTo>
                <a:lnTo>
                  <a:pt x="14542998" y="16786"/>
                </a:lnTo>
                <a:lnTo>
                  <a:pt x="14570742" y="55513"/>
                </a:lnTo>
                <a:lnTo>
                  <a:pt x="14574918" y="76505"/>
                </a:lnTo>
                <a:lnTo>
                  <a:pt x="14574918" y="1643007"/>
                </a:lnTo>
                <a:lnTo>
                  <a:pt x="14558132" y="1687592"/>
                </a:lnTo>
                <a:lnTo>
                  <a:pt x="14519404" y="1715337"/>
                </a:lnTo>
                <a:lnTo>
                  <a:pt x="14503737" y="1718988"/>
                </a:lnTo>
                <a:lnTo>
                  <a:pt x="14498413" y="171951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292683"/>
            <a:ext cx="14575155" cy="5404485"/>
          </a:xfrm>
          <a:custGeom>
            <a:avLst/>
            <a:gdLst/>
            <a:ahLst/>
            <a:cxnLst/>
            <a:rect l="l" t="t" r="r" b="b"/>
            <a:pathLst>
              <a:path w="14575155" h="5404484">
                <a:moveTo>
                  <a:pt x="14498413" y="5404182"/>
                </a:moveTo>
                <a:lnTo>
                  <a:pt x="76505" y="5404182"/>
                </a:lnTo>
                <a:lnTo>
                  <a:pt x="71180" y="5403658"/>
                </a:lnTo>
                <a:lnTo>
                  <a:pt x="31920" y="5387396"/>
                </a:lnTo>
                <a:lnTo>
                  <a:pt x="4175" y="5348669"/>
                </a:lnTo>
                <a:lnTo>
                  <a:pt x="0" y="5327678"/>
                </a:lnTo>
                <a:lnTo>
                  <a:pt x="0" y="5322302"/>
                </a:lnTo>
                <a:lnTo>
                  <a:pt x="0" y="76505"/>
                </a:lnTo>
                <a:lnTo>
                  <a:pt x="16786" y="31920"/>
                </a:lnTo>
                <a:lnTo>
                  <a:pt x="55513" y="4175"/>
                </a:lnTo>
                <a:lnTo>
                  <a:pt x="76505" y="0"/>
                </a:lnTo>
                <a:lnTo>
                  <a:pt x="14498413" y="0"/>
                </a:lnTo>
                <a:lnTo>
                  <a:pt x="14542998" y="16786"/>
                </a:lnTo>
                <a:lnTo>
                  <a:pt x="14570742" y="55513"/>
                </a:lnTo>
                <a:lnTo>
                  <a:pt x="14574918" y="76505"/>
                </a:lnTo>
                <a:lnTo>
                  <a:pt x="14574918" y="5327678"/>
                </a:lnTo>
                <a:lnTo>
                  <a:pt x="14558132" y="5372261"/>
                </a:lnTo>
                <a:lnTo>
                  <a:pt x="14519404" y="5400007"/>
                </a:lnTo>
                <a:lnTo>
                  <a:pt x="14503737" y="5403658"/>
                </a:lnTo>
                <a:lnTo>
                  <a:pt x="14498413" y="54041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59602" y="437381"/>
            <a:ext cx="4538980" cy="1499870"/>
          </a:xfrm>
          <a:prstGeom prst="rect">
            <a:avLst/>
          </a:prstGeom>
        </p:spPr>
        <p:txBody>
          <a:bodyPr vert="horz" wrap="square" lIns="0" tIns="12700" rIns="0" bIns="0" rtlCol="0">
            <a:spAutoFit/>
          </a:bodyPr>
          <a:lstStyle/>
          <a:p>
            <a:pPr marL="12700" marR="5080">
              <a:lnSpc>
                <a:spcPct val="142200"/>
              </a:lnSpc>
              <a:spcBef>
                <a:spcPts val="100"/>
              </a:spcBef>
            </a:pPr>
            <a:r>
              <a:rPr sz="1700" b="1" spc="-5" dirty="0">
                <a:solidFill>
                  <a:srgbClr val="00B0F0"/>
                </a:solidFill>
                <a:latin typeface="Courier New"/>
                <a:cs typeface="Courier New"/>
              </a:rPr>
              <a:t>SELECT</a:t>
            </a:r>
            <a:r>
              <a:rPr sz="1700" spc="-30" dirty="0">
                <a:solidFill>
                  <a:srgbClr val="00B0F0"/>
                </a:solidFill>
                <a:latin typeface="Courier New"/>
                <a:cs typeface="Courier New"/>
              </a:rPr>
              <a:t> </a:t>
            </a:r>
            <a:r>
              <a:rPr sz="1700" b="1" spc="-5" dirty="0">
                <a:solidFill>
                  <a:srgbClr val="00B0F0"/>
                </a:solidFill>
                <a:latin typeface="Courier New"/>
                <a:cs typeface="Courier New"/>
              </a:rPr>
              <a:t>TOP</a:t>
            </a:r>
            <a:r>
              <a:rPr sz="1700" spc="-30" dirty="0">
                <a:solidFill>
                  <a:srgbClr val="04182D"/>
                </a:solidFill>
                <a:latin typeface="Courier New"/>
                <a:cs typeface="Courier New"/>
              </a:rPr>
              <a:t> </a:t>
            </a:r>
            <a:r>
              <a:rPr sz="1700" spc="-10" dirty="0">
                <a:solidFill>
                  <a:srgbClr val="04182D"/>
                </a:solidFill>
                <a:latin typeface="Courier New"/>
                <a:cs typeface="Courier New"/>
              </a:rPr>
              <a:t>(</a:t>
            </a:r>
            <a:r>
              <a:rPr sz="1700" spc="-10" dirty="0">
                <a:solidFill>
                  <a:srgbClr val="BE2F72"/>
                </a:solidFill>
                <a:latin typeface="Courier New"/>
                <a:cs typeface="Courier New"/>
              </a:rPr>
              <a:t>10</a:t>
            </a:r>
            <a:r>
              <a:rPr sz="1700" spc="-10" dirty="0">
                <a:solidFill>
                  <a:srgbClr val="04182D"/>
                </a:solidFill>
                <a:latin typeface="Courier New"/>
                <a:cs typeface="Courier New"/>
              </a:rPr>
              <a:t>)</a:t>
            </a:r>
            <a:r>
              <a:rPr sz="1700" spc="-25" dirty="0">
                <a:solidFill>
                  <a:srgbClr val="04182D"/>
                </a:solidFill>
                <a:latin typeface="Courier New"/>
                <a:cs typeface="Courier New"/>
              </a:rPr>
              <a:t> </a:t>
            </a:r>
            <a:r>
              <a:rPr sz="1700" spc="-5" dirty="0">
                <a:solidFill>
                  <a:srgbClr val="04182D"/>
                </a:solidFill>
                <a:latin typeface="Courier New"/>
                <a:cs typeface="Courier New"/>
              </a:rPr>
              <a:t>prod_id,</a:t>
            </a:r>
            <a:r>
              <a:rPr sz="1700" spc="-25" dirty="0">
                <a:solidFill>
                  <a:srgbClr val="04182D"/>
                </a:solidFill>
                <a:latin typeface="Courier New"/>
                <a:cs typeface="Courier New"/>
              </a:rPr>
              <a:t> </a:t>
            </a:r>
            <a:r>
              <a:rPr sz="1700" spc="-5" dirty="0">
                <a:solidFill>
                  <a:srgbClr val="04182D"/>
                </a:solidFill>
                <a:latin typeface="Courier New"/>
                <a:cs typeface="Courier New"/>
              </a:rPr>
              <a:t>year_intro </a:t>
            </a: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15" dirty="0">
                <a:latin typeface="Courier New"/>
                <a:cs typeface="Courier New"/>
              </a:rPr>
              <a:t> </a:t>
            </a:r>
            <a:r>
              <a:rPr sz="1700" spc="-5" dirty="0">
                <a:solidFill>
                  <a:srgbClr val="04182D"/>
                </a:solidFill>
                <a:latin typeface="Courier New"/>
                <a:cs typeface="Courier New"/>
              </a:rPr>
              <a:t>products</a:t>
            </a:r>
            <a:endParaRPr sz="1700" dirty="0">
              <a:latin typeface="Courier New"/>
              <a:cs typeface="Courier New"/>
            </a:endParaRPr>
          </a:p>
          <a:p>
            <a:pPr marL="12700" marR="391795">
              <a:lnSpc>
                <a:spcPct val="142200"/>
              </a:lnSpc>
            </a:pPr>
            <a:r>
              <a:rPr sz="1700" spc="-5" dirty="0">
                <a:solidFill>
                  <a:srgbClr val="008600"/>
                </a:solidFill>
                <a:latin typeface="Courier New"/>
                <a:cs typeface="Courier New"/>
              </a:rPr>
              <a:t>-- Order</a:t>
            </a:r>
            <a:r>
              <a:rPr sz="1700" dirty="0">
                <a:solidFill>
                  <a:srgbClr val="008600"/>
                </a:solidFill>
                <a:latin typeface="Courier New"/>
                <a:cs typeface="Courier New"/>
              </a:rPr>
              <a:t> </a:t>
            </a:r>
            <a:r>
              <a:rPr sz="1700" spc="-5" dirty="0">
                <a:solidFill>
                  <a:srgbClr val="008600"/>
                </a:solidFill>
                <a:latin typeface="Courier New"/>
                <a:cs typeface="Courier New"/>
              </a:rPr>
              <a:t>in</a:t>
            </a:r>
            <a:r>
              <a:rPr sz="1700" dirty="0">
                <a:solidFill>
                  <a:srgbClr val="008600"/>
                </a:solidFill>
                <a:latin typeface="Courier New"/>
                <a:cs typeface="Courier New"/>
              </a:rPr>
              <a:t> </a:t>
            </a:r>
            <a:r>
              <a:rPr sz="1700" spc="-5" dirty="0">
                <a:solidFill>
                  <a:srgbClr val="008600"/>
                </a:solidFill>
                <a:latin typeface="Courier New"/>
                <a:cs typeface="Courier New"/>
              </a:rPr>
              <a:t>ascending</a:t>
            </a:r>
            <a:r>
              <a:rPr sz="1700" dirty="0">
                <a:solidFill>
                  <a:srgbClr val="008600"/>
                </a:solidFill>
                <a:latin typeface="Courier New"/>
                <a:cs typeface="Courier New"/>
              </a:rPr>
              <a:t> </a:t>
            </a:r>
            <a:r>
              <a:rPr sz="1700" spc="-5" dirty="0">
                <a:solidFill>
                  <a:srgbClr val="008600"/>
                </a:solidFill>
                <a:latin typeface="Courier New"/>
                <a:cs typeface="Courier New"/>
              </a:rPr>
              <a:t>order </a:t>
            </a:r>
            <a:r>
              <a:rPr sz="1700" dirty="0">
                <a:solidFill>
                  <a:srgbClr val="008600"/>
                </a:solidFill>
                <a:latin typeface="Courier New"/>
                <a:cs typeface="Courier New"/>
              </a:rPr>
              <a:t> </a:t>
            </a:r>
            <a:r>
              <a:rPr sz="1700" b="1" spc="-5" dirty="0">
                <a:solidFill>
                  <a:srgbClr val="00B0F0"/>
                </a:solidFill>
                <a:latin typeface="Courier New"/>
                <a:cs typeface="Courier New"/>
              </a:rPr>
              <a:t>ORDER</a:t>
            </a:r>
            <a:r>
              <a:rPr sz="1700" b="1" spc="-45" dirty="0">
                <a:solidFill>
                  <a:srgbClr val="00B0F0"/>
                </a:solidFill>
                <a:latin typeface="Courier New"/>
                <a:cs typeface="Courier New"/>
              </a:rPr>
              <a:t> </a:t>
            </a:r>
            <a:r>
              <a:rPr sz="1700" b="1" spc="-5" dirty="0">
                <a:solidFill>
                  <a:srgbClr val="00B0F0"/>
                </a:solidFill>
                <a:latin typeface="Courier New"/>
                <a:cs typeface="Courier New"/>
              </a:rPr>
              <a:t>BY</a:t>
            </a:r>
            <a:r>
              <a:rPr sz="1700" spc="-40" dirty="0">
                <a:latin typeface="Courier New"/>
                <a:cs typeface="Courier New"/>
              </a:rPr>
              <a:t> </a:t>
            </a:r>
            <a:r>
              <a:rPr sz="1700" spc="-5" dirty="0">
                <a:solidFill>
                  <a:srgbClr val="04182D"/>
                </a:solidFill>
                <a:latin typeface="Courier New"/>
                <a:cs typeface="Courier New"/>
              </a:rPr>
              <a:t>year_intro,</a:t>
            </a:r>
            <a:r>
              <a:rPr sz="1700" spc="-35" dirty="0">
                <a:solidFill>
                  <a:srgbClr val="04182D"/>
                </a:solidFill>
                <a:latin typeface="Courier New"/>
                <a:cs typeface="Courier New"/>
              </a:rPr>
              <a:t> </a:t>
            </a:r>
            <a:r>
              <a:rPr sz="1700" spc="-5" dirty="0">
                <a:solidFill>
                  <a:srgbClr val="04182D"/>
                </a:solidFill>
                <a:latin typeface="Courier New"/>
                <a:cs typeface="Courier New"/>
              </a:rPr>
              <a:t>product_id;</a:t>
            </a:r>
            <a:endParaRPr sz="1700" dirty="0">
              <a:latin typeface="Courier New"/>
              <a:cs typeface="Courier New"/>
            </a:endParaRPr>
          </a:p>
        </p:txBody>
      </p:sp>
      <p:sp>
        <p:nvSpPr>
          <p:cNvPr id="8" name="object 8"/>
          <p:cNvSpPr txBox="1"/>
          <p:nvPr/>
        </p:nvSpPr>
        <p:spPr>
          <a:xfrm>
            <a:off x="601411" y="2322971"/>
            <a:ext cx="3636645" cy="1130935"/>
          </a:xfrm>
          <a:prstGeom prst="rect">
            <a:avLst/>
          </a:prstGeom>
        </p:spPr>
        <p:txBody>
          <a:bodyPr vert="horz" wrap="square" lIns="0" tIns="121920" rIns="0" bIns="0" rtlCol="0">
            <a:spAutoFit/>
          </a:bodyPr>
          <a:lstStyle/>
          <a:p>
            <a:pPr marL="12700">
              <a:lnSpc>
                <a:spcPct val="100000"/>
              </a:lnSpc>
              <a:spcBef>
                <a:spcPts val="960"/>
              </a:spcBef>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tabLst>
                <a:tab pos="3494404" algn="l"/>
              </a:tabLst>
            </a:pPr>
            <a:r>
              <a:rPr sz="1700" spc="-5" dirty="0">
                <a:solidFill>
                  <a:srgbClr val="FFFFFF"/>
                </a:solidFill>
                <a:latin typeface="Courier New"/>
                <a:cs typeface="Courier New"/>
              </a:rPr>
              <a:t>| product_id | year_intro</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graphicFrame>
        <p:nvGraphicFramePr>
          <p:cNvPr id="9" name="object 9"/>
          <p:cNvGraphicFramePr>
            <a:graphicFrameLocks noGrp="1"/>
          </p:cNvGraphicFramePr>
          <p:nvPr/>
        </p:nvGraphicFramePr>
        <p:xfrm>
          <a:off x="582361" y="3558061"/>
          <a:ext cx="3674742" cy="3582726"/>
        </p:xfrm>
        <a:graphic>
          <a:graphicData uri="http://schemas.openxmlformats.org/drawingml/2006/table">
            <a:tbl>
              <a:tblPr firstRow="1" bandRow="1">
                <a:tableStyleId>{2D5ABB26-0587-4C30-8999-92F81FD0307C}</a:tableStyleId>
              </a:tblPr>
              <a:tblGrid>
                <a:gridCol w="225425">
                  <a:extLst>
                    <a:ext uri="{9D8B030D-6E8A-4147-A177-3AD203B41FA5}">
                      <a16:colId xmlns:a16="http://schemas.microsoft.com/office/drawing/2014/main" val="20000"/>
                    </a:ext>
                  </a:extLst>
                </a:gridCol>
                <a:gridCol w="902969">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096009">
                  <a:extLst>
                    <a:ext uri="{9D8B030D-6E8A-4147-A177-3AD203B41FA5}">
                      <a16:colId xmlns:a16="http://schemas.microsoft.com/office/drawing/2014/main" val="20003"/>
                    </a:ext>
                  </a:extLst>
                </a:gridCol>
                <a:gridCol w="612139">
                  <a:extLst>
                    <a:ext uri="{9D8B030D-6E8A-4147-A177-3AD203B41FA5}">
                      <a16:colId xmlns:a16="http://schemas.microsoft.com/office/drawing/2014/main" val="20004"/>
                    </a:ext>
                  </a:extLst>
                </a:gridCol>
              </a:tblGrid>
              <a:tr h="317495">
                <a:tc>
                  <a:txBody>
                    <a:bodyPr/>
                    <a:lstStyle/>
                    <a:p>
                      <a:pPr marR="24765" algn="ct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36</a:t>
                      </a:r>
                      <a:endParaRPr sz="1700">
                        <a:latin typeface="Courier New"/>
                        <a:cs typeface="Courier New"/>
                      </a:endParaRPr>
                    </a:p>
                  </a:txBody>
                  <a:tcPr marL="0" marR="0" marT="0" marB="0"/>
                </a:tc>
                <a:tc>
                  <a:txBody>
                    <a:bodyPr/>
                    <a:lstStyle/>
                    <a:p>
                      <a:pPr marR="12128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128905">
                        <a:lnSpc>
                          <a:spcPts val="1980"/>
                        </a:lnSpc>
                      </a:pPr>
                      <a:r>
                        <a:rPr sz="1700" spc="-5" dirty="0">
                          <a:solidFill>
                            <a:srgbClr val="FFFFFF"/>
                          </a:solidFill>
                          <a:latin typeface="Courier New"/>
                          <a:cs typeface="Courier New"/>
                        </a:rPr>
                        <a:t>1981</a:t>
                      </a:r>
                      <a:endParaRPr sz="1700">
                        <a:latin typeface="Courier New"/>
                        <a:cs typeface="Courier New"/>
                      </a:endParaRPr>
                    </a:p>
                  </a:txBody>
                  <a:tcPr marL="0" marR="0" marT="0" marB="0"/>
                </a:tc>
                <a:tc>
                  <a:txBody>
                    <a:bodyPr/>
                    <a:lstStyle/>
                    <a:p>
                      <a:pPr marR="24130"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37</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1982</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1"/>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38</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1983</a:t>
                      </a:r>
                      <a:endParaRPr sz="1700" dirty="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2"/>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39</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3"/>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40</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4"/>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41</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5"/>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52</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1985</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6"/>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43</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1986</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7"/>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44</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1987</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8"/>
                  </a:ext>
                </a:extLst>
              </a:tr>
              <a:tr h="317495">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54</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1987</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dirty="0">
                        <a:latin typeface="Courier New"/>
                        <a:cs typeface="Courier New"/>
                      </a:endParaRPr>
                    </a:p>
                  </a:txBody>
                  <a:tcPr marL="0" marR="0" marT="43180" marB="0"/>
                </a:tc>
                <a:extLst>
                  <a:ext uri="{0D108BD9-81ED-4DB2-BD59-A6C34878D82A}">
                    <a16:rowId xmlns:a16="http://schemas.microsoft.com/office/drawing/2014/main" val="10009"/>
                  </a:ext>
                </a:extLst>
              </a:tr>
            </a:tbl>
          </a:graphicData>
        </a:graphic>
      </p:graphicFrame>
      <p:sp>
        <p:nvSpPr>
          <p:cNvPr id="10" name="object 10"/>
          <p:cNvSpPr txBox="1"/>
          <p:nvPr/>
        </p:nvSpPr>
        <p:spPr>
          <a:xfrm>
            <a:off x="601411" y="7223583"/>
            <a:ext cx="3636645" cy="283845"/>
          </a:xfrm>
          <a:prstGeom prst="rect">
            <a:avLst/>
          </a:prstGeom>
        </p:spPr>
        <p:txBody>
          <a:bodyPr vert="horz" wrap="square" lIns="0" tIns="11430" rIns="0" bIns="0" rtlCol="0">
            <a:spAutoFit/>
          </a:bodyPr>
          <a:lstStyle/>
          <a:p>
            <a:pPr marL="12700">
              <a:lnSpc>
                <a:spcPct val="100000"/>
              </a:lnSpc>
              <a:spcBef>
                <a:spcPts val="90"/>
              </a:spcBef>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62055" y="2458935"/>
            <a:ext cx="2393562" cy="2849478"/>
          </a:xfrm>
          <a:prstGeom prst="rect">
            <a:avLst/>
          </a:prstGeom>
        </p:spPr>
      </p:pic>
      <p:pic>
        <p:nvPicPr>
          <p:cNvPr id="3" name="object 3"/>
          <p:cNvPicPr/>
          <p:nvPr/>
        </p:nvPicPr>
        <p:blipFill>
          <a:blip r:embed="rId3" cstate="print"/>
          <a:stretch>
            <a:fillRect/>
          </a:stretch>
        </p:blipFill>
        <p:spPr>
          <a:xfrm>
            <a:off x="7942512" y="327525"/>
            <a:ext cx="7123696" cy="5342772"/>
          </a:xfrm>
          <a:prstGeom prst="rect">
            <a:avLst/>
          </a:prstGeom>
        </p:spPr>
      </p:pic>
      <p:sp>
        <p:nvSpPr>
          <p:cNvPr id="6" name="object 6"/>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4" name="TextBox 3">
            <a:extLst>
              <a:ext uri="{FF2B5EF4-FFF2-40B4-BE49-F238E27FC236}">
                <a16:creationId xmlns:a16="http://schemas.microsoft.com/office/drawing/2014/main" id="{AD706E83-9D68-0D7D-28B8-A13A0AF649D9}"/>
              </a:ext>
            </a:extLst>
          </p:cNvPr>
          <p:cNvSpPr txBox="1"/>
          <p:nvPr/>
        </p:nvSpPr>
        <p:spPr>
          <a:xfrm>
            <a:off x="387350" y="6591300"/>
            <a:ext cx="15170150" cy="484748"/>
          </a:xfrm>
          <a:prstGeom prst="rect">
            <a:avLst/>
          </a:prstGeom>
          <a:noFill/>
        </p:spPr>
        <p:txBody>
          <a:bodyPr wrap="square" rtlCol="0">
            <a:spAutoFit/>
          </a:bodyPr>
          <a:lstStyle/>
          <a:p>
            <a:pPr marL="457200" indent="-457200">
              <a:buFont typeface="Arial" panose="020B0604020202020204" pitchFamily="34" charset="0"/>
              <a:buChar char="•"/>
            </a:pPr>
            <a:r>
              <a:rPr lang="en-US" sz="2550" dirty="0">
                <a:latin typeface="Arial Hebrew Scholar" pitchFamily="2" charset="-79"/>
                <a:ea typeface="PMingLiU" panose="02020500000000000000" pitchFamily="18" charset="-120"/>
                <a:cs typeface="Arial Hebrew Scholar" pitchFamily="2" charset="-79"/>
              </a:rPr>
              <a:t>S</a:t>
            </a:r>
            <a:r>
              <a:rPr lang="en-US" sz="2550" dirty="0">
                <a:effectLst/>
                <a:latin typeface="Arial Hebrew Scholar" pitchFamily="2" charset="-79"/>
                <a:ea typeface="PMingLiU" panose="02020500000000000000" pitchFamily="18" charset="-120"/>
                <a:cs typeface="Arial Hebrew Scholar" pitchFamily="2" charset="-79"/>
              </a:rPr>
              <a:t>tands for Structured Query Language, and it is the native language for working with databases.</a:t>
            </a:r>
            <a:r>
              <a:rPr lang="en-US" sz="2550" dirty="0">
                <a:effectLst/>
                <a:latin typeface="Arial Hebrew Scholar" pitchFamily="2" charset="-79"/>
                <a:cs typeface="Arial Hebrew Scholar" pitchFamily="2" charset="-79"/>
              </a:rPr>
              <a:t> </a:t>
            </a:r>
            <a:endParaRPr lang="en-US" sz="2550" dirty="0">
              <a:latin typeface="Arial Hebrew Scholar" pitchFamily="2" charset="-79"/>
              <a:cs typeface="Arial Hebrew Scholar"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CC2BA9B0-DB71-9267-1559-FDD35D3EBA60}"/>
              </a:ext>
            </a:extLst>
          </p:cNvPr>
          <p:cNvSpPr/>
          <p:nvPr/>
        </p:nvSpPr>
        <p:spPr>
          <a:xfrm>
            <a:off x="491289" y="327526"/>
            <a:ext cx="14575155" cy="1719580"/>
          </a:xfrm>
          <a:custGeom>
            <a:avLst/>
            <a:gdLst/>
            <a:ahLst/>
            <a:cxnLst/>
            <a:rect l="l" t="t" r="r" b="b"/>
            <a:pathLst>
              <a:path w="14575155" h="1719580">
                <a:moveTo>
                  <a:pt x="14498413" y="1719512"/>
                </a:moveTo>
                <a:lnTo>
                  <a:pt x="76505" y="1719512"/>
                </a:lnTo>
                <a:lnTo>
                  <a:pt x="71180" y="1718988"/>
                </a:lnTo>
                <a:lnTo>
                  <a:pt x="31920" y="1702726"/>
                </a:lnTo>
                <a:lnTo>
                  <a:pt x="4175" y="1663998"/>
                </a:lnTo>
                <a:lnTo>
                  <a:pt x="0" y="1643007"/>
                </a:lnTo>
                <a:lnTo>
                  <a:pt x="0" y="1637631"/>
                </a:lnTo>
                <a:lnTo>
                  <a:pt x="0" y="76505"/>
                </a:lnTo>
                <a:lnTo>
                  <a:pt x="16786" y="31920"/>
                </a:lnTo>
                <a:lnTo>
                  <a:pt x="55513" y="4175"/>
                </a:lnTo>
                <a:lnTo>
                  <a:pt x="76505" y="0"/>
                </a:lnTo>
                <a:lnTo>
                  <a:pt x="14498413" y="0"/>
                </a:lnTo>
                <a:lnTo>
                  <a:pt x="14542998" y="16786"/>
                </a:lnTo>
                <a:lnTo>
                  <a:pt x="14570742" y="55513"/>
                </a:lnTo>
                <a:lnTo>
                  <a:pt x="14574918" y="76505"/>
                </a:lnTo>
                <a:lnTo>
                  <a:pt x="14574918" y="1643007"/>
                </a:lnTo>
                <a:lnTo>
                  <a:pt x="14558132" y="1687592"/>
                </a:lnTo>
                <a:lnTo>
                  <a:pt x="14519404" y="1715337"/>
                </a:lnTo>
                <a:lnTo>
                  <a:pt x="14503737" y="1718988"/>
                </a:lnTo>
                <a:lnTo>
                  <a:pt x="14498413" y="171951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3" name="object 3"/>
          <p:cNvSpPr/>
          <p:nvPr/>
        </p:nvSpPr>
        <p:spPr>
          <a:xfrm>
            <a:off x="491289" y="2292672"/>
            <a:ext cx="14575155" cy="5404485"/>
          </a:xfrm>
          <a:custGeom>
            <a:avLst/>
            <a:gdLst/>
            <a:ahLst/>
            <a:cxnLst/>
            <a:rect l="l" t="t" r="r" b="b"/>
            <a:pathLst>
              <a:path w="14575155" h="5404484">
                <a:moveTo>
                  <a:pt x="14574919" y="5404182"/>
                </a:moveTo>
                <a:lnTo>
                  <a:pt x="0" y="5404182"/>
                </a:lnTo>
                <a:lnTo>
                  <a:pt x="0" y="76504"/>
                </a:lnTo>
                <a:lnTo>
                  <a:pt x="16786" y="31920"/>
                </a:lnTo>
                <a:lnTo>
                  <a:pt x="55513" y="4175"/>
                </a:lnTo>
                <a:lnTo>
                  <a:pt x="76505" y="0"/>
                </a:lnTo>
                <a:lnTo>
                  <a:pt x="14498413" y="0"/>
                </a:lnTo>
                <a:lnTo>
                  <a:pt x="14542998" y="16786"/>
                </a:lnTo>
                <a:lnTo>
                  <a:pt x="14570742" y="55513"/>
                </a:lnTo>
                <a:lnTo>
                  <a:pt x="14574919" y="54041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676727" y="435543"/>
            <a:ext cx="5730423" cy="1834861"/>
          </a:xfrm>
          <a:prstGeom prst="rect">
            <a:avLst/>
          </a:prstGeom>
        </p:spPr>
        <p:txBody>
          <a:bodyPr vert="horz" wrap="square" lIns="0" tIns="12700" rIns="0" bIns="0" rtlCol="0">
            <a:spAutoFit/>
          </a:bodyPr>
          <a:lstStyle/>
          <a:p>
            <a:pPr marL="12700" marR="133985">
              <a:lnSpc>
                <a:spcPct val="142200"/>
              </a:lnSpc>
              <a:spcBef>
                <a:spcPts val="100"/>
              </a:spcBef>
            </a:pPr>
            <a:r>
              <a:rPr sz="1700" b="1" spc="-5" dirty="0">
                <a:solidFill>
                  <a:srgbClr val="00B0F0"/>
                </a:solidFill>
                <a:latin typeface="Courier New"/>
                <a:cs typeface="Courier New"/>
              </a:rPr>
              <a:t>SELECT</a:t>
            </a:r>
            <a:r>
              <a:rPr sz="1700" spc="-30" dirty="0">
                <a:solidFill>
                  <a:srgbClr val="00B0F0"/>
                </a:solidFill>
                <a:latin typeface="Courier New"/>
                <a:cs typeface="Courier New"/>
              </a:rPr>
              <a:t> </a:t>
            </a:r>
            <a:r>
              <a:rPr sz="1700" b="1" spc="-5" dirty="0">
                <a:solidFill>
                  <a:srgbClr val="00B0F0"/>
                </a:solidFill>
                <a:latin typeface="Courier New"/>
                <a:cs typeface="Courier New"/>
              </a:rPr>
              <a:t>TOP</a:t>
            </a:r>
            <a:r>
              <a:rPr sz="1700" spc="-25" dirty="0">
                <a:solidFill>
                  <a:srgbClr val="04182D"/>
                </a:solidFill>
                <a:latin typeface="Courier New"/>
                <a:cs typeface="Courier New"/>
              </a:rPr>
              <a:t> </a:t>
            </a:r>
            <a:r>
              <a:rPr sz="1700" spc="-10" dirty="0">
                <a:solidFill>
                  <a:srgbClr val="04182D"/>
                </a:solidFill>
                <a:latin typeface="Courier New"/>
                <a:cs typeface="Courier New"/>
              </a:rPr>
              <a:t>(</a:t>
            </a:r>
            <a:r>
              <a:rPr sz="1700" spc="-10" dirty="0">
                <a:solidFill>
                  <a:srgbClr val="BE2F72"/>
                </a:solidFill>
                <a:latin typeface="Courier New"/>
                <a:cs typeface="Courier New"/>
              </a:rPr>
              <a:t>10</a:t>
            </a:r>
            <a:r>
              <a:rPr sz="1700" spc="-10" dirty="0">
                <a:solidFill>
                  <a:srgbClr val="04182D"/>
                </a:solidFill>
                <a:latin typeface="Courier New"/>
                <a:cs typeface="Courier New"/>
              </a:rPr>
              <a:t>)</a:t>
            </a:r>
            <a:r>
              <a:rPr sz="1700" spc="-25" dirty="0">
                <a:solidFill>
                  <a:srgbClr val="04182D"/>
                </a:solidFill>
                <a:latin typeface="Courier New"/>
                <a:cs typeface="Courier New"/>
              </a:rPr>
              <a:t> </a:t>
            </a:r>
            <a:r>
              <a:rPr sz="1700" spc="-5" dirty="0">
                <a:solidFill>
                  <a:srgbClr val="04182D"/>
                </a:solidFill>
                <a:latin typeface="Courier New"/>
                <a:cs typeface="Courier New"/>
              </a:rPr>
              <a:t>product_id,</a:t>
            </a:r>
            <a:r>
              <a:rPr sz="1700" spc="-25" dirty="0">
                <a:solidFill>
                  <a:srgbClr val="04182D"/>
                </a:solidFill>
                <a:latin typeface="Courier New"/>
                <a:cs typeface="Courier New"/>
              </a:rPr>
              <a:t> </a:t>
            </a:r>
            <a:r>
              <a:rPr sz="1700" spc="-5" dirty="0" err="1">
                <a:solidFill>
                  <a:srgbClr val="04182D"/>
                </a:solidFill>
                <a:latin typeface="Courier New"/>
                <a:cs typeface="Courier New"/>
              </a:rPr>
              <a:t>year_intro</a:t>
            </a:r>
            <a:r>
              <a:rPr sz="1700" spc="-5" dirty="0">
                <a:solidFill>
                  <a:srgbClr val="04182D"/>
                </a:solidFill>
                <a:latin typeface="Courier New"/>
                <a:cs typeface="Courier New"/>
              </a:rPr>
              <a:t> </a:t>
            </a:r>
            <a:endParaRPr lang="en-US" sz="1700" spc="-5" dirty="0">
              <a:solidFill>
                <a:srgbClr val="04182D"/>
              </a:solidFill>
              <a:latin typeface="Courier New"/>
              <a:cs typeface="Courier New"/>
            </a:endParaRPr>
          </a:p>
          <a:p>
            <a:pPr marL="12700" marR="133985">
              <a:lnSpc>
                <a:spcPct val="142200"/>
              </a:lnSpc>
              <a:spcBef>
                <a:spcPts val="100"/>
              </a:spcBef>
            </a:pP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15" dirty="0">
                <a:latin typeface="Courier New"/>
                <a:cs typeface="Courier New"/>
              </a:rPr>
              <a:t> </a:t>
            </a:r>
            <a:r>
              <a:rPr sz="1700" spc="-5" dirty="0">
                <a:solidFill>
                  <a:srgbClr val="04182D"/>
                </a:solidFill>
                <a:latin typeface="Courier New"/>
                <a:cs typeface="Courier New"/>
              </a:rPr>
              <a:t>products</a:t>
            </a:r>
            <a:endParaRPr sz="1700" dirty="0">
              <a:latin typeface="Courier New"/>
              <a:cs typeface="Courier New"/>
            </a:endParaRPr>
          </a:p>
          <a:p>
            <a:pPr marL="12700" marR="5080">
              <a:lnSpc>
                <a:spcPct val="142200"/>
              </a:lnSpc>
            </a:pPr>
            <a:r>
              <a:rPr sz="1700" spc="-5" dirty="0">
                <a:solidFill>
                  <a:srgbClr val="008600"/>
                </a:solidFill>
                <a:latin typeface="Courier New"/>
                <a:cs typeface="Courier New"/>
              </a:rPr>
              <a:t>--</a:t>
            </a:r>
            <a:r>
              <a:rPr sz="1700" spc="-25" dirty="0">
                <a:solidFill>
                  <a:srgbClr val="008600"/>
                </a:solidFill>
                <a:latin typeface="Courier New"/>
                <a:cs typeface="Courier New"/>
              </a:rPr>
              <a:t> </a:t>
            </a:r>
            <a:r>
              <a:rPr sz="1700" spc="-5" dirty="0">
                <a:solidFill>
                  <a:srgbClr val="008600"/>
                </a:solidFill>
                <a:latin typeface="Courier New"/>
                <a:cs typeface="Courier New"/>
              </a:rPr>
              <a:t>Order</a:t>
            </a:r>
            <a:r>
              <a:rPr sz="1700" spc="-25" dirty="0">
                <a:solidFill>
                  <a:srgbClr val="008600"/>
                </a:solidFill>
                <a:latin typeface="Courier New"/>
                <a:cs typeface="Courier New"/>
              </a:rPr>
              <a:t> </a:t>
            </a:r>
            <a:r>
              <a:rPr sz="1700" spc="-5" dirty="0">
                <a:solidFill>
                  <a:srgbClr val="008600"/>
                </a:solidFill>
                <a:latin typeface="Courier New"/>
                <a:cs typeface="Courier New"/>
              </a:rPr>
              <a:t>year_intro</a:t>
            </a:r>
            <a:r>
              <a:rPr sz="1700" spc="-20" dirty="0">
                <a:solidFill>
                  <a:srgbClr val="008600"/>
                </a:solidFill>
                <a:latin typeface="Courier New"/>
                <a:cs typeface="Courier New"/>
              </a:rPr>
              <a:t> </a:t>
            </a:r>
            <a:r>
              <a:rPr sz="1700" spc="-5" dirty="0">
                <a:solidFill>
                  <a:srgbClr val="008600"/>
                </a:solidFill>
                <a:latin typeface="Courier New"/>
                <a:cs typeface="Courier New"/>
              </a:rPr>
              <a:t>in</a:t>
            </a:r>
            <a:r>
              <a:rPr sz="1700" spc="-25" dirty="0">
                <a:solidFill>
                  <a:srgbClr val="008600"/>
                </a:solidFill>
                <a:latin typeface="Courier New"/>
                <a:cs typeface="Courier New"/>
              </a:rPr>
              <a:t> </a:t>
            </a:r>
            <a:r>
              <a:rPr sz="1700" spc="-5" dirty="0">
                <a:solidFill>
                  <a:srgbClr val="008600"/>
                </a:solidFill>
                <a:latin typeface="Courier New"/>
                <a:cs typeface="Courier New"/>
              </a:rPr>
              <a:t>descending</a:t>
            </a:r>
            <a:r>
              <a:rPr sz="1700" spc="-20" dirty="0">
                <a:solidFill>
                  <a:srgbClr val="008600"/>
                </a:solidFill>
                <a:latin typeface="Courier New"/>
                <a:cs typeface="Courier New"/>
              </a:rPr>
              <a:t> </a:t>
            </a:r>
            <a:r>
              <a:rPr sz="1700" spc="-5" dirty="0">
                <a:solidFill>
                  <a:srgbClr val="008600"/>
                </a:solidFill>
                <a:latin typeface="Courier New"/>
                <a:cs typeface="Courier New"/>
              </a:rPr>
              <a:t>order </a:t>
            </a:r>
            <a:r>
              <a:rPr sz="1700" spc="-1010" dirty="0">
                <a:solidFill>
                  <a:srgbClr val="008600"/>
                </a:solidFill>
                <a:latin typeface="Courier New"/>
                <a:cs typeface="Courier New"/>
              </a:rPr>
              <a:t> </a:t>
            </a:r>
            <a:r>
              <a:rPr sz="1700" b="1" spc="-5" dirty="0">
                <a:solidFill>
                  <a:srgbClr val="00B0F0"/>
                </a:solidFill>
                <a:latin typeface="Courier New"/>
                <a:cs typeface="Courier New"/>
              </a:rPr>
              <a:t>ORDER</a:t>
            </a:r>
            <a:r>
              <a:rPr sz="1700" b="1" spc="-25" dirty="0">
                <a:solidFill>
                  <a:srgbClr val="00B0F0"/>
                </a:solidFill>
                <a:latin typeface="Courier New"/>
                <a:cs typeface="Courier New"/>
              </a:rPr>
              <a:t> </a:t>
            </a:r>
            <a:r>
              <a:rPr sz="1700" b="1" spc="-5" dirty="0">
                <a:solidFill>
                  <a:srgbClr val="00B0F0"/>
                </a:solidFill>
                <a:latin typeface="Courier New"/>
                <a:cs typeface="Courier New"/>
              </a:rPr>
              <a:t>BY</a:t>
            </a:r>
            <a:r>
              <a:rPr sz="1700" spc="-20" dirty="0">
                <a:latin typeface="Courier New"/>
                <a:cs typeface="Courier New"/>
              </a:rPr>
              <a:t> </a:t>
            </a:r>
            <a:r>
              <a:rPr sz="1700" spc="-5" dirty="0">
                <a:solidFill>
                  <a:srgbClr val="04182D"/>
                </a:solidFill>
                <a:latin typeface="Courier New"/>
                <a:cs typeface="Courier New"/>
              </a:rPr>
              <a:t>year_intro</a:t>
            </a:r>
            <a:r>
              <a:rPr sz="1700" spc="-20" dirty="0">
                <a:solidFill>
                  <a:srgbClr val="04182D"/>
                </a:solidFill>
                <a:latin typeface="Courier New"/>
                <a:cs typeface="Courier New"/>
              </a:rPr>
              <a:t> </a:t>
            </a:r>
            <a:r>
              <a:rPr sz="1700" b="1" spc="-10" dirty="0">
                <a:solidFill>
                  <a:srgbClr val="00B0F0"/>
                </a:solidFill>
                <a:latin typeface="Courier New"/>
                <a:cs typeface="Courier New"/>
              </a:rPr>
              <a:t>DESC</a:t>
            </a:r>
            <a:r>
              <a:rPr sz="1700" spc="-10" dirty="0">
                <a:solidFill>
                  <a:srgbClr val="04182D"/>
                </a:solidFill>
                <a:latin typeface="Courier New"/>
                <a:cs typeface="Courier New"/>
              </a:rPr>
              <a:t>,</a:t>
            </a:r>
            <a:r>
              <a:rPr sz="1700" spc="-20" dirty="0">
                <a:solidFill>
                  <a:srgbClr val="04182D"/>
                </a:solidFill>
                <a:latin typeface="Courier New"/>
                <a:cs typeface="Courier New"/>
              </a:rPr>
              <a:t> </a:t>
            </a:r>
            <a:r>
              <a:rPr sz="1700" spc="-5" dirty="0">
                <a:solidFill>
                  <a:srgbClr val="04182D"/>
                </a:solidFill>
                <a:latin typeface="Courier New"/>
                <a:cs typeface="Courier New"/>
              </a:rPr>
              <a:t>product_id;</a:t>
            </a:r>
            <a:endParaRPr sz="1700" dirty="0">
              <a:latin typeface="Courier New"/>
              <a:cs typeface="Courier New"/>
            </a:endParaRPr>
          </a:p>
          <a:p>
            <a:pPr>
              <a:lnSpc>
                <a:spcPct val="100000"/>
              </a:lnSpc>
            </a:pPr>
            <a:endParaRPr sz="2100" dirty="0">
              <a:latin typeface="Courier New"/>
              <a:cs typeface="Courier New"/>
            </a:endParaRPr>
          </a:p>
        </p:txBody>
      </p:sp>
      <p:graphicFrame>
        <p:nvGraphicFramePr>
          <p:cNvPr id="5" name="object 5"/>
          <p:cNvGraphicFramePr>
            <a:graphicFrameLocks noGrp="1"/>
          </p:cNvGraphicFramePr>
          <p:nvPr/>
        </p:nvGraphicFramePr>
        <p:xfrm>
          <a:off x="582361" y="3558049"/>
          <a:ext cx="3676650" cy="3582726"/>
        </p:xfrm>
        <a:graphic>
          <a:graphicData uri="http://schemas.openxmlformats.org/drawingml/2006/table">
            <a:tbl>
              <a:tblPr firstRow="1" bandRow="1">
                <a:tableStyleId>{2D5ABB26-0587-4C30-8999-92F81FD0307C}</a:tableStyleId>
              </a:tblPr>
              <a:tblGrid>
                <a:gridCol w="225425">
                  <a:extLst>
                    <a:ext uri="{9D8B030D-6E8A-4147-A177-3AD203B41FA5}">
                      <a16:colId xmlns:a16="http://schemas.microsoft.com/office/drawing/2014/main" val="20000"/>
                    </a:ext>
                  </a:extLst>
                </a:gridCol>
                <a:gridCol w="967740">
                  <a:extLst>
                    <a:ext uri="{9D8B030D-6E8A-4147-A177-3AD203B41FA5}">
                      <a16:colId xmlns:a16="http://schemas.microsoft.com/office/drawing/2014/main" val="20001"/>
                    </a:ext>
                  </a:extLst>
                </a:gridCol>
                <a:gridCol w="774065">
                  <a:extLst>
                    <a:ext uri="{9D8B030D-6E8A-4147-A177-3AD203B41FA5}">
                      <a16:colId xmlns:a16="http://schemas.microsoft.com/office/drawing/2014/main" val="20002"/>
                    </a:ext>
                  </a:extLst>
                </a:gridCol>
                <a:gridCol w="1096645">
                  <a:extLst>
                    <a:ext uri="{9D8B030D-6E8A-4147-A177-3AD203B41FA5}">
                      <a16:colId xmlns:a16="http://schemas.microsoft.com/office/drawing/2014/main" val="20003"/>
                    </a:ext>
                  </a:extLst>
                </a:gridCol>
                <a:gridCol w="612775">
                  <a:extLst>
                    <a:ext uri="{9D8B030D-6E8A-4147-A177-3AD203B41FA5}">
                      <a16:colId xmlns:a16="http://schemas.microsoft.com/office/drawing/2014/main" val="20004"/>
                    </a:ext>
                  </a:extLst>
                </a:gridCol>
              </a:tblGrid>
              <a:tr h="317495">
                <a:tc>
                  <a:txBody>
                    <a:bodyPr/>
                    <a:lstStyle/>
                    <a:p>
                      <a:pPr marR="24765" algn="ct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158</a:t>
                      </a:r>
                      <a:endParaRPr sz="1700">
                        <a:latin typeface="Courier New"/>
                        <a:cs typeface="Courier New"/>
                      </a:endParaRPr>
                    </a:p>
                  </a:txBody>
                  <a:tcPr marL="0" marR="0" marT="0" marB="0"/>
                </a:tc>
                <a:tc>
                  <a:txBody>
                    <a:bodyPr/>
                    <a:lstStyle/>
                    <a:p>
                      <a:pPr marR="12128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128905">
                        <a:lnSpc>
                          <a:spcPts val="1980"/>
                        </a:lnSpc>
                      </a:pPr>
                      <a:r>
                        <a:rPr sz="1700" spc="-5" dirty="0">
                          <a:solidFill>
                            <a:srgbClr val="FFFFFF"/>
                          </a:solidFill>
                          <a:latin typeface="Courier New"/>
                          <a:cs typeface="Courier New"/>
                        </a:rPr>
                        <a:t>2015</a:t>
                      </a:r>
                      <a:endParaRPr sz="1700">
                        <a:latin typeface="Courier New"/>
                        <a:cs typeface="Courier New"/>
                      </a:endParaRPr>
                    </a:p>
                  </a:txBody>
                  <a:tcPr marL="0" marR="0" marT="0" marB="0"/>
                </a:tc>
                <a:tc>
                  <a:txBody>
                    <a:bodyPr/>
                    <a:lstStyle/>
                    <a:p>
                      <a:pPr marR="24130"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173</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2015</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1"/>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170</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2"/>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171</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3"/>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172</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2014</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4"/>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144</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5"/>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146</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6"/>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147</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7"/>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148</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8"/>
                  </a:ext>
                </a:extLst>
              </a:tr>
              <a:tr h="317495">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149</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128905">
                        <a:lnSpc>
                          <a:spcPct val="100000"/>
                        </a:lnSpc>
                        <a:spcBef>
                          <a:spcPts val="340"/>
                        </a:spcBef>
                      </a:pPr>
                      <a:r>
                        <a:rPr sz="1700" spc="-5" dirty="0">
                          <a:solidFill>
                            <a:srgbClr val="FFFFFF"/>
                          </a:solidFill>
                          <a:latin typeface="Courier New"/>
                          <a:cs typeface="Courier New"/>
                        </a:rPr>
                        <a:t>2013</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9"/>
                  </a:ext>
                </a:extLst>
              </a:tr>
            </a:tbl>
          </a:graphicData>
        </a:graphic>
      </p:graphicFrame>
      <p:sp>
        <p:nvSpPr>
          <p:cNvPr id="6" name="object 6"/>
          <p:cNvSpPr txBox="1"/>
          <p:nvPr/>
        </p:nvSpPr>
        <p:spPr>
          <a:xfrm>
            <a:off x="601411" y="7223571"/>
            <a:ext cx="3636645" cy="283845"/>
          </a:xfrm>
          <a:prstGeom prst="rect">
            <a:avLst/>
          </a:prstGeom>
        </p:spPr>
        <p:txBody>
          <a:bodyPr vert="horz" wrap="square" lIns="0" tIns="11430" rIns="0" bIns="0" rtlCol="0">
            <a:spAutoFit/>
          </a:bodyPr>
          <a:lstStyle/>
          <a:p>
            <a:pPr marL="12700">
              <a:lnSpc>
                <a:spcPct val="100000"/>
              </a:lnSpc>
              <a:spcBef>
                <a:spcPts val="90"/>
              </a:spcBef>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0" name="object 4">
            <a:extLst>
              <a:ext uri="{FF2B5EF4-FFF2-40B4-BE49-F238E27FC236}">
                <a16:creationId xmlns:a16="http://schemas.microsoft.com/office/drawing/2014/main" id="{7528E29A-B205-71E6-EB45-63DC5C7290DA}"/>
              </a:ext>
            </a:extLst>
          </p:cNvPr>
          <p:cNvSpPr txBox="1"/>
          <p:nvPr/>
        </p:nvSpPr>
        <p:spPr>
          <a:xfrm>
            <a:off x="601411" y="1846390"/>
            <a:ext cx="5730423" cy="1667123"/>
          </a:xfrm>
          <a:prstGeom prst="rect">
            <a:avLst/>
          </a:prstGeom>
        </p:spPr>
        <p:txBody>
          <a:bodyPr vert="horz" wrap="square" lIns="0" tIns="12700" rIns="0" bIns="0" rtlCol="0">
            <a:spAutoFit/>
          </a:bodyPr>
          <a:lstStyle/>
          <a:p>
            <a:pPr>
              <a:lnSpc>
                <a:spcPct val="100000"/>
              </a:lnSpc>
            </a:pPr>
            <a:endParaRPr sz="2100" dirty="0">
              <a:latin typeface="Courier New"/>
              <a:cs typeface="Courier New"/>
            </a:endParaRPr>
          </a:p>
          <a:p>
            <a:pPr>
              <a:lnSpc>
                <a:spcPct val="100000"/>
              </a:lnSpc>
              <a:spcBef>
                <a:spcPts val="30"/>
              </a:spcBef>
            </a:pPr>
            <a:endParaRPr sz="2050" dirty="0">
              <a:latin typeface="Courier New"/>
              <a:cs typeface="Courier New"/>
            </a:endParaRPr>
          </a:p>
          <a:p>
            <a:pPr marL="12700">
              <a:lnSpc>
                <a:spcPct val="100000"/>
              </a:lnSpc>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3494404" algn="l"/>
              </a:tabLst>
            </a:pPr>
            <a:r>
              <a:rPr sz="1700" spc="-5" dirty="0">
                <a:solidFill>
                  <a:srgbClr val="FFFFFF"/>
                </a:solidFill>
                <a:latin typeface="Courier New"/>
                <a:cs typeface="Courier New"/>
              </a:rPr>
              <a:t>| product_id |</a:t>
            </a:r>
            <a:r>
              <a:rPr sz="1700" dirty="0">
                <a:solidFill>
                  <a:srgbClr val="FFFFFF"/>
                </a:solidFill>
                <a:latin typeface="Courier New"/>
                <a:cs typeface="Courier New"/>
              </a:rPr>
              <a:t> </a:t>
            </a:r>
            <a:r>
              <a:rPr sz="1700" spc="-5" dirty="0">
                <a:solidFill>
                  <a:srgbClr val="FFFFFF"/>
                </a:solidFill>
                <a:latin typeface="Courier New"/>
                <a:cs typeface="Courier New"/>
              </a:rPr>
              <a:t>year_intro	|</a:t>
            </a:r>
            <a:endParaRPr sz="1700" dirty="0">
              <a:latin typeface="Courier New"/>
              <a:cs typeface="Courier New"/>
            </a:endParaRPr>
          </a:p>
          <a:p>
            <a:pPr marL="12700">
              <a:lnSpc>
                <a:spcPct val="100000"/>
              </a:lnSpc>
              <a:spcBef>
                <a:spcPts val="860"/>
              </a:spcBef>
              <a:tabLst>
                <a:tab pos="1689100" algn="l"/>
                <a:tab pos="3494404"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3"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4">
            <a:extLst>
              <a:ext uri="{FF2B5EF4-FFF2-40B4-BE49-F238E27FC236}">
                <a16:creationId xmlns:a16="http://schemas.microsoft.com/office/drawing/2014/main" id="{D7043CEA-A722-B28A-50F6-11FBA036F9C6}"/>
              </a:ext>
            </a:extLst>
          </p:cNvPr>
          <p:cNvSpPr/>
          <p:nvPr/>
        </p:nvSpPr>
        <p:spPr>
          <a:xfrm>
            <a:off x="8028006" y="327950"/>
            <a:ext cx="7124065" cy="2464605"/>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6" name="object 4">
            <a:extLst>
              <a:ext uri="{FF2B5EF4-FFF2-40B4-BE49-F238E27FC236}">
                <a16:creationId xmlns:a16="http://schemas.microsoft.com/office/drawing/2014/main" id="{626EF04A-9B5D-C82C-0A25-D57CDED929F9}"/>
              </a:ext>
            </a:extLst>
          </p:cNvPr>
          <p:cNvSpPr/>
          <p:nvPr/>
        </p:nvSpPr>
        <p:spPr>
          <a:xfrm>
            <a:off x="491289" y="327513"/>
            <a:ext cx="7124065" cy="2464605"/>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3" name="object 3"/>
          <p:cNvSpPr/>
          <p:nvPr/>
        </p:nvSpPr>
        <p:spPr>
          <a:xfrm>
            <a:off x="491289" y="3070546"/>
            <a:ext cx="7124065" cy="4196715"/>
          </a:xfrm>
          <a:custGeom>
            <a:avLst/>
            <a:gdLst/>
            <a:ahLst/>
            <a:cxnLst/>
            <a:rect l="l" t="t" r="r" b="b"/>
            <a:pathLst>
              <a:path w="7124065" h="4196715">
                <a:moveTo>
                  <a:pt x="7047191" y="4196429"/>
                </a:moveTo>
                <a:lnTo>
                  <a:pt x="76505" y="4196429"/>
                </a:lnTo>
                <a:lnTo>
                  <a:pt x="71180" y="4195904"/>
                </a:lnTo>
                <a:lnTo>
                  <a:pt x="31920" y="4179642"/>
                </a:lnTo>
                <a:lnTo>
                  <a:pt x="4175" y="4140915"/>
                </a:lnTo>
                <a:lnTo>
                  <a:pt x="0" y="4119925"/>
                </a:lnTo>
                <a:lnTo>
                  <a:pt x="0" y="4114548"/>
                </a:lnTo>
                <a:lnTo>
                  <a:pt x="0" y="76505"/>
                </a:lnTo>
                <a:lnTo>
                  <a:pt x="16786" y="31919"/>
                </a:lnTo>
                <a:lnTo>
                  <a:pt x="55513" y="4175"/>
                </a:lnTo>
                <a:lnTo>
                  <a:pt x="76505" y="0"/>
                </a:lnTo>
                <a:lnTo>
                  <a:pt x="7047191" y="0"/>
                </a:lnTo>
                <a:lnTo>
                  <a:pt x="7091775" y="16785"/>
                </a:lnTo>
                <a:lnTo>
                  <a:pt x="7119520" y="55513"/>
                </a:lnTo>
                <a:lnTo>
                  <a:pt x="7123696" y="76505"/>
                </a:lnTo>
                <a:lnTo>
                  <a:pt x="7123696" y="4119925"/>
                </a:lnTo>
                <a:lnTo>
                  <a:pt x="7106908" y="4164509"/>
                </a:lnTo>
                <a:lnTo>
                  <a:pt x="7068182" y="4192253"/>
                </a:lnTo>
                <a:lnTo>
                  <a:pt x="7052515" y="4195904"/>
                </a:lnTo>
                <a:lnTo>
                  <a:pt x="7047191" y="419642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674812" y="417014"/>
            <a:ext cx="3317240" cy="2318385"/>
          </a:xfrm>
          <a:prstGeom prst="rect">
            <a:avLst/>
          </a:prstGeom>
        </p:spPr>
        <p:txBody>
          <a:bodyPr vert="horz" wrap="square" lIns="0" tIns="93345" rIns="0" bIns="0" rtlCol="0">
            <a:spAutoFit/>
          </a:bodyPr>
          <a:lstStyle/>
          <a:p>
            <a:pPr marL="12700">
              <a:lnSpc>
                <a:spcPct val="100000"/>
              </a:lnSpc>
              <a:spcBef>
                <a:spcPts val="735"/>
              </a:spcBef>
            </a:pPr>
            <a:r>
              <a:rPr sz="1350" b="1" spc="-5" dirty="0">
                <a:solidFill>
                  <a:srgbClr val="00B0F0"/>
                </a:solidFill>
                <a:latin typeface="Courier New"/>
                <a:cs typeface="Courier New"/>
              </a:rPr>
              <a:t>SELECT</a:t>
            </a:r>
            <a:endParaRPr sz="1350" b="1" dirty="0">
              <a:solidFill>
                <a:srgbClr val="00B0F0"/>
              </a:solidFill>
              <a:latin typeface="Courier New"/>
              <a:cs typeface="Courier New"/>
            </a:endParaRPr>
          </a:p>
          <a:p>
            <a:pPr marL="217804" marR="1239520">
              <a:lnSpc>
                <a:spcPct val="139300"/>
              </a:lnSpc>
            </a:pPr>
            <a:r>
              <a:rPr sz="1350" b="1" spc="-5" dirty="0">
                <a:solidFill>
                  <a:srgbClr val="00B0F0"/>
                </a:solidFill>
                <a:latin typeface="Courier New"/>
                <a:cs typeface="Courier New"/>
              </a:rPr>
              <a:t>TOP</a:t>
            </a:r>
            <a:r>
              <a:rPr sz="1350" spc="-40" dirty="0">
                <a:solidFill>
                  <a:srgbClr val="04182D"/>
                </a:solidFill>
                <a:latin typeface="Courier New"/>
                <a:cs typeface="Courier New"/>
              </a:rPr>
              <a:t> </a:t>
            </a:r>
            <a:r>
              <a:rPr sz="1350" spc="-5" dirty="0">
                <a:solidFill>
                  <a:srgbClr val="04182D"/>
                </a:solidFill>
                <a:latin typeface="Courier New"/>
                <a:cs typeface="Courier New"/>
              </a:rPr>
              <a:t>(</a:t>
            </a:r>
            <a:r>
              <a:rPr sz="1350" spc="-5" dirty="0">
                <a:solidFill>
                  <a:srgbClr val="BE2F72"/>
                </a:solidFill>
                <a:latin typeface="Courier New"/>
                <a:cs typeface="Courier New"/>
              </a:rPr>
              <a:t>10</a:t>
            </a:r>
            <a:r>
              <a:rPr sz="1350" spc="-5" dirty="0">
                <a:solidFill>
                  <a:srgbClr val="04182D"/>
                </a:solidFill>
                <a:latin typeface="Courier New"/>
                <a:cs typeface="Courier New"/>
              </a:rPr>
              <a:t>)</a:t>
            </a:r>
            <a:r>
              <a:rPr sz="1350" spc="-35" dirty="0">
                <a:solidFill>
                  <a:srgbClr val="04182D"/>
                </a:solidFill>
                <a:latin typeface="Courier New"/>
                <a:cs typeface="Courier New"/>
              </a:rPr>
              <a:t> </a:t>
            </a:r>
            <a:r>
              <a:rPr sz="1350" spc="-5" dirty="0">
                <a:solidFill>
                  <a:srgbClr val="04182D"/>
                </a:solidFill>
                <a:latin typeface="Courier New"/>
                <a:cs typeface="Courier New"/>
              </a:rPr>
              <a:t>channels, </a:t>
            </a:r>
            <a:r>
              <a:rPr sz="1350" spc="-795" dirty="0">
                <a:solidFill>
                  <a:srgbClr val="04182D"/>
                </a:solidFill>
                <a:latin typeface="Courier New"/>
                <a:cs typeface="Courier New"/>
              </a:rPr>
              <a:t> </a:t>
            </a:r>
            <a:r>
              <a:rPr sz="1350" spc="-5" dirty="0">
                <a:solidFill>
                  <a:srgbClr val="04182D"/>
                </a:solidFill>
                <a:latin typeface="Courier New"/>
                <a:cs typeface="Courier New"/>
              </a:rPr>
              <a:t>year_intro</a:t>
            </a:r>
            <a:endParaRPr sz="1350" dirty="0">
              <a:latin typeface="Courier New"/>
              <a:cs typeface="Courier New"/>
            </a:endParaRPr>
          </a:p>
          <a:p>
            <a:pPr marL="12700">
              <a:lnSpc>
                <a:spcPct val="100000"/>
              </a:lnSpc>
              <a:spcBef>
                <a:spcPts val="635"/>
              </a:spcBef>
            </a:pPr>
            <a:r>
              <a:rPr sz="1350" b="1" spc="-5" dirty="0">
                <a:solidFill>
                  <a:srgbClr val="00B0F0"/>
                </a:solidFill>
                <a:latin typeface="Courier New"/>
                <a:cs typeface="Courier New"/>
              </a:rPr>
              <a:t>FROM</a:t>
            </a:r>
            <a:r>
              <a:rPr sz="1350" spc="-55" dirty="0">
                <a:latin typeface="Courier New"/>
                <a:cs typeface="Courier New"/>
              </a:rPr>
              <a:t> </a:t>
            </a:r>
            <a:r>
              <a:rPr sz="1350" spc="-5" dirty="0">
                <a:solidFill>
                  <a:srgbClr val="04182D"/>
                </a:solidFill>
                <a:latin typeface="Courier New"/>
                <a:cs typeface="Courier New"/>
              </a:rPr>
              <a:t>products</a:t>
            </a:r>
            <a:endParaRPr sz="1350" dirty="0">
              <a:latin typeface="Courier New"/>
              <a:cs typeface="Courier New"/>
            </a:endParaRPr>
          </a:p>
          <a:p>
            <a:pPr marL="12700" marR="5080">
              <a:lnSpc>
                <a:spcPct val="139300"/>
              </a:lnSpc>
            </a:pPr>
            <a:r>
              <a:rPr sz="1350" spc="-5" dirty="0">
                <a:solidFill>
                  <a:srgbClr val="008600"/>
                </a:solidFill>
                <a:latin typeface="Courier New"/>
                <a:cs typeface="Courier New"/>
              </a:rPr>
              <a:t>-- Order in different directions </a:t>
            </a:r>
            <a:r>
              <a:rPr sz="1350" spc="-800" dirty="0">
                <a:solidFill>
                  <a:srgbClr val="008600"/>
                </a:solidFill>
                <a:latin typeface="Courier New"/>
                <a:cs typeface="Courier New"/>
              </a:rPr>
              <a:t> </a:t>
            </a:r>
            <a:r>
              <a:rPr sz="1350" b="1" spc="-5" dirty="0">
                <a:solidFill>
                  <a:srgbClr val="00B0F0"/>
                </a:solidFill>
                <a:latin typeface="Courier New"/>
                <a:cs typeface="Courier New"/>
              </a:rPr>
              <a:t>ORDER</a:t>
            </a:r>
            <a:r>
              <a:rPr sz="1350" b="1" spc="-15" dirty="0">
                <a:solidFill>
                  <a:srgbClr val="00B0F0"/>
                </a:solidFill>
                <a:latin typeface="Courier New"/>
                <a:cs typeface="Courier New"/>
              </a:rPr>
              <a:t> </a:t>
            </a:r>
            <a:r>
              <a:rPr sz="1350" b="1" spc="-5" dirty="0">
                <a:solidFill>
                  <a:srgbClr val="00B0F0"/>
                </a:solidFill>
                <a:latin typeface="Courier New"/>
                <a:cs typeface="Courier New"/>
              </a:rPr>
              <a:t>BY</a:t>
            </a:r>
            <a:endParaRPr sz="1350" b="1" dirty="0">
              <a:solidFill>
                <a:srgbClr val="00B0F0"/>
              </a:solidFill>
              <a:latin typeface="Courier New"/>
              <a:cs typeface="Courier New"/>
            </a:endParaRPr>
          </a:p>
          <a:p>
            <a:pPr marL="217804" marR="1445260">
              <a:lnSpc>
                <a:spcPct val="139300"/>
              </a:lnSpc>
            </a:pPr>
            <a:r>
              <a:rPr sz="1350" spc="-5" dirty="0">
                <a:solidFill>
                  <a:srgbClr val="04182D"/>
                </a:solidFill>
                <a:latin typeface="Courier New"/>
                <a:cs typeface="Courier New"/>
              </a:rPr>
              <a:t>year_intro</a:t>
            </a:r>
            <a:r>
              <a:rPr sz="1350" spc="-75" dirty="0">
                <a:solidFill>
                  <a:srgbClr val="04182D"/>
                </a:solidFill>
                <a:latin typeface="Courier New"/>
                <a:cs typeface="Courier New"/>
              </a:rPr>
              <a:t> </a:t>
            </a:r>
            <a:r>
              <a:rPr sz="1350" b="1" spc="-5" dirty="0">
                <a:solidFill>
                  <a:srgbClr val="00B0F0"/>
                </a:solidFill>
                <a:latin typeface="Courier New"/>
                <a:cs typeface="Courier New"/>
              </a:rPr>
              <a:t>DESC</a:t>
            </a:r>
            <a:r>
              <a:rPr sz="1350" spc="-5" dirty="0">
                <a:solidFill>
                  <a:srgbClr val="04182D"/>
                </a:solidFill>
                <a:latin typeface="Courier New"/>
                <a:cs typeface="Courier New"/>
              </a:rPr>
              <a:t>, </a:t>
            </a:r>
            <a:r>
              <a:rPr sz="1350" spc="-795" dirty="0">
                <a:solidFill>
                  <a:srgbClr val="04182D"/>
                </a:solidFill>
                <a:latin typeface="Courier New"/>
                <a:cs typeface="Courier New"/>
              </a:rPr>
              <a:t> </a:t>
            </a:r>
            <a:r>
              <a:rPr sz="1350" spc="-5" dirty="0">
                <a:solidFill>
                  <a:srgbClr val="04182D"/>
                </a:solidFill>
                <a:latin typeface="Courier New"/>
                <a:cs typeface="Courier New"/>
              </a:rPr>
              <a:t>channels;</a:t>
            </a:r>
            <a:endParaRPr sz="1350" dirty="0">
              <a:latin typeface="Courier New"/>
              <a:cs typeface="Courier New"/>
            </a:endParaRPr>
          </a:p>
        </p:txBody>
      </p:sp>
      <p:sp>
        <p:nvSpPr>
          <p:cNvPr id="5" name="object 5"/>
          <p:cNvSpPr txBox="1"/>
          <p:nvPr/>
        </p:nvSpPr>
        <p:spPr>
          <a:xfrm>
            <a:off x="576783" y="3092195"/>
            <a:ext cx="2905760" cy="885190"/>
          </a:xfrm>
          <a:prstGeom prst="rect">
            <a:avLst/>
          </a:prstGeom>
        </p:spPr>
        <p:txBody>
          <a:bodyPr vert="horz" wrap="square" lIns="0" tIns="93345" rIns="0" bIns="0" rtlCol="0">
            <a:spAutoFit/>
          </a:bodyPr>
          <a:lstStyle/>
          <a:p>
            <a:pPr marL="12700">
              <a:lnSpc>
                <a:spcPct val="100000"/>
              </a:lnSpc>
              <a:spcBef>
                <a:spcPts val="735"/>
              </a:spcBef>
            </a:pPr>
            <a:r>
              <a:rPr sz="1350" spc="-5" dirty="0">
                <a:solidFill>
                  <a:srgbClr val="FFFFFF"/>
                </a:solidFill>
                <a:latin typeface="Courier New"/>
                <a:cs typeface="Courier New"/>
              </a:rPr>
              <a:t>+-------------+------------+</a:t>
            </a:r>
            <a:endParaRPr sz="1350">
              <a:latin typeface="Courier New"/>
              <a:cs typeface="Courier New"/>
            </a:endParaRPr>
          </a:p>
          <a:p>
            <a:pPr marL="12700">
              <a:lnSpc>
                <a:spcPct val="100000"/>
              </a:lnSpc>
              <a:spcBef>
                <a:spcPts val="635"/>
              </a:spcBef>
              <a:tabLst>
                <a:tab pos="1452245" algn="l"/>
              </a:tabLst>
            </a:pPr>
            <a:r>
              <a:rPr sz="1350" dirty="0">
                <a:solidFill>
                  <a:srgbClr val="FFFFFF"/>
                </a:solidFill>
                <a:latin typeface="Courier New"/>
                <a:cs typeface="Courier New"/>
              </a:rPr>
              <a:t>| </a:t>
            </a:r>
            <a:r>
              <a:rPr sz="1350" spc="-5" dirty="0">
                <a:solidFill>
                  <a:srgbClr val="FFFFFF"/>
                </a:solidFill>
                <a:latin typeface="Courier New"/>
                <a:cs typeface="Courier New"/>
              </a:rPr>
              <a:t>channels	</a:t>
            </a:r>
            <a:r>
              <a:rPr sz="1350" dirty="0">
                <a:solidFill>
                  <a:srgbClr val="FFFFFF"/>
                </a:solidFill>
                <a:latin typeface="Courier New"/>
                <a:cs typeface="Courier New"/>
              </a:rPr>
              <a:t>|</a:t>
            </a:r>
            <a:r>
              <a:rPr sz="1350" spc="-45" dirty="0">
                <a:solidFill>
                  <a:srgbClr val="FFFFFF"/>
                </a:solidFill>
                <a:latin typeface="Courier New"/>
                <a:cs typeface="Courier New"/>
              </a:rPr>
              <a:t> </a:t>
            </a:r>
            <a:r>
              <a:rPr sz="1350" spc="-5" dirty="0">
                <a:solidFill>
                  <a:srgbClr val="FFFFFF"/>
                </a:solidFill>
                <a:latin typeface="Courier New"/>
                <a:cs typeface="Courier New"/>
              </a:rPr>
              <a:t>year_intro</a:t>
            </a:r>
            <a:r>
              <a:rPr sz="1350" spc="-45" dirty="0">
                <a:solidFill>
                  <a:srgbClr val="FFFFFF"/>
                </a:solidFill>
                <a:latin typeface="Courier New"/>
                <a:cs typeface="Courier New"/>
              </a:rPr>
              <a:t> </a:t>
            </a:r>
            <a:r>
              <a:rPr sz="1350" dirty="0">
                <a:solidFill>
                  <a:srgbClr val="FFFFFF"/>
                </a:solidFill>
                <a:latin typeface="Courier New"/>
                <a:cs typeface="Courier New"/>
              </a:rPr>
              <a:t>|</a:t>
            </a:r>
            <a:endParaRPr sz="1350">
              <a:latin typeface="Courier New"/>
              <a:cs typeface="Courier New"/>
            </a:endParaRPr>
          </a:p>
          <a:p>
            <a:pPr marL="12700">
              <a:lnSpc>
                <a:spcPct val="100000"/>
              </a:lnSpc>
              <a:spcBef>
                <a:spcPts val="640"/>
              </a:spcBef>
            </a:pPr>
            <a:r>
              <a:rPr sz="1350" spc="-5" dirty="0">
                <a:solidFill>
                  <a:srgbClr val="FFFFFF"/>
                </a:solidFill>
                <a:latin typeface="Courier New"/>
                <a:cs typeface="Courier New"/>
              </a:rPr>
              <a:t>|-------------+------------|</a:t>
            </a:r>
            <a:endParaRPr sz="1350">
              <a:latin typeface="Courier New"/>
              <a:cs typeface="Courier New"/>
            </a:endParaRPr>
          </a:p>
        </p:txBody>
      </p:sp>
      <p:sp>
        <p:nvSpPr>
          <p:cNvPr id="6" name="object 6"/>
          <p:cNvSpPr txBox="1"/>
          <p:nvPr/>
        </p:nvSpPr>
        <p:spPr>
          <a:xfrm>
            <a:off x="576783" y="6898297"/>
            <a:ext cx="2905760" cy="231775"/>
          </a:xfrm>
          <a:prstGeom prst="rect">
            <a:avLst/>
          </a:prstGeom>
        </p:spPr>
        <p:txBody>
          <a:bodyPr vert="horz" wrap="square" lIns="0" tIns="12700" rIns="0" bIns="0" rtlCol="0">
            <a:spAutoFit/>
          </a:bodyPr>
          <a:lstStyle/>
          <a:p>
            <a:pPr marL="12700">
              <a:lnSpc>
                <a:spcPct val="100000"/>
              </a:lnSpc>
              <a:spcBef>
                <a:spcPts val="100"/>
              </a:spcBef>
            </a:pPr>
            <a:r>
              <a:rPr sz="1350" spc="-5" dirty="0">
                <a:solidFill>
                  <a:srgbClr val="FFFFFF"/>
                </a:solidFill>
                <a:latin typeface="Courier New"/>
                <a:cs typeface="Courier New"/>
              </a:rPr>
              <a:t>+-------------+------------+</a:t>
            </a:r>
            <a:endParaRPr sz="1350">
              <a:latin typeface="Courier New"/>
              <a:cs typeface="Courier New"/>
            </a:endParaRPr>
          </a:p>
        </p:txBody>
      </p:sp>
      <p:sp>
        <p:nvSpPr>
          <p:cNvPr id="7" name="object 7"/>
          <p:cNvSpPr/>
          <p:nvPr/>
        </p:nvSpPr>
        <p:spPr>
          <a:xfrm>
            <a:off x="7942512" y="3070546"/>
            <a:ext cx="7124065" cy="4196715"/>
          </a:xfrm>
          <a:custGeom>
            <a:avLst/>
            <a:gdLst/>
            <a:ahLst/>
            <a:cxnLst/>
            <a:rect l="l" t="t" r="r" b="b"/>
            <a:pathLst>
              <a:path w="7124065" h="4196715">
                <a:moveTo>
                  <a:pt x="7047191" y="4196429"/>
                </a:moveTo>
                <a:lnTo>
                  <a:pt x="76504" y="4196429"/>
                </a:lnTo>
                <a:lnTo>
                  <a:pt x="71179" y="4195904"/>
                </a:lnTo>
                <a:lnTo>
                  <a:pt x="31919" y="4179642"/>
                </a:lnTo>
                <a:lnTo>
                  <a:pt x="4174" y="4140915"/>
                </a:lnTo>
                <a:lnTo>
                  <a:pt x="0" y="4119925"/>
                </a:lnTo>
                <a:lnTo>
                  <a:pt x="0" y="4114548"/>
                </a:lnTo>
                <a:lnTo>
                  <a:pt x="0" y="76505"/>
                </a:lnTo>
                <a:lnTo>
                  <a:pt x="16785" y="31919"/>
                </a:lnTo>
                <a:lnTo>
                  <a:pt x="55512" y="4175"/>
                </a:lnTo>
                <a:lnTo>
                  <a:pt x="76504" y="0"/>
                </a:lnTo>
                <a:lnTo>
                  <a:pt x="7047191" y="0"/>
                </a:lnTo>
                <a:lnTo>
                  <a:pt x="7091775" y="16785"/>
                </a:lnTo>
                <a:lnTo>
                  <a:pt x="7119519" y="55513"/>
                </a:lnTo>
                <a:lnTo>
                  <a:pt x="7123695" y="76505"/>
                </a:lnTo>
                <a:lnTo>
                  <a:pt x="7123695" y="4119925"/>
                </a:lnTo>
                <a:lnTo>
                  <a:pt x="7106909" y="4164509"/>
                </a:lnTo>
                <a:lnTo>
                  <a:pt x="7068181" y="4192253"/>
                </a:lnTo>
                <a:lnTo>
                  <a:pt x="7052515" y="4195904"/>
                </a:lnTo>
                <a:lnTo>
                  <a:pt x="7047191" y="419642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8159750" y="417014"/>
            <a:ext cx="3625850" cy="2318385"/>
          </a:xfrm>
          <a:prstGeom prst="rect">
            <a:avLst/>
          </a:prstGeom>
        </p:spPr>
        <p:txBody>
          <a:bodyPr vert="horz" wrap="square" lIns="0" tIns="93345" rIns="0" bIns="0" rtlCol="0">
            <a:spAutoFit/>
          </a:bodyPr>
          <a:lstStyle/>
          <a:p>
            <a:pPr marL="12700">
              <a:lnSpc>
                <a:spcPct val="100000"/>
              </a:lnSpc>
              <a:spcBef>
                <a:spcPts val="735"/>
              </a:spcBef>
            </a:pPr>
            <a:r>
              <a:rPr sz="1350" b="1" spc="-5" dirty="0">
                <a:solidFill>
                  <a:srgbClr val="00B0F0"/>
                </a:solidFill>
                <a:latin typeface="Courier New"/>
                <a:cs typeface="Courier New"/>
              </a:rPr>
              <a:t>SELECT</a:t>
            </a:r>
            <a:endParaRPr sz="1350" b="1" dirty="0">
              <a:solidFill>
                <a:srgbClr val="00B0F0"/>
              </a:solidFill>
              <a:latin typeface="Courier New"/>
              <a:cs typeface="Courier New"/>
            </a:endParaRPr>
          </a:p>
          <a:p>
            <a:pPr marL="217804" marR="1548130">
              <a:lnSpc>
                <a:spcPct val="139300"/>
              </a:lnSpc>
            </a:pPr>
            <a:r>
              <a:rPr sz="1350" b="1" spc="-5" dirty="0">
                <a:solidFill>
                  <a:srgbClr val="00B0F0"/>
                </a:solidFill>
                <a:latin typeface="Courier New"/>
                <a:cs typeface="Courier New"/>
              </a:rPr>
              <a:t>TOP</a:t>
            </a:r>
            <a:r>
              <a:rPr sz="1350" spc="-40" dirty="0">
                <a:solidFill>
                  <a:srgbClr val="04182D"/>
                </a:solidFill>
                <a:latin typeface="Courier New"/>
                <a:cs typeface="Courier New"/>
              </a:rPr>
              <a:t> </a:t>
            </a:r>
            <a:r>
              <a:rPr sz="1350" spc="-5" dirty="0">
                <a:solidFill>
                  <a:srgbClr val="04182D"/>
                </a:solidFill>
                <a:latin typeface="Courier New"/>
                <a:cs typeface="Courier New"/>
              </a:rPr>
              <a:t>(</a:t>
            </a:r>
            <a:r>
              <a:rPr sz="1350" spc="-5" dirty="0">
                <a:solidFill>
                  <a:srgbClr val="BE2F72"/>
                </a:solidFill>
                <a:latin typeface="Courier New"/>
                <a:cs typeface="Courier New"/>
              </a:rPr>
              <a:t>10</a:t>
            </a:r>
            <a:r>
              <a:rPr sz="1350" spc="-5" dirty="0">
                <a:solidFill>
                  <a:srgbClr val="04182D"/>
                </a:solidFill>
                <a:latin typeface="Courier New"/>
                <a:cs typeface="Courier New"/>
              </a:rPr>
              <a:t>)</a:t>
            </a:r>
            <a:r>
              <a:rPr sz="1350" spc="-35" dirty="0">
                <a:solidFill>
                  <a:srgbClr val="04182D"/>
                </a:solidFill>
                <a:latin typeface="Courier New"/>
                <a:cs typeface="Courier New"/>
              </a:rPr>
              <a:t> </a:t>
            </a:r>
            <a:r>
              <a:rPr sz="1350" spc="-5" dirty="0">
                <a:solidFill>
                  <a:srgbClr val="04182D"/>
                </a:solidFill>
                <a:latin typeface="Courier New"/>
                <a:cs typeface="Courier New"/>
              </a:rPr>
              <a:t>channels, </a:t>
            </a:r>
            <a:r>
              <a:rPr sz="1350" spc="-795" dirty="0">
                <a:solidFill>
                  <a:srgbClr val="04182D"/>
                </a:solidFill>
                <a:latin typeface="Courier New"/>
                <a:cs typeface="Courier New"/>
              </a:rPr>
              <a:t> </a:t>
            </a:r>
            <a:r>
              <a:rPr sz="1350" spc="-5" dirty="0">
                <a:solidFill>
                  <a:srgbClr val="04182D"/>
                </a:solidFill>
                <a:latin typeface="Courier New"/>
                <a:cs typeface="Courier New"/>
              </a:rPr>
              <a:t>year_intro</a:t>
            </a:r>
            <a:endParaRPr sz="1350" dirty="0">
              <a:latin typeface="Courier New"/>
              <a:cs typeface="Courier New"/>
            </a:endParaRPr>
          </a:p>
          <a:p>
            <a:pPr marL="12700">
              <a:lnSpc>
                <a:spcPct val="100000"/>
              </a:lnSpc>
              <a:spcBef>
                <a:spcPts val="635"/>
              </a:spcBef>
            </a:pPr>
            <a:r>
              <a:rPr sz="1350" b="1" spc="-5" dirty="0">
                <a:solidFill>
                  <a:srgbClr val="00B0F0"/>
                </a:solidFill>
                <a:latin typeface="Courier New"/>
                <a:cs typeface="Courier New"/>
              </a:rPr>
              <a:t>FROM</a:t>
            </a:r>
            <a:r>
              <a:rPr sz="1350" spc="-55" dirty="0">
                <a:latin typeface="Courier New"/>
                <a:cs typeface="Courier New"/>
              </a:rPr>
              <a:t> </a:t>
            </a:r>
            <a:r>
              <a:rPr sz="1350" spc="-5" dirty="0">
                <a:solidFill>
                  <a:srgbClr val="04182D"/>
                </a:solidFill>
                <a:latin typeface="Courier New"/>
                <a:cs typeface="Courier New"/>
              </a:rPr>
              <a:t>products</a:t>
            </a:r>
            <a:endParaRPr sz="1350" dirty="0">
              <a:latin typeface="Courier New"/>
              <a:cs typeface="Courier New"/>
            </a:endParaRPr>
          </a:p>
          <a:p>
            <a:pPr marL="12700" marR="5080">
              <a:lnSpc>
                <a:spcPct val="139300"/>
              </a:lnSpc>
            </a:pPr>
            <a:r>
              <a:rPr sz="1350" spc="-5" dirty="0">
                <a:solidFill>
                  <a:srgbClr val="008600"/>
                </a:solidFill>
                <a:latin typeface="Courier New"/>
                <a:cs typeface="Courier New"/>
              </a:rPr>
              <a:t>-- Both columns in descending order </a:t>
            </a:r>
            <a:r>
              <a:rPr sz="1350" spc="-800" dirty="0">
                <a:solidFill>
                  <a:srgbClr val="008600"/>
                </a:solidFill>
                <a:latin typeface="Courier New"/>
                <a:cs typeface="Courier New"/>
              </a:rPr>
              <a:t> </a:t>
            </a:r>
            <a:r>
              <a:rPr sz="1350" b="1" spc="-5" dirty="0">
                <a:solidFill>
                  <a:srgbClr val="00B0F0"/>
                </a:solidFill>
                <a:latin typeface="Courier New"/>
                <a:cs typeface="Courier New"/>
              </a:rPr>
              <a:t>ORDER</a:t>
            </a:r>
            <a:r>
              <a:rPr sz="1350" b="1" spc="-15" dirty="0">
                <a:solidFill>
                  <a:srgbClr val="00B0F0"/>
                </a:solidFill>
                <a:latin typeface="Courier New"/>
                <a:cs typeface="Courier New"/>
              </a:rPr>
              <a:t> </a:t>
            </a:r>
            <a:r>
              <a:rPr sz="1350" b="1" spc="-5" dirty="0">
                <a:solidFill>
                  <a:srgbClr val="00B0F0"/>
                </a:solidFill>
                <a:latin typeface="Courier New"/>
                <a:cs typeface="Courier New"/>
              </a:rPr>
              <a:t>BY</a:t>
            </a:r>
            <a:endParaRPr sz="1350" b="1" dirty="0">
              <a:solidFill>
                <a:srgbClr val="00B0F0"/>
              </a:solidFill>
              <a:latin typeface="Courier New"/>
              <a:cs typeface="Courier New"/>
            </a:endParaRPr>
          </a:p>
          <a:p>
            <a:pPr marL="217804" marR="1753870">
              <a:lnSpc>
                <a:spcPct val="139300"/>
              </a:lnSpc>
            </a:pPr>
            <a:r>
              <a:rPr sz="1350" spc="-5" dirty="0">
                <a:solidFill>
                  <a:srgbClr val="04182D"/>
                </a:solidFill>
                <a:latin typeface="Courier New"/>
                <a:cs typeface="Courier New"/>
              </a:rPr>
              <a:t>year_intro</a:t>
            </a:r>
            <a:r>
              <a:rPr sz="1350" spc="-75" dirty="0">
                <a:solidFill>
                  <a:srgbClr val="04182D"/>
                </a:solidFill>
                <a:latin typeface="Courier New"/>
                <a:cs typeface="Courier New"/>
              </a:rPr>
              <a:t> </a:t>
            </a:r>
            <a:r>
              <a:rPr sz="1350" b="1" spc="-5" dirty="0">
                <a:solidFill>
                  <a:srgbClr val="00B0F0"/>
                </a:solidFill>
                <a:latin typeface="Courier New"/>
                <a:cs typeface="Courier New"/>
              </a:rPr>
              <a:t>DESC</a:t>
            </a:r>
            <a:r>
              <a:rPr sz="1350" spc="-5" dirty="0">
                <a:solidFill>
                  <a:srgbClr val="04182D"/>
                </a:solidFill>
                <a:latin typeface="Courier New"/>
                <a:cs typeface="Courier New"/>
              </a:rPr>
              <a:t>, </a:t>
            </a:r>
            <a:r>
              <a:rPr sz="1350" spc="-795" dirty="0">
                <a:solidFill>
                  <a:srgbClr val="04182D"/>
                </a:solidFill>
                <a:latin typeface="Courier New"/>
                <a:cs typeface="Courier New"/>
              </a:rPr>
              <a:t> </a:t>
            </a:r>
            <a:r>
              <a:rPr sz="1350" spc="-5" dirty="0">
                <a:solidFill>
                  <a:srgbClr val="04182D"/>
                </a:solidFill>
                <a:latin typeface="Courier New"/>
                <a:cs typeface="Courier New"/>
              </a:rPr>
              <a:t>channels</a:t>
            </a:r>
            <a:r>
              <a:rPr sz="1350" spc="-30" dirty="0">
                <a:solidFill>
                  <a:srgbClr val="04182D"/>
                </a:solidFill>
                <a:latin typeface="Courier New"/>
                <a:cs typeface="Courier New"/>
              </a:rPr>
              <a:t> </a:t>
            </a:r>
            <a:r>
              <a:rPr sz="1350" b="1" spc="-5" dirty="0">
                <a:solidFill>
                  <a:srgbClr val="00B0F0"/>
                </a:solidFill>
                <a:latin typeface="Courier New"/>
                <a:cs typeface="Courier New"/>
              </a:rPr>
              <a:t>DESC</a:t>
            </a:r>
            <a:r>
              <a:rPr sz="1350" spc="-5" dirty="0">
                <a:solidFill>
                  <a:srgbClr val="04182D"/>
                </a:solidFill>
                <a:latin typeface="Courier New"/>
                <a:cs typeface="Courier New"/>
              </a:rPr>
              <a:t>;</a:t>
            </a:r>
            <a:endParaRPr sz="1350" dirty="0">
              <a:latin typeface="Courier New"/>
              <a:cs typeface="Courier New"/>
            </a:endParaRPr>
          </a:p>
        </p:txBody>
      </p:sp>
      <p:sp>
        <p:nvSpPr>
          <p:cNvPr id="10" name="object 10"/>
          <p:cNvSpPr txBox="1"/>
          <p:nvPr/>
        </p:nvSpPr>
        <p:spPr>
          <a:xfrm>
            <a:off x="8028006" y="3092195"/>
            <a:ext cx="2905760" cy="885190"/>
          </a:xfrm>
          <a:prstGeom prst="rect">
            <a:avLst/>
          </a:prstGeom>
        </p:spPr>
        <p:txBody>
          <a:bodyPr vert="horz" wrap="square" lIns="0" tIns="93345" rIns="0" bIns="0" rtlCol="0">
            <a:spAutoFit/>
          </a:bodyPr>
          <a:lstStyle/>
          <a:p>
            <a:pPr marL="12700">
              <a:lnSpc>
                <a:spcPct val="100000"/>
              </a:lnSpc>
              <a:spcBef>
                <a:spcPts val="735"/>
              </a:spcBef>
            </a:pPr>
            <a:r>
              <a:rPr sz="1350" spc="-5" dirty="0">
                <a:solidFill>
                  <a:srgbClr val="FFFFFF"/>
                </a:solidFill>
                <a:latin typeface="Courier New"/>
                <a:cs typeface="Courier New"/>
              </a:rPr>
              <a:t>+-------------+------------+</a:t>
            </a:r>
            <a:endParaRPr sz="1350">
              <a:latin typeface="Courier New"/>
              <a:cs typeface="Courier New"/>
            </a:endParaRPr>
          </a:p>
          <a:p>
            <a:pPr marL="12700">
              <a:lnSpc>
                <a:spcPct val="100000"/>
              </a:lnSpc>
              <a:spcBef>
                <a:spcPts val="635"/>
              </a:spcBef>
              <a:tabLst>
                <a:tab pos="1452245" algn="l"/>
              </a:tabLst>
            </a:pPr>
            <a:r>
              <a:rPr sz="1350" dirty="0">
                <a:solidFill>
                  <a:srgbClr val="FFFFFF"/>
                </a:solidFill>
                <a:latin typeface="Courier New"/>
                <a:cs typeface="Courier New"/>
              </a:rPr>
              <a:t>| </a:t>
            </a:r>
            <a:r>
              <a:rPr sz="1350" spc="-5" dirty="0">
                <a:solidFill>
                  <a:srgbClr val="FFFFFF"/>
                </a:solidFill>
                <a:latin typeface="Courier New"/>
                <a:cs typeface="Courier New"/>
              </a:rPr>
              <a:t>channels	</a:t>
            </a:r>
            <a:r>
              <a:rPr sz="1350" dirty="0">
                <a:solidFill>
                  <a:srgbClr val="FFFFFF"/>
                </a:solidFill>
                <a:latin typeface="Courier New"/>
                <a:cs typeface="Courier New"/>
              </a:rPr>
              <a:t>|</a:t>
            </a:r>
            <a:r>
              <a:rPr sz="1350" spc="-45" dirty="0">
                <a:solidFill>
                  <a:srgbClr val="FFFFFF"/>
                </a:solidFill>
                <a:latin typeface="Courier New"/>
                <a:cs typeface="Courier New"/>
              </a:rPr>
              <a:t> </a:t>
            </a:r>
            <a:r>
              <a:rPr sz="1350" spc="-5" dirty="0">
                <a:solidFill>
                  <a:srgbClr val="FFFFFF"/>
                </a:solidFill>
                <a:latin typeface="Courier New"/>
                <a:cs typeface="Courier New"/>
              </a:rPr>
              <a:t>year_intro</a:t>
            </a:r>
            <a:r>
              <a:rPr sz="1350" spc="-45" dirty="0">
                <a:solidFill>
                  <a:srgbClr val="FFFFFF"/>
                </a:solidFill>
                <a:latin typeface="Courier New"/>
                <a:cs typeface="Courier New"/>
              </a:rPr>
              <a:t> </a:t>
            </a:r>
            <a:r>
              <a:rPr sz="1350" dirty="0">
                <a:solidFill>
                  <a:srgbClr val="FFFFFF"/>
                </a:solidFill>
                <a:latin typeface="Courier New"/>
                <a:cs typeface="Courier New"/>
              </a:rPr>
              <a:t>|</a:t>
            </a:r>
            <a:endParaRPr sz="1350">
              <a:latin typeface="Courier New"/>
              <a:cs typeface="Courier New"/>
            </a:endParaRPr>
          </a:p>
          <a:p>
            <a:pPr marL="12700">
              <a:lnSpc>
                <a:spcPct val="100000"/>
              </a:lnSpc>
              <a:spcBef>
                <a:spcPts val="640"/>
              </a:spcBef>
            </a:pPr>
            <a:r>
              <a:rPr sz="1350" spc="-5" dirty="0">
                <a:solidFill>
                  <a:srgbClr val="FFFFFF"/>
                </a:solidFill>
                <a:latin typeface="Courier New"/>
                <a:cs typeface="Courier New"/>
              </a:rPr>
              <a:t>|-------------+------------|</a:t>
            </a:r>
            <a:endParaRPr sz="1350">
              <a:latin typeface="Courier New"/>
              <a:cs typeface="Courier New"/>
            </a:endParaRPr>
          </a:p>
        </p:txBody>
      </p:sp>
      <p:graphicFrame>
        <p:nvGraphicFramePr>
          <p:cNvPr id="11" name="object 11"/>
          <p:cNvGraphicFramePr>
            <a:graphicFrameLocks noGrp="1"/>
          </p:cNvGraphicFramePr>
          <p:nvPr/>
        </p:nvGraphicFramePr>
        <p:xfrm>
          <a:off x="557733" y="4050294"/>
          <a:ext cx="10394947" cy="2792230"/>
        </p:xfrm>
        <a:graphic>
          <a:graphicData uri="http://schemas.openxmlformats.org/drawingml/2006/table">
            <a:tbl>
              <a:tblPr firstRow="1" bandRow="1">
                <a:tableStyleId>{2D5ABB26-0587-4C30-8999-92F81FD0307C}</a:tableStyleId>
              </a:tblPr>
              <a:tblGrid>
                <a:gridCol w="186055">
                  <a:extLst>
                    <a:ext uri="{9D8B030D-6E8A-4147-A177-3AD203B41FA5}">
                      <a16:colId xmlns:a16="http://schemas.microsoft.com/office/drawing/2014/main" val="20000"/>
                    </a:ext>
                  </a:extLst>
                </a:gridCol>
                <a:gridCol w="771525">
                  <a:extLst>
                    <a:ext uri="{9D8B030D-6E8A-4147-A177-3AD203B41FA5}">
                      <a16:colId xmlns:a16="http://schemas.microsoft.com/office/drawing/2014/main" val="20001"/>
                    </a:ext>
                  </a:extLst>
                </a:gridCol>
                <a:gridCol w="668655">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2748279">
                  <a:extLst>
                    <a:ext uri="{9D8B030D-6E8A-4147-A177-3AD203B41FA5}">
                      <a16:colId xmlns:a16="http://schemas.microsoft.com/office/drawing/2014/main" val="20004"/>
                    </a:ext>
                  </a:extLst>
                </a:gridCol>
                <a:gridCol w="2439670">
                  <a:extLst>
                    <a:ext uri="{9D8B030D-6E8A-4147-A177-3AD203B41FA5}">
                      <a16:colId xmlns:a16="http://schemas.microsoft.com/office/drawing/2014/main" val="20005"/>
                    </a:ext>
                  </a:extLst>
                </a:gridCol>
                <a:gridCol w="822959">
                  <a:extLst>
                    <a:ext uri="{9D8B030D-6E8A-4147-A177-3AD203B41FA5}">
                      <a16:colId xmlns:a16="http://schemas.microsoft.com/office/drawing/2014/main" val="20006"/>
                    </a:ext>
                  </a:extLst>
                </a:gridCol>
                <a:gridCol w="617220">
                  <a:extLst>
                    <a:ext uri="{9D8B030D-6E8A-4147-A177-3AD203B41FA5}">
                      <a16:colId xmlns:a16="http://schemas.microsoft.com/office/drawing/2014/main" val="20007"/>
                    </a:ext>
                  </a:extLst>
                </a:gridCol>
                <a:gridCol w="822959">
                  <a:extLst>
                    <a:ext uri="{9D8B030D-6E8A-4147-A177-3AD203B41FA5}">
                      <a16:colId xmlns:a16="http://schemas.microsoft.com/office/drawing/2014/main" val="20008"/>
                    </a:ext>
                  </a:extLst>
                </a:gridCol>
                <a:gridCol w="494665">
                  <a:extLst>
                    <a:ext uri="{9D8B030D-6E8A-4147-A177-3AD203B41FA5}">
                      <a16:colId xmlns:a16="http://schemas.microsoft.com/office/drawing/2014/main" val="20009"/>
                    </a:ext>
                  </a:extLst>
                </a:gridCol>
              </a:tblGrid>
              <a:tr h="249775">
                <a:tc>
                  <a:txBody>
                    <a:bodyPr/>
                    <a:lstStyle/>
                    <a:p>
                      <a:pPr marR="11430" algn="ct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35</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2015</a:t>
                      </a:r>
                      <a:endParaRPr sz="1350">
                        <a:latin typeface="Courier New"/>
                        <a:cs typeface="Courier New"/>
                      </a:endParaRPr>
                    </a:p>
                  </a:txBody>
                  <a:tcPr marL="0" marR="0" marT="0" marB="0"/>
                </a:tc>
                <a:tc>
                  <a:txBody>
                    <a:bodyPr/>
                    <a:lstStyle/>
                    <a:p>
                      <a:pPr marL="359410">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74</a:t>
                      </a:r>
                      <a:endParaRPr sz="1350">
                        <a:latin typeface="Courier New"/>
                        <a:cs typeface="Courier New"/>
                      </a:endParaRPr>
                    </a:p>
                  </a:txBody>
                  <a:tcPr marL="0" marR="0" marT="0" marB="0"/>
                </a:tc>
                <a:tc>
                  <a:txBody>
                    <a:bodyPr/>
                    <a:lstStyle/>
                    <a:p>
                      <a:pPr marR="4318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tc>
                  <a:txBody>
                    <a:bodyPr/>
                    <a:lstStyle/>
                    <a:p>
                      <a:pPr marL="50800">
                        <a:lnSpc>
                          <a:spcPts val="1580"/>
                        </a:lnSpc>
                      </a:pPr>
                      <a:r>
                        <a:rPr sz="1350" spc="-5" dirty="0">
                          <a:solidFill>
                            <a:srgbClr val="FFFFFF"/>
                          </a:solidFill>
                          <a:latin typeface="Courier New"/>
                          <a:cs typeface="Courier New"/>
                        </a:rPr>
                        <a:t>2015</a:t>
                      </a:r>
                      <a:endParaRPr sz="1350">
                        <a:latin typeface="Courier New"/>
                        <a:cs typeface="Courier New"/>
                      </a:endParaRPr>
                    </a:p>
                  </a:txBody>
                  <a:tcPr marL="0" marR="0" marT="0" marB="0"/>
                </a:tc>
                <a:tc>
                  <a:txBody>
                    <a:bodyPr/>
                    <a:lstStyle/>
                    <a:p>
                      <a:pPr marR="24130" algn="r">
                        <a:lnSpc>
                          <a:spcPts val="1580"/>
                        </a:lnSpc>
                      </a:pPr>
                      <a:r>
                        <a:rPr sz="1350" dirty="0">
                          <a:solidFill>
                            <a:srgbClr val="FFFFFF"/>
                          </a:solidFill>
                          <a:latin typeface="Courier New"/>
                          <a:cs typeface="Courier New"/>
                        </a:rPr>
                        <a:t>|</a:t>
                      </a:r>
                      <a:endParaRPr sz="1350">
                        <a:latin typeface="Courier New"/>
                        <a:cs typeface="Courier New"/>
                      </a:endParaRPr>
                    </a:p>
                  </a:txBody>
                  <a:tcPr marL="0" marR="0" marT="0" marB="0"/>
                </a:tc>
                <a:extLst>
                  <a:ext uri="{0D108BD9-81ED-4DB2-BD59-A6C34878D82A}">
                    <a16:rowId xmlns:a16="http://schemas.microsoft.com/office/drawing/2014/main" val="10000"/>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74</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2015</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35</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2015</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1"/>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29</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48</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2"/>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45</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45</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3"/>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48</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29</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2014</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4"/>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12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837</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5"/>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13</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642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6"/>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14</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561</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7"/>
                  </a:ext>
                </a:extLst>
              </a:tr>
              <a:tr h="286585">
                <a:tc>
                  <a:txBody>
                    <a:bodyPr/>
                    <a:lstStyle/>
                    <a:p>
                      <a:pPr marR="11430" algn="ct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22</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L="359410">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491</a:t>
                      </a:r>
                      <a:endParaRPr sz="1350">
                        <a:latin typeface="Courier New"/>
                        <a:cs typeface="Courier New"/>
                      </a:endParaRPr>
                    </a:p>
                  </a:txBody>
                  <a:tcPr marL="0" marR="0" marT="31750" marB="0"/>
                </a:tc>
                <a:tc>
                  <a:txBody>
                    <a:bodyPr/>
                    <a:lstStyle/>
                    <a:p>
                      <a:pPr marR="4318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ct val="100000"/>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R="24130" algn="r">
                        <a:lnSpc>
                          <a:spcPct val="100000"/>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extLst>
                  <a:ext uri="{0D108BD9-81ED-4DB2-BD59-A6C34878D82A}">
                    <a16:rowId xmlns:a16="http://schemas.microsoft.com/office/drawing/2014/main" val="10008"/>
                  </a:ext>
                </a:extLst>
              </a:tr>
              <a:tr h="249775">
                <a:tc>
                  <a:txBody>
                    <a:bodyPr/>
                    <a:lstStyle/>
                    <a:p>
                      <a:pPr marR="11430" algn="ct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24</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L="359410">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198</a:t>
                      </a:r>
                      <a:endParaRPr sz="1350">
                        <a:latin typeface="Courier New"/>
                        <a:cs typeface="Courier New"/>
                      </a:endParaRPr>
                    </a:p>
                  </a:txBody>
                  <a:tcPr marL="0" marR="0" marT="31750" marB="0"/>
                </a:tc>
                <a:tc>
                  <a:txBody>
                    <a:bodyPr/>
                    <a:lstStyle/>
                    <a:p>
                      <a:pPr marR="43180" algn="r">
                        <a:lnSpc>
                          <a:spcPts val="1614"/>
                        </a:lnSpc>
                        <a:spcBef>
                          <a:spcPts val="250"/>
                        </a:spcBef>
                      </a:pPr>
                      <a:r>
                        <a:rPr sz="1350" dirty="0">
                          <a:solidFill>
                            <a:srgbClr val="FFFFFF"/>
                          </a:solidFill>
                          <a:latin typeface="Courier New"/>
                          <a:cs typeface="Courier New"/>
                        </a:rPr>
                        <a:t>|</a:t>
                      </a:r>
                      <a:endParaRPr sz="1350">
                        <a:latin typeface="Courier New"/>
                        <a:cs typeface="Courier New"/>
                      </a:endParaRPr>
                    </a:p>
                  </a:txBody>
                  <a:tcPr marL="0" marR="0" marT="31750" marB="0"/>
                </a:tc>
                <a:tc>
                  <a:txBody>
                    <a:bodyPr/>
                    <a:lstStyle/>
                    <a:p>
                      <a:pPr marL="50800">
                        <a:lnSpc>
                          <a:spcPts val="1614"/>
                        </a:lnSpc>
                        <a:spcBef>
                          <a:spcPts val="250"/>
                        </a:spcBef>
                      </a:pPr>
                      <a:r>
                        <a:rPr sz="1350" spc="-5" dirty="0">
                          <a:solidFill>
                            <a:srgbClr val="FFFFFF"/>
                          </a:solidFill>
                          <a:latin typeface="Courier New"/>
                          <a:cs typeface="Courier New"/>
                        </a:rPr>
                        <a:t>2013</a:t>
                      </a:r>
                      <a:endParaRPr sz="1350">
                        <a:latin typeface="Courier New"/>
                        <a:cs typeface="Courier New"/>
                      </a:endParaRPr>
                    </a:p>
                  </a:txBody>
                  <a:tcPr marL="0" marR="0" marT="31750" marB="0"/>
                </a:tc>
                <a:tc>
                  <a:txBody>
                    <a:bodyPr/>
                    <a:lstStyle/>
                    <a:p>
                      <a:pPr marR="24130" algn="r">
                        <a:lnSpc>
                          <a:spcPts val="1614"/>
                        </a:lnSpc>
                        <a:spcBef>
                          <a:spcPts val="250"/>
                        </a:spcBef>
                      </a:pPr>
                      <a:r>
                        <a:rPr sz="1350" dirty="0">
                          <a:solidFill>
                            <a:srgbClr val="FFFFFF"/>
                          </a:solidFill>
                          <a:latin typeface="Courier New"/>
                          <a:cs typeface="Courier New"/>
                        </a:rPr>
                        <a:t>|</a:t>
                      </a:r>
                      <a:endParaRPr sz="1350" dirty="0">
                        <a:latin typeface="Courier New"/>
                        <a:cs typeface="Courier New"/>
                      </a:endParaRPr>
                    </a:p>
                  </a:txBody>
                  <a:tcPr marL="0" marR="0" marT="31750" marB="0"/>
                </a:tc>
                <a:extLst>
                  <a:ext uri="{0D108BD9-81ED-4DB2-BD59-A6C34878D82A}">
                    <a16:rowId xmlns:a16="http://schemas.microsoft.com/office/drawing/2014/main" val="10009"/>
                  </a:ext>
                </a:extLst>
              </a:tr>
            </a:tbl>
          </a:graphicData>
        </a:graphic>
      </p:graphicFrame>
      <p:sp>
        <p:nvSpPr>
          <p:cNvPr id="12" name="object 12"/>
          <p:cNvSpPr txBox="1"/>
          <p:nvPr/>
        </p:nvSpPr>
        <p:spPr>
          <a:xfrm>
            <a:off x="8028006" y="6898297"/>
            <a:ext cx="2905760" cy="231775"/>
          </a:xfrm>
          <a:prstGeom prst="rect">
            <a:avLst/>
          </a:prstGeom>
        </p:spPr>
        <p:txBody>
          <a:bodyPr vert="horz" wrap="square" lIns="0" tIns="12700" rIns="0" bIns="0" rtlCol="0">
            <a:spAutoFit/>
          </a:bodyPr>
          <a:lstStyle/>
          <a:p>
            <a:pPr marL="12700">
              <a:lnSpc>
                <a:spcPct val="100000"/>
              </a:lnSpc>
              <a:spcBef>
                <a:spcPts val="100"/>
              </a:spcBef>
            </a:pPr>
            <a:r>
              <a:rPr sz="1350" spc="-5" dirty="0">
                <a:solidFill>
                  <a:srgbClr val="FFFFFF"/>
                </a:solidFill>
                <a:latin typeface="Courier New"/>
                <a:cs typeface="Courier New"/>
              </a:rPr>
              <a:t>+-------------+------------+</a:t>
            </a:r>
            <a:endParaRPr sz="135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6" grpId="1" animBg="1"/>
      <p:bldP spid="3" grpId="0" animBg="1"/>
      <p:bldP spid="4" grpId="0"/>
      <p:bldP spid="7"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3">
            <a:extLst>
              <a:ext uri="{FF2B5EF4-FFF2-40B4-BE49-F238E27FC236}">
                <a16:creationId xmlns:a16="http://schemas.microsoft.com/office/drawing/2014/main" id="{7F84DD38-89B4-D104-34D3-601E939AD361}"/>
              </a:ext>
            </a:extLst>
          </p:cNvPr>
          <p:cNvSpPr/>
          <p:nvPr/>
        </p:nvSpPr>
        <p:spPr>
          <a:xfrm>
            <a:off x="7969885" y="317976"/>
            <a:ext cx="7124065" cy="1719580"/>
          </a:xfrm>
          <a:custGeom>
            <a:avLst/>
            <a:gdLst/>
            <a:ahLst/>
            <a:cxnLst/>
            <a:rect l="l" t="t" r="r" b="b"/>
            <a:pathLst>
              <a:path w="7124065" h="1719580">
                <a:moveTo>
                  <a:pt x="7047191" y="1719512"/>
                </a:moveTo>
                <a:lnTo>
                  <a:pt x="76505" y="1719512"/>
                </a:lnTo>
                <a:lnTo>
                  <a:pt x="71180" y="1718988"/>
                </a:lnTo>
                <a:lnTo>
                  <a:pt x="31920" y="1702726"/>
                </a:lnTo>
                <a:lnTo>
                  <a:pt x="4175" y="1663998"/>
                </a:lnTo>
                <a:lnTo>
                  <a:pt x="0" y="1643007"/>
                </a:lnTo>
                <a:lnTo>
                  <a:pt x="0" y="1637631"/>
                </a:lnTo>
                <a:lnTo>
                  <a:pt x="0" y="76505"/>
                </a:lnTo>
                <a:lnTo>
                  <a:pt x="16786" y="31920"/>
                </a:lnTo>
                <a:lnTo>
                  <a:pt x="55513" y="4175"/>
                </a:lnTo>
                <a:lnTo>
                  <a:pt x="76505" y="0"/>
                </a:lnTo>
                <a:lnTo>
                  <a:pt x="7047191" y="0"/>
                </a:lnTo>
                <a:lnTo>
                  <a:pt x="7091775" y="16786"/>
                </a:lnTo>
                <a:lnTo>
                  <a:pt x="7119520" y="55513"/>
                </a:lnTo>
                <a:lnTo>
                  <a:pt x="7123696" y="76505"/>
                </a:lnTo>
                <a:lnTo>
                  <a:pt x="7123696" y="1643007"/>
                </a:lnTo>
                <a:lnTo>
                  <a:pt x="7106908" y="1687592"/>
                </a:lnTo>
                <a:lnTo>
                  <a:pt x="7068182" y="1715337"/>
                </a:lnTo>
                <a:lnTo>
                  <a:pt x="7052515" y="1718988"/>
                </a:lnTo>
                <a:lnTo>
                  <a:pt x="7047191" y="171951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3" name="object 3"/>
          <p:cNvSpPr/>
          <p:nvPr/>
        </p:nvSpPr>
        <p:spPr>
          <a:xfrm>
            <a:off x="491289" y="327514"/>
            <a:ext cx="7124065" cy="1719580"/>
          </a:xfrm>
          <a:custGeom>
            <a:avLst/>
            <a:gdLst/>
            <a:ahLst/>
            <a:cxnLst/>
            <a:rect l="l" t="t" r="r" b="b"/>
            <a:pathLst>
              <a:path w="7124065" h="1719580">
                <a:moveTo>
                  <a:pt x="7047191" y="1719512"/>
                </a:moveTo>
                <a:lnTo>
                  <a:pt x="76505" y="1719512"/>
                </a:lnTo>
                <a:lnTo>
                  <a:pt x="71180" y="1718988"/>
                </a:lnTo>
                <a:lnTo>
                  <a:pt x="31920" y="1702726"/>
                </a:lnTo>
                <a:lnTo>
                  <a:pt x="4175" y="1663998"/>
                </a:lnTo>
                <a:lnTo>
                  <a:pt x="0" y="1643007"/>
                </a:lnTo>
                <a:lnTo>
                  <a:pt x="0" y="1637631"/>
                </a:lnTo>
                <a:lnTo>
                  <a:pt x="0" y="76505"/>
                </a:lnTo>
                <a:lnTo>
                  <a:pt x="16786" y="31920"/>
                </a:lnTo>
                <a:lnTo>
                  <a:pt x="55513" y="4175"/>
                </a:lnTo>
                <a:lnTo>
                  <a:pt x="76505" y="0"/>
                </a:lnTo>
                <a:lnTo>
                  <a:pt x="7047191" y="0"/>
                </a:lnTo>
                <a:lnTo>
                  <a:pt x="7091775" y="16786"/>
                </a:lnTo>
                <a:lnTo>
                  <a:pt x="7119520" y="55513"/>
                </a:lnTo>
                <a:lnTo>
                  <a:pt x="7123696" y="76505"/>
                </a:lnTo>
                <a:lnTo>
                  <a:pt x="7123696" y="1643007"/>
                </a:lnTo>
                <a:lnTo>
                  <a:pt x="7106908" y="1687592"/>
                </a:lnTo>
                <a:lnTo>
                  <a:pt x="7068182" y="1715337"/>
                </a:lnTo>
                <a:lnTo>
                  <a:pt x="7052515" y="1718988"/>
                </a:lnTo>
                <a:lnTo>
                  <a:pt x="7047191" y="171951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292672"/>
            <a:ext cx="7124065" cy="5404485"/>
          </a:xfrm>
          <a:custGeom>
            <a:avLst/>
            <a:gdLst/>
            <a:ahLst/>
            <a:cxnLst/>
            <a:rect l="l" t="t" r="r" b="b"/>
            <a:pathLst>
              <a:path w="7124065" h="5404484">
                <a:moveTo>
                  <a:pt x="7047191" y="5404182"/>
                </a:moveTo>
                <a:lnTo>
                  <a:pt x="76505" y="5404182"/>
                </a:lnTo>
                <a:lnTo>
                  <a:pt x="71180" y="5403658"/>
                </a:lnTo>
                <a:lnTo>
                  <a:pt x="31920" y="5387396"/>
                </a:lnTo>
                <a:lnTo>
                  <a:pt x="4175" y="5348669"/>
                </a:lnTo>
                <a:lnTo>
                  <a:pt x="0" y="5327678"/>
                </a:lnTo>
                <a:lnTo>
                  <a:pt x="0" y="5322302"/>
                </a:lnTo>
                <a:lnTo>
                  <a:pt x="0" y="76505"/>
                </a:lnTo>
                <a:lnTo>
                  <a:pt x="16786" y="31920"/>
                </a:lnTo>
                <a:lnTo>
                  <a:pt x="55513" y="4175"/>
                </a:lnTo>
                <a:lnTo>
                  <a:pt x="76505" y="0"/>
                </a:lnTo>
                <a:lnTo>
                  <a:pt x="7047191" y="0"/>
                </a:lnTo>
                <a:lnTo>
                  <a:pt x="7091775" y="16786"/>
                </a:lnTo>
                <a:lnTo>
                  <a:pt x="7119520" y="55513"/>
                </a:lnTo>
                <a:lnTo>
                  <a:pt x="7123696" y="76505"/>
                </a:lnTo>
                <a:lnTo>
                  <a:pt x="7123696" y="5327678"/>
                </a:lnTo>
                <a:lnTo>
                  <a:pt x="7106908" y="5372261"/>
                </a:lnTo>
                <a:lnTo>
                  <a:pt x="7068182" y="5400007"/>
                </a:lnTo>
                <a:lnTo>
                  <a:pt x="7052515" y="5403658"/>
                </a:lnTo>
                <a:lnTo>
                  <a:pt x="7047191" y="54041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01411" y="437335"/>
            <a:ext cx="4410710" cy="1499870"/>
          </a:xfrm>
          <a:prstGeom prst="rect">
            <a:avLst/>
          </a:prstGeom>
        </p:spPr>
        <p:txBody>
          <a:bodyPr vert="horz" wrap="square" lIns="0" tIns="12700" rIns="0" bIns="0" rtlCol="0">
            <a:spAutoFit/>
          </a:bodyPr>
          <a:lstStyle/>
          <a:p>
            <a:pPr marL="12700" marR="1036319">
              <a:lnSpc>
                <a:spcPct val="142200"/>
              </a:lnSpc>
              <a:spcBef>
                <a:spcPts val="100"/>
              </a:spcBef>
            </a:pPr>
            <a:r>
              <a:rPr sz="1700" b="1" spc="-5" dirty="0">
                <a:solidFill>
                  <a:srgbClr val="00B0F0"/>
                </a:solidFill>
                <a:latin typeface="Courier New"/>
                <a:cs typeface="Courier New"/>
              </a:rPr>
              <a:t>SELECT</a:t>
            </a:r>
            <a:r>
              <a:rPr sz="1700" spc="-60" dirty="0">
                <a:latin typeface="Courier New"/>
                <a:cs typeface="Courier New"/>
              </a:rPr>
              <a:t> </a:t>
            </a:r>
            <a:r>
              <a:rPr sz="1700" spc="-5" dirty="0">
                <a:solidFill>
                  <a:srgbClr val="04182D"/>
                </a:solidFill>
                <a:latin typeface="Courier New"/>
                <a:cs typeface="Courier New"/>
              </a:rPr>
              <a:t>city_id,</a:t>
            </a:r>
            <a:r>
              <a:rPr sz="1700" spc="-50" dirty="0">
                <a:solidFill>
                  <a:srgbClr val="04182D"/>
                </a:solidFill>
                <a:latin typeface="Courier New"/>
                <a:cs typeface="Courier New"/>
              </a:rPr>
              <a:t> </a:t>
            </a:r>
            <a:r>
              <a:rPr sz="1700" spc="-5" dirty="0">
                <a:solidFill>
                  <a:srgbClr val="04182D"/>
                </a:solidFill>
                <a:latin typeface="Courier New"/>
                <a:cs typeface="Courier New"/>
              </a:rPr>
              <a:t>name_alias </a:t>
            </a: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20" dirty="0">
                <a:latin typeface="Courier New"/>
                <a:cs typeface="Courier New"/>
              </a:rPr>
              <a:t> </a:t>
            </a:r>
            <a:r>
              <a:rPr sz="1700" spc="-5" dirty="0">
                <a:solidFill>
                  <a:srgbClr val="04182D"/>
                </a:solidFill>
                <a:latin typeface="Courier New"/>
                <a:cs typeface="Courier New"/>
              </a:rPr>
              <a:t>invoice</a:t>
            </a:r>
            <a:endParaRPr sz="1700" dirty="0">
              <a:latin typeface="Courier New"/>
              <a:cs typeface="Courier New"/>
            </a:endParaRPr>
          </a:p>
          <a:p>
            <a:pPr marL="12700" marR="5080">
              <a:lnSpc>
                <a:spcPct val="142200"/>
              </a:lnSpc>
            </a:pPr>
            <a:r>
              <a:rPr sz="1700" spc="-5" dirty="0">
                <a:solidFill>
                  <a:srgbClr val="008600"/>
                </a:solidFill>
                <a:latin typeface="Courier New"/>
                <a:cs typeface="Courier New"/>
              </a:rPr>
              <a:t>--</a:t>
            </a:r>
            <a:r>
              <a:rPr sz="1700" spc="-30" dirty="0">
                <a:solidFill>
                  <a:srgbClr val="008600"/>
                </a:solidFill>
                <a:latin typeface="Courier New"/>
                <a:cs typeface="Courier New"/>
              </a:rPr>
              <a:t> </a:t>
            </a:r>
            <a:r>
              <a:rPr sz="1700" spc="-5" dirty="0">
                <a:solidFill>
                  <a:srgbClr val="008600"/>
                </a:solidFill>
                <a:latin typeface="Courier New"/>
                <a:cs typeface="Courier New"/>
              </a:rPr>
              <a:t>Ordering</a:t>
            </a:r>
            <a:r>
              <a:rPr sz="1700" spc="-30" dirty="0">
                <a:solidFill>
                  <a:srgbClr val="008600"/>
                </a:solidFill>
                <a:latin typeface="Courier New"/>
                <a:cs typeface="Courier New"/>
              </a:rPr>
              <a:t> </a:t>
            </a:r>
            <a:r>
              <a:rPr sz="1700" spc="-5" dirty="0">
                <a:solidFill>
                  <a:srgbClr val="008600"/>
                </a:solidFill>
                <a:latin typeface="Courier New"/>
                <a:cs typeface="Courier New"/>
              </a:rPr>
              <a:t>text</a:t>
            </a:r>
            <a:r>
              <a:rPr sz="1700" spc="-25" dirty="0">
                <a:solidFill>
                  <a:srgbClr val="008600"/>
                </a:solidFill>
                <a:latin typeface="Courier New"/>
                <a:cs typeface="Courier New"/>
              </a:rPr>
              <a:t> </a:t>
            </a:r>
            <a:r>
              <a:rPr sz="1700" spc="-5" dirty="0">
                <a:solidFill>
                  <a:srgbClr val="008600"/>
                </a:solidFill>
                <a:latin typeface="Courier New"/>
                <a:cs typeface="Courier New"/>
              </a:rPr>
              <a:t>(Ascending</a:t>
            </a:r>
            <a:r>
              <a:rPr sz="1700" spc="-30" dirty="0">
                <a:solidFill>
                  <a:srgbClr val="008600"/>
                </a:solidFill>
                <a:latin typeface="Courier New"/>
                <a:cs typeface="Courier New"/>
              </a:rPr>
              <a:t> </a:t>
            </a:r>
            <a:r>
              <a:rPr sz="1700" spc="-5" dirty="0">
                <a:solidFill>
                  <a:srgbClr val="008600"/>
                </a:solidFill>
                <a:latin typeface="Courier New"/>
                <a:cs typeface="Courier New"/>
              </a:rPr>
              <a:t>order) </a:t>
            </a:r>
            <a:r>
              <a:rPr sz="1700" spc="-1005" dirty="0">
                <a:solidFill>
                  <a:srgbClr val="008600"/>
                </a:solidFill>
                <a:latin typeface="Courier New"/>
                <a:cs typeface="Courier New"/>
              </a:rPr>
              <a:t> </a:t>
            </a:r>
            <a:r>
              <a:rPr sz="1700" b="1" spc="-5" dirty="0">
                <a:solidFill>
                  <a:srgbClr val="00B0F0"/>
                </a:solidFill>
                <a:latin typeface="Courier New"/>
                <a:cs typeface="Courier New"/>
              </a:rPr>
              <a:t>ORDER</a:t>
            </a:r>
            <a:r>
              <a:rPr sz="1700" b="1" spc="-20" dirty="0">
                <a:solidFill>
                  <a:srgbClr val="00B0F0"/>
                </a:solidFill>
                <a:latin typeface="Courier New"/>
                <a:cs typeface="Courier New"/>
              </a:rPr>
              <a:t> </a:t>
            </a:r>
            <a:r>
              <a:rPr sz="1700" b="1" spc="-5" dirty="0">
                <a:solidFill>
                  <a:srgbClr val="00B0F0"/>
                </a:solidFill>
                <a:latin typeface="Courier New"/>
                <a:cs typeface="Courier New"/>
              </a:rPr>
              <a:t>BY</a:t>
            </a:r>
            <a:r>
              <a:rPr sz="1700" b="1" spc="-15" dirty="0">
                <a:solidFill>
                  <a:srgbClr val="00B0F0"/>
                </a:solidFill>
                <a:latin typeface="Courier New"/>
                <a:cs typeface="Courier New"/>
              </a:rPr>
              <a:t> </a:t>
            </a:r>
            <a:r>
              <a:rPr sz="1700" spc="-5" dirty="0">
                <a:solidFill>
                  <a:srgbClr val="04182D"/>
                </a:solidFill>
                <a:latin typeface="Courier New"/>
                <a:cs typeface="Courier New"/>
              </a:rPr>
              <a:t>name_alias;</a:t>
            </a:r>
            <a:endParaRPr sz="1700" dirty="0">
              <a:latin typeface="Courier New"/>
              <a:cs typeface="Courier New"/>
            </a:endParaRPr>
          </a:p>
        </p:txBody>
      </p:sp>
      <p:sp>
        <p:nvSpPr>
          <p:cNvPr id="8" name="object 8"/>
          <p:cNvSpPr txBox="1"/>
          <p:nvPr/>
        </p:nvSpPr>
        <p:spPr>
          <a:xfrm>
            <a:off x="601411" y="2322959"/>
            <a:ext cx="4152265" cy="1130935"/>
          </a:xfrm>
          <a:prstGeom prst="rect">
            <a:avLst/>
          </a:prstGeom>
        </p:spPr>
        <p:txBody>
          <a:bodyPr vert="horz" wrap="square" lIns="0" tIns="121920" rIns="0" bIns="0" rtlCol="0">
            <a:spAutoFit/>
          </a:bodyPr>
          <a:lstStyle/>
          <a:p>
            <a:pPr marL="12700">
              <a:lnSpc>
                <a:spcPct val="100000"/>
              </a:lnSpc>
              <a:spcBef>
                <a:spcPts val="96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tabLst>
                <a:tab pos="1818005" algn="l"/>
                <a:tab pos="4010025" algn="l"/>
              </a:tabLst>
            </a:pPr>
            <a:r>
              <a:rPr sz="1700" spc="-5" dirty="0">
                <a:solidFill>
                  <a:srgbClr val="FFFFFF"/>
                </a:solidFill>
                <a:latin typeface="Courier New"/>
                <a:cs typeface="Courier New"/>
              </a:rPr>
              <a:t>| city_id</a:t>
            </a:r>
            <a:r>
              <a:rPr sz="1700" dirty="0">
                <a:solidFill>
                  <a:srgbClr val="FFFFFF"/>
                </a:solidFill>
                <a:latin typeface="Courier New"/>
                <a:cs typeface="Courier New"/>
              </a:rPr>
              <a:t>	</a:t>
            </a:r>
            <a:r>
              <a:rPr sz="1700" spc="-5" dirty="0">
                <a:solidFill>
                  <a:srgbClr val="FFFFFF"/>
                </a:solidFill>
                <a:latin typeface="Courier New"/>
                <a:cs typeface="Courier New"/>
              </a:rPr>
              <a:t>| name_alias</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9" name="object 9"/>
          <p:cNvSpPr txBox="1"/>
          <p:nvPr/>
        </p:nvSpPr>
        <p:spPr>
          <a:xfrm>
            <a:off x="601411" y="7223571"/>
            <a:ext cx="4152265" cy="283845"/>
          </a:xfrm>
          <a:prstGeom prst="rect">
            <a:avLst/>
          </a:prstGeom>
        </p:spPr>
        <p:txBody>
          <a:bodyPr vert="horz" wrap="square" lIns="0" tIns="11430" rIns="0" bIns="0" rtlCol="0">
            <a:spAutoFit/>
          </a:bodyPr>
          <a:lstStyle/>
          <a:p>
            <a:pPr marL="12700">
              <a:lnSpc>
                <a:spcPct val="100000"/>
              </a:lnSpc>
              <a:spcBef>
                <a:spcPts val="9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10" name="object 10"/>
          <p:cNvSpPr/>
          <p:nvPr/>
        </p:nvSpPr>
        <p:spPr>
          <a:xfrm>
            <a:off x="7942512" y="2292672"/>
            <a:ext cx="7124065" cy="5404485"/>
          </a:xfrm>
          <a:custGeom>
            <a:avLst/>
            <a:gdLst/>
            <a:ahLst/>
            <a:cxnLst/>
            <a:rect l="l" t="t" r="r" b="b"/>
            <a:pathLst>
              <a:path w="7124065" h="5404484">
                <a:moveTo>
                  <a:pt x="7047191" y="5404182"/>
                </a:moveTo>
                <a:lnTo>
                  <a:pt x="76504" y="5404182"/>
                </a:lnTo>
                <a:lnTo>
                  <a:pt x="71179" y="5403658"/>
                </a:lnTo>
                <a:lnTo>
                  <a:pt x="31919" y="5387396"/>
                </a:lnTo>
                <a:lnTo>
                  <a:pt x="4174" y="5348669"/>
                </a:lnTo>
                <a:lnTo>
                  <a:pt x="0" y="5327678"/>
                </a:lnTo>
                <a:lnTo>
                  <a:pt x="0" y="5322302"/>
                </a:lnTo>
                <a:lnTo>
                  <a:pt x="0" y="76505"/>
                </a:lnTo>
                <a:lnTo>
                  <a:pt x="16785" y="31920"/>
                </a:lnTo>
                <a:lnTo>
                  <a:pt x="55512" y="4175"/>
                </a:lnTo>
                <a:lnTo>
                  <a:pt x="76504" y="0"/>
                </a:lnTo>
                <a:lnTo>
                  <a:pt x="7047191" y="0"/>
                </a:lnTo>
                <a:lnTo>
                  <a:pt x="7091775" y="16786"/>
                </a:lnTo>
                <a:lnTo>
                  <a:pt x="7119519" y="55513"/>
                </a:lnTo>
                <a:lnTo>
                  <a:pt x="7123695" y="76505"/>
                </a:lnTo>
                <a:lnTo>
                  <a:pt x="7123695" y="5327678"/>
                </a:lnTo>
                <a:lnTo>
                  <a:pt x="7106909" y="5372261"/>
                </a:lnTo>
                <a:lnTo>
                  <a:pt x="7068181" y="5400007"/>
                </a:lnTo>
                <a:lnTo>
                  <a:pt x="7052515" y="5403658"/>
                </a:lnTo>
                <a:lnTo>
                  <a:pt x="7047191" y="54041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2" name="object 12"/>
          <p:cNvSpPr txBox="1"/>
          <p:nvPr/>
        </p:nvSpPr>
        <p:spPr>
          <a:xfrm>
            <a:off x="8153201" y="419100"/>
            <a:ext cx="4959549" cy="1499870"/>
          </a:xfrm>
          <a:prstGeom prst="rect">
            <a:avLst/>
          </a:prstGeom>
        </p:spPr>
        <p:txBody>
          <a:bodyPr vert="horz" wrap="square" lIns="0" tIns="12700" rIns="0" bIns="0" rtlCol="0">
            <a:spAutoFit/>
          </a:bodyPr>
          <a:lstStyle/>
          <a:p>
            <a:pPr marL="12700" marR="1165225">
              <a:lnSpc>
                <a:spcPct val="142200"/>
              </a:lnSpc>
              <a:spcBef>
                <a:spcPts val="100"/>
              </a:spcBef>
            </a:pPr>
            <a:r>
              <a:rPr sz="1700" b="1" spc="-5" dirty="0">
                <a:solidFill>
                  <a:srgbClr val="00B0F0"/>
                </a:solidFill>
                <a:latin typeface="Courier New"/>
                <a:cs typeface="Courier New"/>
              </a:rPr>
              <a:t>SELECT</a:t>
            </a:r>
            <a:r>
              <a:rPr sz="1700" spc="-60" dirty="0">
                <a:latin typeface="Courier New"/>
                <a:cs typeface="Courier New"/>
              </a:rPr>
              <a:t> </a:t>
            </a:r>
            <a:r>
              <a:rPr sz="1700" spc="-5" dirty="0">
                <a:solidFill>
                  <a:srgbClr val="04182D"/>
                </a:solidFill>
                <a:latin typeface="Courier New"/>
                <a:cs typeface="Courier New"/>
              </a:rPr>
              <a:t>city_id,</a:t>
            </a:r>
            <a:r>
              <a:rPr sz="1700" spc="-50" dirty="0">
                <a:solidFill>
                  <a:srgbClr val="04182D"/>
                </a:solidFill>
                <a:latin typeface="Courier New"/>
                <a:cs typeface="Courier New"/>
              </a:rPr>
              <a:t> </a:t>
            </a:r>
            <a:r>
              <a:rPr sz="1700" spc="-5" dirty="0">
                <a:solidFill>
                  <a:srgbClr val="04182D"/>
                </a:solidFill>
                <a:latin typeface="Courier New"/>
                <a:cs typeface="Courier New"/>
              </a:rPr>
              <a:t>name_alias </a:t>
            </a: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20" dirty="0">
                <a:latin typeface="Courier New"/>
                <a:cs typeface="Courier New"/>
              </a:rPr>
              <a:t> </a:t>
            </a:r>
            <a:r>
              <a:rPr sz="1700" spc="-5" dirty="0">
                <a:solidFill>
                  <a:srgbClr val="04182D"/>
                </a:solidFill>
                <a:latin typeface="Courier New"/>
                <a:cs typeface="Courier New"/>
              </a:rPr>
              <a:t>invoice</a:t>
            </a:r>
            <a:endParaRPr sz="1700" dirty="0">
              <a:latin typeface="Courier New"/>
              <a:cs typeface="Courier New"/>
            </a:endParaRPr>
          </a:p>
          <a:p>
            <a:pPr marL="12700" marR="5080">
              <a:lnSpc>
                <a:spcPct val="142200"/>
              </a:lnSpc>
            </a:pPr>
            <a:r>
              <a:rPr sz="1700" spc="-5" dirty="0">
                <a:solidFill>
                  <a:srgbClr val="008600"/>
                </a:solidFill>
                <a:latin typeface="Courier New"/>
                <a:cs typeface="Courier New"/>
              </a:rPr>
              <a:t>--</a:t>
            </a:r>
            <a:r>
              <a:rPr sz="1700" spc="-30" dirty="0">
                <a:solidFill>
                  <a:srgbClr val="008600"/>
                </a:solidFill>
                <a:latin typeface="Courier New"/>
                <a:cs typeface="Courier New"/>
              </a:rPr>
              <a:t> </a:t>
            </a:r>
            <a:r>
              <a:rPr sz="1700" spc="-5" dirty="0">
                <a:solidFill>
                  <a:srgbClr val="008600"/>
                </a:solidFill>
                <a:latin typeface="Courier New"/>
                <a:cs typeface="Courier New"/>
              </a:rPr>
              <a:t>Ordering</a:t>
            </a:r>
            <a:r>
              <a:rPr sz="1700" spc="-30" dirty="0">
                <a:solidFill>
                  <a:srgbClr val="008600"/>
                </a:solidFill>
                <a:latin typeface="Courier New"/>
                <a:cs typeface="Courier New"/>
              </a:rPr>
              <a:t> </a:t>
            </a:r>
            <a:r>
              <a:rPr sz="1700" spc="-5" dirty="0">
                <a:solidFill>
                  <a:srgbClr val="008600"/>
                </a:solidFill>
                <a:latin typeface="Courier New"/>
                <a:cs typeface="Courier New"/>
              </a:rPr>
              <a:t>text</a:t>
            </a:r>
            <a:r>
              <a:rPr sz="1700" spc="-25" dirty="0">
                <a:solidFill>
                  <a:srgbClr val="008600"/>
                </a:solidFill>
                <a:latin typeface="Courier New"/>
                <a:cs typeface="Courier New"/>
              </a:rPr>
              <a:t> </a:t>
            </a:r>
            <a:r>
              <a:rPr sz="1700" spc="-5" dirty="0">
                <a:solidFill>
                  <a:srgbClr val="008600"/>
                </a:solidFill>
                <a:latin typeface="Courier New"/>
                <a:cs typeface="Courier New"/>
              </a:rPr>
              <a:t>(Descending</a:t>
            </a:r>
            <a:r>
              <a:rPr sz="1700" spc="-30" dirty="0">
                <a:solidFill>
                  <a:srgbClr val="008600"/>
                </a:solidFill>
                <a:latin typeface="Courier New"/>
                <a:cs typeface="Courier New"/>
              </a:rPr>
              <a:t> </a:t>
            </a:r>
            <a:r>
              <a:rPr sz="1700" spc="-5" dirty="0">
                <a:solidFill>
                  <a:srgbClr val="008600"/>
                </a:solidFill>
                <a:latin typeface="Courier New"/>
                <a:cs typeface="Courier New"/>
              </a:rPr>
              <a:t>order) </a:t>
            </a:r>
            <a:r>
              <a:rPr sz="1700" spc="-1010" dirty="0">
                <a:solidFill>
                  <a:srgbClr val="008600"/>
                </a:solidFill>
                <a:latin typeface="Courier New"/>
                <a:cs typeface="Courier New"/>
              </a:rPr>
              <a:t> </a:t>
            </a:r>
            <a:r>
              <a:rPr sz="1700" b="1" spc="-5" dirty="0">
                <a:solidFill>
                  <a:srgbClr val="00B0F0"/>
                </a:solidFill>
                <a:latin typeface="Courier New"/>
                <a:cs typeface="Courier New"/>
              </a:rPr>
              <a:t>ORDER</a:t>
            </a:r>
            <a:r>
              <a:rPr sz="1700" b="1" spc="-20" dirty="0">
                <a:solidFill>
                  <a:srgbClr val="00B0F0"/>
                </a:solidFill>
                <a:latin typeface="Courier New"/>
                <a:cs typeface="Courier New"/>
              </a:rPr>
              <a:t> </a:t>
            </a:r>
            <a:r>
              <a:rPr sz="1700" b="1" spc="-5" dirty="0">
                <a:solidFill>
                  <a:srgbClr val="00B0F0"/>
                </a:solidFill>
                <a:latin typeface="Courier New"/>
                <a:cs typeface="Courier New"/>
              </a:rPr>
              <a:t>BY</a:t>
            </a:r>
            <a:r>
              <a:rPr sz="1700" b="1" spc="-15" dirty="0">
                <a:solidFill>
                  <a:srgbClr val="00B0F0"/>
                </a:solidFill>
                <a:latin typeface="Courier New"/>
                <a:cs typeface="Courier New"/>
              </a:rPr>
              <a:t> </a:t>
            </a:r>
            <a:r>
              <a:rPr sz="1700" spc="-5" dirty="0">
                <a:solidFill>
                  <a:srgbClr val="04182D"/>
                </a:solidFill>
                <a:latin typeface="Courier New"/>
                <a:cs typeface="Courier New"/>
              </a:rPr>
              <a:t>name_alias</a:t>
            </a:r>
            <a:r>
              <a:rPr sz="1700" spc="-15" dirty="0">
                <a:solidFill>
                  <a:srgbClr val="04182D"/>
                </a:solidFill>
                <a:latin typeface="Courier New"/>
                <a:cs typeface="Courier New"/>
              </a:rPr>
              <a:t> </a:t>
            </a:r>
            <a:r>
              <a:rPr sz="1700" b="1" spc="-10" dirty="0">
                <a:solidFill>
                  <a:srgbClr val="00B0F0"/>
                </a:solidFill>
                <a:latin typeface="Courier New"/>
                <a:cs typeface="Courier New"/>
              </a:rPr>
              <a:t>DESC</a:t>
            </a:r>
            <a:r>
              <a:rPr sz="1700" spc="-10" dirty="0">
                <a:solidFill>
                  <a:srgbClr val="04182D"/>
                </a:solidFill>
                <a:latin typeface="Courier New"/>
                <a:cs typeface="Courier New"/>
              </a:rPr>
              <a:t>;</a:t>
            </a:r>
            <a:endParaRPr sz="1700" dirty="0">
              <a:latin typeface="Courier New"/>
              <a:cs typeface="Courier New"/>
            </a:endParaRPr>
          </a:p>
        </p:txBody>
      </p:sp>
      <p:sp>
        <p:nvSpPr>
          <p:cNvPr id="13" name="object 13"/>
          <p:cNvSpPr txBox="1"/>
          <p:nvPr/>
        </p:nvSpPr>
        <p:spPr>
          <a:xfrm>
            <a:off x="8052634" y="2322959"/>
            <a:ext cx="4152265" cy="1130935"/>
          </a:xfrm>
          <a:prstGeom prst="rect">
            <a:avLst/>
          </a:prstGeom>
        </p:spPr>
        <p:txBody>
          <a:bodyPr vert="horz" wrap="square" lIns="0" tIns="121920" rIns="0" bIns="0" rtlCol="0">
            <a:spAutoFit/>
          </a:bodyPr>
          <a:lstStyle/>
          <a:p>
            <a:pPr marL="12700">
              <a:lnSpc>
                <a:spcPct val="100000"/>
              </a:lnSpc>
              <a:spcBef>
                <a:spcPts val="96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tabLst>
                <a:tab pos="1818005" algn="l"/>
                <a:tab pos="4010025" algn="l"/>
              </a:tabLst>
            </a:pPr>
            <a:r>
              <a:rPr sz="1700" spc="-5" dirty="0">
                <a:solidFill>
                  <a:srgbClr val="FFFFFF"/>
                </a:solidFill>
                <a:latin typeface="Courier New"/>
                <a:cs typeface="Courier New"/>
              </a:rPr>
              <a:t>| city_id</a:t>
            </a:r>
            <a:r>
              <a:rPr sz="1700" dirty="0">
                <a:solidFill>
                  <a:srgbClr val="FFFFFF"/>
                </a:solidFill>
                <a:latin typeface="Courier New"/>
                <a:cs typeface="Courier New"/>
              </a:rPr>
              <a:t>	</a:t>
            </a:r>
            <a:r>
              <a:rPr sz="1700" spc="-5" dirty="0">
                <a:solidFill>
                  <a:srgbClr val="FFFFFF"/>
                </a:solidFill>
                <a:latin typeface="Courier New"/>
                <a:cs typeface="Courier New"/>
              </a:rPr>
              <a:t>| name_alias</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graphicFrame>
        <p:nvGraphicFramePr>
          <p:cNvPr id="14" name="object 14"/>
          <p:cNvGraphicFramePr>
            <a:graphicFrameLocks noGrp="1"/>
          </p:cNvGraphicFramePr>
          <p:nvPr/>
        </p:nvGraphicFramePr>
        <p:xfrm>
          <a:off x="582361" y="3558049"/>
          <a:ext cx="11636372" cy="358272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967105">
                  <a:extLst>
                    <a:ext uri="{9D8B030D-6E8A-4147-A177-3AD203B41FA5}">
                      <a16:colId xmlns:a16="http://schemas.microsoft.com/office/drawing/2014/main" val="20001"/>
                    </a:ext>
                  </a:extLst>
                </a:gridCol>
                <a:gridCol w="773429">
                  <a:extLst>
                    <a:ext uri="{9D8B030D-6E8A-4147-A177-3AD203B41FA5}">
                      <a16:colId xmlns:a16="http://schemas.microsoft.com/office/drawing/2014/main" val="20002"/>
                    </a:ext>
                  </a:extLst>
                </a:gridCol>
                <a:gridCol w="1805305">
                  <a:extLst>
                    <a:ext uri="{9D8B030D-6E8A-4147-A177-3AD203B41FA5}">
                      <a16:colId xmlns:a16="http://schemas.microsoft.com/office/drawing/2014/main" val="20003"/>
                    </a:ext>
                  </a:extLst>
                </a:gridCol>
                <a:gridCol w="1984375">
                  <a:extLst>
                    <a:ext uri="{9D8B030D-6E8A-4147-A177-3AD203B41FA5}">
                      <a16:colId xmlns:a16="http://schemas.microsoft.com/office/drawing/2014/main" val="20004"/>
                    </a:ext>
                  </a:extLst>
                </a:gridCol>
                <a:gridCol w="1919604">
                  <a:extLst>
                    <a:ext uri="{9D8B030D-6E8A-4147-A177-3AD203B41FA5}">
                      <a16:colId xmlns:a16="http://schemas.microsoft.com/office/drawing/2014/main" val="20005"/>
                    </a:ext>
                  </a:extLst>
                </a:gridCol>
                <a:gridCol w="966470">
                  <a:extLst>
                    <a:ext uri="{9D8B030D-6E8A-4147-A177-3AD203B41FA5}">
                      <a16:colId xmlns:a16="http://schemas.microsoft.com/office/drawing/2014/main" val="20006"/>
                    </a:ext>
                  </a:extLst>
                </a:gridCol>
                <a:gridCol w="772795">
                  <a:extLst>
                    <a:ext uri="{9D8B030D-6E8A-4147-A177-3AD203B41FA5}">
                      <a16:colId xmlns:a16="http://schemas.microsoft.com/office/drawing/2014/main" val="20007"/>
                    </a:ext>
                  </a:extLst>
                </a:gridCol>
                <a:gridCol w="1739900">
                  <a:extLst>
                    <a:ext uri="{9D8B030D-6E8A-4147-A177-3AD203B41FA5}">
                      <a16:colId xmlns:a16="http://schemas.microsoft.com/office/drawing/2014/main" val="20008"/>
                    </a:ext>
                  </a:extLst>
                </a:gridCol>
                <a:gridCol w="417829">
                  <a:extLst>
                    <a:ext uri="{9D8B030D-6E8A-4147-A177-3AD203B41FA5}">
                      <a16:colId xmlns:a16="http://schemas.microsoft.com/office/drawing/2014/main" val="20009"/>
                    </a:ext>
                  </a:extLst>
                </a:gridCol>
              </a:tblGrid>
              <a:tr h="317495">
                <a:tc>
                  <a:txBody>
                    <a:bodyPr/>
                    <a:lstStyle/>
                    <a:p>
                      <a:pPr marL="31750">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R="572135" algn="r">
                        <a:lnSpc>
                          <a:spcPts val="1980"/>
                        </a:lnSpc>
                      </a:pPr>
                      <a:r>
                        <a:rPr sz="1700" spc="-5" dirty="0">
                          <a:solidFill>
                            <a:srgbClr val="FFFFFF"/>
                          </a:solidFill>
                          <a:latin typeface="Courier New"/>
                          <a:cs typeface="Courier New"/>
                        </a:rPr>
                        <a:t>48</a:t>
                      </a:r>
                      <a:endParaRPr sz="1700">
                        <a:latin typeface="Courier New"/>
                        <a:cs typeface="Courier New"/>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Amsterdam</a:t>
                      </a:r>
                      <a:endParaRPr sz="1700">
                        <a:latin typeface="Courier New"/>
                        <a:cs typeface="Courier New"/>
                      </a:endParaRPr>
                    </a:p>
                  </a:txBody>
                  <a:tcPr marL="0" marR="0" marT="0" marB="0"/>
                </a:tc>
                <a:tc>
                  <a:txBody>
                    <a:bodyPr/>
                    <a:lstStyle/>
                    <a:p>
                      <a:pPr marL="193040">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R="12128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R="572135" algn="r">
                        <a:lnSpc>
                          <a:spcPts val="1980"/>
                        </a:lnSpc>
                      </a:pPr>
                      <a:r>
                        <a:rPr sz="1700" spc="-5" dirty="0">
                          <a:solidFill>
                            <a:srgbClr val="FFFFFF"/>
                          </a:solidFill>
                          <a:latin typeface="Courier New"/>
                          <a:cs typeface="Courier New"/>
                        </a:rPr>
                        <a:t>33</a:t>
                      </a:r>
                      <a:endParaRPr sz="1700">
                        <a:latin typeface="Courier New"/>
                        <a:cs typeface="Courier New"/>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Yellowknife</a:t>
                      </a:r>
                      <a:endParaRPr sz="1700">
                        <a:latin typeface="Courier New"/>
                        <a:cs typeface="Courier New"/>
                      </a:endParaRPr>
                    </a:p>
                  </a:txBody>
                  <a:tcPr marL="0" marR="0" marT="0" marB="0"/>
                </a:tc>
                <a:tc>
                  <a:txBody>
                    <a:bodyPr/>
                    <a:lstStyle/>
                    <a:p>
                      <a:pPr marR="24130"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59</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Bangalore</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32</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Winnipeg</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1"/>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36</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Berlin</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49</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Warsaw</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2"/>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38</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Berlin</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dirty="0">
                          <a:solidFill>
                            <a:srgbClr val="FFFFFF"/>
                          </a:solidFill>
                          <a:latin typeface="Courier New"/>
                          <a:cs typeface="Courier New"/>
                        </a:rPr>
                        <a:t>7</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Vienne</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3"/>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42</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Bordeaux</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15</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Vancouver</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4"/>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23</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Boston</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27</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Tucson</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5"/>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13</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Brasília</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29</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Toronto</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6"/>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dirty="0">
                          <a:solidFill>
                            <a:srgbClr val="FFFFFF"/>
                          </a:solidFill>
                          <a:latin typeface="Courier New"/>
                          <a:cs typeface="Courier New"/>
                        </a:rPr>
                        <a:t>8</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Brussels</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dirty="0">
                          <a:solidFill>
                            <a:srgbClr val="FFFFFF"/>
                          </a:solidFill>
                          <a:latin typeface="Courier New"/>
                          <a:cs typeface="Courier New"/>
                        </a:rPr>
                        <a:t>2</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Stuttgart</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7"/>
                  </a:ext>
                </a:extLst>
              </a:tr>
              <a:tr h="368467">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45</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Budapest</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51</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Stockholm</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8"/>
                  </a:ext>
                </a:extLst>
              </a:tr>
              <a:tr h="317495">
                <a:tc>
                  <a:txBody>
                    <a:bodyPr/>
                    <a:lstStyle/>
                    <a:p>
                      <a:pPr marL="3175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56</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Buenos</a:t>
                      </a:r>
                      <a:r>
                        <a:rPr sz="1700" spc="-70" dirty="0">
                          <a:solidFill>
                            <a:srgbClr val="FFFFFF"/>
                          </a:solidFill>
                          <a:latin typeface="Courier New"/>
                          <a:cs typeface="Courier New"/>
                        </a:rPr>
                        <a:t> </a:t>
                      </a:r>
                      <a:r>
                        <a:rPr sz="1700" spc="-5" dirty="0">
                          <a:solidFill>
                            <a:srgbClr val="FFFFFF"/>
                          </a:solidFill>
                          <a:latin typeface="Courier New"/>
                          <a:cs typeface="Courier New"/>
                        </a:rPr>
                        <a:t>Aires</a:t>
                      </a:r>
                      <a:endParaRPr sz="1700">
                        <a:latin typeface="Courier New"/>
                        <a:cs typeface="Courier New"/>
                      </a:endParaRPr>
                    </a:p>
                  </a:txBody>
                  <a:tcPr marL="0" marR="0" marT="43180" marB="0"/>
                </a:tc>
                <a:tc>
                  <a:txBody>
                    <a:bodyPr/>
                    <a:lstStyle/>
                    <a:p>
                      <a:pPr marL="193040">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12128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72135" algn="r">
                        <a:lnSpc>
                          <a:spcPct val="100000"/>
                        </a:lnSpc>
                        <a:spcBef>
                          <a:spcPts val="340"/>
                        </a:spcBef>
                      </a:pPr>
                      <a:r>
                        <a:rPr sz="1700" spc="-5" dirty="0">
                          <a:solidFill>
                            <a:srgbClr val="FFFFFF"/>
                          </a:solidFill>
                          <a:latin typeface="Courier New"/>
                          <a:cs typeface="Courier New"/>
                        </a:rPr>
                        <a:t>55</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Sydney</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9"/>
                  </a:ext>
                </a:extLst>
              </a:tr>
            </a:tbl>
          </a:graphicData>
        </a:graphic>
      </p:graphicFrame>
      <p:sp>
        <p:nvSpPr>
          <p:cNvPr id="15" name="object 15"/>
          <p:cNvSpPr txBox="1"/>
          <p:nvPr/>
        </p:nvSpPr>
        <p:spPr>
          <a:xfrm>
            <a:off x="8052634" y="7223571"/>
            <a:ext cx="4152265" cy="283845"/>
          </a:xfrm>
          <a:prstGeom prst="rect">
            <a:avLst/>
          </a:prstGeom>
        </p:spPr>
        <p:txBody>
          <a:bodyPr vert="horz" wrap="square" lIns="0" tIns="11430" rIns="0" bIns="0" rtlCol="0">
            <a:spAutoFit/>
          </a:bodyPr>
          <a:lstStyle/>
          <a:p>
            <a:pPr marL="12700">
              <a:lnSpc>
                <a:spcPct val="100000"/>
              </a:lnSpc>
              <a:spcBef>
                <a:spcPts val="90"/>
              </a:spcBef>
              <a:tabLst>
                <a:tab pos="1818005" algn="l"/>
                <a:tab pos="401002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18" name="object 1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P spid="6" grpId="0" animBg="1"/>
      <p:bldP spid="7" grpId="0"/>
      <p:bldP spid="10" grpId="0" animBg="1"/>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1146341"/>
            <a:ext cx="14575155" cy="1658620"/>
          </a:xfrm>
          <a:custGeom>
            <a:avLst/>
            <a:gdLst/>
            <a:ahLst/>
            <a:cxnLst/>
            <a:rect l="l" t="t" r="r" b="b"/>
            <a:pathLst>
              <a:path w="14575155" h="1658620">
                <a:moveTo>
                  <a:pt x="14498413" y="1658101"/>
                </a:moveTo>
                <a:lnTo>
                  <a:pt x="76505" y="1658101"/>
                </a:lnTo>
                <a:lnTo>
                  <a:pt x="71180" y="1657577"/>
                </a:lnTo>
                <a:lnTo>
                  <a:pt x="31920" y="1641314"/>
                </a:lnTo>
                <a:lnTo>
                  <a:pt x="4175" y="1602587"/>
                </a:lnTo>
                <a:lnTo>
                  <a:pt x="0" y="1581596"/>
                </a:lnTo>
                <a:lnTo>
                  <a:pt x="0" y="1576220"/>
                </a:lnTo>
                <a:lnTo>
                  <a:pt x="0" y="76505"/>
                </a:lnTo>
                <a:lnTo>
                  <a:pt x="16786" y="31920"/>
                </a:lnTo>
                <a:lnTo>
                  <a:pt x="55513" y="4175"/>
                </a:lnTo>
                <a:lnTo>
                  <a:pt x="76505" y="0"/>
                </a:lnTo>
                <a:lnTo>
                  <a:pt x="14498413" y="0"/>
                </a:lnTo>
                <a:lnTo>
                  <a:pt x="14542998" y="16786"/>
                </a:lnTo>
                <a:lnTo>
                  <a:pt x="14570742" y="55513"/>
                </a:lnTo>
                <a:lnTo>
                  <a:pt x="14574918" y="76505"/>
                </a:lnTo>
                <a:lnTo>
                  <a:pt x="14574918" y="1581596"/>
                </a:lnTo>
                <a:lnTo>
                  <a:pt x="14558132" y="1626181"/>
                </a:lnTo>
                <a:lnTo>
                  <a:pt x="14519404" y="1653925"/>
                </a:lnTo>
                <a:lnTo>
                  <a:pt x="14503737" y="1657577"/>
                </a:lnTo>
                <a:lnTo>
                  <a:pt x="14498413" y="165810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txBox="1">
            <a:spLocks noGrp="1"/>
          </p:cNvSpPr>
          <p:nvPr>
            <p:ph type="title"/>
          </p:nvPr>
        </p:nvSpPr>
        <p:spPr>
          <a:xfrm>
            <a:off x="478589" y="335296"/>
            <a:ext cx="10652961" cy="408445"/>
          </a:xfrm>
          <a:prstGeom prst="rect">
            <a:avLst/>
          </a:prstGeom>
        </p:spPr>
        <p:txBody>
          <a:bodyPr vert="horz" wrap="square" lIns="0" tIns="15875" rIns="0" bIns="0" rtlCol="0">
            <a:spAutoFit/>
          </a:bodyPr>
          <a:lstStyle/>
          <a:p>
            <a:pPr marL="12700">
              <a:lnSpc>
                <a:spcPct val="100000"/>
              </a:lnSpc>
              <a:spcBef>
                <a:spcPts val="125"/>
              </a:spcBef>
            </a:pPr>
            <a:r>
              <a:rPr sz="2550" spc="114" dirty="0"/>
              <a:t>What</a:t>
            </a:r>
            <a:r>
              <a:rPr sz="2550" spc="-45" dirty="0"/>
              <a:t> </a:t>
            </a:r>
            <a:r>
              <a:rPr sz="2550" spc="90" dirty="0"/>
              <a:t>if</a:t>
            </a:r>
            <a:r>
              <a:rPr sz="2550" spc="-45" dirty="0"/>
              <a:t> </a:t>
            </a:r>
            <a:r>
              <a:rPr sz="2550" spc="130" dirty="0"/>
              <a:t>we</a:t>
            </a:r>
            <a:r>
              <a:rPr sz="2550" spc="-45" dirty="0"/>
              <a:t> </a:t>
            </a:r>
            <a:r>
              <a:rPr sz="2550" spc="105" dirty="0"/>
              <a:t>only</a:t>
            </a:r>
            <a:r>
              <a:rPr sz="2550" spc="-40" dirty="0"/>
              <a:t> </a:t>
            </a:r>
            <a:r>
              <a:rPr sz="2550" spc="125" dirty="0"/>
              <a:t>wanted</a:t>
            </a:r>
            <a:r>
              <a:rPr sz="2550" spc="-45" dirty="0"/>
              <a:t> </a:t>
            </a:r>
            <a:r>
              <a:rPr sz="2550" spc="90" dirty="0"/>
              <a:t>to</a:t>
            </a:r>
            <a:r>
              <a:rPr sz="2550" spc="-45" dirty="0"/>
              <a:t> </a:t>
            </a:r>
            <a:r>
              <a:rPr sz="2550" spc="55" dirty="0"/>
              <a:t>return</a:t>
            </a:r>
            <a:r>
              <a:rPr sz="2550" spc="-45" dirty="0"/>
              <a:t> </a:t>
            </a:r>
            <a:r>
              <a:rPr sz="2550" spc="75" dirty="0"/>
              <a:t>rows</a:t>
            </a:r>
            <a:r>
              <a:rPr sz="2550" spc="-40" dirty="0"/>
              <a:t> </a:t>
            </a:r>
            <a:r>
              <a:rPr sz="2550" spc="120" dirty="0"/>
              <a:t>that</a:t>
            </a:r>
            <a:r>
              <a:rPr sz="2550" spc="-45" dirty="0"/>
              <a:t> </a:t>
            </a:r>
            <a:r>
              <a:rPr sz="2550" spc="120" dirty="0"/>
              <a:t>m</a:t>
            </a:r>
            <a:r>
              <a:rPr lang="en-US" sz="2550" spc="120" dirty="0"/>
              <a:t>e</a:t>
            </a:r>
            <a:r>
              <a:rPr sz="2550" spc="120" dirty="0"/>
              <a:t>et</a:t>
            </a:r>
            <a:r>
              <a:rPr sz="2550" spc="-45" dirty="0"/>
              <a:t> </a:t>
            </a:r>
            <a:r>
              <a:rPr sz="2550" spc="114" dirty="0"/>
              <a:t>certain</a:t>
            </a:r>
            <a:r>
              <a:rPr sz="2550" spc="-40" dirty="0"/>
              <a:t> </a:t>
            </a:r>
            <a:r>
              <a:rPr sz="2550" spc="95" dirty="0"/>
              <a:t>criteria?</a:t>
            </a:r>
            <a:endParaRPr sz="2550" dirty="0"/>
          </a:p>
        </p:txBody>
      </p:sp>
      <p:sp>
        <p:nvSpPr>
          <p:cNvPr id="6" name="object 6"/>
          <p:cNvSpPr txBox="1"/>
          <p:nvPr/>
        </p:nvSpPr>
        <p:spPr>
          <a:xfrm>
            <a:off x="491289" y="3320987"/>
            <a:ext cx="6116320" cy="405239"/>
          </a:xfrm>
          <a:prstGeom prst="rect">
            <a:avLst/>
          </a:prstGeom>
        </p:spPr>
        <p:txBody>
          <a:bodyPr vert="horz" wrap="square" lIns="0" tIns="12700" rIns="0" bIns="0" rtlCol="0">
            <a:spAutoFit/>
          </a:bodyPr>
          <a:lstStyle/>
          <a:p>
            <a:pPr marL="12700">
              <a:lnSpc>
                <a:spcPct val="100000"/>
              </a:lnSpc>
            </a:pPr>
            <a:r>
              <a:rPr sz="2550" spc="160" dirty="0">
                <a:solidFill>
                  <a:srgbClr val="04182D"/>
                </a:solidFill>
                <a:latin typeface="Arial Hebrew Scholar" pitchFamily="2" charset="-79"/>
                <a:cs typeface="Arial Hebrew Scholar" pitchFamily="2" charset="-79"/>
              </a:rPr>
              <a:t>F</a:t>
            </a:r>
            <a:r>
              <a:rPr sz="2550" spc="55" dirty="0">
                <a:solidFill>
                  <a:srgbClr val="04182D"/>
                </a:solidFill>
                <a:latin typeface="Arial Hebrew Scholar" pitchFamily="2" charset="-79"/>
                <a:cs typeface="Arial Hebrew Scholar" pitchFamily="2" charset="-79"/>
              </a:rPr>
              <a:t>i</a:t>
            </a:r>
            <a:r>
              <a:rPr sz="2550" spc="-15" dirty="0">
                <a:solidFill>
                  <a:srgbClr val="04182D"/>
                </a:solidFill>
                <a:latin typeface="Arial Hebrew Scholar" pitchFamily="2" charset="-79"/>
                <a:cs typeface="Arial Hebrew Scholar" pitchFamily="2" charset="-79"/>
              </a:rPr>
              <a:t>r</a:t>
            </a:r>
            <a:r>
              <a:rPr sz="2550" spc="45" dirty="0">
                <a:solidFill>
                  <a:srgbClr val="04182D"/>
                </a:solidFill>
                <a:latin typeface="Arial Hebrew Scholar" pitchFamily="2" charset="-79"/>
                <a:cs typeface="Arial Hebrew Scholar" pitchFamily="2" charset="-79"/>
              </a:rPr>
              <a:t>s</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3</a:t>
            </a:r>
            <a:r>
              <a:rPr sz="2550" spc="-50" dirty="0">
                <a:solidFill>
                  <a:srgbClr val="04182D"/>
                </a:solidFill>
                <a:latin typeface="Arial Hebrew Scholar" pitchFamily="2" charset="-79"/>
                <a:cs typeface="Arial Hebrew Scholar" pitchFamily="2" charset="-79"/>
              </a:rPr>
              <a:t> </a:t>
            </a:r>
            <a:r>
              <a:rPr sz="2550" spc="265" dirty="0">
                <a:solidFill>
                  <a:srgbClr val="04182D"/>
                </a:solidFill>
                <a:latin typeface="Arial Hebrew Scholar" pitchFamily="2" charset="-79"/>
                <a:cs typeface="Arial Hebrew Scholar" pitchFamily="2" charset="-79"/>
              </a:rPr>
              <a:t>c</a:t>
            </a:r>
            <a:r>
              <a:rPr sz="2550" spc="70" dirty="0">
                <a:solidFill>
                  <a:srgbClr val="04182D"/>
                </a:solidFill>
                <a:latin typeface="Arial Hebrew Scholar" pitchFamily="2" charset="-79"/>
                <a:cs typeface="Arial Hebrew Scholar" pitchFamily="2" charset="-79"/>
              </a:rPr>
              <a:t>u</a:t>
            </a:r>
            <a:r>
              <a:rPr sz="2550" spc="45" dirty="0">
                <a:solidFill>
                  <a:srgbClr val="04182D"/>
                </a:solidFill>
                <a:latin typeface="Arial Hebrew Scholar" pitchFamily="2" charset="-79"/>
                <a:cs typeface="Arial Hebrew Scholar" pitchFamily="2" charset="-79"/>
              </a:rPr>
              <a:t>st</a:t>
            </a:r>
            <a:r>
              <a:rPr sz="2550" spc="105" dirty="0">
                <a:solidFill>
                  <a:srgbClr val="04182D"/>
                </a:solidFill>
                <a:latin typeface="Arial Hebrew Scholar" pitchFamily="2" charset="-79"/>
                <a:cs typeface="Arial Hebrew Scholar" pitchFamily="2" charset="-79"/>
              </a:rPr>
              <a:t>o</a:t>
            </a:r>
            <a:r>
              <a:rPr sz="2550" spc="150" dirty="0">
                <a:solidFill>
                  <a:srgbClr val="04182D"/>
                </a:solidFill>
                <a:latin typeface="Arial Hebrew Scholar" pitchFamily="2" charset="-79"/>
                <a:cs typeface="Arial Hebrew Scholar" pitchFamily="2" charset="-79"/>
              </a:rPr>
              <a:t>m</a:t>
            </a:r>
            <a:r>
              <a:rPr sz="2550" spc="120" dirty="0">
                <a:solidFill>
                  <a:srgbClr val="04182D"/>
                </a:solidFill>
                <a:latin typeface="Arial Hebrew Scholar" pitchFamily="2" charset="-79"/>
                <a:cs typeface="Arial Hebrew Scholar" pitchFamily="2" charset="-79"/>
              </a:rPr>
              <a:t>e</a:t>
            </a:r>
            <a:r>
              <a:rPr sz="2550" spc="-15" dirty="0">
                <a:solidFill>
                  <a:srgbClr val="04182D"/>
                </a:solidFill>
                <a:latin typeface="Arial Hebrew Scholar" pitchFamily="2" charset="-79"/>
                <a:cs typeface="Arial Hebrew Scholar" pitchFamily="2" charset="-79"/>
              </a:rPr>
              <a:t>r</a:t>
            </a:r>
            <a:r>
              <a:rPr sz="2550" spc="75" dirty="0">
                <a:solidFill>
                  <a:srgbClr val="04182D"/>
                </a:solidFill>
                <a:latin typeface="Arial Hebrew Scholar" pitchFamily="2" charset="-79"/>
                <a:cs typeface="Arial Hebrew Scholar" pitchFamily="2" charset="-79"/>
              </a:rPr>
              <a:t>s</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w</a:t>
            </a:r>
            <a:r>
              <a:rPr sz="2550" spc="45" dirty="0">
                <a:solidFill>
                  <a:srgbClr val="04182D"/>
                </a:solidFill>
                <a:latin typeface="Arial Hebrew Scholar" pitchFamily="2" charset="-79"/>
                <a:cs typeface="Arial Hebrew Scholar" pitchFamily="2" charset="-79"/>
              </a:rPr>
              <a:t>i</a:t>
            </a:r>
            <a:r>
              <a:rPr sz="2550" spc="75" dirty="0">
                <a:solidFill>
                  <a:srgbClr val="04182D"/>
                </a:solidFill>
                <a:latin typeface="Arial Hebrew Scholar" pitchFamily="2" charset="-79"/>
                <a:cs typeface="Arial Hebrew Scholar" pitchFamily="2" charset="-79"/>
              </a:rPr>
              <a:t>t</a:t>
            </a:r>
            <a:r>
              <a:rPr sz="2550" spc="80" dirty="0">
                <a:solidFill>
                  <a:srgbClr val="04182D"/>
                </a:solidFill>
                <a:latin typeface="Arial Hebrew Scholar" pitchFamily="2" charset="-79"/>
                <a:cs typeface="Arial Hebrew Scholar" pitchFamily="2" charset="-79"/>
              </a:rPr>
              <a:t>h</a:t>
            </a:r>
            <a:r>
              <a:rPr sz="2550" spc="-5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i</a:t>
            </a:r>
            <a:r>
              <a:rPr sz="2550" spc="-5" dirty="0">
                <a:solidFill>
                  <a:srgbClr val="04182D"/>
                </a:solidFill>
                <a:latin typeface="Arial Hebrew Scholar" pitchFamily="2" charset="-79"/>
                <a:cs typeface="Arial Hebrew Scholar" pitchFamily="2" charset="-79"/>
              </a:rPr>
              <a:t>n</a:t>
            </a:r>
            <a:r>
              <a:rPr sz="2550" spc="70" dirty="0">
                <a:solidFill>
                  <a:srgbClr val="04182D"/>
                </a:solidFill>
                <a:latin typeface="Arial Hebrew Scholar" pitchFamily="2" charset="-79"/>
                <a:cs typeface="Arial Hebrew Scholar" pitchFamily="2" charset="-79"/>
              </a:rPr>
              <a:t>v</a:t>
            </a:r>
            <a:r>
              <a:rPr sz="2550" spc="120" dirty="0">
                <a:solidFill>
                  <a:srgbClr val="04182D"/>
                </a:solidFill>
                <a:latin typeface="Arial Hebrew Scholar" pitchFamily="2" charset="-79"/>
                <a:cs typeface="Arial Hebrew Scholar" pitchFamily="2" charset="-79"/>
              </a:rPr>
              <a:t>o</a:t>
            </a:r>
            <a:r>
              <a:rPr sz="2550" spc="45" dirty="0">
                <a:solidFill>
                  <a:srgbClr val="04182D"/>
                </a:solidFill>
                <a:latin typeface="Arial Hebrew Scholar" pitchFamily="2" charset="-79"/>
                <a:cs typeface="Arial Hebrew Scholar" pitchFamily="2" charset="-79"/>
              </a:rPr>
              <a:t>i</a:t>
            </a:r>
            <a:r>
              <a:rPr sz="2550" spc="265" dirty="0">
                <a:solidFill>
                  <a:srgbClr val="04182D"/>
                </a:solidFill>
                <a:latin typeface="Arial Hebrew Scholar" pitchFamily="2" charset="-79"/>
                <a:cs typeface="Arial Hebrew Scholar" pitchFamily="2" charset="-79"/>
              </a:rPr>
              <a:t>c</a:t>
            </a:r>
            <a:r>
              <a:rPr sz="2550" spc="145" dirty="0">
                <a:solidFill>
                  <a:srgbClr val="04182D"/>
                </a:solidFill>
                <a:latin typeface="Arial Hebrew Scholar" pitchFamily="2" charset="-79"/>
                <a:cs typeface="Arial Hebrew Scholar" pitchFamily="2" charset="-79"/>
              </a:rPr>
              <a:t>e</a:t>
            </a:r>
            <a:r>
              <a:rPr sz="2550" spc="-5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v</a:t>
            </a:r>
            <a:r>
              <a:rPr sz="2550" spc="235" dirty="0">
                <a:solidFill>
                  <a:srgbClr val="04182D"/>
                </a:solidFill>
                <a:latin typeface="Arial Hebrew Scholar" pitchFamily="2" charset="-79"/>
                <a:cs typeface="Arial Hebrew Scholar" pitchFamily="2" charset="-79"/>
              </a:rPr>
              <a:t>a</a:t>
            </a:r>
            <a:r>
              <a:rPr sz="2550" spc="15" dirty="0">
                <a:solidFill>
                  <a:srgbClr val="04182D"/>
                </a:solidFill>
                <a:latin typeface="Arial Hebrew Scholar" pitchFamily="2" charset="-79"/>
                <a:cs typeface="Arial Hebrew Scholar" pitchFamily="2" charset="-79"/>
              </a:rPr>
              <a:t>l</a:t>
            </a:r>
            <a:r>
              <a:rPr sz="2550" spc="65" dirty="0">
                <a:solidFill>
                  <a:srgbClr val="04182D"/>
                </a:solidFill>
                <a:latin typeface="Arial Hebrew Scholar" pitchFamily="2" charset="-79"/>
                <a:cs typeface="Arial Hebrew Scholar" pitchFamily="2" charset="-79"/>
              </a:rPr>
              <a:t>u</a:t>
            </a:r>
            <a:r>
              <a:rPr sz="2550" spc="145" dirty="0">
                <a:solidFill>
                  <a:srgbClr val="04182D"/>
                </a:solidFill>
                <a:latin typeface="Arial Hebrew Scholar" pitchFamily="2" charset="-79"/>
                <a:cs typeface="Arial Hebrew Scholar" pitchFamily="2" charset="-79"/>
              </a:rPr>
              <a:t>e</a:t>
            </a:r>
            <a:r>
              <a:rPr sz="2550" spc="-50" dirty="0">
                <a:solidFill>
                  <a:srgbClr val="04182D"/>
                </a:solidFill>
                <a:latin typeface="Arial Hebrew Scholar" pitchFamily="2" charset="-79"/>
                <a:cs typeface="Arial Hebrew Scholar" pitchFamily="2" charset="-79"/>
              </a:rPr>
              <a:t> </a:t>
            </a:r>
            <a:r>
              <a:rPr sz="2550" spc="-620" dirty="0">
                <a:solidFill>
                  <a:srgbClr val="04182D"/>
                </a:solidFill>
                <a:latin typeface="Arial Hebrew Scholar" pitchFamily="2" charset="-79"/>
                <a:cs typeface="Arial Hebrew Scholar" pitchFamily="2" charset="-79"/>
              </a:rPr>
              <a:t>&gt;</a:t>
            </a:r>
            <a:r>
              <a:rPr sz="2550" spc="-50" dirty="0">
                <a:solidFill>
                  <a:srgbClr val="04182D"/>
                </a:solidFill>
                <a:latin typeface="Arial Hebrew Scholar" pitchFamily="2" charset="-79"/>
                <a:cs typeface="Arial Hebrew Scholar" pitchFamily="2" charset="-79"/>
              </a:rPr>
              <a:t> </a:t>
            </a:r>
            <a:r>
              <a:rPr sz="2550" spc="-459" dirty="0">
                <a:solidFill>
                  <a:srgbClr val="04182D"/>
                </a:solidFill>
                <a:latin typeface="Arial Hebrew Scholar" pitchFamily="2" charset="-79"/>
                <a:cs typeface="Arial Hebrew Scholar" pitchFamily="2" charset="-79"/>
              </a:rPr>
              <a:t>1</a:t>
            </a:r>
            <a:r>
              <a:rPr sz="2550" spc="55" dirty="0">
                <a:solidFill>
                  <a:srgbClr val="04182D"/>
                </a:solidFill>
                <a:latin typeface="Arial Hebrew Scholar" pitchFamily="2" charset="-79"/>
                <a:cs typeface="Arial Hebrew Scholar" pitchFamily="2" charset="-79"/>
              </a:rPr>
              <a:t>5</a:t>
            </a:r>
            <a:endParaRPr sz="2550" dirty="0">
              <a:latin typeface="Arial Hebrew Scholar" pitchFamily="2" charset="-79"/>
              <a:cs typeface="Arial Hebrew Scholar" pitchFamily="2" charset="-79"/>
            </a:endParaRPr>
          </a:p>
        </p:txBody>
      </p:sp>
      <p:sp>
        <p:nvSpPr>
          <p:cNvPr id="7" name="object 7"/>
          <p:cNvSpPr/>
          <p:nvPr/>
        </p:nvSpPr>
        <p:spPr>
          <a:xfrm>
            <a:off x="491289" y="3868904"/>
            <a:ext cx="14575155" cy="3460115"/>
          </a:xfrm>
          <a:custGeom>
            <a:avLst/>
            <a:gdLst/>
            <a:ahLst/>
            <a:cxnLst/>
            <a:rect l="l" t="t" r="r" b="b"/>
            <a:pathLst>
              <a:path w="14575155" h="3460115">
                <a:moveTo>
                  <a:pt x="14498413" y="3459495"/>
                </a:moveTo>
                <a:lnTo>
                  <a:pt x="76505" y="3459495"/>
                </a:lnTo>
                <a:lnTo>
                  <a:pt x="71180" y="3458971"/>
                </a:lnTo>
                <a:lnTo>
                  <a:pt x="31920" y="3442709"/>
                </a:lnTo>
                <a:lnTo>
                  <a:pt x="4175" y="3403981"/>
                </a:lnTo>
                <a:lnTo>
                  <a:pt x="0" y="3382990"/>
                </a:lnTo>
                <a:lnTo>
                  <a:pt x="0" y="3377614"/>
                </a:lnTo>
                <a:lnTo>
                  <a:pt x="0" y="76505"/>
                </a:lnTo>
                <a:lnTo>
                  <a:pt x="16786" y="31920"/>
                </a:lnTo>
                <a:lnTo>
                  <a:pt x="55513" y="4175"/>
                </a:lnTo>
                <a:lnTo>
                  <a:pt x="76505" y="0"/>
                </a:lnTo>
                <a:lnTo>
                  <a:pt x="14498413" y="0"/>
                </a:lnTo>
                <a:lnTo>
                  <a:pt x="14542998" y="16786"/>
                </a:lnTo>
                <a:lnTo>
                  <a:pt x="14570742" y="55513"/>
                </a:lnTo>
                <a:lnTo>
                  <a:pt x="14574918" y="76505"/>
                </a:lnTo>
                <a:lnTo>
                  <a:pt x="14574918" y="3382990"/>
                </a:lnTo>
                <a:lnTo>
                  <a:pt x="14558132" y="3427575"/>
                </a:lnTo>
                <a:lnTo>
                  <a:pt x="14519404" y="3455320"/>
                </a:lnTo>
                <a:lnTo>
                  <a:pt x="14503737" y="3458971"/>
                </a:lnTo>
                <a:lnTo>
                  <a:pt x="14498413" y="3459495"/>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8" name="object 8"/>
          <p:cNvSpPr txBox="1"/>
          <p:nvPr/>
        </p:nvSpPr>
        <p:spPr>
          <a:xfrm>
            <a:off x="634036" y="4054766"/>
            <a:ext cx="4598670" cy="352425"/>
          </a:xfrm>
          <a:prstGeom prst="rect">
            <a:avLst/>
          </a:prstGeom>
        </p:spPr>
        <p:txBody>
          <a:bodyPr vert="horz" wrap="square" lIns="0" tIns="11430" rIns="0" bIns="0" rtlCol="0">
            <a:spAutoFit/>
          </a:bodyPr>
          <a:lstStyle/>
          <a:p>
            <a:pPr marL="12700">
              <a:lnSpc>
                <a:spcPct val="100000"/>
              </a:lnSpc>
              <a:spcBef>
                <a:spcPts val="90"/>
              </a:spcBef>
              <a:tabLst>
                <a:tab pos="2298700" algn="l"/>
                <a:tab pos="442214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graphicFrame>
        <p:nvGraphicFramePr>
          <p:cNvPr id="9" name="object 9"/>
          <p:cNvGraphicFramePr>
            <a:graphicFrameLocks noGrp="1"/>
          </p:cNvGraphicFramePr>
          <p:nvPr/>
        </p:nvGraphicFramePr>
        <p:xfrm>
          <a:off x="614986" y="4525983"/>
          <a:ext cx="4636133" cy="2138990"/>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1959610">
                  <a:extLst>
                    <a:ext uri="{9D8B030D-6E8A-4147-A177-3AD203B41FA5}">
                      <a16:colId xmlns:a16="http://schemas.microsoft.com/office/drawing/2014/main" val="20001"/>
                    </a:ext>
                  </a:extLst>
                </a:gridCol>
                <a:gridCol w="326389">
                  <a:extLst>
                    <a:ext uri="{9D8B030D-6E8A-4147-A177-3AD203B41FA5}">
                      <a16:colId xmlns:a16="http://schemas.microsoft.com/office/drawing/2014/main" val="20002"/>
                    </a:ext>
                  </a:extLst>
                </a:gridCol>
                <a:gridCol w="1388110">
                  <a:extLst>
                    <a:ext uri="{9D8B030D-6E8A-4147-A177-3AD203B41FA5}">
                      <a16:colId xmlns:a16="http://schemas.microsoft.com/office/drawing/2014/main" val="20003"/>
                    </a:ext>
                  </a:extLst>
                </a:gridCol>
                <a:gridCol w="685164">
                  <a:extLst>
                    <a:ext uri="{9D8B030D-6E8A-4147-A177-3AD203B41FA5}">
                      <a16:colId xmlns:a16="http://schemas.microsoft.com/office/drawing/2014/main" val="20004"/>
                    </a:ext>
                  </a:extLst>
                </a:gridCol>
              </a:tblGrid>
              <a:tr h="337597">
                <a:tc>
                  <a:txBody>
                    <a:bodyPr/>
                    <a:lstStyle/>
                    <a:p>
                      <a:pPr marL="31750">
                        <a:lnSpc>
                          <a:spcPts val="2510"/>
                        </a:lnSpc>
                      </a:pPr>
                      <a:r>
                        <a:rPr sz="2150" dirty="0">
                          <a:solidFill>
                            <a:srgbClr val="FFFFFF"/>
                          </a:solidFill>
                          <a:latin typeface="Courier New"/>
                          <a:cs typeface="Courier New"/>
                        </a:rPr>
                        <a:t>|</a:t>
                      </a:r>
                      <a:endParaRPr sz="2150" dirty="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customer_id</a:t>
                      </a:r>
                      <a:endParaRPr sz="2150">
                        <a:latin typeface="Courier New"/>
                        <a:cs typeface="Courier New"/>
                      </a:endParaRPr>
                    </a:p>
                  </a:txBody>
                  <a:tcPr marL="0" marR="0" marT="0" marB="0"/>
                </a:tc>
                <a:tc>
                  <a:txBody>
                    <a:bodyPr/>
                    <a:lstStyle/>
                    <a:p>
                      <a:pPr algn="ct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total</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gridSpan="5">
                  <a:txBody>
                    <a:bodyPr/>
                    <a:lstStyle/>
                    <a:p>
                      <a:pPr marL="31750">
                        <a:lnSpc>
                          <a:spcPct val="100000"/>
                        </a:lnSpc>
                        <a:spcBef>
                          <a:spcPts val="815"/>
                        </a:spcBef>
                        <a:tabLst>
                          <a:tab pos="2317750" algn="l"/>
                          <a:tab pos="4441190" algn="l"/>
                        </a:tabLst>
                      </a:pP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57</a:t>
                      </a:r>
                      <a:endParaRPr sz="2150">
                        <a:latin typeface="Courier New"/>
                        <a:cs typeface="Courier New"/>
                      </a:endParaRPr>
                    </a:p>
                  </a:txBody>
                  <a:tcPr marL="0" marR="0" marT="103505" marB="0"/>
                </a:tc>
                <a:tc>
                  <a:txBody>
                    <a:bodyPr/>
                    <a:lstStyle/>
                    <a:p>
                      <a:pPr algn="ct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17.91</a:t>
                      </a:r>
                      <a:endParaRPr sz="2150">
                        <a:latin typeface="Courier New"/>
                        <a:cs typeface="Courier New"/>
                      </a:endParaRPr>
                    </a:p>
                  </a:txBody>
                  <a:tcPr marL="0" marR="0" marT="103505" marB="0"/>
                </a:tc>
                <a:tc>
                  <a:txBody>
                    <a:bodyPr/>
                    <a:lstStyle/>
                    <a:p>
                      <a:pPr marR="2413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2"/>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244475">
                        <a:lnSpc>
                          <a:spcPct val="100000"/>
                        </a:lnSpc>
                        <a:spcBef>
                          <a:spcPts val="370"/>
                        </a:spcBef>
                      </a:pPr>
                      <a:r>
                        <a:rPr sz="2150" dirty="0">
                          <a:solidFill>
                            <a:srgbClr val="FFFFFF"/>
                          </a:solidFill>
                          <a:latin typeface="Courier New"/>
                          <a:cs typeface="Courier New"/>
                        </a:rPr>
                        <a:t>7</a:t>
                      </a:r>
                      <a:endParaRPr sz="2150">
                        <a:latin typeface="Courier New"/>
                        <a:cs typeface="Courier New"/>
                      </a:endParaRPr>
                    </a:p>
                  </a:txBody>
                  <a:tcPr marL="0" marR="0" marT="46990" marB="0"/>
                </a:tc>
                <a:tc>
                  <a:txBody>
                    <a:bodyPr/>
                    <a:lstStyle/>
                    <a:p>
                      <a:pPr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18.86</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3"/>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45</a:t>
                      </a:r>
                      <a:endParaRPr sz="2150">
                        <a:latin typeface="Courier New"/>
                        <a:cs typeface="Courier New"/>
                      </a:endParaRPr>
                    </a:p>
                  </a:txBody>
                  <a:tcPr marL="0" marR="0" marT="46990" marB="0"/>
                </a:tc>
                <a:tc>
                  <a:txBody>
                    <a:bodyPr/>
                    <a:lstStyle/>
                    <a:p>
                      <a:pPr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21.86</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bl>
          </a:graphicData>
        </a:graphic>
      </p:graphicFrame>
      <p:sp>
        <p:nvSpPr>
          <p:cNvPr id="10" name="object 10"/>
          <p:cNvSpPr txBox="1"/>
          <p:nvPr/>
        </p:nvSpPr>
        <p:spPr>
          <a:xfrm>
            <a:off x="634036" y="6756858"/>
            <a:ext cx="4598670" cy="352425"/>
          </a:xfrm>
          <a:prstGeom prst="rect">
            <a:avLst/>
          </a:prstGeom>
        </p:spPr>
        <p:txBody>
          <a:bodyPr vert="horz" wrap="square" lIns="0" tIns="11430" rIns="0" bIns="0" rtlCol="0">
            <a:spAutoFit/>
          </a:bodyPr>
          <a:lstStyle/>
          <a:p>
            <a:pPr marL="12700">
              <a:lnSpc>
                <a:spcPct val="100000"/>
              </a:lnSpc>
              <a:spcBef>
                <a:spcPts val="90"/>
              </a:spcBef>
              <a:tabLst>
                <a:tab pos="2298700" algn="l"/>
                <a:tab pos="442214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5" name="object 6">
            <a:extLst>
              <a:ext uri="{FF2B5EF4-FFF2-40B4-BE49-F238E27FC236}">
                <a16:creationId xmlns:a16="http://schemas.microsoft.com/office/drawing/2014/main" id="{8089FE73-DCC0-A165-5E0A-11B7733875C5}"/>
              </a:ext>
            </a:extLst>
          </p:cNvPr>
          <p:cNvSpPr txBox="1"/>
          <p:nvPr/>
        </p:nvSpPr>
        <p:spPr>
          <a:xfrm>
            <a:off x="511816" y="1247919"/>
            <a:ext cx="6116320" cy="1378454"/>
          </a:xfrm>
          <a:prstGeom prst="rect">
            <a:avLst/>
          </a:prstGeom>
        </p:spPr>
        <p:txBody>
          <a:bodyPr vert="horz" wrap="square" lIns="0" tIns="12700" rIns="0" bIns="0" rtlCol="0">
            <a:spAutoFit/>
          </a:bodyPr>
          <a:lstStyle/>
          <a:p>
            <a:pPr marL="167640" marR="1857375">
              <a:lnSpc>
                <a:spcPct val="137400"/>
              </a:lnSpc>
              <a:spcBef>
                <a:spcPts val="100"/>
              </a:spcBef>
            </a:pPr>
            <a:r>
              <a:rPr sz="2150" b="1" spc="-10" dirty="0">
                <a:solidFill>
                  <a:srgbClr val="00B0F0"/>
                </a:solidFill>
                <a:latin typeface="Courier New"/>
                <a:cs typeface="Courier New"/>
              </a:rPr>
              <a:t>SELECT</a:t>
            </a:r>
            <a:r>
              <a:rPr sz="2150" spc="-10" dirty="0">
                <a:latin typeface="Courier New"/>
                <a:cs typeface="Courier New"/>
              </a:rPr>
              <a:t> </a:t>
            </a:r>
            <a:r>
              <a:rPr sz="2150" spc="-10" dirty="0">
                <a:solidFill>
                  <a:srgbClr val="04182D"/>
                </a:solidFill>
                <a:latin typeface="Courier New"/>
                <a:cs typeface="Courier New"/>
              </a:rPr>
              <a:t>customer_id, total </a:t>
            </a:r>
            <a:r>
              <a:rPr sz="2150" spc="-1280" dirty="0">
                <a:solidFill>
                  <a:srgbClr val="04182D"/>
                </a:solidFill>
                <a:latin typeface="Courier New"/>
                <a:cs typeface="Courier New"/>
              </a:rPr>
              <a:t> </a:t>
            </a:r>
            <a:r>
              <a:rPr sz="2150" b="1" spc="-10" dirty="0">
                <a:solidFill>
                  <a:srgbClr val="00B0F0"/>
                </a:solidFill>
                <a:latin typeface="Courier New"/>
                <a:cs typeface="Courier New"/>
              </a:rPr>
              <a:t>FROM</a:t>
            </a:r>
            <a:r>
              <a:rPr sz="2150" spc="-20" dirty="0">
                <a:latin typeface="Courier New"/>
                <a:cs typeface="Courier New"/>
              </a:rPr>
              <a:t> </a:t>
            </a:r>
            <a:r>
              <a:rPr sz="2150" spc="-10" dirty="0">
                <a:solidFill>
                  <a:srgbClr val="04182D"/>
                </a:solidFill>
                <a:latin typeface="Courier New"/>
                <a:cs typeface="Courier New"/>
              </a:rPr>
              <a:t>invoice</a:t>
            </a:r>
            <a:endParaRPr sz="2150" dirty="0">
              <a:latin typeface="Courier New"/>
              <a:cs typeface="Courier New"/>
            </a:endParaRPr>
          </a:p>
          <a:p>
            <a:pPr marL="167640">
              <a:lnSpc>
                <a:spcPct val="100000"/>
              </a:lnSpc>
              <a:spcBef>
                <a:spcPts val="965"/>
              </a:spcBef>
            </a:pPr>
            <a:r>
              <a:rPr sz="2150" b="1" spc="-10" dirty="0">
                <a:solidFill>
                  <a:srgbClr val="00B0F0"/>
                </a:solidFill>
                <a:latin typeface="Courier New"/>
                <a:cs typeface="Courier New"/>
              </a:rPr>
              <a:t>WHERE</a:t>
            </a:r>
            <a:r>
              <a:rPr sz="2150" spc="-30" dirty="0">
                <a:latin typeface="Courier New"/>
                <a:cs typeface="Courier New"/>
              </a:rPr>
              <a:t> </a:t>
            </a:r>
            <a:r>
              <a:rPr sz="2150" spc="-10" dirty="0">
                <a:solidFill>
                  <a:srgbClr val="04182D"/>
                </a:solidFill>
                <a:latin typeface="Courier New"/>
                <a:cs typeface="Courier New"/>
              </a:rPr>
              <a:t>total</a:t>
            </a:r>
            <a:r>
              <a:rPr sz="2150" spc="-30" dirty="0">
                <a:solidFill>
                  <a:srgbClr val="04182D"/>
                </a:solidFill>
                <a:latin typeface="Courier New"/>
                <a:cs typeface="Courier New"/>
              </a:rPr>
              <a:t> </a:t>
            </a:r>
            <a:r>
              <a:rPr sz="2150" spc="-5" dirty="0">
                <a:solidFill>
                  <a:srgbClr val="04182D"/>
                </a:solidFill>
                <a:latin typeface="Courier New"/>
                <a:cs typeface="Courier New"/>
              </a:rPr>
              <a:t>&gt;</a:t>
            </a:r>
            <a:r>
              <a:rPr sz="2150" spc="-30" dirty="0">
                <a:solidFill>
                  <a:srgbClr val="04182D"/>
                </a:solidFill>
                <a:latin typeface="Courier New"/>
                <a:cs typeface="Courier New"/>
              </a:rPr>
              <a:t> </a:t>
            </a:r>
            <a:r>
              <a:rPr sz="2150" spc="-10" dirty="0">
                <a:solidFill>
                  <a:srgbClr val="BE2F72"/>
                </a:solidFill>
                <a:latin typeface="Courier New"/>
                <a:cs typeface="Courier New"/>
              </a:rPr>
              <a:t>15</a:t>
            </a:r>
            <a:r>
              <a:rPr sz="2150" spc="-10" dirty="0">
                <a:solidFill>
                  <a:srgbClr val="04182D"/>
                </a:solidFill>
                <a:latin typeface="Courier New"/>
                <a:cs typeface="Courier New"/>
              </a:rPr>
              <a:t>;</a:t>
            </a:r>
            <a:endParaRPr sz="21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F386F8C7-37ED-95DC-A9BB-B45956A562C5}"/>
              </a:ext>
            </a:extLst>
          </p:cNvPr>
          <p:cNvSpPr/>
          <p:nvPr/>
        </p:nvSpPr>
        <p:spPr>
          <a:xfrm>
            <a:off x="491289" y="342900"/>
            <a:ext cx="14575155" cy="7263619"/>
          </a:xfrm>
          <a:custGeom>
            <a:avLst/>
            <a:gdLst/>
            <a:ahLst/>
            <a:cxnLst/>
            <a:rect l="l" t="t" r="r" b="b"/>
            <a:pathLst>
              <a:path w="14575155" h="1658620">
                <a:moveTo>
                  <a:pt x="14498413" y="1658101"/>
                </a:moveTo>
                <a:lnTo>
                  <a:pt x="76505" y="1658101"/>
                </a:lnTo>
                <a:lnTo>
                  <a:pt x="71180" y="1657577"/>
                </a:lnTo>
                <a:lnTo>
                  <a:pt x="31920" y="1641314"/>
                </a:lnTo>
                <a:lnTo>
                  <a:pt x="4175" y="1602587"/>
                </a:lnTo>
                <a:lnTo>
                  <a:pt x="0" y="1581596"/>
                </a:lnTo>
                <a:lnTo>
                  <a:pt x="0" y="1576220"/>
                </a:lnTo>
                <a:lnTo>
                  <a:pt x="0" y="76505"/>
                </a:lnTo>
                <a:lnTo>
                  <a:pt x="16786" y="31920"/>
                </a:lnTo>
                <a:lnTo>
                  <a:pt x="55513" y="4175"/>
                </a:lnTo>
                <a:lnTo>
                  <a:pt x="76505" y="0"/>
                </a:lnTo>
                <a:lnTo>
                  <a:pt x="14498413" y="0"/>
                </a:lnTo>
                <a:lnTo>
                  <a:pt x="14542998" y="16786"/>
                </a:lnTo>
                <a:lnTo>
                  <a:pt x="14570742" y="55513"/>
                </a:lnTo>
                <a:lnTo>
                  <a:pt x="14574918" y="76505"/>
                </a:lnTo>
                <a:lnTo>
                  <a:pt x="14574918" y="1581596"/>
                </a:lnTo>
                <a:lnTo>
                  <a:pt x="14558132" y="1626181"/>
                </a:lnTo>
                <a:lnTo>
                  <a:pt x="14519404" y="1653925"/>
                </a:lnTo>
                <a:lnTo>
                  <a:pt x="14503737" y="1657577"/>
                </a:lnTo>
                <a:lnTo>
                  <a:pt x="14498413" y="1658101"/>
                </a:lnTo>
                <a:close/>
              </a:path>
            </a:pathLst>
          </a:custGeom>
          <a:solidFill>
            <a:srgbClr val="F6F2EB"/>
          </a:solidFill>
        </p:spPr>
        <p:txBody>
          <a:bodyPr wrap="square" lIns="0" tIns="0" rIns="0" bIns="0" rtlCol="0"/>
          <a:lstStyle/>
          <a:p>
            <a:endParaRPr dirty="0">
              <a:latin typeface="Arial Hebrew Scholar" pitchFamily="2" charset="-79"/>
            </a:endParaRPr>
          </a:p>
        </p:txBody>
      </p:sp>
      <p:graphicFrame>
        <p:nvGraphicFramePr>
          <p:cNvPr id="3" name="object 3"/>
          <p:cNvGraphicFramePr>
            <a:graphicFrameLocks noGrp="1"/>
          </p:cNvGraphicFramePr>
          <p:nvPr>
            <p:extLst>
              <p:ext uri="{D42A27DB-BD31-4B8C-83A1-F6EECF244321}">
                <p14:modId xmlns:p14="http://schemas.microsoft.com/office/powerpoint/2010/main" val="19970168"/>
              </p:ext>
            </p:extLst>
          </p:nvPr>
        </p:nvGraphicFramePr>
        <p:xfrm>
          <a:off x="609409" y="854264"/>
          <a:ext cx="6635942" cy="7119398"/>
        </p:xfrm>
        <a:graphic>
          <a:graphicData uri="http://schemas.openxmlformats.org/drawingml/2006/table">
            <a:tbl>
              <a:tblPr firstRow="1" bandRow="1">
                <a:tableStyleId>{2D5ABB26-0587-4C30-8999-92F81FD0307C}</a:tableStyleId>
              </a:tblPr>
              <a:tblGrid>
                <a:gridCol w="4575778">
                  <a:extLst>
                    <a:ext uri="{9D8B030D-6E8A-4147-A177-3AD203B41FA5}">
                      <a16:colId xmlns:a16="http://schemas.microsoft.com/office/drawing/2014/main" val="20000"/>
                    </a:ext>
                  </a:extLst>
                </a:gridCol>
                <a:gridCol w="1258451">
                  <a:extLst>
                    <a:ext uri="{9D8B030D-6E8A-4147-A177-3AD203B41FA5}">
                      <a16:colId xmlns:a16="http://schemas.microsoft.com/office/drawing/2014/main" val="20001"/>
                    </a:ext>
                  </a:extLst>
                </a:gridCol>
                <a:gridCol w="801713">
                  <a:extLst>
                    <a:ext uri="{9D8B030D-6E8A-4147-A177-3AD203B41FA5}">
                      <a16:colId xmlns:a16="http://schemas.microsoft.com/office/drawing/2014/main" val="20002"/>
                    </a:ext>
                  </a:extLst>
                </a:gridCol>
              </a:tblGrid>
              <a:tr h="920021">
                <a:tc>
                  <a:txBody>
                    <a:bodyPr/>
                    <a:lstStyle/>
                    <a:p>
                      <a:pPr marL="31750">
                        <a:lnSpc>
                          <a:spcPts val="2110"/>
                        </a:lnSpc>
                      </a:pPr>
                      <a:r>
                        <a:rPr sz="1800" dirty="0">
                          <a:solidFill>
                            <a:srgbClr val="008600"/>
                          </a:solidFill>
                          <a:latin typeface="Courier New"/>
                          <a:cs typeface="Courier New"/>
                        </a:rPr>
                        <a:t>-- </a:t>
                      </a:r>
                      <a:r>
                        <a:rPr sz="1800" spc="-5" dirty="0">
                          <a:solidFill>
                            <a:srgbClr val="008600"/>
                          </a:solidFill>
                          <a:latin typeface="Courier New"/>
                          <a:cs typeface="Courier New"/>
                        </a:rPr>
                        <a:t>Rows</a:t>
                      </a:r>
                      <a:r>
                        <a:rPr sz="1800" dirty="0">
                          <a:solidFill>
                            <a:srgbClr val="008600"/>
                          </a:solidFill>
                          <a:latin typeface="Courier New"/>
                          <a:cs typeface="Courier New"/>
                        </a:rPr>
                        <a:t> </a:t>
                      </a:r>
                      <a:r>
                        <a:rPr sz="1800" spc="-5" dirty="0">
                          <a:solidFill>
                            <a:srgbClr val="008600"/>
                          </a:solidFill>
                          <a:latin typeface="Courier New"/>
                          <a:cs typeface="Courier New"/>
                        </a:rPr>
                        <a:t>with</a:t>
                      </a:r>
                      <a:r>
                        <a:rPr sz="1800" dirty="0">
                          <a:solidFill>
                            <a:srgbClr val="008600"/>
                          </a:solidFill>
                          <a:latin typeface="Courier New"/>
                          <a:cs typeface="Courier New"/>
                        </a:rPr>
                        <a:t> </a:t>
                      </a:r>
                      <a:r>
                        <a:rPr sz="1800" spc="-5" dirty="0">
                          <a:solidFill>
                            <a:srgbClr val="008600"/>
                          </a:solidFill>
                          <a:latin typeface="Courier New"/>
                          <a:cs typeface="Courier New"/>
                        </a:rPr>
                        <a:t>points</a:t>
                      </a:r>
                      <a:r>
                        <a:rPr sz="1800" dirty="0">
                          <a:solidFill>
                            <a:srgbClr val="008600"/>
                          </a:solidFill>
                          <a:latin typeface="Courier New"/>
                          <a:cs typeface="Courier New"/>
                        </a:rPr>
                        <a:t> </a:t>
                      </a:r>
                      <a:r>
                        <a:rPr sz="1800" spc="-5" dirty="0">
                          <a:solidFill>
                            <a:srgbClr val="008600"/>
                          </a:solidFill>
                          <a:latin typeface="Courier New"/>
                          <a:cs typeface="Courier New"/>
                        </a:rPr>
                        <a:t>greater</a:t>
                      </a:r>
                      <a:r>
                        <a:rPr sz="1800" dirty="0">
                          <a:solidFill>
                            <a:srgbClr val="008600"/>
                          </a:solidFill>
                          <a:latin typeface="Courier New"/>
                          <a:cs typeface="Courier New"/>
                        </a:rPr>
                        <a:t> </a:t>
                      </a:r>
                      <a:r>
                        <a:rPr sz="1800" spc="-5" dirty="0">
                          <a:solidFill>
                            <a:srgbClr val="008600"/>
                          </a:solidFill>
                          <a:latin typeface="Courier New"/>
                          <a:cs typeface="Courier New"/>
                        </a:rPr>
                        <a:t>than</a:t>
                      </a:r>
                      <a:endParaRPr sz="1800" dirty="0">
                        <a:latin typeface="Courier New"/>
                        <a:cs typeface="Courier New"/>
                      </a:endParaRPr>
                    </a:p>
                    <a:p>
                      <a:pPr marL="31750">
                        <a:lnSpc>
                          <a:spcPct val="100000"/>
                        </a:lnSpc>
                        <a:spcBef>
                          <a:spcPts val="900"/>
                        </a:spcBef>
                      </a:pPr>
                      <a:r>
                        <a:rPr sz="1800" b="1" spc="-5" dirty="0">
                          <a:solidFill>
                            <a:srgbClr val="00B0F0"/>
                          </a:solidFill>
                          <a:latin typeface="Courier New"/>
                          <a:cs typeface="Courier New"/>
                        </a:rPr>
                        <a:t>WHERE</a:t>
                      </a:r>
                      <a:r>
                        <a:rPr sz="1800" spc="-15" dirty="0">
                          <a:latin typeface="Courier New"/>
                          <a:cs typeface="Courier New"/>
                        </a:rPr>
                        <a:t> </a:t>
                      </a:r>
                      <a:r>
                        <a:rPr sz="1800" spc="-5" dirty="0">
                          <a:solidFill>
                            <a:srgbClr val="04182D"/>
                          </a:solidFill>
                          <a:latin typeface="Courier New"/>
                          <a:cs typeface="Courier New"/>
                        </a:rPr>
                        <a:t>points</a:t>
                      </a:r>
                      <a:r>
                        <a:rPr sz="1800" spc="-20" dirty="0">
                          <a:solidFill>
                            <a:srgbClr val="04182D"/>
                          </a:solidFill>
                          <a:latin typeface="Courier New"/>
                          <a:cs typeface="Courier New"/>
                        </a:rPr>
                        <a:t> </a:t>
                      </a:r>
                      <a:r>
                        <a:rPr sz="1800" dirty="0">
                          <a:solidFill>
                            <a:srgbClr val="04182D"/>
                          </a:solidFill>
                          <a:latin typeface="Courier New"/>
                          <a:cs typeface="Courier New"/>
                        </a:rPr>
                        <a:t>&gt;</a:t>
                      </a:r>
                      <a:r>
                        <a:rPr sz="1800" spc="-20" dirty="0">
                          <a:solidFill>
                            <a:srgbClr val="04182D"/>
                          </a:solidFill>
                          <a:latin typeface="Courier New"/>
                          <a:cs typeface="Courier New"/>
                        </a:rPr>
                        <a:t> </a:t>
                      </a:r>
                      <a:r>
                        <a:rPr sz="1800" dirty="0">
                          <a:solidFill>
                            <a:srgbClr val="BE2F72"/>
                          </a:solidFill>
                          <a:latin typeface="Courier New"/>
                          <a:cs typeface="Courier New"/>
                        </a:rPr>
                        <a:t>10</a:t>
                      </a:r>
                      <a:endParaRPr sz="1800" dirty="0">
                        <a:latin typeface="Courier New"/>
                        <a:cs typeface="Courier New"/>
                      </a:endParaRPr>
                    </a:p>
                  </a:txBody>
                  <a:tcPr marL="0" marR="0" marT="0" marB="0"/>
                </a:tc>
                <a:tc>
                  <a:txBody>
                    <a:bodyPr/>
                    <a:lstStyle/>
                    <a:p>
                      <a:pPr marL="68580">
                        <a:lnSpc>
                          <a:spcPts val="2110"/>
                        </a:lnSpc>
                      </a:pPr>
                      <a:r>
                        <a:rPr sz="1800" dirty="0">
                          <a:solidFill>
                            <a:srgbClr val="008600"/>
                          </a:solidFill>
                          <a:latin typeface="Courier New"/>
                          <a:cs typeface="Courier New"/>
                        </a:rPr>
                        <a:t>10</a:t>
                      </a:r>
                      <a:endParaRPr sz="1800">
                        <a:latin typeface="Courier New"/>
                        <a:cs typeface="Courier New"/>
                      </a:endParaRPr>
                    </a:p>
                  </a:txBody>
                  <a:tcPr marL="0" marR="0" marT="0" marB="0"/>
                </a:tc>
                <a:tc rowSpan="2">
                  <a:txBody>
                    <a:bodyPr/>
                    <a:lstStyle/>
                    <a:p>
                      <a:pPr>
                        <a:lnSpc>
                          <a:spcPct val="100000"/>
                        </a:lnSpc>
                      </a:pPr>
                      <a:endParaRPr sz="1800" b="0" i="0" dirty="0">
                        <a:latin typeface="Arial Hebrew Scholar" pitchFamily="2" charset="-79"/>
                        <a:cs typeface="Arial Hebrew Scholar" pitchFamily="2" charset="-79"/>
                      </a:endParaRPr>
                    </a:p>
                  </a:txBody>
                  <a:tcPr marL="0" marR="0" marT="0" marB="0"/>
                </a:tc>
                <a:extLst>
                  <a:ext uri="{0D108BD9-81ED-4DB2-BD59-A6C34878D82A}">
                    <a16:rowId xmlns:a16="http://schemas.microsoft.com/office/drawing/2014/main" val="10000"/>
                  </a:ext>
                </a:extLst>
              </a:tr>
              <a:tr h="1166812">
                <a:tc>
                  <a:txBody>
                    <a:bodyPr/>
                    <a:lstStyle/>
                    <a:p>
                      <a:pPr marL="31750" marR="60960">
                        <a:lnSpc>
                          <a:spcPct val="141800"/>
                        </a:lnSpc>
                        <a:spcBef>
                          <a:spcPts val="990"/>
                        </a:spcBef>
                        <a:tabLst>
                          <a:tab pos="1955164" algn="l"/>
                        </a:tabLst>
                      </a:pPr>
                      <a:r>
                        <a:rPr sz="1800" dirty="0">
                          <a:solidFill>
                            <a:srgbClr val="008600"/>
                          </a:solidFill>
                          <a:latin typeface="Courier New"/>
                          <a:cs typeface="Courier New"/>
                        </a:rPr>
                        <a:t>--</a:t>
                      </a:r>
                      <a:r>
                        <a:rPr sz="1800" spc="-5" dirty="0">
                          <a:solidFill>
                            <a:srgbClr val="008600"/>
                          </a:solidFill>
                          <a:latin typeface="Courier New"/>
                          <a:cs typeface="Courier New"/>
                        </a:rPr>
                        <a:t> Rows</a:t>
                      </a:r>
                      <a:r>
                        <a:rPr sz="1800" dirty="0">
                          <a:solidFill>
                            <a:srgbClr val="008600"/>
                          </a:solidFill>
                          <a:latin typeface="Courier New"/>
                          <a:cs typeface="Courier New"/>
                        </a:rPr>
                        <a:t> </a:t>
                      </a:r>
                      <a:r>
                        <a:rPr sz="1800" spc="-5" dirty="0">
                          <a:solidFill>
                            <a:srgbClr val="008600"/>
                          </a:solidFill>
                          <a:latin typeface="Courier New"/>
                          <a:cs typeface="Courier New"/>
                        </a:rPr>
                        <a:t>with</a:t>
                      </a:r>
                      <a:r>
                        <a:rPr sz="1800" dirty="0">
                          <a:solidFill>
                            <a:srgbClr val="008600"/>
                          </a:solidFill>
                          <a:latin typeface="Courier New"/>
                          <a:cs typeface="Courier New"/>
                        </a:rPr>
                        <a:t> </a:t>
                      </a:r>
                      <a:r>
                        <a:rPr sz="1800" spc="-5" dirty="0">
                          <a:solidFill>
                            <a:srgbClr val="008600"/>
                          </a:solidFill>
                          <a:latin typeface="Courier New"/>
                          <a:cs typeface="Courier New"/>
                        </a:rPr>
                        <a:t>points</a:t>
                      </a:r>
                      <a:r>
                        <a:rPr sz="1800" dirty="0">
                          <a:solidFill>
                            <a:srgbClr val="008600"/>
                          </a:solidFill>
                          <a:latin typeface="Courier New"/>
                          <a:cs typeface="Courier New"/>
                        </a:rPr>
                        <a:t> </a:t>
                      </a:r>
                      <a:r>
                        <a:rPr sz="1800" spc="-5" dirty="0">
                          <a:solidFill>
                            <a:srgbClr val="008600"/>
                          </a:solidFill>
                          <a:latin typeface="Courier New"/>
                          <a:cs typeface="Courier New"/>
                        </a:rPr>
                        <a:t>less than</a:t>
                      </a:r>
                      <a:r>
                        <a:rPr sz="1800" dirty="0">
                          <a:solidFill>
                            <a:srgbClr val="008600"/>
                          </a:solidFill>
                          <a:latin typeface="Courier New"/>
                          <a:cs typeface="Courier New"/>
                        </a:rPr>
                        <a:t> 10 </a:t>
                      </a:r>
                      <a:r>
                        <a:rPr sz="1800" spc="-1065" dirty="0">
                          <a:solidFill>
                            <a:srgbClr val="008600"/>
                          </a:solidFill>
                          <a:latin typeface="Courier New"/>
                          <a:cs typeface="Courier New"/>
                        </a:rPr>
                        <a:t> </a:t>
                      </a:r>
                      <a:r>
                        <a:rPr sz="1800" b="1" spc="-5" dirty="0">
                          <a:solidFill>
                            <a:srgbClr val="00B0F0"/>
                          </a:solidFill>
                          <a:latin typeface="Courier New"/>
                          <a:cs typeface="Courier New"/>
                        </a:rPr>
                        <a:t>WHERE</a:t>
                      </a:r>
                      <a:r>
                        <a:rPr sz="1800" spc="20" dirty="0">
                          <a:latin typeface="Courier New"/>
                          <a:cs typeface="Courier New"/>
                        </a:rPr>
                        <a:t> </a:t>
                      </a:r>
                      <a:r>
                        <a:rPr sz="1800" spc="-5" dirty="0">
                          <a:solidFill>
                            <a:srgbClr val="04182D"/>
                          </a:solidFill>
                          <a:latin typeface="Courier New"/>
                          <a:cs typeface="Courier New"/>
                        </a:rPr>
                        <a:t>points	</a:t>
                      </a:r>
                      <a:r>
                        <a:rPr sz="1800" dirty="0">
                          <a:solidFill>
                            <a:srgbClr val="04182D"/>
                          </a:solidFill>
                          <a:latin typeface="Courier New"/>
                          <a:cs typeface="Courier New"/>
                        </a:rPr>
                        <a:t>&lt;</a:t>
                      </a:r>
                      <a:r>
                        <a:rPr sz="1800" spc="-10" dirty="0">
                          <a:solidFill>
                            <a:srgbClr val="04182D"/>
                          </a:solidFill>
                          <a:latin typeface="Courier New"/>
                          <a:cs typeface="Courier New"/>
                        </a:rPr>
                        <a:t> </a:t>
                      </a:r>
                      <a:r>
                        <a:rPr sz="1800" dirty="0">
                          <a:solidFill>
                            <a:srgbClr val="BE2F72"/>
                          </a:solidFill>
                          <a:latin typeface="Courier New"/>
                          <a:cs typeface="Courier New"/>
                        </a:rPr>
                        <a:t>10</a:t>
                      </a:r>
                      <a:endParaRPr sz="1800" dirty="0">
                        <a:latin typeface="Courier New"/>
                        <a:cs typeface="Courier New"/>
                      </a:endParaRPr>
                    </a:p>
                  </a:txBody>
                  <a:tcPr marL="0" marR="0" marT="12573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vMerge="1">
                  <a:txBody>
                    <a:bodyPr/>
                    <a:lstStyle/>
                    <a:p>
                      <a:endParaRPr/>
                    </a:p>
                  </a:txBody>
                  <a:tcPr marL="0" marR="0" marT="0" marB="0"/>
                </a:tc>
                <a:extLst>
                  <a:ext uri="{0D108BD9-81ED-4DB2-BD59-A6C34878D82A}">
                    <a16:rowId xmlns:a16="http://schemas.microsoft.com/office/drawing/2014/main" val="10001"/>
                  </a:ext>
                </a:extLst>
              </a:tr>
              <a:tr h="1166812">
                <a:tc>
                  <a:txBody>
                    <a:bodyPr/>
                    <a:lstStyle/>
                    <a:p>
                      <a:pPr marL="31750" marR="60960">
                        <a:lnSpc>
                          <a:spcPct val="141800"/>
                        </a:lnSpc>
                        <a:spcBef>
                          <a:spcPts val="990"/>
                        </a:spcBef>
                      </a:pPr>
                      <a:r>
                        <a:rPr sz="1800" dirty="0">
                          <a:solidFill>
                            <a:srgbClr val="008600"/>
                          </a:solidFill>
                          <a:latin typeface="Courier New"/>
                          <a:cs typeface="Courier New"/>
                        </a:rPr>
                        <a:t>-- </a:t>
                      </a:r>
                      <a:r>
                        <a:rPr sz="1800" spc="-5" dirty="0">
                          <a:solidFill>
                            <a:srgbClr val="008600"/>
                          </a:solidFill>
                          <a:latin typeface="Courier New"/>
                          <a:cs typeface="Courier New"/>
                        </a:rPr>
                        <a:t>Rows</a:t>
                      </a:r>
                      <a:r>
                        <a:rPr sz="1800" dirty="0">
                          <a:solidFill>
                            <a:srgbClr val="008600"/>
                          </a:solidFill>
                          <a:latin typeface="Courier New"/>
                          <a:cs typeface="Courier New"/>
                        </a:rPr>
                        <a:t> </a:t>
                      </a:r>
                      <a:r>
                        <a:rPr sz="1800" spc="-5" dirty="0">
                          <a:solidFill>
                            <a:srgbClr val="008600"/>
                          </a:solidFill>
                          <a:latin typeface="Courier New"/>
                          <a:cs typeface="Courier New"/>
                        </a:rPr>
                        <a:t>with</a:t>
                      </a:r>
                      <a:r>
                        <a:rPr sz="1800" dirty="0">
                          <a:solidFill>
                            <a:srgbClr val="008600"/>
                          </a:solidFill>
                          <a:latin typeface="Courier New"/>
                          <a:cs typeface="Courier New"/>
                        </a:rPr>
                        <a:t> </a:t>
                      </a:r>
                      <a:r>
                        <a:rPr sz="1800" spc="-5" dirty="0">
                          <a:solidFill>
                            <a:srgbClr val="008600"/>
                          </a:solidFill>
                          <a:latin typeface="Courier New"/>
                          <a:cs typeface="Courier New"/>
                        </a:rPr>
                        <a:t>points</a:t>
                      </a:r>
                      <a:r>
                        <a:rPr sz="1800" dirty="0">
                          <a:solidFill>
                            <a:srgbClr val="008600"/>
                          </a:solidFill>
                          <a:latin typeface="Courier New"/>
                          <a:cs typeface="Courier New"/>
                        </a:rPr>
                        <a:t> </a:t>
                      </a:r>
                      <a:r>
                        <a:rPr sz="1800" spc="-5" dirty="0">
                          <a:solidFill>
                            <a:srgbClr val="008600"/>
                          </a:solidFill>
                          <a:latin typeface="Courier New"/>
                          <a:cs typeface="Courier New"/>
                        </a:rPr>
                        <a:t>greater</a:t>
                      </a:r>
                      <a:r>
                        <a:rPr sz="1800" dirty="0">
                          <a:solidFill>
                            <a:srgbClr val="008600"/>
                          </a:solidFill>
                          <a:latin typeface="Courier New"/>
                          <a:cs typeface="Courier New"/>
                        </a:rPr>
                        <a:t> </a:t>
                      </a:r>
                      <a:r>
                        <a:rPr sz="1800" spc="-5" dirty="0">
                          <a:solidFill>
                            <a:srgbClr val="008600"/>
                          </a:solidFill>
                          <a:latin typeface="Courier New"/>
                          <a:cs typeface="Courier New"/>
                        </a:rPr>
                        <a:t>than </a:t>
                      </a:r>
                      <a:r>
                        <a:rPr sz="1800" spc="-1065" dirty="0">
                          <a:solidFill>
                            <a:srgbClr val="008600"/>
                          </a:solidFill>
                          <a:latin typeface="Courier New"/>
                          <a:cs typeface="Courier New"/>
                        </a:rPr>
                        <a:t> </a:t>
                      </a:r>
                      <a:r>
                        <a:rPr sz="1800" b="1" spc="-5" dirty="0">
                          <a:solidFill>
                            <a:srgbClr val="00B0F0"/>
                          </a:solidFill>
                          <a:latin typeface="Courier New"/>
                          <a:cs typeface="Courier New"/>
                        </a:rPr>
                        <a:t>WHERE</a:t>
                      </a:r>
                      <a:r>
                        <a:rPr sz="1800" spc="-5" dirty="0">
                          <a:latin typeface="Courier New"/>
                          <a:cs typeface="Courier New"/>
                        </a:rPr>
                        <a:t> </a:t>
                      </a:r>
                      <a:r>
                        <a:rPr sz="1800" spc="-5" dirty="0">
                          <a:solidFill>
                            <a:srgbClr val="04182D"/>
                          </a:solidFill>
                          <a:latin typeface="Courier New"/>
                          <a:cs typeface="Courier New"/>
                        </a:rPr>
                        <a:t>points</a:t>
                      </a:r>
                      <a:r>
                        <a:rPr sz="1800" spc="-10" dirty="0">
                          <a:solidFill>
                            <a:srgbClr val="04182D"/>
                          </a:solidFill>
                          <a:latin typeface="Courier New"/>
                          <a:cs typeface="Courier New"/>
                        </a:rPr>
                        <a:t> </a:t>
                      </a:r>
                      <a:r>
                        <a:rPr sz="1800" dirty="0">
                          <a:solidFill>
                            <a:srgbClr val="04182D"/>
                          </a:solidFill>
                          <a:latin typeface="Courier New"/>
                          <a:cs typeface="Courier New"/>
                        </a:rPr>
                        <a:t>&gt;=</a:t>
                      </a:r>
                      <a:r>
                        <a:rPr sz="1800" spc="-5" dirty="0">
                          <a:solidFill>
                            <a:srgbClr val="04182D"/>
                          </a:solidFill>
                          <a:latin typeface="Courier New"/>
                          <a:cs typeface="Courier New"/>
                        </a:rPr>
                        <a:t> </a:t>
                      </a:r>
                      <a:r>
                        <a:rPr sz="1800" dirty="0">
                          <a:solidFill>
                            <a:srgbClr val="BE2F72"/>
                          </a:solidFill>
                          <a:latin typeface="Courier New"/>
                          <a:cs typeface="Courier New"/>
                        </a:rPr>
                        <a:t>10</a:t>
                      </a:r>
                      <a:endParaRPr sz="1800" dirty="0">
                        <a:latin typeface="Courier New"/>
                        <a:cs typeface="Courier New"/>
                      </a:endParaRPr>
                    </a:p>
                  </a:txBody>
                  <a:tcPr marL="0" marR="0" marT="125730" marB="0"/>
                </a:tc>
                <a:tc>
                  <a:txBody>
                    <a:bodyPr/>
                    <a:lstStyle/>
                    <a:p>
                      <a:pPr marL="68580">
                        <a:lnSpc>
                          <a:spcPct val="100000"/>
                        </a:lnSpc>
                        <a:spcBef>
                          <a:spcPts val="1895"/>
                        </a:spcBef>
                      </a:pPr>
                      <a:r>
                        <a:rPr sz="1800" dirty="0">
                          <a:solidFill>
                            <a:srgbClr val="008600"/>
                          </a:solidFill>
                          <a:latin typeface="Courier New"/>
                          <a:cs typeface="Courier New"/>
                        </a:rPr>
                        <a:t>or</a:t>
                      </a:r>
                      <a:r>
                        <a:rPr sz="1800" spc="-55" dirty="0">
                          <a:solidFill>
                            <a:srgbClr val="008600"/>
                          </a:solidFill>
                          <a:latin typeface="Courier New"/>
                          <a:cs typeface="Courier New"/>
                        </a:rPr>
                        <a:t> </a:t>
                      </a:r>
                      <a:r>
                        <a:rPr sz="1800" spc="-5" dirty="0">
                          <a:solidFill>
                            <a:srgbClr val="008600"/>
                          </a:solidFill>
                          <a:latin typeface="Courier New"/>
                          <a:cs typeface="Courier New"/>
                        </a:rPr>
                        <a:t>equal</a:t>
                      </a:r>
                      <a:endParaRPr sz="1800">
                        <a:latin typeface="Courier New"/>
                        <a:cs typeface="Courier New"/>
                      </a:endParaRPr>
                    </a:p>
                  </a:txBody>
                  <a:tcPr marL="0" marR="0" marT="240665" marB="0"/>
                </a:tc>
                <a:tc>
                  <a:txBody>
                    <a:bodyPr/>
                    <a:lstStyle/>
                    <a:p>
                      <a:pPr marL="68580">
                        <a:lnSpc>
                          <a:spcPct val="100000"/>
                        </a:lnSpc>
                        <a:spcBef>
                          <a:spcPts val="1895"/>
                        </a:spcBef>
                      </a:pPr>
                      <a:r>
                        <a:rPr sz="1800" dirty="0">
                          <a:solidFill>
                            <a:srgbClr val="008600"/>
                          </a:solidFill>
                          <a:latin typeface="Courier New"/>
                          <a:cs typeface="Courier New"/>
                        </a:rPr>
                        <a:t>to</a:t>
                      </a:r>
                      <a:r>
                        <a:rPr sz="1800" spc="-80" dirty="0">
                          <a:solidFill>
                            <a:srgbClr val="008600"/>
                          </a:solidFill>
                          <a:latin typeface="Courier New"/>
                          <a:cs typeface="Courier New"/>
                        </a:rPr>
                        <a:t> </a:t>
                      </a:r>
                      <a:r>
                        <a:rPr sz="1800" dirty="0">
                          <a:solidFill>
                            <a:srgbClr val="008600"/>
                          </a:solidFill>
                          <a:latin typeface="Courier New"/>
                          <a:cs typeface="Courier New"/>
                        </a:rPr>
                        <a:t>10</a:t>
                      </a:r>
                      <a:endParaRPr sz="1800">
                        <a:latin typeface="Courier New"/>
                        <a:cs typeface="Courier New"/>
                      </a:endParaRPr>
                    </a:p>
                  </a:txBody>
                  <a:tcPr marL="0" marR="0" marT="240665" marB="0"/>
                </a:tc>
                <a:extLst>
                  <a:ext uri="{0D108BD9-81ED-4DB2-BD59-A6C34878D82A}">
                    <a16:rowId xmlns:a16="http://schemas.microsoft.com/office/drawing/2014/main" val="10002"/>
                  </a:ext>
                </a:extLst>
              </a:tr>
              <a:tr h="1166812">
                <a:tc>
                  <a:txBody>
                    <a:bodyPr/>
                    <a:lstStyle/>
                    <a:p>
                      <a:pPr marL="31750" marR="60960">
                        <a:lnSpc>
                          <a:spcPct val="141800"/>
                        </a:lnSpc>
                        <a:spcBef>
                          <a:spcPts val="990"/>
                        </a:spcBef>
                        <a:tabLst>
                          <a:tab pos="1955164" algn="l"/>
                        </a:tabLst>
                      </a:pPr>
                      <a:r>
                        <a:rPr sz="1800" dirty="0">
                          <a:solidFill>
                            <a:srgbClr val="008600"/>
                          </a:solidFill>
                          <a:latin typeface="Courier New"/>
                          <a:cs typeface="Courier New"/>
                        </a:rPr>
                        <a:t>--</a:t>
                      </a:r>
                      <a:r>
                        <a:rPr sz="1800" spc="-5" dirty="0">
                          <a:solidFill>
                            <a:srgbClr val="008600"/>
                          </a:solidFill>
                          <a:latin typeface="Courier New"/>
                          <a:cs typeface="Courier New"/>
                        </a:rPr>
                        <a:t> Rows</a:t>
                      </a:r>
                      <a:r>
                        <a:rPr sz="1800" dirty="0">
                          <a:solidFill>
                            <a:srgbClr val="008600"/>
                          </a:solidFill>
                          <a:latin typeface="Courier New"/>
                          <a:cs typeface="Courier New"/>
                        </a:rPr>
                        <a:t> </a:t>
                      </a:r>
                      <a:r>
                        <a:rPr sz="1800" spc="-5" dirty="0">
                          <a:solidFill>
                            <a:srgbClr val="008600"/>
                          </a:solidFill>
                          <a:latin typeface="Courier New"/>
                          <a:cs typeface="Courier New"/>
                        </a:rPr>
                        <a:t>with</a:t>
                      </a:r>
                      <a:r>
                        <a:rPr sz="1800" dirty="0">
                          <a:solidFill>
                            <a:srgbClr val="008600"/>
                          </a:solidFill>
                          <a:latin typeface="Courier New"/>
                          <a:cs typeface="Courier New"/>
                        </a:rPr>
                        <a:t> </a:t>
                      </a:r>
                      <a:r>
                        <a:rPr sz="1800" spc="-5" dirty="0">
                          <a:solidFill>
                            <a:srgbClr val="008600"/>
                          </a:solidFill>
                          <a:latin typeface="Courier New"/>
                          <a:cs typeface="Courier New"/>
                        </a:rPr>
                        <a:t>points</a:t>
                      </a:r>
                      <a:r>
                        <a:rPr sz="1800" dirty="0">
                          <a:solidFill>
                            <a:srgbClr val="008600"/>
                          </a:solidFill>
                          <a:latin typeface="Courier New"/>
                          <a:cs typeface="Courier New"/>
                        </a:rPr>
                        <a:t> </a:t>
                      </a:r>
                      <a:r>
                        <a:rPr sz="1800" spc="-5" dirty="0">
                          <a:solidFill>
                            <a:srgbClr val="008600"/>
                          </a:solidFill>
                          <a:latin typeface="Courier New"/>
                          <a:cs typeface="Courier New"/>
                        </a:rPr>
                        <a:t>less than</a:t>
                      </a:r>
                      <a:r>
                        <a:rPr sz="1800" dirty="0">
                          <a:solidFill>
                            <a:srgbClr val="008600"/>
                          </a:solidFill>
                          <a:latin typeface="Courier New"/>
                          <a:cs typeface="Courier New"/>
                        </a:rPr>
                        <a:t> or </a:t>
                      </a:r>
                      <a:r>
                        <a:rPr sz="1800" spc="-1065" dirty="0">
                          <a:solidFill>
                            <a:srgbClr val="008600"/>
                          </a:solidFill>
                          <a:latin typeface="Courier New"/>
                          <a:cs typeface="Courier New"/>
                        </a:rPr>
                        <a:t> </a:t>
                      </a:r>
                      <a:r>
                        <a:rPr sz="1800" b="1" spc="-5" dirty="0">
                          <a:solidFill>
                            <a:srgbClr val="00B0F0"/>
                          </a:solidFill>
                          <a:latin typeface="Courier New"/>
                          <a:cs typeface="Courier New"/>
                        </a:rPr>
                        <a:t>WHERE</a:t>
                      </a:r>
                      <a:r>
                        <a:rPr sz="1800" spc="20" dirty="0">
                          <a:latin typeface="Courier New"/>
                          <a:cs typeface="Courier New"/>
                        </a:rPr>
                        <a:t> </a:t>
                      </a:r>
                      <a:r>
                        <a:rPr sz="1800" spc="-5" dirty="0">
                          <a:solidFill>
                            <a:srgbClr val="04182D"/>
                          </a:solidFill>
                          <a:latin typeface="Courier New"/>
                          <a:cs typeface="Courier New"/>
                        </a:rPr>
                        <a:t>points	</a:t>
                      </a:r>
                      <a:r>
                        <a:rPr sz="1800" dirty="0">
                          <a:solidFill>
                            <a:srgbClr val="04182D"/>
                          </a:solidFill>
                          <a:latin typeface="Courier New"/>
                          <a:cs typeface="Courier New"/>
                        </a:rPr>
                        <a:t>&lt;=</a:t>
                      </a:r>
                      <a:r>
                        <a:rPr sz="1800" spc="-10" dirty="0">
                          <a:solidFill>
                            <a:srgbClr val="04182D"/>
                          </a:solidFill>
                          <a:latin typeface="Courier New"/>
                          <a:cs typeface="Courier New"/>
                        </a:rPr>
                        <a:t> </a:t>
                      </a:r>
                      <a:r>
                        <a:rPr sz="1800" dirty="0">
                          <a:solidFill>
                            <a:srgbClr val="BE2F72"/>
                          </a:solidFill>
                          <a:latin typeface="Courier New"/>
                          <a:cs typeface="Courier New"/>
                        </a:rPr>
                        <a:t>20</a:t>
                      </a:r>
                      <a:endParaRPr sz="1800" dirty="0">
                        <a:latin typeface="Courier New"/>
                        <a:cs typeface="Courier New"/>
                      </a:endParaRPr>
                    </a:p>
                  </a:txBody>
                  <a:tcPr marL="0" marR="0" marT="125730" marB="0"/>
                </a:tc>
                <a:tc>
                  <a:txBody>
                    <a:bodyPr/>
                    <a:lstStyle/>
                    <a:p>
                      <a:pPr marL="68580">
                        <a:lnSpc>
                          <a:spcPct val="100000"/>
                        </a:lnSpc>
                        <a:spcBef>
                          <a:spcPts val="1895"/>
                        </a:spcBef>
                      </a:pPr>
                      <a:r>
                        <a:rPr sz="1800" spc="-5" dirty="0">
                          <a:solidFill>
                            <a:srgbClr val="008600"/>
                          </a:solidFill>
                          <a:latin typeface="Courier New"/>
                          <a:cs typeface="Courier New"/>
                        </a:rPr>
                        <a:t>equal</a:t>
                      </a:r>
                      <a:r>
                        <a:rPr sz="1800" spc="-55" dirty="0">
                          <a:solidFill>
                            <a:srgbClr val="008600"/>
                          </a:solidFill>
                          <a:latin typeface="Courier New"/>
                          <a:cs typeface="Courier New"/>
                        </a:rPr>
                        <a:t> </a:t>
                      </a:r>
                      <a:r>
                        <a:rPr sz="1800" dirty="0">
                          <a:solidFill>
                            <a:srgbClr val="008600"/>
                          </a:solidFill>
                          <a:latin typeface="Courier New"/>
                          <a:cs typeface="Courier New"/>
                        </a:rPr>
                        <a:t>to</a:t>
                      </a:r>
                      <a:endParaRPr sz="1800">
                        <a:latin typeface="Courier New"/>
                        <a:cs typeface="Courier New"/>
                      </a:endParaRPr>
                    </a:p>
                  </a:txBody>
                  <a:tcPr marL="0" marR="0" marT="240665" marB="0"/>
                </a:tc>
                <a:tc>
                  <a:txBody>
                    <a:bodyPr/>
                    <a:lstStyle/>
                    <a:p>
                      <a:pPr marL="68580">
                        <a:lnSpc>
                          <a:spcPct val="100000"/>
                        </a:lnSpc>
                        <a:spcBef>
                          <a:spcPts val="1895"/>
                        </a:spcBef>
                      </a:pPr>
                      <a:r>
                        <a:rPr sz="1800" dirty="0">
                          <a:solidFill>
                            <a:srgbClr val="008600"/>
                          </a:solidFill>
                          <a:latin typeface="Courier New"/>
                          <a:cs typeface="Courier New"/>
                        </a:rPr>
                        <a:t>20</a:t>
                      </a:r>
                      <a:endParaRPr sz="1800">
                        <a:latin typeface="Courier New"/>
                        <a:cs typeface="Courier New"/>
                      </a:endParaRPr>
                    </a:p>
                  </a:txBody>
                  <a:tcPr marL="0" marR="0" marT="240665" marB="0"/>
                </a:tc>
                <a:extLst>
                  <a:ext uri="{0D108BD9-81ED-4DB2-BD59-A6C34878D82A}">
                    <a16:rowId xmlns:a16="http://schemas.microsoft.com/office/drawing/2014/main" val="10003"/>
                  </a:ext>
                </a:extLst>
              </a:tr>
              <a:tr h="920021">
                <a:tc>
                  <a:txBody>
                    <a:bodyPr/>
                    <a:lstStyle/>
                    <a:p>
                      <a:pPr marL="31750" marR="1022985">
                        <a:lnSpc>
                          <a:spcPct val="141800"/>
                        </a:lnSpc>
                        <a:spcBef>
                          <a:spcPts val="990"/>
                        </a:spcBef>
                        <a:tabLst>
                          <a:tab pos="993140" algn="l"/>
                          <a:tab pos="2504440" algn="l"/>
                        </a:tabLst>
                      </a:pPr>
                      <a:r>
                        <a:rPr sz="1800" dirty="0">
                          <a:solidFill>
                            <a:srgbClr val="008600"/>
                          </a:solidFill>
                          <a:latin typeface="Courier New"/>
                          <a:cs typeface="Courier New"/>
                        </a:rPr>
                        <a:t>-- </a:t>
                      </a:r>
                      <a:r>
                        <a:rPr sz="1800" spc="-5" dirty="0">
                          <a:solidFill>
                            <a:srgbClr val="008600"/>
                          </a:solidFill>
                          <a:latin typeface="Courier New"/>
                          <a:cs typeface="Courier New"/>
                        </a:rPr>
                        <a:t>Character data type </a:t>
                      </a:r>
                      <a:r>
                        <a:rPr sz="1800" dirty="0">
                          <a:solidFill>
                            <a:srgbClr val="008600"/>
                          </a:solidFill>
                          <a:latin typeface="Courier New"/>
                          <a:cs typeface="Courier New"/>
                        </a:rPr>
                        <a:t> </a:t>
                      </a:r>
                      <a:r>
                        <a:rPr sz="1800" b="1" spc="-5" dirty="0">
                          <a:solidFill>
                            <a:srgbClr val="00B0F0"/>
                          </a:solidFill>
                          <a:latin typeface="Courier New"/>
                          <a:cs typeface="Courier New"/>
                        </a:rPr>
                        <a:t>WHER</a:t>
                      </a:r>
                      <a:r>
                        <a:rPr sz="1800" b="1" dirty="0">
                          <a:solidFill>
                            <a:srgbClr val="00B0F0"/>
                          </a:solidFill>
                          <a:latin typeface="Courier New"/>
                          <a:cs typeface="Courier New"/>
                        </a:rPr>
                        <a:t>E</a:t>
                      </a:r>
                      <a:r>
                        <a:rPr sz="1800" dirty="0">
                          <a:latin typeface="Courier New"/>
                          <a:cs typeface="Courier New"/>
                        </a:rPr>
                        <a:t>	</a:t>
                      </a:r>
                      <a:r>
                        <a:rPr sz="1800" spc="-5" dirty="0">
                          <a:solidFill>
                            <a:srgbClr val="04182D"/>
                          </a:solidFill>
                          <a:latin typeface="Courier New"/>
                          <a:cs typeface="Courier New"/>
                        </a:rPr>
                        <a:t>countr</a:t>
                      </a:r>
                      <a:r>
                        <a:rPr sz="1800" dirty="0">
                          <a:solidFill>
                            <a:srgbClr val="04182D"/>
                          </a:solidFill>
                          <a:latin typeface="Courier New"/>
                          <a:cs typeface="Courier New"/>
                        </a:rPr>
                        <a:t>y =	</a:t>
                      </a:r>
                      <a:r>
                        <a:rPr sz="1800" spc="-5" dirty="0">
                          <a:solidFill>
                            <a:srgbClr val="BE2F72"/>
                          </a:solidFill>
                          <a:latin typeface="Courier New"/>
                          <a:cs typeface="Courier New"/>
                        </a:rPr>
                        <a:t>'Spain</a:t>
                      </a:r>
                      <a:r>
                        <a:rPr sz="1800" dirty="0">
                          <a:solidFill>
                            <a:srgbClr val="BE2F72"/>
                          </a:solidFill>
                          <a:latin typeface="Courier New"/>
                          <a:cs typeface="Courier New"/>
                        </a:rPr>
                        <a:t>'</a:t>
                      </a:r>
                      <a:endParaRPr lang="en-US" sz="1800" dirty="0">
                        <a:solidFill>
                          <a:srgbClr val="BE2F72"/>
                        </a:solidFill>
                        <a:latin typeface="Courier New"/>
                        <a:cs typeface="Courier New"/>
                      </a:endParaRPr>
                    </a:p>
                    <a:p>
                      <a:pPr marL="31750" marR="1022985">
                        <a:lnSpc>
                          <a:spcPct val="141800"/>
                        </a:lnSpc>
                        <a:spcBef>
                          <a:spcPts val="990"/>
                        </a:spcBef>
                        <a:tabLst>
                          <a:tab pos="993140" algn="l"/>
                          <a:tab pos="2504440" algn="l"/>
                        </a:tabLst>
                      </a:pPr>
                      <a:endParaRPr lang="en-US" sz="1800" dirty="0">
                        <a:solidFill>
                          <a:srgbClr val="BE2F72"/>
                        </a:solidFill>
                        <a:latin typeface="Courier New"/>
                        <a:cs typeface="Courier New"/>
                      </a:endParaRPr>
                    </a:p>
                    <a:p>
                      <a:pPr marL="12700">
                        <a:lnSpc>
                          <a:spcPct val="100000"/>
                        </a:lnSpc>
                        <a:spcBef>
                          <a:spcPts val="1000"/>
                        </a:spcBef>
                      </a:pPr>
                      <a:r>
                        <a:rPr lang="en-US" sz="1800" dirty="0">
                          <a:solidFill>
                            <a:srgbClr val="008600"/>
                          </a:solidFill>
                          <a:latin typeface="Courier New"/>
                          <a:cs typeface="Courier New"/>
                        </a:rPr>
                        <a:t>--</a:t>
                      </a:r>
                      <a:r>
                        <a:rPr lang="en-US" sz="1800" spc="-15" dirty="0">
                          <a:solidFill>
                            <a:srgbClr val="008600"/>
                          </a:solidFill>
                          <a:latin typeface="Courier New"/>
                          <a:cs typeface="Courier New"/>
                        </a:rPr>
                        <a:t> </a:t>
                      </a:r>
                      <a:r>
                        <a:rPr lang="en-US" sz="1800" spc="-5" dirty="0">
                          <a:solidFill>
                            <a:srgbClr val="008600"/>
                          </a:solidFill>
                          <a:latin typeface="Courier New"/>
                          <a:cs typeface="Courier New"/>
                        </a:rPr>
                        <a:t>Date</a:t>
                      </a:r>
                      <a:r>
                        <a:rPr lang="en-US" sz="1800" spc="-15" dirty="0">
                          <a:solidFill>
                            <a:srgbClr val="008600"/>
                          </a:solidFill>
                          <a:latin typeface="Courier New"/>
                          <a:cs typeface="Courier New"/>
                        </a:rPr>
                        <a:t> </a:t>
                      </a:r>
                      <a:r>
                        <a:rPr lang="en-US" sz="1800" spc="-5" dirty="0">
                          <a:solidFill>
                            <a:srgbClr val="008600"/>
                          </a:solidFill>
                          <a:latin typeface="Courier New"/>
                          <a:cs typeface="Courier New"/>
                        </a:rPr>
                        <a:t>data</a:t>
                      </a:r>
                      <a:r>
                        <a:rPr lang="en-US" sz="1800" spc="-15" dirty="0">
                          <a:solidFill>
                            <a:srgbClr val="008600"/>
                          </a:solidFill>
                          <a:latin typeface="Courier New"/>
                          <a:cs typeface="Courier New"/>
                        </a:rPr>
                        <a:t> </a:t>
                      </a:r>
                      <a:r>
                        <a:rPr lang="en-US" sz="1800" spc="-5" dirty="0">
                          <a:solidFill>
                            <a:srgbClr val="008600"/>
                          </a:solidFill>
                          <a:latin typeface="Courier New"/>
                          <a:cs typeface="Courier New"/>
                        </a:rPr>
                        <a:t>type</a:t>
                      </a:r>
                      <a:endParaRPr lang="en-US" sz="1800" dirty="0">
                        <a:latin typeface="Courier New"/>
                        <a:cs typeface="Courier New"/>
                      </a:endParaRPr>
                    </a:p>
                    <a:p>
                      <a:pPr marL="12700">
                        <a:lnSpc>
                          <a:spcPct val="100000"/>
                        </a:lnSpc>
                        <a:spcBef>
                          <a:spcPts val="900"/>
                        </a:spcBef>
                        <a:tabLst>
                          <a:tab pos="974090" algn="l"/>
                          <a:tab pos="2897505" algn="l"/>
                        </a:tabLst>
                      </a:pPr>
                      <a:r>
                        <a:rPr lang="en-US" sz="1800" b="1" spc="-5" dirty="0">
                          <a:solidFill>
                            <a:srgbClr val="00B0F0"/>
                          </a:solidFill>
                          <a:latin typeface="Courier New"/>
                          <a:cs typeface="Courier New"/>
                        </a:rPr>
                        <a:t>WHERE</a:t>
                      </a:r>
                      <a:r>
                        <a:rPr lang="en-US" sz="1800" spc="-5" dirty="0">
                          <a:latin typeface="Courier New"/>
                          <a:cs typeface="Courier New"/>
                        </a:rPr>
                        <a:t>	</a:t>
                      </a:r>
                      <a:r>
                        <a:rPr lang="en-US" sz="1800" spc="-5" dirty="0" err="1">
                          <a:solidFill>
                            <a:srgbClr val="04182D"/>
                          </a:solidFill>
                          <a:latin typeface="Courier New"/>
                          <a:cs typeface="Courier New"/>
                        </a:rPr>
                        <a:t>event_date</a:t>
                      </a:r>
                      <a:r>
                        <a:rPr lang="en-US" sz="1800" spc="10" dirty="0">
                          <a:solidFill>
                            <a:srgbClr val="04182D"/>
                          </a:solidFill>
                          <a:latin typeface="Courier New"/>
                          <a:cs typeface="Courier New"/>
                        </a:rPr>
                        <a:t> </a:t>
                      </a:r>
                      <a:r>
                        <a:rPr lang="en-US" sz="1800" dirty="0">
                          <a:solidFill>
                            <a:srgbClr val="04182D"/>
                          </a:solidFill>
                          <a:latin typeface="Courier New"/>
                          <a:cs typeface="Courier New"/>
                        </a:rPr>
                        <a:t>=	</a:t>
                      </a:r>
                      <a:r>
                        <a:rPr lang="en-US" sz="1800" dirty="0">
                          <a:solidFill>
                            <a:srgbClr val="BE2F72"/>
                          </a:solidFill>
                          <a:latin typeface="Courier New"/>
                          <a:cs typeface="Courier New"/>
                        </a:rPr>
                        <a:t>'</a:t>
                      </a:r>
                      <a:r>
                        <a:rPr lang="en-US" sz="1800" spc="-5" dirty="0">
                          <a:solidFill>
                            <a:srgbClr val="BE2F72"/>
                          </a:solidFill>
                          <a:latin typeface="Courier New"/>
                          <a:cs typeface="Courier New"/>
                        </a:rPr>
                        <a:t>2022-01-02'</a:t>
                      </a:r>
                      <a:endParaRPr lang="en-US" sz="1800" dirty="0">
                        <a:latin typeface="Courier New"/>
                        <a:cs typeface="Courier New"/>
                      </a:endParaRPr>
                    </a:p>
                    <a:p>
                      <a:pPr marL="31750" marR="1022985">
                        <a:lnSpc>
                          <a:spcPct val="141800"/>
                        </a:lnSpc>
                        <a:spcBef>
                          <a:spcPts val="990"/>
                        </a:spcBef>
                        <a:tabLst>
                          <a:tab pos="993140" algn="l"/>
                          <a:tab pos="2504440" algn="l"/>
                        </a:tabLst>
                      </a:pPr>
                      <a:endParaRPr sz="1800" dirty="0">
                        <a:latin typeface="Courier New"/>
                        <a:cs typeface="Courier New"/>
                      </a:endParaRPr>
                    </a:p>
                  </a:txBody>
                  <a:tcPr marL="0" marR="0" marT="12573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extLst>
                  <a:ext uri="{0D108BD9-81ED-4DB2-BD59-A6C34878D82A}">
                    <a16:rowId xmlns:a16="http://schemas.microsoft.com/office/drawing/2014/main" val="10004"/>
                  </a:ext>
                </a:extLst>
              </a:tr>
            </a:tbl>
          </a:graphicData>
        </a:graphic>
      </p:graphicFrame>
      <p:sp>
        <p:nvSpPr>
          <p:cNvPr id="7" name="object 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327526"/>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681621"/>
            <a:ext cx="14575155" cy="481076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6" name="object 6"/>
          <p:cNvSpPr txBox="1"/>
          <p:nvPr/>
        </p:nvSpPr>
        <p:spPr>
          <a:xfrm>
            <a:off x="676275" y="2157935"/>
            <a:ext cx="4435475" cy="1072088"/>
          </a:xfrm>
          <a:prstGeom prst="rect">
            <a:avLst/>
          </a:prstGeom>
        </p:spPr>
        <p:txBody>
          <a:bodyPr vert="horz" wrap="square" lIns="0" tIns="12700" rIns="0" bIns="0" rtlCol="0">
            <a:spAutoFit/>
          </a:bodyPr>
          <a:lstStyle/>
          <a:p>
            <a:pPr>
              <a:lnSpc>
                <a:spcPct val="100000"/>
              </a:lnSpc>
            </a:pPr>
            <a:endParaRPr sz="2600" dirty="0">
              <a:latin typeface="Courier New"/>
              <a:cs typeface="Courier New"/>
            </a:endParaRPr>
          </a:p>
          <a:p>
            <a:pPr>
              <a:lnSpc>
                <a:spcPct val="100000"/>
              </a:lnSpc>
              <a:spcBef>
                <a:spcPts val="50"/>
              </a:spcBef>
            </a:pPr>
            <a:endParaRPr lang="en-US" sz="2050" dirty="0">
              <a:latin typeface="Courier New"/>
              <a:cs typeface="Courier New"/>
            </a:endParaRPr>
          </a:p>
          <a:p>
            <a:pPr marL="12700">
              <a:lnSpc>
                <a:spcPct val="100000"/>
              </a:lnSpc>
              <a:tabLst>
                <a:tab pos="2135505" algn="l"/>
                <a:tab pos="3441700" algn="l"/>
              </a:tabLst>
            </a:pPr>
            <a:r>
              <a:rPr lang="en-US" sz="2150" spc="-10" dirty="0">
                <a:solidFill>
                  <a:srgbClr val="FFFFFF"/>
                </a:solidFill>
                <a:latin typeface="Courier New"/>
                <a:cs typeface="Courier New"/>
              </a:rPr>
              <a:t>+</a:t>
            </a:r>
            <a:r>
              <a:rPr lang="en-US" sz="2150" u="heavy" spc="-10" dirty="0">
                <a:solidFill>
                  <a:srgbClr val="FFFFFF"/>
                </a:solidFill>
                <a:uFill>
                  <a:solidFill>
                    <a:srgbClr val="FEFEFE"/>
                  </a:solidFill>
                </a:uFill>
                <a:latin typeface="Arial Hebrew Scholar" pitchFamily="2" charset="-79"/>
                <a:cs typeface="Arial Hebrew Scholar" pitchFamily="2" charset="-79"/>
              </a:rPr>
              <a:t>	</a:t>
            </a:r>
            <a:r>
              <a:rPr lang="en-US" sz="2150" spc="-10" dirty="0">
                <a:solidFill>
                  <a:srgbClr val="FFFFFF"/>
                </a:solidFill>
                <a:latin typeface="Courier New"/>
                <a:cs typeface="Courier New"/>
              </a:rPr>
              <a:t>+</a:t>
            </a:r>
            <a:r>
              <a:rPr lang="en-US" sz="2150" u="heavy" spc="-10" dirty="0">
                <a:solidFill>
                  <a:srgbClr val="FFFFFF"/>
                </a:solidFill>
                <a:uFill>
                  <a:solidFill>
                    <a:srgbClr val="FEFEFE"/>
                  </a:solidFill>
                </a:uFill>
                <a:latin typeface="Arial Hebrew Scholar" pitchFamily="2" charset="-79"/>
                <a:cs typeface="Arial Hebrew Scholar" pitchFamily="2" charset="-79"/>
              </a:rPr>
              <a:t>	</a:t>
            </a:r>
            <a:r>
              <a:rPr lang="en-US" sz="2150" spc="-5" dirty="0">
                <a:solidFill>
                  <a:srgbClr val="FFFFFF"/>
                </a:solidFill>
                <a:latin typeface="Courier New"/>
                <a:cs typeface="Courier New"/>
              </a:rPr>
              <a:t>+</a:t>
            </a:r>
            <a:endParaRPr lang="en-US" sz="2150" dirty="0">
              <a:latin typeface="Courier New"/>
              <a:cs typeface="Courier New"/>
            </a:endParaRPr>
          </a:p>
        </p:txBody>
      </p:sp>
      <p:graphicFrame>
        <p:nvGraphicFramePr>
          <p:cNvPr id="7" name="object 7"/>
          <p:cNvGraphicFramePr>
            <a:graphicFrameLocks noGrp="1"/>
          </p:cNvGraphicFramePr>
          <p:nvPr/>
        </p:nvGraphicFramePr>
        <p:xfrm>
          <a:off x="614986" y="3338700"/>
          <a:ext cx="3656328" cy="3490034"/>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1796414">
                  <a:extLst>
                    <a:ext uri="{9D8B030D-6E8A-4147-A177-3AD203B41FA5}">
                      <a16:colId xmlns:a16="http://schemas.microsoft.com/office/drawing/2014/main" val="20001"/>
                    </a:ext>
                  </a:extLst>
                </a:gridCol>
                <a:gridCol w="326389">
                  <a:extLst>
                    <a:ext uri="{9D8B030D-6E8A-4147-A177-3AD203B41FA5}">
                      <a16:colId xmlns:a16="http://schemas.microsoft.com/office/drawing/2014/main" val="20002"/>
                    </a:ext>
                  </a:extLst>
                </a:gridCol>
                <a:gridCol w="979805">
                  <a:extLst>
                    <a:ext uri="{9D8B030D-6E8A-4147-A177-3AD203B41FA5}">
                      <a16:colId xmlns:a16="http://schemas.microsoft.com/office/drawing/2014/main" val="20003"/>
                    </a:ext>
                  </a:extLst>
                </a:gridCol>
                <a:gridCol w="276860">
                  <a:extLst>
                    <a:ext uri="{9D8B030D-6E8A-4147-A177-3AD203B41FA5}">
                      <a16:colId xmlns:a16="http://schemas.microsoft.com/office/drawing/2014/main" val="20004"/>
                    </a:ext>
                  </a:extLst>
                </a:gridCol>
              </a:tblGrid>
              <a:tr h="337597">
                <a:tc>
                  <a:txBody>
                    <a:bodyPr/>
                    <a:lstStyle/>
                    <a:p>
                      <a:pPr marL="31750">
                        <a:lnSpc>
                          <a:spcPts val="2510"/>
                        </a:lnSpc>
                      </a:pPr>
                      <a:r>
                        <a:rPr sz="2150" dirty="0">
                          <a:solidFill>
                            <a:srgbClr val="FFFFFF"/>
                          </a:solidFill>
                          <a:latin typeface="Courier New"/>
                          <a:cs typeface="Courier New"/>
                        </a:rPr>
                        <a:t>|</a:t>
                      </a:r>
                      <a:endParaRPr sz="2150" dirty="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customerid</a:t>
                      </a:r>
                      <a:endParaRPr sz="2150" dirty="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total</a:t>
                      </a:r>
                      <a:endParaRPr sz="2150">
                        <a:latin typeface="Courier New"/>
                        <a:cs typeface="Courier New"/>
                      </a:endParaRPr>
                    </a:p>
                  </a:txBody>
                  <a:tcPr marL="0" marR="0" marT="0" marB="0"/>
                </a:tc>
                <a:tc>
                  <a:txBody>
                    <a:bodyPr/>
                    <a:lstStyle/>
                    <a:p>
                      <a:pPr marL="49530" algn="ct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gridSpan="5">
                  <a:txBody>
                    <a:bodyPr/>
                    <a:lstStyle/>
                    <a:p>
                      <a:pPr marL="31750">
                        <a:lnSpc>
                          <a:spcPct val="100000"/>
                        </a:lnSpc>
                        <a:spcBef>
                          <a:spcPts val="815"/>
                        </a:spcBef>
                        <a:tabLst>
                          <a:tab pos="2154555" algn="l"/>
                          <a:tab pos="3460750" algn="l"/>
                        </a:tabLst>
                      </a:pP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dirty="0">
                          <a:solidFill>
                            <a:srgbClr val="FFFFFF"/>
                          </a:solidFill>
                          <a:latin typeface="Courier New"/>
                          <a:cs typeface="Courier New"/>
                        </a:rPr>
                        <a:t>2</a:t>
                      </a:r>
                      <a:endParaRPr sz="2150">
                        <a:latin typeface="Courier New"/>
                        <a:cs typeface="Courier New"/>
                      </a:endParaRPr>
                    </a:p>
                  </a:txBody>
                  <a:tcPr marL="0" marR="0" marT="103505" marB="0"/>
                </a:tc>
                <a:tc>
                  <a:txBody>
                    <a:bodyPr/>
                    <a:lstStyle/>
                    <a:p>
                      <a:pPr marR="7366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1.98</a:t>
                      </a:r>
                      <a:endParaRPr sz="2150">
                        <a:latin typeface="Courier New"/>
                        <a:cs typeface="Courier New"/>
                      </a:endParaRPr>
                    </a:p>
                  </a:txBody>
                  <a:tcPr marL="0" marR="0" marT="103505" marB="0"/>
                </a:tc>
                <a:tc>
                  <a:txBody>
                    <a:bodyPr/>
                    <a:lstStyle/>
                    <a:p>
                      <a:pPr marL="49530" algn="ct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2"/>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4</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3.96</a:t>
                      </a:r>
                      <a:endParaRPr sz="2150">
                        <a:latin typeface="Courier New"/>
                        <a:cs typeface="Courier New"/>
                      </a:endParaRPr>
                    </a:p>
                  </a:txBody>
                  <a:tcPr marL="0" marR="0" marT="46990" marB="0"/>
                </a:tc>
                <a:tc>
                  <a:txBody>
                    <a:bodyPr/>
                    <a:lstStyle/>
                    <a:p>
                      <a:pPr marL="49530"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3"/>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8</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5.94</a:t>
                      </a:r>
                      <a:endParaRPr sz="2150">
                        <a:latin typeface="Courier New"/>
                        <a:cs typeface="Courier New"/>
                      </a:endParaRPr>
                    </a:p>
                  </a:txBody>
                  <a:tcPr marL="0" marR="0" marT="46990" marB="0"/>
                </a:tc>
                <a:tc>
                  <a:txBody>
                    <a:bodyPr/>
                    <a:lstStyle/>
                    <a:p>
                      <a:pPr marL="49530"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14</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8.91</a:t>
                      </a:r>
                      <a:endParaRPr sz="2150">
                        <a:latin typeface="Courier New"/>
                        <a:cs typeface="Courier New"/>
                      </a:endParaRPr>
                    </a:p>
                  </a:txBody>
                  <a:tcPr marL="0" marR="0" marT="46990" marB="0"/>
                </a:tc>
                <a:tc>
                  <a:txBody>
                    <a:bodyPr/>
                    <a:lstStyle/>
                    <a:p>
                      <a:pPr marL="49530"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5"/>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23</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13.86</a:t>
                      </a:r>
                      <a:endParaRPr sz="2150">
                        <a:latin typeface="Courier New"/>
                        <a:cs typeface="Courier New"/>
                      </a:endParaRPr>
                    </a:p>
                  </a:txBody>
                  <a:tcPr marL="0" marR="0" marT="46990" marB="0"/>
                </a:tc>
                <a:tc>
                  <a:txBody>
                    <a:bodyPr/>
                    <a:lstStyle/>
                    <a:p>
                      <a:pPr marL="49530" algn="ct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6"/>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37</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0.99</a:t>
                      </a:r>
                      <a:endParaRPr sz="2150">
                        <a:latin typeface="Courier New"/>
                        <a:cs typeface="Courier New"/>
                      </a:endParaRPr>
                    </a:p>
                  </a:txBody>
                  <a:tcPr marL="0" marR="0" marT="46990" marB="0"/>
                </a:tc>
                <a:tc>
                  <a:txBody>
                    <a:bodyPr/>
                    <a:lstStyle/>
                    <a:p>
                      <a:pPr marL="49530" algn="ctr">
                        <a:lnSpc>
                          <a:spcPct val="100000"/>
                        </a:lnSpc>
                        <a:spcBef>
                          <a:spcPts val="370"/>
                        </a:spcBef>
                      </a:pPr>
                      <a:r>
                        <a:rPr sz="2150" dirty="0">
                          <a:solidFill>
                            <a:srgbClr val="FFFFFF"/>
                          </a:solidFill>
                          <a:latin typeface="Courier New"/>
                          <a:cs typeface="Courier New"/>
                        </a:rPr>
                        <a:t>|</a:t>
                      </a:r>
                      <a:endParaRPr sz="2150" dirty="0">
                        <a:latin typeface="Courier New"/>
                        <a:cs typeface="Courier New"/>
                      </a:endParaRPr>
                    </a:p>
                  </a:txBody>
                  <a:tcPr marL="0" marR="0" marT="46990" marB="0"/>
                </a:tc>
                <a:extLst>
                  <a:ext uri="{0D108BD9-81ED-4DB2-BD59-A6C34878D82A}">
                    <a16:rowId xmlns:a16="http://schemas.microsoft.com/office/drawing/2014/main" val="10007"/>
                  </a:ext>
                </a:extLst>
              </a:tr>
            </a:tbl>
          </a:graphicData>
        </a:graphic>
      </p:graphicFrame>
      <p:sp>
        <p:nvSpPr>
          <p:cNvPr id="8" name="object 8"/>
          <p:cNvSpPr txBox="1"/>
          <p:nvPr/>
        </p:nvSpPr>
        <p:spPr>
          <a:xfrm>
            <a:off x="634036" y="6920621"/>
            <a:ext cx="3618865" cy="352425"/>
          </a:xfrm>
          <a:prstGeom prst="rect">
            <a:avLst/>
          </a:prstGeom>
        </p:spPr>
        <p:txBody>
          <a:bodyPr vert="horz" wrap="square" lIns="0" tIns="11430" rIns="0" bIns="0" rtlCol="0">
            <a:spAutoFit/>
          </a:bodyPr>
          <a:lstStyle/>
          <a:p>
            <a:pPr marL="12700">
              <a:lnSpc>
                <a:spcPct val="100000"/>
              </a:lnSpc>
              <a:spcBef>
                <a:spcPts val="90"/>
              </a:spcBef>
              <a:tabLst>
                <a:tab pos="2135505" algn="l"/>
                <a:tab pos="344170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2" name="object 6">
            <a:extLst>
              <a:ext uri="{FF2B5EF4-FFF2-40B4-BE49-F238E27FC236}">
                <a16:creationId xmlns:a16="http://schemas.microsoft.com/office/drawing/2014/main" id="{4A9DF47B-4430-FC51-2599-BC5CE66B36F7}"/>
              </a:ext>
            </a:extLst>
          </p:cNvPr>
          <p:cNvSpPr txBox="1"/>
          <p:nvPr/>
        </p:nvSpPr>
        <p:spPr>
          <a:xfrm>
            <a:off x="734137" y="484293"/>
            <a:ext cx="4435475" cy="1795300"/>
          </a:xfrm>
          <a:prstGeom prst="rect">
            <a:avLst/>
          </a:prstGeom>
        </p:spPr>
        <p:txBody>
          <a:bodyPr vert="horz" wrap="square" lIns="0" tIns="12700" rIns="0" bIns="0" rtlCol="0">
            <a:spAutoFit/>
          </a:bodyPr>
          <a:lstStyle/>
          <a:p>
            <a:pPr marL="12700" marR="331470">
              <a:lnSpc>
                <a:spcPct val="137400"/>
              </a:lnSpc>
              <a:spcBef>
                <a:spcPts val="100"/>
              </a:spcBef>
            </a:pPr>
            <a:r>
              <a:rPr sz="2150" b="1" spc="-10" dirty="0">
                <a:solidFill>
                  <a:srgbClr val="00B0F0"/>
                </a:solidFill>
                <a:latin typeface="Courier New"/>
                <a:cs typeface="Courier New"/>
              </a:rPr>
              <a:t>SELECT</a:t>
            </a:r>
            <a:r>
              <a:rPr sz="2150" spc="-10" dirty="0">
                <a:latin typeface="Courier New"/>
                <a:cs typeface="Courier New"/>
              </a:rPr>
              <a:t> </a:t>
            </a:r>
            <a:r>
              <a:rPr sz="2150" spc="-10" dirty="0">
                <a:solidFill>
                  <a:srgbClr val="04182D"/>
                </a:solidFill>
                <a:latin typeface="Courier New"/>
                <a:cs typeface="Courier New"/>
              </a:rPr>
              <a:t>customer_id, total </a:t>
            </a:r>
            <a:r>
              <a:rPr sz="2150" spc="-1280" dirty="0">
                <a:solidFill>
                  <a:srgbClr val="04182D"/>
                </a:solidFill>
                <a:latin typeface="Courier New"/>
                <a:cs typeface="Courier New"/>
              </a:rPr>
              <a:t> </a:t>
            </a:r>
            <a:r>
              <a:rPr sz="2150" b="1" spc="-10" dirty="0">
                <a:solidFill>
                  <a:srgbClr val="00B0F0"/>
                </a:solidFill>
                <a:latin typeface="Courier New"/>
                <a:cs typeface="Courier New"/>
              </a:rPr>
              <a:t>FROM</a:t>
            </a:r>
            <a:r>
              <a:rPr sz="2150" spc="-20" dirty="0">
                <a:latin typeface="Courier New"/>
                <a:cs typeface="Courier New"/>
              </a:rPr>
              <a:t> </a:t>
            </a:r>
            <a:r>
              <a:rPr sz="2150" spc="-10" dirty="0">
                <a:solidFill>
                  <a:srgbClr val="04182D"/>
                </a:solidFill>
                <a:latin typeface="Courier New"/>
                <a:cs typeface="Courier New"/>
              </a:rPr>
              <a:t>invoice</a:t>
            </a:r>
            <a:endParaRPr sz="2150" dirty="0">
              <a:latin typeface="Courier New"/>
              <a:cs typeface="Courier New"/>
            </a:endParaRPr>
          </a:p>
          <a:p>
            <a:pPr marL="12700" marR="5080">
              <a:lnSpc>
                <a:spcPct val="137400"/>
              </a:lnSpc>
            </a:pPr>
            <a:r>
              <a:rPr lang="en-US" sz="2150" spc="-10" dirty="0">
                <a:solidFill>
                  <a:srgbClr val="008600"/>
                </a:solidFill>
                <a:latin typeface="Courier New"/>
                <a:cs typeface="Courier New"/>
              </a:rPr>
              <a:t>-- Testing for non-equality </a:t>
            </a:r>
            <a:r>
              <a:rPr lang="en-US" sz="2150" spc="-1280" dirty="0">
                <a:solidFill>
                  <a:srgbClr val="008600"/>
                </a:solidFill>
                <a:latin typeface="Courier New"/>
                <a:cs typeface="Courier New"/>
              </a:rPr>
              <a:t> </a:t>
            </a:r>
            <a:r>
              <a:rPr lang="en-US" sz="2150" b="1" spc="-10" dirty="0">
                <a:solidFill>
                  <a:srgbClr val="00B0F0"/>
                </a:solidFill>
                <a:latin typeface="Courier New"/>
                <a:cs typeface="Courier New"/>
              </a:rPr>
              <a:t>WHERE</a:t>
            </a:r>
            <a:r>
              <a:rPr lang="en-US" sz="2150" spc="-20" dirty="0">
                <a:latin typeface="Courier New"/>
                <a:cs typeface="Courier New"/>
              </a:rPr>
              <a:t> </a:t>
            </a:r>
            <a:r>
              <a:rPr lang="en-US" sz="2150" spc="-10" dirty="0">
                <a:solidFill>
                  <a:srgbClr val="04182D"/>
                </a:solidFill>
                <a:latin typeface="Courier New"/>
                <a:cs typeface="Courier New"/>
              </a:rPr>
              <a:t>total</a:t>
            </a:r>
            <a:r>
              <a:rPr lang="en-US" sz="2150" spc="-15" dirty="0">
                <a:solidFill>
                  <a:srgbClr val="04182D"/>
                </a:solidFill>
                <a:latin typeface="Courier New"/>
                <a:cs typeface="Courier New"/>
              </a:rPr>
              <a:t> </a:t>
            </a:r>
            <a:r>
              <a:rPr lang="en-US" sz="2150" spc="-10" dirty="0">
                <a:solidFill>
                  <a:srgbClr val="04182D"/>
                </a:solidFill>
                <a:latin typeface="Courier New"/>
                <a:cs typeface="Courier New"/>
              </a:rPr>
              <a:t>&lt;&gt;</a:t>
            </a:r>
            <a:r>
              <a:rPr lang="en-US" sz="2150" spc="-15" dirty="0">
                <a:solidFill>
                  <a:srgbClr val="04182D"/>
                </a:solidFill>
                <a:latin typeface="Courier New"/>
                <a:cs typeface="Courier New"/>
              </a:rPr>
              <a:t> </a:t>
            </a:r>
            <a:r>
              <a:rPr lang="en-US" sz="2150" spc="-10" dirty="0">
                <a:solidFill>
                  <a:srgbClr val="BE2F72"/>
                </a:solidFill>
                <a:latin typeface="Courier New"/>
                <a:cs typeface="Courier New"/>
              </a:rPr>
              <a:t>10</a:t>
            </a:r>
            <a:r>
              <a:rPr lang="en-US" sz="2150" spc="-10" dirty="0">
                <a:solidFill>
                  <a:srgbClr val="04182D"/>
                </a:solidFill>
                <a:latin typeface="Courier New"/>
                <a:cs typeface="Courier New"/>
              </a:rPr>
              <a:t>;</a:t>
            </a:r>
            <a:endParaRPr lang="en-US" sz="21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4">
            <a:extLst>
              <a:ext uri="{FF2B5EF4-FFF2-40B4-BE49-F238E27FC236}">
                <a16:creationId xmlns:a16="http://schemas.microsoft.com/office/drawing/2014/main" id="{B1067F65-B76A-3FEB-2932-4A555D7A6295}"/>
              </a:ext>
            </a:extLst>
          </p:cNvPr>
          <p:cNvSpPr/>
          <p:nvPr/>
        </p:nvSpPr>
        <p:spPr>
          <a:xfrm>
            <a:off x="7849468" y="1166811"/>
            <a:ext cx="7124065" cy="1658101"/>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6" name="object 4">
            <a:extLst>
              <a:ext uri="{FF2B5EF4-FFF2-40B4-BE49-F238E27FC236}">
                <a16:creationId xmlns:a16="http://schemas.microsoft.com/office/drawing/2014/main" id="{617767AF-BE45-B7C5-7A6B-2F2CBEB5DDE5}"/>
              </a:ext>
            </a:extLst>
          </p:cNvPr>
          <p:cNvSpPr/>
          <p:nvPr/>
        </p:nvSpPr>
        <p:spPr>
          <a:xfrm>
            <a:off x="491289" y="1166811"/>
            <a:ext cx="7124065" cy="1658101"/>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5"/>
            <a:ext cx="2322195" cy="713740"/>
          </a:xfrm>
          <a:prstGeom prst="rect">
            <a:avLst/>
          </a:prstGeom>
        </p:spPr>
        <p:txBody>
          <a:bodyPr vert="horz" wrap="square" lIns="0" tIns="13970" rIns="0" bIns="0" rtlCol="0">
            <a:spAutoFit/>
          </a:bodyPr>
          <a:lstStyle/>
          <a:p>
            <a:pPr marL="12700">
              <a:lnSpc>
                <a:spcPct val="100000"/>
              </a:lnSpc>
              <a:spcBef>
                <a:spcPts val="110"/>
              </a:spcBef>
            </a:pPr>
            <a:r>
              <a:rPr sz="4500" spc="-260" dirty="0"/>
              <a:t>Between</a:t>
            </a:r>
            <a:endParaRPr sz="4500"/>
          </a:p>
        </p:txBody>
      </p:sp>
      <p:sp>
        <p:nvSpPr>
          <p:cNvPr id="3" name="object 3"/>
          <p:cNvSpPr/>
          <p:nvPr/>
        </p:nvSpPr>
        <p:spPr>
          <a:xfrm>
            <a:off x="491289" y="3070558"/>
            <a:ext cx="7124065" cy="3910329"/>
          </a:xfrm>
          <a:custGeom>
            <a:avLst/>
            <a:gdLst/>
            <a:ahLst/>
            <a:cxnLst/>
            <a:rect l="l" t="t" r="r" b="b"/>
            <a:pathLst>
              <a:path w="7124065" h="3910329">
                <a:moveTo>
                  <a:pt x="7047191" y="3909844"/>
                </a:moveTo>
                <a:lnTo>
                  <a:pt x="76505" y="3909844"/>
                </a:lnTo>
                <a:lnTo>
                  <a:pt x="71180" y="3909319"/>
                </a:lnTo>
                <a:lnTo>
                  <a:pt x="31920" y="3893057"/>
                </a:lnTo>
                <a:lnTo>
                  <a:pt x="4175" y="3854329"/>
                </a:lnTo>
                <a:lnTo>
                  <a:pt x="0" y="3833338"/>
                </a:lnTo>
                <a:lnTo>
                  <a:pt x="0" y="3827963"/>
                </a:lnTo>
                <a:lnTo>
                  <a:pt x="0" y="76505"/>
                </a:lnTo>
                <a:lnTo>
                  <a:pt x="16786" y="31919"/>
                </a:lnTo>
                <a:lnTo>
                  <a:pt x="55513" y="4175"/>
                </a:lnTo>
                <a:lnTo>
                  <a:pt x="76505" y="0"/>
                </a:lnTo>
                <a:lnTo>
                  <a:pt x="7047191" y="0"/>
                </a:lnTo>
                <a:lnTo>
                  <a:pt x="7091775" y="16785"/>
                </a:lnTo>
                <a:lnTo>
                  <a:pt x="7119520" y="55513"/>
                </a:lnTo>
                <a:lnTo>
                  <a:pt x="7123696" y="76505"/>
                </a:lnTo>
                <a:lnTo>
                  <a:pt x="7123696" y="3833338"/>
                </a:lnTo>
                <a:lnTo>
                  <a:pt x="7106908" y="3877924"/>
                </a:lnTo>
                <a:lnTo>
                  <a:pt x="7068182" y="3905668"/>
                </a:lnTo>
                <a:lnTo>
                  <a:pt x="7052515" y="3909319"/>
                </a:lnTo>
                <a:lnTo>
                  <a:pt x="7047191" y="390984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txBox="1"/>
          <p:nvPr/>
        </p:nvSpPr>
        <p:spPr>
          <a:xfrm>
            <a:off x="614986" y="2548721"/>
            <a:ext cx="4923790" cy="1072088"/>
          </a:xfrm>
          <a:prstGeom prst="rect">
            <a:avLst/>
          </a:prstGeom>
        </p:spPr>
        <p:txBody>
          <a:bodyPr vert="horz" wrap="square" lIns="0" tIns="12700" rIns="0" bIns="0" rtlCol="0">
            <a:spAutoFit/>
          </a:bodyPr>
          <a:lstStyle/>
          <a:p>
            <a:pPr>
              <a:lnSpc>
                <a:spcPct val="100000"/>
              </a:lnSpc>
            </a:pPr>
            <a:endParaRPr sz="2600" dirty="0">
              <a:latin typeface="Courier New"/>
              <a:cs typeface="Courier New"/>
            </a:endParaRPr>
          </a:p>
          <a:p>
            <a:pPr>
              <a:lnSpc>
                <a:spcPct val="100000"/>
              </a:lnSpc>
              <a:spcBef>
                <a:spcPts val="50"/>
              </a:spcBef>
            </a:pPr>
            <a:endParaRPr sz="2050" dirty="0">
              <a:latin typeface="Courier New"/>
              <a:cs typeface="Courier New"/>
            </a:endParaRPr>
          </a:p>
          <a:p>
            <a:pPr marL="12700">
              <a:lnSpc>
                <a:spcPct val="100000"/>
              </a:lnSpc>
              <a:tabLst>
                <a:tab pos="2135505" algn="l"/>
                <a:tab pos="3605529" algn="l"/>
              </a:tabLst>
            </a:pPr>
            <a:r>
              <a:rPr sz="2150" spc="-10" dirty="0">
                <a:solidFill>
                  <a:srgbClr val="FFFFFF"/>
                </a:solidFill>
                <a:latin typeface="Courier New"/>
                <a:cs typeface="Courier New"/>
              </a:rPr>
              <a:t>+</a:t>
            </a:r>
            <a:r>
              <a:rPr sz="215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6" name="object 6"/>
          <p:cNvSpPr txBox="1"/>
          <p:nvPr/>
        </p:nvSpPr>
        <p:spPr>
          <a:xfrm>
            <a:off x="634036" y="6408861"/>
            <a:ext cx="3782060" cy="352425"/>
          </a:xfrm>
          <a:prstGeom prst="rect">
            <a:avLst/>
          </a:prstGeom>
        </p:spPr>
        <p:txBody>
          <a:bodyPr vert="horz" wrap="square" lIns="0" tIns="11430" rIns="0" bIns="0" rtlCol="0">
            <a:spAutoFit/>
          </a:bodyPr>
          <a:lstStyle/>
          <a:p>
            <a:pPr marL="12700">
              <a:lnSpc>
                <a:spcPct val="100000"/>
              </a:lnSpc>
              <a:spcBef>
                <a:spcPts val="90"/>
              </a:spcBef>
              <a:tabLst>
                <a:tab pos="2135505" algn="l"/>
                <a:tab pos="3605529"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7" name="object 7"/>
          <p:cNvSpPr/>
          <p:nvPr/>
        </p:nvSpPr>
        <p:spPr>
          <a:xfrm>
            <a:off x="7942512" y="3070558"/>
            <a:ext cx="7124065" cy="3910329"/>
          </a:xfrm>
          <a:custGeom>
            <a:avLst/>
            <a:gdLst/>
            <a:ahLst/>
            <a:cxnLst/>
            <a:rect l="l" t="t" r="r" b="b"/>
            <a:pathLst>
              <a:path w="7124065" h="3910329">
                <a:moveTo>
                  <a:pt x="7047191" y="3909844"/>
                </a:moveTo>
                <a:lnTo>
                  <a:pt x="76504" y="3909844"/>
                </a:lnTo>
                <a:lnTo>
                  <a:pt x="71179" y="3909319"/>
                </a:lnTo>
                <a:lnTo>
                  <a:pt x="31919" y="3893057"/>
                </a:lnTo>
                <a:lnTo>
                  <a:pt x="4174" y="3854329"/>
                </a:lnTo>
                <a:lnTo>
                  <a:pt x="0" y="3833338"/>
                </a:lnTo>
                <a:lnTo>
                  <a:pt x="0" y="3827963"/>
                </a:lnTo>
                <a:lnTo>
                  <a:pt x="0" y="76505"/>
                </a:lnTo>
                <a:lnTo>
                  <a:pt x="16785" y="31919"/>
                </a:lnTo>
                <a:lnTo>
                  <a:pt x="55512" y="4175"/>
                </a:lnTo>
                <a:lnTo>
                  <a:pt x="76504" y="0"/>
                </a:lnTo>
                <a:lnTo>
                  <a:pt x="7047191" y="0"/>
                </a:lnTo>
                <a:lnTo>
                  <a:pt x="7091775" y="16785"/>
                </a:lnTo>
                <a:lnTo>
                  <a:pt x="7119519" y="55513"/>
                </a:lnTo>
                <a:lnTo>
                  <a:pt x="7123695" y="76505"/>
                </a:lnTo>
                <a:lnTo>
                  <a:pt x="7123695" y="3833338"/>
                </a:lnTo>
                <a:lnTo>
                  <a:pt x="7106909" y="3877924"/>
                </a:lnTo>
                <a:lnTo>
                  <a:pt x="7068181" y="3905668"/>
                </a:lnTo>
                <a:lnTo>
                  <a:pt x="7052515" y="3909319"/>
                </a:lnTo>
                <a:lnTo>
                  <a:pt x="7047191" y="390984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8085258" y="1229033"/>
            <a:ext cx="6322891" cy="1378454"/>
          </a:xfrm>
          <a:prstGeom prst="rect">
            <a:avLst/>
          </a:prstGeom>
        </p:spPr>
        <p:txBody>
          <a:bodyPr vert="horz" wrap="square" lIns="0" tIns="12700" rIns="0" bIns="0" rtlCol="0">
            <a:spAutoFit/>
          </a:bodyPr>
          <a:lstStyle/>
          <a:p>
            <a:pPr marL="12700" marR="820419">
              <a:lnSpc>
                <a:spcPct val="137400"/>
              </a:lnSpc>
              <a:spcBef>
                <a:spcPts val="100"/>
              </a:spcBef>
            </a:pPr>
            <a:r>
              <a:rPr lang="en-US" sz="2150" b="1" spc="-10" noProof="1">
                <a:solidFill>
                  <a:srgbClr val="00B0F0"/>
                </a:solidFill>
                <a:latin typeface="Courier New"/>
                <a:cs typeface="Courier New"/>
              </a:rPr>
              <a:t>SELECT</a:t>
            </a:r>
            <a:r>
              <a:rPr lang="en-US" sz="2150" spc="-10" noProof="1">
                <a:latin typeface="Courier New"/>
                <a:cs typeface="Courier New"/>
              </a:rPr>
              <a:t> </a:t>
            </a:r>
            <a:r>
              <a:rPr lang="en-US" sz="2150" spc="-10" noProof="1">
                <a:solidFill>
                  <a:srgbClr val="04182D"/>
                </a:solidFill>
                <a:latin typeface="Courier New"/>
                <a:cs typeface="Courier New"/>
              </a:rPr>
              <a:t>customer_id </a:t>
            </a:r>
            <a:r>
              <a:rPr lang="en-US" sz="2150" b="1" spc="-10" noProof="1">
                <a:solidFill>
                  <a:srgbClr val="00B0F0"/>
                </a:solidFill>
                <a:latin typeface="Courier New"/>
                <a:cs typeface="Courier New"/>
              </a:rPr>
              <a:t>AS </a:t>
            </a:r>
            <a:r>
              <a:rPr lang="en-US" sz="2150" spc="-10" noProof="1">
                <a:solidFill>
                  <a:srgbClr val="04182D"/>
                </a:solidFill>
                <a:latin typeface="Courier New"/>
                <a:cs typeface="Courier New"/>
              </a:rPr>
              <a:t>id, total </a:t>
            </a:r>
            <a:r>
              <a:rPr lang="en-US" sz="2150" spc="-1280" noProof="1">
                <a:solidFill>
                  <a:srgbClr val="04182D"/>
                </a:solidFill>
                <a:latin typeface="Courier New"/>
                <a:cs typeface="Courier New"/>
              </a:rPr>
              <a:t> </a:t>
            </a:r>
            <a:r>
              <a:rPr lang="en-US" sz="2150" b="1" spc="-10" noProof="1">
                <a:solidFill>
                  <a:srgbClr val="00B0F0"/>
                </a:solidFill>
                <a:latin typeface="Courier New"/>
                <a:cs typeface="Courier New"/>
              </a:rPr>
              <a:t>FROM</a:t>
            </a:r>
            <a:r>
              <a:rPr lang="en-US" sz="2150" spc="-20" noProof="1">
                <a:latin typeface="Courier New"/>
                <a:cs typeface="Courier New"/>
              </a:rPr>
              <a:t> </a:t>
            </a:r>
            <a:r>
              <a:rPr lang="en-US" sz="2150" spc="-10" noProof="1">
                <a:solidFill>
                  <a:srgbClr val="04182D"/>
                </a:solidFill>
                <a:latin typeface="Courier New"/>
                <a:cs typeface="Courier New"/>
              </a:rPr>
              <a:t>invoice</a:t>
            </a:r>
            <a:endParaRPr lang="en-US" sz="2150" noProof="1">
              <a:latin typeface="Courier New"/>
              <a:cs typeface="Courier New"/>
            </a:endParaRPr>
          </a:p>
          <a:p>
            <a:pPr marL="12700">
              <a:lnSpc>
                <a:spcPct val="100000"/>
              </a:lnSpc>
              <a:spcBef>
                <a:spcPts val="965"/>
              </a:spcBef>
            </a:pPr>
            <a:r>
              <a:rPr lang="en-US" sz="2150" b="1" spc="-10" noProof="1">
                <a:solidFill>
                  <a:srgbClr val="00B0F0"/>
                </a:solidFill>
                <a:latin typeface="Courier New"/>
                <a:cs typeface="Courier New"/>
              </a:rPr>
              <a:t>WHERE</a:t>
            </a:r>
            <a:r>
              <a:rPr lang="en-US" sz="2150" spc="-20" noProof="1">
                <a:latin typeface="Courier New"/>
                <a:cs typeface="Courier New"/>
              </a:rPr>
              <a:t> </a:t>
            </a:r>
            <a:r>
              <a:rPr lang="en-US" sz="2150" spc="-10" noProof="1">
                <a:solidFill>
                  <a:srgbClr val="04182D"/>
                </a:solidFill>
                <a:latin typeface="Courier New"/>
                <a:cs typeface="Courier New"/>
              </a:rPr>
              <a:t>total</a:t>
            </a:r>
            <a:r>
              <a:rPr lang="en-US" sz="2150" spc="-20" noProof="1">
                <a:solidFill>
                  <a:srgbClr val="04182D"/>
                </a:solidFill>
                <a:latin typeface="Courier New"/>
                <a:cs typeface="Courier New"/>
              </a:rPr>
              <a:t> </a:t>
            </a:r>
            <a:r>
              <a:rPr lang="en-US" sz="2150" b="1" spc="-10" noProof="1">
                <a:solidFill>
                  <a:srgbClr val="00B0F0"/>
                </a:solidFill>
                <a:latin typeface="Courier New"/>
                <a:cs typeface="Courier New"/>
              </a:rPr>
              <a:t>NOT BETWEEN</a:t>
            </a:r>
            <a:r>
              <a:rPr lang="en-US" sz="2150" spc="-20" noProof="1">
                <a:latin typeface="Courier New"/>
                <a:cs typeface="Courier New"/>
              </a:rPr>
              <a:t> </a:t>
            </a:r>
            <a:r>
              <a:rPr lang="en-US" sz="2150" spc="-10" noProof="1">
                <a:solidFill>
                  <a:srgbClr val="BE2F72"/>
                </a:solidFill>
                <a:latin typeface="Courier New"/>
                <a:cs typeface="Courier New"/>
              </a:rPr>
              <a:t>20</a:t>
            </a:r>
            <a:r>
              <a:rPr lang="en-US" sz="2150" spc="-15" noProof="1">
                <a:solidFill>
                  <a:srgbClr val="BE2F72"/>
                </a:solidFill>
                <a:latin typeface="Courier New"/>
                <a:cs typeface="Courier New"/>
              </a:rPr>
              <a:t> </a:t>
            </a:r>
            <a:r>
              <a:rPr lang="en-US" sz="2150" b="1" spc="-10" noProof="1">
                <a:solidFill>
                  <a:srgbClr val="00B0F0"/>
                </a:solidFill>
                <a:latin typeface="Courier New"/>
                <a:cs typeface="Courier New"/>
              </a:rPr>
              <a:t>AND</a:t>
            </a:r>
            <a:r>
              <a:rPr lang="en-US" sz="2150" spc="-20" noProof="1">
                <a:latin typeface="Courier New"/>
                <a:cs typeface="Courier New"/>
              </a:rPr>
              <a:t> </a:t>
            </a:r>
            <a:r>
              <a:rPr lang="en-US" sz="2150" spc="-10" noProof="1">
                <a:solidFill>
                  <a:srgbClr val="BE2F72"/>
                </a:solidFill>
                <a:latin typeface="Courier New"/>
                <a:cs typeface="Courier New"/>
              </a:rPr>
              <a:t>30</a:t>
            </a:r>
            <a:r>
              <a:rPr lang="en-US" sz="2150" spc="-10" noProof="1">
                <a:solidFill>
                  <a:srgbClr val="04182D"/>
                </a:solidFill>
                <a:latin typeface="Courier New"/>
                <a:cs typeface="Courier New"/>
              </a:rPr>
              <a:t>;</a:t>
            </a:r>
            <a:endParaRPr lang="en-US" sz="2150" noProof="1">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452576900"/>
              </p:ext>
            </p:extLst>
          </p:nvPr>
        </p:nvGraphicFramePr>
        <p:xfrm>
          <a:off x="614986" y="3727637"/>
          <a:ext cx="11265528" cy="2589338"/>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1796414">
                  <a:extLst>
                    <a:ext uri="{9D8B030D-6E8A-4147-A177-3AD203B41FA5}">
                      <a16:colId xmlns:a16="http://schemas.microsoft.com/office/drawing/2014/main" val="20001"/>
                    </a:ext>
                  </a:extLst>
                </a:gridCol>
                <a:gridCol w="326389">
                  <a:extLst>
                    <a:ext uri="{9D8B030D-6E8A-4147-A177-3AD203B41FA5}">
                      <a16:colId xmlns:a16="http://schemas.microsoft.com/office/drawing/2014/main" val="20002"/>
                    </a:ext>
                  </a:extLst>
                </a:gridCol>
                <a:gridCol w="1061085">
                  <a:extLst>
                    <a:ext uri="{9D8B030D-6E8A-4147-A177-3AD203B41FA5}">
                      <a16:colId xmlns:a16="http://schemas.microsoft.com/office/drawing/2014/main" val="20003"/>
                    </a:ext>
                  </a:extLst>
                </a:gridCol>
                <a:gridCol w="2173604">
                  <a:extLst>
                    <a:ext uri="{9D8B030D-6E8A-4147-A177-3AD203B41FA5}">
                      <a16:colId xmlns:a16="http://schemas.microsoft.com/office/drawing/2014/main" val="20004"/>
                    </a:ext>
                  </a:extLst>
                </a:gridCol>
                <a:gridCol w="2091689">
                  <a:extLst>
                    <a:ext uri="{9D8B030D-6E8A-4147-A177-3AD203B41FA5}">
                      <a16:colId xmlns:a16="http://schemas.microsoft.com/office/drawing/2014/main" val="20005"/>
                    </a:ext>
                  </a:extLst>
                </a:gridCol>
                <a:gridCol w="1795779">
                  <a:extLst>
                    <a:ext uri="{9D8B030D-6E8A-4147-A177-3AD203B41FA5}">
                      <a16:colId xmlns:a16="http://schemas.microsoft.com/office/drawing/2014/main" val="20006"/>
                    </a:ext>
                  </a:extLst>
                </a:gridCol>
                <a:gridCol w="325754">
                  <a:extLst>
                    <a:ext uri="{9D8B030D-6E8A-4147-A177-3AD203B41FA5}">
                      <a16:colId xmlns:a16="http://schemas.microsoft.com/office/drawing/2014/main" val="20007"/>
                    </a:ext>
                  </a:extLst>
                </a:gridCol>
                <a:gridCol w="1060450">
                  <a:extLst>
                    <a:ext uri="{9D8B030D-6E8A-4147-A177-3AD203B41FA5}">
                      <a16:colId xmlns:a16="http://schemas.microsoft.com/office/drawing/2014/main" val="20008"/>
                    </a:ext>
                  </a:extLst>
                </a:gridCol>
                <a:gridCol w="357504">
                  <a:extLst>
                    <a:ext uri="{9D8B030D-6E8A-4147-A177-3AD203B41FA5}">
                      <a16:colId xmlns:a16="http://schemas.microsoft.com/office/drawing/2014/main" val="20009"/>
                    </a:ext>
                  </a:extLst>
                </a:gridCol>
              </a:tblGrid>
              <a:tr h="337597">
                <a:tc>
                  <a:txBody>
                    <a:bodyPr/>
                    <a:lstStyle/>
                    <a:p>
                      <a:pPr marL="31750">
                        <a:lnSpc>
                          <a:spcPts val="2510"/>
                        </a:lnSpc>
                      </a:pPr>
                      <a:r>
                        <a:rPr sz="2150" dirty="0">
                          <a:solidFill>
                            <a:srgbClr val="FFFFFF"/>
                          </a:solidFill>
                          <a:latin typeface="Courier New"/>
                          <a:cs typeface="Courier New"/>
                        </a:rPr>
                        <a:t>|</a:t>
                      </a:r>
                      <a:endParaRPr sz="2150" dirty="0">
                        <a:latin typeface="Courier New"/>
                        <a:cs typeface="Courier New"/>
                      </a:endParaRPr>
                    </a:p>
                  </a:txBody>
                  <a:tcPr marL="0" marR="0" marT="0" marB="0"/>
                </a:tc>
                <a:tc>
                  <a:txBody>
                    <a:bodyPr/>
                    <a:lstStyle/>
                    <a:p>
                      <a:pPr marL="81280">
                        <a:lnSpc>
                          <a:spcPts val="2510"/>
                        </a:lnSpc>
                      </a:pPr>
                      <a:r>
                        <a:rPr lang="en-US" sz="2150" spc="-10" dirty="0">
                          <a:solidFill>
                            <a:srgbClr val="FFFFFF"/>
                          </a:solidFill>
                          <a:latin typeface="Courier New"/>
                          <a:cs typeface="Courier New"/>
                        </a:rPr>
                        <a:t>id</a:t>
                      </a:r>
                      <a:endParaRPr sz="2150" dirty="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total</a:t>
                      </a:r>
                      <a:endParaRPr sz="2150">
                        <a:latin typeface="Courier New"/>
                        <a:cs typeface="Courier New"/>
                      </a:endParaRPr>
                    </a:p>
                  </a:txBody>
                  <a:tcPr marL="0" marR="0" marT="0" marB="0"/>
                </a:tc>
                <a:tc>
                  <a:txBody>
                    <a:bodyPr/>
                    <a:lstStyle/>
                    <a:p>
                      <a:pPr marL="163195">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lang="en-US" sz="2150" spc="-10" dirty="0">
                          <a:solidFill>
                            <a:srgbClr val="FFFFFF"/>
                          </a:solidFill>
                          <a:latin typeface="Courier New"/>
                          <a:cs typeface="Courier New"/>
                        </a:rPr>
                        <a:t>id</a:t>
                      </a:r>
                      <a:endParaRPr sz="2150" dirty="0">
                        <a:latin typeface="Courier New"/>
                        <a:cs typeface="Courier New"/>
                      </a:endParaRPr>
                    </a:p>
                  </a:txBody>
                  <a:tcPr marL="0" marR="0" marT="0" marB="0"/>
                </a:tc>
                <a:tc>
                  <a:txBody>
                    <a:bodyPr/>
                    <a:lstStyle/>
                    <a:p>
                      <a:pPr marL="81280">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total</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gridSpan="10">
                  <a:txBody>
                    <a:bodyPr/>
                    <a:lstStyle/>
                    <a:p>
                      <a:pPr marL="31750">
                        <a:lnSpc>
                          <a:spcPct val="100000"/>
                        </a:lnSpc>
                        <a:spcBef>
                          <a:spcPts val="815"/>
                        </a:spcBef>
                        <a:tabLst>
                          <a:tab pos="2154555" algn="l"/>
                          <a:tab pos="3624579" algn="l"/>
                          <a:tab pos="7482840" algn="l"/>
                          <a:tab pos="9605645" algn="l"/>
                          <a:tab pos="11075670" algn="l"/>
                        </a:tabLst>
                      </a:pP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45</a:t>
                      </a:r>
                      <a:endParaRPr sz="2150">
                        <a:latin typeface="Courier New"/>
                        <a:cs typeface="Courier New"/>
                      </a:endParaRPr>
                    </a:p>
                  </a:txBody>
                  <a:tcPr marL="0" marR="0" marT="103505" marB="0"/>
                </a:tc>
                <a:tc>
                  <a:txBody>
                    <a:bodyPr/>
                    <a:lstStyle/>
                    <a:p>
                      <a:pPr marR="7366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21.86</a:t>
                      </a:r>
                      <a:endParaRPr sz="2150">
                        <a:latin typeface="Courier New"/>
                        <a:cs typeface="Courier New"/>
                      </a:endParaRPr>
                    </a:p>
                  </a:txBody>
                  <a:tcPr marL="0" marR="0" marT="103505" marB="0"/>
                </a:tc>
                <a:tc>
                  <a:txBody>
                    <a:bodyPr/>
                    <a:lstStyle/>
                    <a:p>
                      <a:pPr marL="163195">
                        <a:lnSpc>
                          <a:spcPct val="100000"/>
                        </a:lnSpc>
                        <a:spcBef>
                          <a:spcPts val="815"/>
                        </a:spcBef>
                      </a:pPr>
                      <a:r>
                        <a:rPr sz="2150" dirty="0">
                          <a:solidFill>
                            <a:srgbClr val="FFFFFF"/>
                          </a:solidFill>
                          <a:latin typeface="Courier New"/>
                          <a:cs typeface="Courier New"/>
                        </a:rPr>
                        <a:t>|</a:t>
                      </a:r>
                      <a:endParaRPr sz="2150" dirty="0">
                        <a:latin typeface="Courier New"/>
                        <a:cs typeface="Courier New"/>
                      </a:endParaRPr>
                    </a:p>
                  </a:txBody>
                  <a:tcPr marL="0" marR="0" marT="103505" marB="0"/>
                </a:tc>
                <a:tc>
                  <a:txBody>
                    <a:bodyPr/>
                    <a:lstStyle/>
                    <a:p>
                      <a:pPr marR="7366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244475">
                        <a:lnSpc>
                          <a:spcPct val="100000"/>
                        </a:lnSpc>
                        <a:spcBef>
                          <a:spcPts val="815"/>
                        </a:spcBef>
                      </a:pPr>
                      <a:r>
                        <a:rPr sz="2150" dirty="0">
                          <a:solidFill>
                            <a:srgbClr val="FFFFFF"/>
                          </a:solidFill>
                          <a:latin typeface="Courier New"/>
                          <a:cs typeface="Courier New"/>
                        </a:rPr>
                        <a:t>2</a:t>
                      </a:r>
                      <a:endParaRPr sz="2150">
                        <a:latin typeface="Courier New"/>
                        <a:cs typeface="Courier New"/>
                      </a:endParaRPr>
                    </a:p>
                  </a:txBody>
                  <a:tcPr marL="0" marR="0" marT="103505" marB="0"/>
                </a:tc>
                <a:tc>
                  <a:txBody>
                    <a:bodyPr/>
                    <a:lstStyle/>
                    <a:p>
                      <a:pPr marL="8128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1.98</a:t>
                      </a:r>
                      <a:endParaRPr sz="2150">
                        <a:latin typeface="Courier New"/>
                        <a:cs typeface="Courier New"/>
                      </a:endParaRPr>
                    </a:p>
                  </a:txBody>
                  <a:tcPr marL="0" marR="0" marT="103505" marB="0"/>
                </a:tc>
                <a:tc>
                  <a:txBody>
                    <a:bodyPr/>
                    <a:lstStyle/>
                    <a:p>
                      <a:pPr marR="2413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2"/>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46</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21.86</a:t>
                      </a:r>
                      <a:endParaRPr sz="2150">
                        <a:latin typeface="Courier New"/>
                        <a:cs typeface="Courier New"/>
                      </a:endParaRPr>
                    </a:p>
                  </a:txBody>
                  <a:tcPr marL="0" marR="0" marT="46990" marB="0"/>
                </a:tc>
                <a:tc>
                  <a:txBody>
                    <a:bodyPr/>
                    <a:lstStyle/>
                    <a:p>
                      <a:pPr marL="163195">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244475">
                        <a:lnSpc>
                          <a:spcPct val="100000"/>
                        </a:lnSpc>
                        <a:spcBef>
                          <a:spcPts val="370"/>
                        </a:spcBef>
                      </a:pPr>
                      <a:r>
                        <a:rPr sz="2150" dirty="0">
                          <a:solidFill>
                            <a:srgbClr val="FFFFFF"/>
                          </a:solidFill>
                          <a:latin typeface="Courier New"/>
                          <a:cs typeface="Courier New"/>
                        </a:rPr>
                        <a:t>4</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3.96</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3"/>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26</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23.86</a:t>
                      </a:r>
                      <a:endParaRPr sz="2150">
                        <a:latin typeface="Courier New"/>
                        <a:cs typeface="Courier New"/>
                      </a:endParaRPr>
                    </a:p>
                  </a:txBody>
                  <a:tcPr marL="0" marR="0" marT="46990" marB="0"/>
                </a:tc>
                <a:tc>
                  <a:txBody>
                    <a:bodyPr/>
                    <a:lstStyle/>
                    <a:p>
                      <a:pPr marL="163195">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244475">
                        <a:lnSpc>
                          <a:spcPct val="100000"/>
                        </a:lnSpc>
                        <a:spcBef>
                          <a:spcPts val="370"/>
                        </a:spcBef>
                      </a:pPr>
                      <a:r>
                        <a:rPr sz="2150" dirty="0">
                          <a:solidFill>
                            <a:srgbClr val="FFFFFF"/>
                          </a:solidFill>
                          <a:latin typeface="Courier New"/>
                          <a:cs typeface="Courier New"/>
                        </a:rPr>
                        <a:t>8</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5.94</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6</a:t>
                      </a:r>
                      <a:endParaRPr sz="2150" dirty="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25.86</a:t>
                      </a:r>
                      <a:endParaRPr sz="2150">
                        <a:latin typeface="Courier New"/>
                        <a:cs typeface="Courier New"/>
                      </a:endParaRPr>
                    </a:p>
                  </a:txBody>
                  <a:tcPr marL="0" marR="0" marT="46990" marB="0"/>
                </a:tc>
                <a:tc>
                  <a:txBody>
                    <a:bodyPr/>
                    <a:lstStyle/>
                    <a:p>
                      <a:pPr marL="163195">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14</a:t>
                      </a:r>
                      <a:endParaRPr sz="215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8.91</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dirty="0">
                        <a:latin typeface="Courier New"/>
                        <a:cs typeface="Courier New"/>
                      </a:endParaRPr>
                    </a:p>
                  </a:txBody>
                  <a:tcPr marL="0" marR="0" marT="46990" marB="0"/>
                </a:tc>
                <a:extLst>
                  <a:ext uri="{0D108BD9-81ED-4DB2-BD59-A6C34878D82A}">
                    <a16:rowId xmlns:a16="http://schemas.microsoft.com/office/drawing/2014/main" val="10005"/>
                  </a:ext>
                </a:extLst>
              </a:tr>
            </a:tbl>
          </a:graphicData>
        </a:graphic>
      </p:graphicFrame>
      <p:sp>
        <p:nvSpPr>
          <p:cNvPr id="11" name="object 11"/>
          <p:cNvSpPr txBox="1"/>
          <p:nvPr/>
        </p:nvSpPr>
        <p:spPr>
          <a:xfrm>
            <a:off x="8085259" y="6408861"/>
            <a:ext cx="3782060" cy="352425"/>
          </a:xfrm>
          <a:prstGeom prst="rect">
            <a:avLst/>
          </a:prstGeom>
        </p:spPr>
        <p:txBody>
          <a:bodyPr vert="horz" wrap="square" lIns="0" tIns="11430" rIns="0" bIns="0" rtlCol="0">
            <a:spAutoFit/>
          </a:bodyPr>
          <a:lstStyle/>
          <a:p>
            <a:pPr marL="12700">
              <a:lnSpc>
                <a:spcPct val="100000"/>
              </a:lnSpc>
              <a:spcBef>
                <a:spcPts val="90"/>
              </a:spcBef>
              <a:tabLst>
                <a:tab pos="2135505" algn="l"/>
                <a:tab pos="3605529"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5" name="object 5">
            <a:extLst>
              <a:ext uri="{FF2B5EF4-FFF2-40B4-BE49-F238E27FC236}">
                <a16:creationId xmlns:a16="http://schemas.microsoft.com/office/drawing/2014/main" id="{C97366B5-D356-FBA8-A31D-2C9E10215FE7}"/>
              </a:ext>
            </a:extLst>
          </p:cNvPr>
          <p:cNvSpPr txBox="1"/>
          <p:nvPr/>
        </p:nvSpPr>
        <p:spPr>
          <a:xfrm>
            <a:off x="585894" y="1240742"/>
            <a:ext cx="5951870" cy="1378454"/>
          </a:xfrm>
          <a:prstGeom prst="rect">
            <a:avLst/>
          </a:prstGeom>
        </p:spPr>
        <p:txBody>
          <a:bodyPr vert="horz" wrap="square" lIns="0" tIns="12700" rIns="0" bIns="0" rtlCol="0">
            <a:spAutoFit/>
          </a:bodyPr>
          <a:lstStyle/>
          <a:p>
            <a:pPr marL="12700" marR="820419">
              <a:lnSpc>
                <a:spcPct val="137400"/>
              </a:lnSpc>
              <a:spcBef>
                <a:spcPts val="100"/>
              </a:spcBef>
            </a:pPr>
            <a:r>
              <a:rPr sz="2150" b="1" spc="-10" noProof="1">
                <a:solidFill>
                  <a:srgbClr val="00B0F0"/>
                </a:solidFill>
                <a:latin typeface="Courier New"/>
                <a:cs typeface="Courier New"/>
              </a:rPr>
              <a:t>SELECT</a:t>
            </a:r>
            <a:r>
              <a:rPr sz="2150" spc="-10" noProof="1">
                <a:latin typeface="Courier New"/>
                <a:cs typeface="Courier New"/>
              </a:rPr>
              <a:t> </a:t>
            </a:r>
            <a:r>
              <a:rPr sz="2150" spc="-10" noProof="1">
                <a:solidFill>
                  <a:srgbClr val="04182D"/>
                </a:solidFill>
                <a:latin typeface="Courier New"/>
                <a:cs typeface="Courier New"/>
              </a:rPr>
              <a:t>customer_id</a:t>
            </a:r>
            <a:r>
              <a:rPr lang="en-US" sz="2150" spc="-10" noProof="1">
                <a:solidFill>
                  <a:srgbClr val="04182D"/>
                </a:solidFill>
                <a:latin typeface="Courier New"/>
                <a:cs typeface="Courier New"/>
              </a:rPr>
              <a:t> </a:t>
            </a:r>
            <a:r>
              <a:rPr lang="en-US" sz="2150" b="1" spc="-10" noProof="1">
                <a:solidFill>
                  <a:srgbClr val="00B0F0"/>
                </a:solidFill>
                <a:latin typeface="Courier New"/>
                <a:cs typeface="Courier New"/>
              </a:rPr>
              <a:t>AS</a:t>
            </a:r>
            <a:r>
              <a:rPr lang="en-US" sz="2150" spc="-10" noProof="1">
                <a:solidFill>
                  <a:srgbClr val="04182D"/>
                </a:solidFill>
                <a:latin typeface="Courier New"/>
                <a:cs typeface="Courier New"/>
              </a:rPr>
              <a:t> id</a:t>
            </a:r>
            <a:r>
              <a:rPr sz="2150" spc="-10" noProof="1">
                <a:solidFill>
                  <a:srgbClr val="04182D"/>
                </a:solidFill>
                <a:latin typeface="Courier New"/>
                <a:cs typeface="Courier New"/>
              </a:rPr>
              <a:t>, total </a:t>
            </a:r>
            <a:r>
              <a:rPr sz="2150" spc="-1280" noProof="1">
                <a:solidFill>
                  <a:srgbClr val="04182D"/>
                </a:solidFill>
                <a:latin typeface="Courier New"/>
                <a:cs typeface="Courier New"/>
              </a:rPr>
              <a:t> </a:t>
            </a:r>
            <a:r>
              <a:rPr sz="2150" b="1" spc="-10" noProof="1">
                <a:solidFill>
                  <a:srgbClr val="00B0F0"/>
                </a:solidFill>
                <a:latin typeface="Courier New"/>
                <a:cs typeface="Courier New"/>
              </a:rPr>
              <a:t>FROM</a:t>
            </a:r>
            <a:r>
              <a:rPr sz="2150" spc="-20" noProof="1">
                <a:latin typeface="Courier New"/>
                <a:cs typeface="Courier New"/>
              </a:rPr>
              <a:t> </a:t>
            </a:r>
            <a:r>
              <a:rPr sz="2150" spc="-10" noProof="1">
                <a:solidFill>
                  <a:srgbClr val="04182D"/>
                </a:solidFill>
                <a:latin typeface="Courier New"/>
                <a:cs typeface="Courier New"/>
              </a:rPr>
              <a:t>invoice</a:t>
            </a:r>
            <a:endParaRPr sz="2150" noProof="1">
              <a:latin typeface="Courier New"/>
              <a:cs typeface="Courier New"/>
            </a:endParaRPr>
          </a:p>
          <a:p>
            <a:pPr marL="12700">
              <a:lnSpc>
                <a:spcPct val="100000"/>
              </a:lnSpc>
              <a:spcBef>
                <a:spcPts val="965"/>
              </a:spcBef>
            </a:pPr>
            <a:r>
              <a:rPr sz="2150" b="1" spc="-10" noProof="1">
                <a:solidFill>
                  <a:srgbClr val="00B0F0"/>
                </a:solidFill>
                <a:latin typeface="Courier New"/>
                <a:cs typeface="Courier New"/>
              </a:rPr>
              <a:t>WHERE</a:t>
            </a:r>
            <a:r>
              <a:rPr sz="2150" spc="-20" noProof="1">
                <a:latin typeface="Courier New"/>
                <a:cs typeface="Courier New"/>
              </a:rPr>
              <a:t> </a:t>
            </a:r>
            <a:r>
              <a:rPr sz="2150" spc="-10" noProof="1">
                <a:solidFill>
                  <a:srgbClr val="04182D"/>
                </a:solidFill>
                <a:latin typeface="Courier New"/>
                <a:cs typeface="Courier New"/>
              </a:rPr>
              <a:t>total</a:t>
            </a:r>
            <a:r>
              <a:rPr sz="2150" spc="-20" noProof="1">
                <a:solidFill>
                  <a:srgbClr val="04182D"/>
                </a:solidFill>
                <a:latin typeface="Courier New"/>
                <a:cs typeface="Courier New"/>
              </a:rPr>
              <a:t> </a:t>
            </a:r>
            <a:r>
              <a:rPr sz="2150" b="1" spc="-10" noProof="1">
                <a:solidFill>
                  <a:srgbClr val="00B0F0"/>
                </a:solidFill>
                <a:latin typeface="Courier New"/>
                <a:cs typeface="Courier New"/>
              </a:rPr>
              <a:t>BETWEEN</a:t>
            </a:r>
            <a:r>
              <a:rPr sz="2150" spc="-20" noProof="1">
                <a:latin typeface="Courier New"/>
                <a:cs typeface="Courier New"/>
              </a:rPr>
              <a:t> </a:t>
            </a:r>
            <a:r>
              <a:rPr sz="2150" spc="-10" noProof="1">
                <a:solidFill>
                  <a:srgbClr val="BE2F72"/>
                </a:solidFill>
                <a:latin typeface="Courier New"/>
                <a:cs typeface="Courier New"/>
              </a:rPr>
              <a:t>20</a:t>
            </a:r>
            <a:r>
              <a:rPr sz="2150" spc="-15" noProof="1">
                <a:solidFill>
                  <a:srgbClr val="BE2F72"/>
                </a:solidFill>
                <a:latin typeface="Courier New"/>
                <a:cs typeface="Courier New"/>
              </a:rPr>
              <a:t> </a:t>
            </a:r>
            <a:r>
              <a:rPr sz="2150" b="1" spc="-10" noProof="1">
                <a:solidFill>
                  <a:srgbClr val="00B0F0"/>
                </a:solidFill>
                <a:latin typeface="Courier New"/>
                <a:cs typeface="Courier New"/>
              </a:rPr>
              <a:t>AND</a:t>
            </a:r>
            <a:r>
              <a:rPr sz="2150" spc="-20" noProof="1">
                <a:latin typeface="Courier New"/>
                <a:cs typeface="Courier New"/>
              </a:rPr>
              <a:t> </a:t>
            </a:r>
            <a:r>
              <a:rPr sz="2150" spc="-10" noProof="1">
                <a:solidFill>
                  <a:srgbClr val="BE2F72"/>
                </a:solidFill>
                <a:latin typeface="Courier New"/>
                <a:cs typeface="Courier New"/>
              </a:rPr>
              <a:t>30</a:t>
            </a:r>
            <a:r>
              <a:rPr sz="2150" spc="-10" noProof="1">
                <a:solidFill>
                  <a:srgbClr val="04182D"/>
                </a:solidFill>
                <a:latin typeface="Courier New"/>
                <a:cs typeface="Courier New"/>
              </a:rPr>
              <a:t>;</a:t>
            </a:r>
            <a:endParaRPr sz="2150" noProof="1">
              <a:latin typeface="Courier New"/>
              <a:cs typeface="Courier New"/>
            </a:endParaRPr>
          </a:p>
        </p:txBody>
      </p:sp>
      <p:sp>
        <p:nvSpPr>
          <p:cNvPr id="19" name="object 5">
            <a:extLst>
              <a:ext uri="{FF2B5EF4-FFF2-40B4-BE49-F238E27FC236}">
                <a16:creationId xmlns:a16="http://schemas.microsoft.com/office/drawing/2014/main" id="{7AAE8CDE-38B1-353C-EEC3-8D2818292552}"/>
              </a:ext>
            </a:extLst>
          </p:cNvPr>
          <p:cNvSpPr txBox="1"/>
          <p:nvPr/>
        </p:nvSpPr>
        <p:spPr>
          <a:xfrm>
            <a:off x="8112760" y="2592588"/>
            <a:ext cx="4923790" cy="1072088"/>
          </a:xfrm>
          <a:prstGeom prst="rect">
            <a:avLst/>
          </a:prstGeom>
        </p:spPr>
        <p:txBody>
          <a:bodyPr vert="horz" wrap="square" lIns="0" tIns="12700" rIns="0" bIns="0" rtlCol="0">
            <a:spAutoFit/>
          </a:bodyPr>
          <a:lstStyle/>
          <a:p>
            <a:pPr>
              <a:lnSpc>
                <a:spcPct val="100000"/>
              </a:lnSpc>
            </a:pPr>
            <a:endParaRPr sz="2600" dirty="0">
              <a:latin typeface="Courier New"/>
              <a:cs typeface="Courier New"/>
            </a:endParaRPr>
          </a:p>
          <a:p>
            <a:pPr>
              <a:lnSpc>
                <a:spcPct val="100000"/>
              </a:lnSpc>
              <a:spcBef>
                <a:spcPts val="50"/>
              </a:spcBef>
            </a:pPr>
            <a:endParaRPr sz="2050" dirty="0">
              <a:latin typeface="Courier New"/>
              <a:cs typeface="Courier New"/>
            </a:endParaRPr>
          </a:p>
          <a:p>
            <a:pPr marL="12700">
              <a:lnSpc>
                <a:spcPct val="100000"/>
              </a:lnSpc>
              <a:tabLst>
                <a:tab pos="2135505" algn="l"/>
                <a:tab pos="3605529" algn="l"/>
              </a:tabLst>
            </a:pPr>
            <a:r>
              <a:rPr sz="2150" spc="-10" dirty="0">
                <a:solidFill>
                  <a:srgbClr val="FFFFFF"/>
                </a:solidFill>
                <a:latin typeface="Courier New"/>
                <a:cs typeface="Courier New"/>
              </a:rPr>
              <a:t>+</a:t>
            </a:r>
            <a:r>
              <a:rPr sz="215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1" animBg="1"/>
      <p:bldP spid="16" grpId="1" animBg="1"/>
      <p:bldP spid="3" grpId="0" animBg="1"/>
      <p:bldP spid="7" grpId="0" animBg="1"/>
      <p:bldP spid="9"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78589" y="0"/>
            <a:ext cx="7642225" cy="1082989"/>
          </a:xfrm>
          <a:prstGeom prst="rect">
            <a:avLst/>
          </a:prstGeom>
        </p:spPr>
        <p:txBody>
          <a:bodyPr vert="horz" wrap="square" lIns="0" tIns="386715" rIns="0" bIns="0" rtlCol="0">
            <a:spAutoFit/>
          </a:bodyPr>
          <a:lstStyle/>
          <a:p>
            <a:pPr marL="12700">
              <a:lnSpc>
                <a:spcPct val="100000"/>
              </a:lnSpc>
              <a:spcBef>
                <a:spcPts val="3045"/>
              </a:spcBef>
            </a:pPr>
            <a:r>
              <a:rPr sz="4500" spc="-490" dirty="0"/>
              <a:t>W</a:t>
            </a:r>
            <a:r>
              <a:rPr sz="4500" spc="-310" dirty="0"/>
              <a:t>h</a:t>
            </a:r>
            <a:r>
              <a:rPr sz="4500" spc="-15" dirty="0"/>
              <a:t>a</a:t>
            </a:r>
            <a:r>
              <a:rPr sz="4500" spc="-135" dirty="0"/>
              <a:t>t</a:t>
            </a:r>
            <a:r>
              <a:rPr sz="4500" spc="-165" dirty="0"/>
              <a:t> </a:t>
            </a:r>
            <a:r>
              <a:rPr sz="4500" spc="-260" dirty="0"/>
              <a:t>i</a:t>
            </a:r>
            <a:r>
              <a:rPr sz="4500" spc="-195" dirty="0"/>
              <a:t>s</a:t>
            </a:r>
            <a:r>
              <a:rPr sz="4500" spc="-165" dirty="0"/>
              <a:t> </a:t>
            </a:r>
            <a:r>
              <a:rPr sz="4500" spc="-150" dirty="0"/>
              <a:t>N</a:t>
            </a:r>
            <a:r>
              <a:rPr sz="4500" spc="-300" dirty="0"/>
              <a:t>U</a:t>
            </a:r>
            <a:r>
              <a:rPr sz="4500" spc="-260" dirty="0"/>
              <a:t>L</a:t>
            </a:r>
            <a:r>
              <a:rPr sz="4500" spc="-509" dirty="0"/>
              <a:t>L</a:t>
            </a:r>
            <a:r>
              <a:rPr sz="4500" spc="-185" dirty="0"/>
              <a:t>?</a:t>
            </a:r>
            <a:endParaRPr sz="4500" dirty="0"/>
          </a:p>
        </p:txBody>
      </p:sp>
      <p:sp>
        <p:nvSpPr>
          <p:cNvPr id="7" name="object 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5" name="object 4">
            <a:extLst>
              <a:ext uri="{FF2B5EF4-FFF2-40B4-BE49-F238E27FC236}">
                <a16:creationId xmlns:a16="http://schemas.microsoft.com/office/drawing/2014/main" id="{198961A7-B87A-09FA-B595-5C0A4BB40540}"/>
              </a:ext>
            </a:extLst>
          </p:cNvPr>
          <p:cNvSpPr txBox="1">
            <a:spLocks/>
          </p:cNvSpPr>
          <p:nvPr/>
        </p:nvSpPr>
        <p:spPr>
          <a:xfrm>
            <a:off x="146419" y="717321"/>
            <a:ext cx="12051931" cy="1821139"/>
          </a:xfrm>
          <a:prstGeom prst="rect">
            <a:avLst/>
          </a:prstGeom>
        </p:spPr>
        <p:txBody>
          <a:bodyPr vert="horz" wrap="square" lIns="0" tIns="386715" rIns="0" bIns="0" rtlCol="0">
            <a:spAutoFit/>
          </a:bodyPr>
          <a:lstStyle>
            <a:lvl1pPr>
              <a:defRPr sz="6450" b="0" i="0">
                <a:solidFill>
                  <a:srgbClr val="04182D"/>
                </a:solidFill>
                <a:latin typeface="Arial Hebrew Scholar" pitchFamily="2" charset="-79"/>
                <a:ea typeface="+mj-ea"/>
                <a:cs typeface="Arial Hebrew Scholar" pitchFamily="2" charset="-79"/>
              </a:defRPr>
            </a:lvl1pPr>
          </a:lstStyle>
          <a:p>
            <a:pPr marL="838200" marR="5080" indent="-457200">
              <a:lnSpc>
                <a:spcPts val="5160"/>
              </a:lnSpc>
              <a:buFont typeface="Arial" panose="020B0604020202020204" pitchFamily="34" charset="0"/>
              <a:buChar char="•"/>
            </a:pPr>
            <a:r>
              <a:rPr lang="en-US" sz="2550" kern="0" spc="105" dirty="0"/>
              <a:t>NULL</a:t>
            </a:r>
            <a:r>
              <a:rPr lang="en-US" sz="2550" kern="0" spc="-55" dirty="0"/>
              <a:t> </a:t>
            </a:r>
            <a:r>
              <a:rPr lang="en-US" sz="2550" kern="0" spc="125" dirty="0"/>
              <a:t>indicates</a:t>
            </a:r>
            <a:r>
              <a:rPr lang="en-US" sz="2550" kern="0" spc="-55" dirty="0"/>
              <a:t> </a:t>
            </a:r>
            <a:r>
              <a:rPr lang="en-US" sz="2550" kern="0" spc="80" dirty="0"/>
              <a:t>there</a:t>
            </a:r>
            <a:r>
              <a:rPr lang="en-US" sz="2550" kern="0" spc="-55" dirty="0"/>
              <a:t> </a:t>
            </a:r>
            <a:r>
              <a:rPr lang="en-US" sz="2550" kern="0" spc="65" dirty="0"/>
              <a:t>is</a:t>
            </a:r>
            <a:r>
              <a:rPr lang="en-US" sz="2550" kern="0" spc="-55" dirty="0"/>
              <a:t> </a:t>
            </a:r>
            <a:r>
              <a:rPr lang="en-US" sz="2550" kern="0" spc="100" dirty="0"/>
              <a:t>no</a:t>
            </a:r>
            <a:r>
              <a:rPr lang="en-US" sz="2550" kern="0" spc="-55" dirty="0"/>
              <a:t> </a:t>
            </a:r>
            <a:r>
              <a:rPr lang="en-US" sz="2550" kern="0" spc="105" dirty="0"/>
              <a:t>value</a:t>
            </a:r>
            <a:r>
              <a:rPr lang="en-US" sz="2550" kern="0" spc="-50" dirty="0"/>
              <a:t> </a:t>
            </a:r>
            <a:r>
              <a:rPr lang="en-US" sz="2550" kern="0" spc="60" dirty="0"/>
              <a:t>for</a:t>
            </a:r>
            <a:r>
              <a:rPr lang="en-US" sz="2550" kern="0" spc="-55" dirty="0"/>
              <a:t> </a:t>
            </a:r>
            <a:r>
              <a:rPr lang="en-US" sz="2550" kern="0" spc="120" dirty="0"/>
              <a:t>that</a:t>
            </a:r>
            <a:r>
              <a:rPr lang="en-US" sz="2550" kern="0" spc="-55" dirty="0"/>
              <a:t> </a:t>
            </a:r>
            <a:r>
              <a:rPr lang="en-US" sz="2550" kern="0" spc="110" dirty="0"/>
              <a:t>record </a:t>
            </a:r>
            <a:r>
              <a:rPr lang="en-US" sz="2550" kern="0" spc="-780" dirty="0"/>
              <a:t> </a:t>
            </a:r>
          </a:p>
          <a:p>
            <a:pPr marL="838200" marR="5080" indent="-457200">
              <a:lnSpc>
                <a:spcPts val="5160"/>
              </a:lnSpc>
              <a:buFont typeface="Arial" panose="020B0604020202020204" pitchFamily="34" charset="0"/>
              <a:buChar char="•"/>
            </a:pPr>
            <a:r>
              <a:rPr lang="en-US" sz="2550" kern="0" spc="95" dirty="0"/>
              <a:t>NULLs</a:t>
            </a:r>
            <a:r>
              <a:rPr lang="en-US" sz="2550" kern="0" spc="-55" dirty="0"/>
              <a:t> </a:t>
            </a:r>
            <a:r>
              <a:rPr lang="en-US" sz="2550" kern="0" spc="110" dirty="0"/>
              <a:t>help</a:t>
            </a:r>
            <a:r>
              <a:rPr lang="en-US" sz="2550" kern="0" spc="-50" dirty="0"/>
              <a:t> </a:t>
            </a:r>
            <a:r>
              <a:rPr lang="en-US" sz="2550" kern="0" spc="95" dirty="0"/>
              <a:t>highlight</a:t>
            </a:r>
            <a:r>
              <a:rPr lang="en-US" sz="2550" kern="0" spc="-50" dirty="0"/>
              <a:t> </a:t>
            </a:r>
            <a:r>
              <a:rPr lang="en-US" sz="2550" kern="0" spc="170" dirty="0"/>
              <a:t>gaps</a:t>
            </a:r>
            <a:r>
              <a:rPr lang="en-US" sz="2550" kern="0" spc="-55" dirty="0"/>
              <a:t> </a:t>
            </a:r>
            <a:r>
              <a:rPr lang="en-US" sz="2550" kern="0" spc="60" dirty="0"/>
              <a:t>in</a:t>
            </a:r>
            <a:r>
              <a:rPr lang="en-US" sz="2550" kern="0" spc="-50" dirty="0"/>
              <a:t> </a:t>
            </a:r>
            <a:r>
              <a:rPr lang="en-US" sz="2550" kern="0" spc="70" dirty="0"/>
              <a:t>our</a:t>
            </a:r>
            <a:r>
              <a:rPr lang="en-US" sz="2550" kern="0" spc="-50" dirty="0"/>
              <a:t> </a:t>
            </a:r>
            <a:r>
              <a:rPr lang="en-US" sz="2550" kern="0" spc="165" dirty="0"/>
              <a:t>data</a:t>
            </a:r>
            <a:endParaRPr lang="en-US" sz="255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3">
            <a:extLst>
              <a:ext uri="{FF2B5EF4-FFF2-40B4-BE49-F238E27FC236}">
                <a16:creationId xmlns:a16="http://schemas.microsoft.com/office/drawing/2014/main" id="{D0E12EB3-BBB1-7478-9DC5-9617592F56B6}"/>
              </a:ext>
            </a:extLst>
          </p:cNvPr>
          <p:cNvSpPr/>
          <p:nvPr/>
        </p:nvSpPr>
        <p:spPr>
          <a:xfrm>
            <a:off x="7950270" y="327526"/>
            <a:ext cx="7124065" cy="2436495"/>
          </a:xfrm>
          <a:custGeom>
            <a:avLst/>
            <a:gdLst/>
            <a:ahLst/>
            <a:cxnLst/>
            <a:rect l="l" t="t" r="r" b="b"/>
            <a:pathLst>
              <a:path w="7124065" h="2436495">
                <a:moveTo>
                  <a:pt x="7047191" y="2435976"/>
                </a:moveTo>
                <a:lnTo>
                  <a:pt x="76505" y="2435976"/>
                </a:lnTo>
                <a:lnTo>
                  <a:pt x="71180" y="2435452"/>
                </a:lnTo>
                <a:lnTo>
                  <a:pt x="31920" y="2419189"/>
                </a:lnTo>
                <a:lnTo>
                  <a:pt x="4175" y="2380462"/>
                </a:lnTo>
                <a:lnTo>
                  <a:pt x="0" y="2359471"/>
                </a:lnTo>
                <a:lnTo>
                  <a:pt x="0" y="2354095"/>
                </a:lnTo>
                <a:lnTo>
                  <a:pt x="0" y="76505"/>
                </a:lnTo>
                <a:lnTo>
                  <a:pt x="16786" y="31920"/>
                </a:lnTo>
                <a:lnTo>
                  <a:pt x="55513" y="4175"/>
                </a:lnTo>
                <a:lnTo>
                  <a:pt x="76505" y="0"/>
                </a:lnTo>
                <a:lnTo>
                  <a:pt x="7047191" y="0"/>
                </a:lnTo>
                <a:lnTo>
                  <a:pt x="7091775" y="16786"/>
                </a:lnTo>
                <a:lnTo>
                  <a:pt x="7119520" y="55513"/>
                </a:lnTo>
                <a:lnTo>
                  <a:pt x="7123696" y="76505"/>
                </a:lnTo>
                <a:lnTo>
                  <a:pt x="7123696" y="2359471"/>
                </a:lnTo>
                <a:lnTo>
                  <a:pt x="7106908" y="2404056"/>
                </a:lnTo>
                <a:lnTo>
                  <a:pt x="7068182" y="2431800"/>
                </a:lnTo>
                <a:lnTo>
                  <a:pt x="7052515" y="2435452"/>
                </a:lnTo>
                <a:lnTo>
                  <a:pt x="7047191" y="2435976"/>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3" name="object 3"/>
          <p:cNvSpPr/>
          <p:nvPr/>
        </p:nvSpPr>
        <p:spPr>
          <a:xfrm>
            <a:off x="491289" y="327526"/>
            <a:ext cx="7124065" cy="2436495"/>
          </a:xfrm>
          <a:custGeom>
            <a:avLst/>
            <a:gdLst/>
            <a:ahLst/>
            <a:cxnLst/>
            <a:rect l="l" t="t" r="r" b="b"/>
            <a:pathLst>
              <a:path w="7124065" h="2436495">
                <a:moveTo>
                  <a:pt x="7047191" y="2435976"/>
                </a:moveTo>
                <a:lnTo>
                  <a:pt x="76505" y="2435976"/>
                </a:lnTo>
                <a:lnTo>
                  <a:pt x="71180" y="2435452"/>
                </a:lnTo>
                <a:lnTo>
                  <a:pt x="31920" y="2419189"/>
                </a:lnTo>
                <a:lnTo>
                  <a:pt x="4175" y="2380462"/>
                </a:lnTo>
                <a:lnTo>
                  <a:pt x="0" y="2359471"/>
                </a:lnTo>
                <a:lnTo>
                  <a:pt x="0" y="2354095"/>
                </a:lnTo>
                <a:lnTo>
                  <a:pt x="0" y="76505"/>
                </a:lnTo>
                <a:lnTo>
                  <a:pt x="16786" y="31920"/>
                </a:lnTo>
                <a:lnTo>
                  <a:pt x="55513" y="4175"/>
                </a:lnTo>
                <a:lnTo>
                  <a:pt x="76505" y="0"/>
                </a:lnTo>
                <a:lnTo>
                  <a:pt x="7047191" y="0"/>
                </a:lnTo>
                <a:lnTo>
                  <a:pt x="7091775" y="16786"/>
                </a:lnTo>
                <a:lnTo>
                  <a:pt x="7119520" y="55513"/>
                </a:lnTo>
                <a:lnTo>
                  <a:pt x="7123696" y="76505"/>
                </a:lnTo>
                <a:lnTo>
                  <a:pt x="7123696" y="2359471"/>
                </a:lnTo>
                <a:lnTo>
                  <a:pt x="7106908" y="2404056"/>
                </a:lnTo>
                <a:lnTo>
                  <a:pt x="7068182" y="2431800"/>
                </a:lnTo>
                <a:lnTo>
                  <a:pt x="7052515" y="2435452"/>
                </a:lnTo>
                <a:lnTo>
                  <a:pt x="7047191" y="2435976"/>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3009147"/>
            <a:ext cx="7124065" cy="4606290"/>
          </a:xfrm>
          <a:custGeom>
            <a:avLst/>
            <a:gdLst/>
            <a:ahLst/>
            <a:cxnLst/>
            <a:rect l="l" t="t" r="r" b="b"/>
            <a:pathLst>
              <a:path w="7124065" h="4606290">
                <a:moveTo>
                  <a:pt x="7047191" y="4605838"/>
                </a:moveTo>
                <a:lnTo>
                  <a:pt x="76505" y="4605838"/>
                </a:lnTo>
                <a:lnTo>
                  <a:pt x="71180" y="4605313"/>
                </a:lnTo>
                <a:lnTo>
                  <a:pt x="31920" y="4589050"/>
                </a:lnTo>
                <a:lnTo>
                  <a:pt x="4175" y="4550323"/>
                </a:lnTo>
                <a:lnTo>
                  <a:pt x="0" y="4529332"/>
                </a:lnTo>
                <a:lnTo>
                  <a:pt x="0" y="4523956"/>
                </a:lnTo>
                <a:lnTo>
                  <a:pt x="0" y="76505"/>
                </a:lnTo>
                <a:lnTo>
                  <a:pt x="16786" y="31920"/>
                </a:lnTo>
                <a:lnTo>
                  <a:pt x="55513" y="4175"/>
                </a:lnTo>
                <a:lnTo>
                  <a:pt x="76505" y="0"/>
                </a:lnTo>
                <a:lnTo>
                  <a:pt x="7047191" y="0"/>
                </a:lnTo>
                <a:lnTo>
                  <a:pt x="7091775" y="16786"/>
                </a:lnTo>
                <a:lnTo>
                  <a:pt x="7119520" y="55513"/>
                </a:lnTo>
                <a:lnTo>
                  <a:pt x="7123696" y="76505"/>
                </a:lnTo>
                <a:lnTo>
                  <a:pt x="7123696" y="4529332"/>
                </a:lnTo>
                <a:lnTo>
                  <a:pt x="7106908" y="4573916"/>
                </a:lnTo>
                <a:lnTo>
                  <a:pt x="7068182" y="4601662"/>
                </a:lnTo>
                <a:lnTo>
                  <a:pt x="7052515" y="4605313"/>
                </a:lnTo>
                <a:lnTo>
                  <a:pt x="7047191" y="460583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59602" y="386881"/>
            <a:ext cx="4356100" cy="2174875"/>
          </a:xfrm>
          <a:prstGeom prst="rect">
            <a:avLst/>
          </a:prstGeom>
        </p:spPr>
        <p:txBody>
          <a:bodyPr vert="horz" wrap="square" lIns="0" tIns="136525" rIns="0" bIns="0" rtlCol="0">
            <a:spAutoFit/>
          </a:bodyPr>
          <a:lstStyle/>
          <a:p>
            <a:pPr marL="12700">
              <a:lnSpc>
                <a:spcPct val="100000"/>
              </a:lnSpc>
              <a:spcBef>
                <a:spcPts val="1075"/>
              </a:spcBef>
            </a:pPr>
            <a:r>
              <a:rPr sz="2000" b="1" spc="10" dirty="0">
                <a:solidFill>
                  <a:srgbClr val="00B0F0"/>
                </a:solidFill>
                <a:latin typeface="Courier New"/>
                <a:cs typeface="Courier New"/>
              </a:rPr>
              <a:t>SELECT</a:t>
            </a:r>
            <a:endParaRPr sz="2000" b="1" dirty="0">
              <a:solidFill>
                <a:srgbClr val="00B0F0"/>
              </a:solidFill>
              <a:latin typeface="Courier New"/>
              <a:cs typeface="Courier New"/>
            </a:endParaRPr>
          </a:p>
          <a:p>
            <a:pPr marL="321945" marR="1859914">
              <a:lnSpc>
                <a:spcPct val="141000"/>
              </a:lnSpc>
              <a:spcBef>
                <a:spcPts val="5"/>
              </a:spcBef>
            </a:pPr>
            <a:r>
              <a:rPr sz="2000" b="1" spc="15" dirty="0">
                <a:solidFill>
                  <a:srgbClr val="00B0F0"/>
                </a:solidFill>
                <a:latin typeface="Courier New"/>
                <a:cs typeface="Courier New"/>
              </a:rPr>
              <a:t>TOP</a:t>
            </a:r>
            <a:r>
              <a:rPr sz="2000" spc="-25" dirty="0">
                <a:solidFill>
                  <a:srgbClr val="04182D"/>
                </a:solidFill>
                <a:latin typeface="Courier New"/>
                <a:cs typeface="Courier New"/>
              </a:rPr>
              <a:t> </a:t>
            </a:r>
            <a:r>
              <a:rPr sz="2000" spc="15" dirty="0">
                <a:solidFill>
                  <a:srgbClr val="04182D"/>
                </a:solidFill>
                <a:latin typeface="Courier New"/>
                <a:cs typeface="Courier New"/>
              </a:rPr>
              <a:t>(</a:t>
            </a:r>
            <a:r>
              <a:rPr sz="2000" spc="15" dirty="0">
                <a:solidFill>
                  <a:srgbClr val="BE2F72"/>
                </a:solidFill>
                <a:latin typeface="Courier New"/>
                <a:cs typeface="Courier New"/>
              </a:rPr>
              <a:t>6</a:t>
            </a:r>
            <a:r>
              <a:rPr sz="2000" spc="15" dirty="0">
                <a:solidFill>
                  <a:srgbClr val="04182D"/>
                </a:solidFill>
                <a:latin typeface="Courier New"/>
                <a:cs typeface="Courier New"/>
              </a:rPr>
              <a:t>)</a:t>
            </a:r>
            <a:r>
              <a:rPr sz="2000" spc="-20" dirty="0">
                <a:solidFill>
                  <a:srgbClr val="04182D"/>
                </a:solidFill>
                <a:latin typeface="Courier New"/>
                <a:cs typeface="Courier New"/>
              </a:rPr>
              <a:t> </a:t>
            </a:r>
            <a:r>
              <a:rPr sz="2000" spc="10" dirty="0">
                <a:solidFill>
                  <a:srgbClr val="04182D"/>
                </a:solidFill>
                <a:latin typeface="Courier New"/>
                <a:cs typeface="Courier New"/>
              </a:rPr>
              <a:t>total, </a:t>
            </a:r>
            <a:r>
              <a:rPr sz="2000" spc="-1185" dirty="0">
                <a:solidFill>
                  <a:srgbClr val="04182D"/>
                </a:solidFill>
                <a:latin typeface="Courier New"/>
                <a:cs typeface="Courier New"/>
              </a:rPr>
              <a:t> </a:t>
            </a:r>
            <a:r>
              <a:rPr sz="2000" spc="10" dirty="0">
                <a:solidFill>
                  <a:srgbClr val="04182D"/>
                </a:solidFill>
                <a:latin typeface="Courier New"/>
                <a:cs typeface="Courier New"/>
              </a:rPr>
              <a:t>billing_state</a:t>
            </a:r>
            <a:endParaRPr sz="2000" dirty="0">
              <a:latin typeface="Courier New"/>
              <a:cs typeface="Courier New"/>
            </a:endParaRPr>
          </a:p>
          <a:p>
            <a:pPr marL="12700">
              <a:lnSpc>
                <a:spcPct val="100000"/>
              </a:lnSpc>
              <a:spcBef>
                <a:spcPts val="985"/>
              </a:spcBef>
            </a:pPr>
            <a:r>
              <a:rPr sz="2000" b="1" spc="10" dirty="0">
                <a:solidFill>
                  <a:srgbClr val="00B0F0"/>
                </a:solidFill>
                <a:latin typeface="Courier New"/>
                <a:cs typeface="Courier New"/>
              </a:rPr>
              <a:t>FROM</a:t>
            </a:r>
            <a:r>
              <a:rPr sz="2000" spc="-20" dirty="0">
                <a:latin typeface="Courier New"/>
                <a:cs typeface="Courier New"/>
              </a:rPr>
              <a:t> </a:t>
            </a:r>
            <a:r>
              <a:rPr sz="2000" spc="10" dirty="0">
                <a:solidFill>
                  <a:srgbClr val="04182D"/>
                </a:solidFill>
                <a:latin typeface="Courier New"/>
                <a:cs typeface="Courier New"/>
              </a:rPr>
              <a:t>invoice</a:t>
            </a:r>
            <a:endParaRPr sz="2000" dirty="0">
              <a:latin typeface="Courier New"/>
              <a:cs typeface="Courier New"/>
            </a:endParaRPr>
          </a:p>
          <a:p>
            <a:pPr marL="12700">
              <a:lnSpc>
                <a:spcPct val="100000"/>
              </a:lnSpc>
              <a:spcBef>
                <a:spcPts val="985"/>
              </a:spcBef>
            </a:pPr>
            <a:r>
              <a:rPr sz="2000" b="1" spc="10" dirty="0">
                <a:solidFill>
                  <a:srgbClr val="00B0F0"/>
                </a:solidFill>
                <a:latin typeface="Courier New"/>
                <a:cs typeface="Courier New"/>
              </a:rPr>
              <a:t>WHERE</a:t>
            </a:r>
            <a:r>
              <a:rPr sz="2000" spc="5" dirty="0">
                <a:latin typeface="Courier New"/>
                <a:cs typeface="Courier New"/>
              </a:rPr>
              <a:t> </a:t>
            </a:r>
            <a:r>
              <a:rPr sz="2000" spc="10" dirty="0">
                <a:solidFill>
                  <a:srgbClr val="04182D"/>
                </a:solidFill>
                <a:latin typeface="Courier New"/>
                <a:cs typeface="Courier New"/>
              </a:rPr>
              <a:t>billing_state </a:t>
            </a:r>
            <a:r>
              <a:rPr sz="2000" b="1" spc="15" dirty="0">
                <a:solidFill>
                  <a:srgbClr val="00B0F0"/>
                </a:solidFill>
                <a:latin typeface="Courier New"/>
                <a:cs typeface="Courier New"/>
              </a:rPr>
              <a:t>IS</a:t>
            </a:r>
            <a:r>
              <a:rPr sz="2000" b="1" spc="10" dirty="0">
                <a:solidFill>
                  <a:srgbClr val="00B0F0"/>
                </a:solidFill>
                <a:latin typeface="Courier New"/>
                <a:cs typeface="Courier New"/>
              </a:rPr>
              <a:t> NULL</a:t>
            </a:r>
            <a:r>
              <a:rPr sz="2000" spc="10" dirty="0">
                <a:solidFill>
                  <a:srgbClr val="04182D"/>
                </a:solidFill>
                <a:latin typeface="Courier New"/>
                <a:cs typeface="Courier New"/>
              </a:rPr>
              <a:t>;</a:t>
            </a:r>
            <a:endParaRPr sz="2000" dirty="0">
              <a:latin typeface="Courier New"/>
              <a:cs typeface="Courier New"/>
            </a:endParaRPr>
          </a:p>
        </p:txBody>
      </p:sp>
      <p:sp>
        <p:nvSpPr>
          <p:cNvPr id="7" name="object 7"/>
          <p:cNvSpPr txBox="1"/>
          <p:nvPr/>
        </p:nvSpPr>
        <p:spPr>
          <a:xfrm>
            <a:off x="625720" y="3209339"/>
            <a:ext cx="3892550" cy="335280"/>
          </a:xfrm>
          <a:prstGeom prst="rect">
            <a:avLst/>
          </a:prstGeom>
        </p:spPr>
        <p:txBody>
          <a:bodyPr vert="horz" wrap="square" lIns="0" tIns="16510" rIns="0" bIns="0" rtlCol="0">
            <a:spAutoFit/>
          </a:bodyPr>
          <a:lstStyle/>
          <a:p>
            <a:pPr marL="12700">
              <a:lnSpc>
                <a:spcPct val="100000"/>
              </a:lnSpc>
              <a:spcBef>
                <a:spcPts val="130"/>
              </a:spcBef>
              <a:tabLst>
                <a:tab pos="1249680" algn="l"/>
                <a:tab pos="372491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8" name="object 8"/>
          <p:cNvSpPr txBox="1"/>
          <p:nvPr/>
        </p:nvSpPr>
        <p:spPr>
          <a:xfrm>
            <a:off x="625720" y="4069096"/>
            <a:ext cx="3892550" cy="335280"/>
          </a:xfrm>
          <a:prstGeom prst="rect">
            <a:avLst/>
          </a:prstGeom>
        </p:spPr>
        <p:txBody>
          <a:bodyPr vert="horz" wrap="square" lIns="0" tIns="16510" rIns="0" bIns="0" rtlCol="0">
            <a:spAutoFit/>
          </a:bodyPr>
          <a:lstStyle/>
          <a:p>
            <a:pPr marL="12700">
              <a:lnSpc>
                <a:spcPct val="100000"/>
              </a:lnSpc>
              <a:spcBef>
                <a:spcPts val="130"/>
              </a:spcBef>
              <a:tabLst>
                <a:tab pos="1249680" algn="l"/>
                <a:tab pos="372491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9" name="object 9"/>
          <p:cNvSpPr txBox="1"/>
          <p:nvPr/>
        </p:nvSpPr>
        <p:spPr>
          <a:xfrm>
            <a:off x="625720" y="7078243"/>
            <a:ext cx="3892550" cy="335280"/>
          </a:xfrm>
          <a:prstGeom prst="rect">
            <a:avLst/>
          </a:prstGeom>
        </p:spPr>
        <p:txBody>
          <a:bodyPr vert="horz" wrap="square" lIns="0" tIns="16510" rIns="0" bIns="0" rtlCol="0">
            <a:spAutoFit/>
          </a:bodyPr>
          <a:lstStyle/>
          <a:p>
            <a:pPr marL="12700">
              <a:lnSpc>
                <a:spcPct val="100000"/>
              </a:lnSpc>
              <a:spcBef>
                <a:spcPts val="130"/>
              </a:spcBef>
              <a:tabLst>
                <a:tab pos="1249680" algn="l"/>
                <a:tab pos="372491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10" name="object 10"/>
          <p:cNvSpPr/>
          <p:nvPr/>
        </p:nvSpPr>
        <p:spPr>
          <a:xfrm>
            <a:off x="7942512" y="3009147"/>
            <a:ext cx="7124065" cy="4606290"/>
          </a:xfrm>
          <a:custGeom>
            <a:avLst/>
            <a:gdLst/>
            <a:ahLst/>
            <a:cxnLst/>
            <a:rect l="l" t="t" r="r" b="b"/>
            <a:pathLst>
              <a:path w="7124065" h="4606290">
                <a:moveTo>
                  <a:pt x="7047191" y="4605838"/>
                </a:moveTo>
                <a:lnTo>
                  <a:pt x="76504" y="4605838"/>
                </a:lnTo>
                <a:lnTo>
                  <a:pt x="71179" y="4605313"/>
                </a:lnTo>
                <a:lnTo>
                  <a:pt x="31919" y="4589050"/>
                </a:lnTo>
                <a:lnTo>
                  <a:pt x="4174" y="4550323"/>
                </a:lnTo>
                <a:lnTo>
                  <a:pt x="0" y="4529332"/>
                </a:lnTo>
                <a:lnTo>
                  <a:pt x="0" y="4523956"/>
                </a:lnTo>
                <a:lnTo>
                  <a:pt x="0" y="76505"/>
                </a:lnTo>
                <a:lnTo>
                  <a:pt x="16785" y="31920"/>
                </a:lnTo>
                <a:lnTo>
                  <a:pt x="55512" y="4175"/>
                </a:lnTo>
                <a:lnTo>
                  <a:pt x="76504" y="0"/>
                </a:lnTo>
                <a:lnTo>
                  <a:pt x="7047191" y="0"/>
                </a:lnTo>
                <a:lnTo>
                  <a:pt x="7091775" y="16786"/>
                </a:lnTo>
                <a:lnTo>
                  <a:pt x="7119519" y="55513"/>
                </a:lnTo>
                <a:lnTo>
                  <a:pt x="7123695" y="76505"/>
                </a:lnTo>
                <a:lnTo>
                  <a:pt x="7123695" y="4529332"/>
                </a:lnTo>
                <a:lnTo>
                  <a:pt x="7106909" y="4573916"/>
                </a:lnTo>
                <a:lnTo>
                  <a:pt x="7068181" y="4601662"/>
                </a:lnTo>
                <a:lnTo>
                  <a:pt x="7052515" y="4605313"/>
                </a:lnTo>
                <a:lnTo>
                  <a:pt x="7047191" y="460583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2" name="object 12"/>
          <p:cNvSpPr txBox="1"/>
          <p:nvPr/>
        </p:nvSpPr>
        <p:spPr>
          <a:xfrm>
            <a:off x="8119705" y="411766"/>
            <a:ext cx="4973955" cy="2174875"/>
          </a:xfrm>
          <a:prstGeom prst="rect">
            <a:avLst/>
          </a:prstGeom>
        </p:spPr>
        <p:txBody>
          <a:bodyPr vert="horz" wrap="square" lIns="0" tIns="136525" rIns="0" bIns="0" rtlCol="0">
            <a:spAutoFit/>
          </a:bodyPr>
          <a:lstStyle/>
          <a:p>
            <a:pPr marL="12700">
              <a:lnSpc>
                <a:spcPct val="100000"/>
              </a:lnSpc>
              <a:spcBef>
                <a:spcPts val="1075"/>
              </a:spcBef>
            </a:pPr>
            <a:r>
              <a:rPr lang="en-US" sz="2000" b="1" spc="10" dirty="0">
                <a:solidFill>
                  <a:srgbClr val="00B0F0"/>
                </a:solidFill>
                <a:latin typeface="Courier New"/>
                <a:cs typeface="Courier New"/>
              </a:rPr>
              <a:t>SELECT</a:t>
            </a:r>
            <a:endParaRPr lang="en-US" sz="2000" b="1" dirty="0">
              <a:solidFill>
                <a:srgbClr val="00B0F0"/>
              </a:solidFill>
              <a:latin typeface="Courier New"/>
              <a:cs typeface="Courier New"/>
            </a:endParaRPr>
          </a:p>
          <a:p>
            <a:pPr marL="321945" marR="1859914">
              <a:lnSpc>
                <a:spcPct val="141000"/>
              </a:lnSpc>
              <a:spcBef>
                <a:spcPts val="5"/>
              </a:spcBef>
            </a:pPr>
            <a:r>
              <a:rPr lang="en-US" sz="2000" b="1" spc="15" dirty="0">
                <a:solidFill>
                  <a:srgbClr val="00B0F0"/>
                </a:solidFill>
                <a:latin typeface="Courier New"/>
                <a:cs typeface="Courier New"/>
              </a:rPr>
              <a:t>TOP</a:t>
            </a:r>
            <a:r>
              <a:rPr lang="en-US" sz="2000" spc="-25" dirty="0">
                <a:solidFill>
                  <a:srgbClr val="04182D"/>
                </a:solidFill>
                <a:latin typeface="Courier New"/>
                <a:cs typeface="Courier New"/>
              </a:rPr>
              <a:t> </a:t>
            </a:r>
            <a:r>
              <a:rPr lang="en-US" sz="2000" spc="15" dirty="0">
                <a:solidFill>
                  <a:srgbClr val="04182D"/>
                </a:solidFill>
                <a:latin typeface="Courier New"/>
                <a:cs typeface="Courier New"/>
              </a:rPr>
              <a:t>(</a:t>
            </a:r>
            <a:r>
              <a:rPr lang="en-US" sz="2000" spc="15" dirty="0">
                <a:solidFill>
                  <a:srgbClr val="BE2F72"/>
                </a:solidFill>
                <a:latin typeface="Courier New"/>
                <a:cs typeface="Courier New"/>
              </a:rPr>
              <a:t>6</a:t>
            </a:r>
            <a:r>
              <a:rPr lang="en-US" sz="2000" spc="15" dirty="0">
                <a:solidFill>
                  <a:srgbClr val="04182D"/>
                </a:solidFill>
                <a:latin typeface="Courier New"/>
                <a:cs typeface="Courier New"/>
              </a:rPr>
              <a:t>)</a:t>
            </a:r>
            <a:r>
              <a:rPr lang="en-US" sz="2000" spc="-20" dirty="0">
                <a:solidFill>
                  <a:srgbClr val="04182D"/>
                </a:solidFill>
                <a:latin typeface="Courier New"/>
                <a:cs typeface="Courier New"/>
              </a:rPr>
              <a:t> </a:t>
            </a:r>
            <a:r>
              <a:rPr lang="en-US" sz="2000" spc="10" dirty="0">
                <a:solidFill>
                  <a:srgbClr val="04182D"/>
                </a:solidFill>
                <a:latin typeface="Courier New"/>
                <a:cs typeface="Courier New"/>
              </a:rPr>
              <a:t>total, </a:t>
            </a:r>
            <a:r>
              <a:rPr lang="en-US" sz="2000" spc="-1185" dirty="0">
                <a:solidFill>
                  <a:srgbClr val="04182D"/>
                </a:solidFill>
                <a:latin typeface="Courier New"/>
                <a:cs typeface="Courier New"/>
              </a:rPr>
              <a:t> </a:t>
            </a:r>
            <a:r>
              <a:rPr lang="en-US" sz="2000" spc="10" dirty="0" err="1">
                <a:solidFill>
                  <a:srgbClr val="04182D"/>
                </a:solidFill>
                <a:latin typeface="Courier New"/>
                <a:cs typeface="Courier New"/>
              </a:rPr>
              <a:t>billing_state</a:t>
            </a:r>
            <a:endParaRPr lang="en-US" sz="2000" dirty="0">
              <a:latin typeface="Courier New"/>
              <a:cs typeface="Courier New"/>
            </a:endParaRPr>
          </a:p>
          <a:p>
            <a:pPr marL="12700">
              <a:lnSpc>
                <a:spcPct val="100000"/>
              </a:lnSpc>
              <a:spcBef>
                <a:spcPts val="985"/>
              </a:spcBef>
            </a:pPr>
            <a:r>
              <a:rPr lang="en-US" sz="2000" b="1" spc="10" dirty="0">
                <a:solidFill>
                  <a:srgbClr val="00B0F0"/>
                </a:solidFill>
                <a:latin typeface="Courier New"/>
                <a:cs typeface="Courier New"/>
              </a:rPr>
              <a:t>FROM</a:t>
            </a:r>
            <a:r>
              <a:rPr lang="en-US" sz="2000" spc="-20" dirty="0">
                <a:latin typeface="Courier New"/>
                <a:cs typeface="Courier New"/>
              </a:rPr>
              <a:t> </a:t>
            </a:r>
            <a:r>
              <a:rPr lang="en-US" sz="2000" spc="10" dirty="0">
                <a:solidFill>
                  <a:srgbClr val="04182D"/>
                </a:solidFill>
                <a:latin typeface="Courier New"/>
                <a:cs typeface="Courier New"/>
              </a:rPr>
              <a:t>invoice</a:t>
            </a:r>
            <a:endParaRPr lang="en-US" sz="2000" dirty="0">
              <a:latin typeface="Courier New"/>
              <a:cs typeface="Courier New"/>
            </a:endParaRPr>
          </a:p>
          <a:p>
            <a:pPr marL="12700">
              <a:lnSpc>
                <a:spcPct val="100000"/>
              </a:lnSpc>
              <a:spcBef>
                <a:spcPts val="985"/>
              </a:spcBef>
            </a:pPr>
            <a:r>
              <a:rPr lang="en-US" sz="2000" b="1" spc="10" dirty="0">
                <a:solidFill>
                  <a:srgbClr val="00B0F0"/>
                </a:solidFill>
                <a:latin typeface="Courier New"/>
                <a:cs typeface="Courier New"/>
              </a:rPr>
              <a:t>WHERE</a:t>
            </a:r>
            <a:r>
              <a:rPr lang="en-US" sz="2000" spc="5" dirty="0">
                <a:latin typeface="Courier New"/>
                <a:cs typeface="Courier New"/>
              </a:rPr>
              <a:t> </a:t>
            </a:r>
            <a:r>
              <a:rPr lang="en-US" sz="2000" spc="10" dirty="0" err="1">
                <a:solidFill>
                  <a:srgbClr val="04182D"/>
                </a:solidFill>
                <a:latin typeface="Courier New"/>
                <a:cs typeface="Courier New"/>
              </a:rPr>
              <a:t>billing_state</a:t>
            </a:r>
            <a:r>
              <a:rPr lang="en-US" sz="2000" spc="10" dirty="0">
                <a:solidFill>
                  <a:srgbClr val="04182D"/>
                </a:solidFill>
                <a:latin typeface="Courier New"/>
                <a:cs typeface="Courier New"/>
              </a:rPr>
              <a:t> </a:t>
            </a:r>
            <a:r>
              <a:rPr lang="en-US" sz="2000" b="1" spc="15" dirty="0">
                <a:solidFill>
                  <a:srgbClr val="00B0F0"/>
                </a:solidFill>
                <a:latin typeface="Courier New"/>
                <a:cs typeface="Courier New"/>
              </a:rPr>
              <a:t>IS NOT</a:t>
            </a:r>
            <a:r>
              <a:rPr lang="en-US" sz="2000" b="1" spc="10" dirty="0">
                <a:solidFill>
                  <a:srgbClr val="00B0F0"/>
                </a:solidFill>
                <a:latin typeface="Courier New"/>
                <a:cs typeface="Courier New"/>
              </a:rPr>
              <a:t> NULL</a:t>
            </a:r>
            <a:r>
              <a:rPr lang="en-US" sz="2000" spc="10" dirty="0">
                <a:solidFill>
                  <a:srgbClr val="04182D"/>
                </a:solidFill>
                <a:latin typeface="Courier New"/>
                <a:cs typeface="Courier New"/>
              </a:rPr>
              <a:t>;</a:t>
            </a:r>
            <a:endParaRPr lang="en-US" sz="2000" dirty="0">
              <a:latin typeface="Courier New"/>
              <a:cs typeface="Courier New"/>
            </a:endParaRPr>
          </a:p>
        </p:txBody>
      </p:sp>
      <p:sp>
        <p:nvSpPr>
          <p:cNvPr id="13" name="object 13"/>
          <p:cNvSpPr txBox="1"/>
          <p:nvPr/>
        </p:nvSpPr>
        <p:spPr>
          <a:xfrm>
            <a:off x="8076943" y="3209339"/>
            <a:ext cx="4047490" cy="335280"/>
          </a:xfrm>
          <a:prstGeom prst="rect">
            <a:avLst/>
          </a:prstGeom>
        </p:spPr>
        <p:txBody>
          <a:bodyPr vert="horz" wrap="square" lIns="0" tIns="16510" rIns="0" bIns="0" rtlCol="0">
            <a:spAutoFit/>
          </a:bodyPr>
          <a:lstStyle/>
          <a:p>
            <a:pPr marL="12700">
              <a:lnSpc>
                <a:spcPct val="100000"/>
              </a:lnSpc>
              <a:spcBef>
                <a:spcPts val="130"/>
              </a:spcBef>
              <a:tabLst>
                <a:tab pos="1404620" algn="l"/>
                <a:tab pos="387921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14" name="object 14"/>
          <p:cNvGraphicFramePr>
            <a:graphicFrameLocks noGrp="1"/>
          </p:cNvGraphicFramePr>
          <p:nvPr/>
        </p:nvGraphicFramePr>
        <p:xfrm>
          <a:off x="606670" y="3659655"/>
          <a:ext cx="11534138" cy="319829"/>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927735">
                  <a:extLst>
                    <a:ext uri="{9D8B030D-6E8A-4147-A177-3AD203B41FA5}">
                      <a16:colId xmlns:a16="http://schemas.microsoft.com/office/drawing/2014/main" val="20001"/>
                    </a:ext>
                  </a:extLst>
                </a:gridCol>
                <a:gridCol w="309245">
                  <a:extLst>
                    <a:ext uri="{9D8B030D-6E8A-4147-A177-3AD203B41FA5}">
                      <a16:colId xmlns:a16="http://schemas.microsoft.com/office/drawing/2014/main" val="20002"/>
                    </a:ext>
                  </a:extLst>
                </a:gridCol>
                <a:gridCol w="2165349">
                  <a:extLst>
                    <a:ext uri="{9D8B030D-6E8A-4147-A177-3AD203B41FA5}">
                      <a16:colId xmlns:a16="http://schemas.microsoft.com/office/drawing/2014/main" val="20003"/>
                    </a:ext>
                  </a:extLst>
                </a:gridCol>
                <a:gridCol w="2023745">
                  <a:extLst>
                    <a:ext uri="{9D8B030D-6E8A-4147-A177-3AD203B41FA5}">
                      <a16:colId xmlns:a16="http://schemas.microsoft.com/office/drawing/2014/main" val="20004"/>
                    </a:ext>
                  </a:extLst>
                </a:gridCol>
                <a:gridCol w="2023745">
                  <a:extLst>
                    <a:ext uri="{9D8B030D-6E8A-4147-A177-3AD203B41FA5}">
                      <a16:colId xmlns:a16="http://schemas.microsoft.com/office/drawing/2014/main" val="20005"/>
                    </a:ext>
                  </a:extLst>
                </a:gridCol>
                <a:gridCol w="1005204">
                  <a:extLst>
                    <a:ext uri="{9D8B030D-6E8A-4147-A177-3AD203B41FA5}">
                      <a16:colId xmlns:a16="http://schemas.microsoft.com/office/drawing/2014/main" val="20006"/>
                    </a:ext>
                  </a:extLst>
                </a:gridCol>
                <a:gridCol w="386715">
                  <a:extLst>
                    <a:ext uri="{9D8B030D-6E8A-4147-A177-3AD203B41FA5}">
                      <a16:colId xmlns:a16="http://schemas.microsoft.com/office/drawing/2014/main" val="20007"/>
                    </a:ext>
                  </a:extLst>
                </a:gridCol>
                <a:gridCol w="2165350">
                  <a:extLst>
                    <a:ext uri="{9D8B030D-6E8A-4147-A177-3AD203B41FA5}">
                      <a16:colId xmlns:a16="http://schemas.microsoft.com/office/drawing/2014/main" val="20008"/>
                    </a:ext>
                  </a:extLst>
                </a:gridCol>
                <a:gridCol w="263525">
                  <a:extLst>
                    <a:ext uri="{9D8B030D-6E8A-4147-A177-3AD203B41FA5}">
                      <a16:colId xmlns:a16="http://schemas.microsoft.com/office/drawing/2014/main" val="20009"/>
                    </a:ext>
                  </a:extLst>
                </a:gridCol>
              </a:tblGrid>
              <a:tr h="319829">
                <a:tc>
                  <a:txBody>
                    <a:bodyPr/>
                    <a:lstStyle/>
                    <a:p>
                      <a:pPr marL="31750">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total</a:t>
                      </a:r>
                      <a:endParaRPr sz="2000">
                        <a:latin typeface="Courier New"/>
                        <a:cs typeface="Courier New"/>
                      </a:endParaRPr>
                    </a:p>
                  </a:txBody>
                  <a:tcPr marL="0" marR="0" marT="0" marB="0"/>
                </a:tc>
                <a:tc>
                  <a:txBody>
                    <a:bodyPr/>
                    <a:lstStyle/>
                    <a:p>
                      <a:pPr marL="76835">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billing_state</a:t>
                      </a:r>
                      <a:endParaRPr sz="2000">
                        <a:latin typeface="Courier New"/>
                        <a:cs typeface="Courier New"/>
                      </a:endParaRPr>
                    </a:p>
                  </a:txBody>
                  <a:tcPr marL="0" marR="0" marT="0" marB="0"/>
                </a:tc>
                <a:tc>
                  <a:txBody>
                    <a:bodyPr/>
                    <a:lstStyle/>
                    <a:p>
                      <a:pPr marL="76835">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R="69215"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total</a:t>
                      </a:r>
                      <a:endParaRPr sz="2000">
                        <a:latin typeface="Courier New"/>
                        <a:cs typeface="Courier New"/>
                      </a:endParaRPr>
                    </a:p>
                  </a:txBody>
                  <a:tcPr marL="0" marR="0" marT="0" marB="0"/>
                </a:tc>
                <a:tc>
                  <a:txBody>
                    <a:bodyPr/>
                    <a:lstStyle/>
                    <a:p>
                      <a:pPr marL="154305">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billing_state</a:t>
                      </a:r>
                      <a:endParaRPr sz="2000">
                        <a:latin typeface="Courier New"/>
                        <a:cs typeface="Courier New"/>
                      </a:endParaRPr>
                    </a:p>
                  </a:txBody>
                  <a:tcPr marL="0" marR="0" marT="0" marB="0"/>
                </a:tc>
                <a:tc>
                  <a:txBody>
                    <a:bodyPr/>
                    <a:lstStyle/>
                    <a:p>
                      <a:pPr marL="76835">
                        <a:lnSpc>
                          <a:spcPts val="2370"/>
                        </a:lnSpc>
                      </a:pPr>
                      <a:r>
                        <a:rPr sz="2000" dirty="0">
                          <a:solidFill>
                            <a:srgbClr val="FFFFFF"/>
                          </a:solidFill>
                          <a:latin typeface="Courier New"/>
                          <a:cs typeface="Courier New"/>
                        </a:rPr>
                        <a:t>|</a:t>
                      </a:r>
                      <a:endParaRPr sz="2000" dirty="0">
                        <a:latin typeface="Courier New"/>
                        <a:cs typeface="Courier New"/>
                      </a:endParaRPr>
                    </a:p>
                  </a:txBody>
                  <a:tcPr marL="0" marR="0" marT="0" marB="0"/>
                </a:tc>
                <a:extLst>
                  <a:ext uri="{0D108BD9-81ED-4DB2-BD59-A6C34878D82A}">
                    <a16:rowId xmlns:a16="http://schemas.microsoft.com/office/drawing/2014/main" val="10000"/>
                  </a:ext>
                </a:extLst>
              </a:tr>
            </a:tbl>
          </a:graphicData>
        </a:graphic>
      </p:graphicFrame>
      <p:sp>
        <p:nvSpPr>
          <p:cNvPr id="15" name="object 15"/>
          <p:cNvSpPr txBox="1"/>
          <p:nvPr/>
        </p:nvSpPr>
        <p:spPr>
          <a:xfrm>
            <a:off x="8076943" y="4069096"/>
            <a:ext cx="4047490" cy="335280"/>
          </a:xfrm>
          <a:prstGeom prst="rect">
            <a:avLst/>
          </a:prstGeom>
        </p:spPr>
        <p:txBody>
          <a:bodyPr vert="horz" wrap="square" lIns="0" tIns="16510" rIns="0" bIns="0" rtlCol="0">
            <a:spAutoFit/>
          </a:bodyPr>
          <a:lstStyle/>
          <a:p>
            <a:pPr marL="12700">
              <a:lnSpc>
                <a:spcPct val="100000"/>
              </a:lnSpc>
              <a:spcBef>
                <a:spcPts val="130"/>
              </a:spcBef>
              <a:tabLst>
                <a:tab pos="1404620" algn="l"/>
                <a:tab pos="387921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16" name="object 16"/>
          <p:cNvGraphicFramePr>
            <a:graphicFrameLocks noGrp="1"/>
          </p:cNvGraphicFramePr>
          <p:nvPr/>
        </p:nvGraphicFramePr>
        <p:xfrm>
          <a:off x="606670" y="4519412"/>
          <a:ext cx="11533500" cy="2469218"/>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850265">
                  <a:extLst>
                    <a:ext uri="{9D8B030D-6E8A-4147-A177-3AD203B41FA5}">
                      <a16:colId xmlns:a16="http://schemas.microsoft.com/office/drawing/2014/main" val="20001"/>
                    </a:ext>
                  </a:extLst>
                </a:gridCol>
                <a:gridCol w="386079">
                  <a:extLst>
                    <a:ext uri="{9D8B030D-6E8A-4147-A177-3AD203B41FA5}">
                      <a16:colId xmlns:a16="http://schemas.microsoft.com/office/drawing/2014/main" val="20002"/>
                    </a:ext>
                  </a:extLst>
                </a:gridCol>
                <a:gridCol w="1468755">
                  <a:extLst>
                    <a:ext uri="{9D8B030D-6E8A-4147-A177-3AD203B41FA5}">
                      <a16:colId xmlns:a16="http://schemas.microsoft.com/office/drawing/2014/main" val="20003"/>
                    </a:ext>
                  </a:extLst>
                </a:gridCol>
                <a:gridCol w="2719704">
                  <a:extLst>
                    <a:ext uri="{9D8B030D-6E8A-4147-A177-3AD203B41FA5}">
                      <a16:colId xmlns:a16="http://schemas.microsoft.com/office/drawing/2014/main" val="20004"/>
                    </a:ext>
                  </a:extLst>
                </a:gridCol>
                <a:gridCol w="2023745">
                  <a:extLst>
                    <a:ext uri="{9D8B030D-6E8A-4147-A177-3AD203B41FA5}">
                      <a16:colId xmlns:a16="http://schemas.microsoft.com/office/drawing/2014/main" val="20005"/>
                    </a:ext>
                  </a:extLst>
                </a:gridCol>
                <a:gridCol w="1005204">
                  <a:extLst>
                    <a:ext uri="{9D8B030D-6E8A-4147-A177-3AD203B41FA5}">
                      <a16:colId xmlns:a16="http://schemas.microsoft.com/office/drawing/2014/main" val="20006"/>
                    </a:ext>
                  </a:extLst>
                </a:gridCol>
                <a:gridCol w="386715">
                  <a:extLst>
                    <a:ext uri="{9D8B030D-6E8A-4147-A177-3AD203B41FA5}">
                      <a16:colId xmlns:a16="http://schemas.microsoft.com/office/drawing/2014/main" val="20007"/>
                    </a:ext>
                  </a:extLst>
                </a:gridCol>
                <a:gridCol w="1624329">
                  <a:extLst>
                    <a:ext uri="{9D8B030D-6E8A-4147-A177-3AD203B41FA5}">
                      <a16:colId xmlns:a16="http://schemas.microsoft.com/office/drawing/2014/main" val="20008"/>
                    </a:ext>
                  </a:extLst>
                </a:gridCol>
                <a:gridCol w="805179">
                  <a:extLst>
                    <a:ext uri="{9D8B030D-6E8A-4147-A177-3AD203B41FA5}">
                      <a16:colId xmlns:a16="http://schemas.microsoft.com/office/drawing/2014/main" val="20009"/>
                    </a:ext>
                  </a:extLst>
                </a:gridCol>
              </a:tblGrid>
              <a:tr h="374853">
                <a:tc>
                  <a:txBody>
                    <a:bodyPr/>
                    <a:lstStyle/>
                    <a:p>
                      <a:pPr marR="37465" algn="ct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1.98</a:t>
                      </a:r>
                      <a:endParaRPr sz="2000">
                        <a:latin typeface="Courier New"/>
                        <a:cs typeface="Courier New"/>
                      </a:endParaRPr>
                    </a:p>
                  </a:txBody>
                  <a:tcPr marL="0" marR="0" marT="0" marB="0"/>
                </a:tc>
                <a:tc>
                  <a:txBody>
                    <a:bodyPr/>
                    <a:lstStyle/>
                    <a:p>
                      <a:pPr marR="69215"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NULL</a:t>
                      </a:r>
                      <a:endParaRPr sz="2000">
                        <a:latin typeface="Courier New"/>
                        <a:cs typeface="Courier New"/>
                      </a:endParaRPr>
                    </a:p>
                  </a:txBody>
                  <a:tcPr marL="0" marR="0" marT="0" marB="0"/>
                </a:tc>
                <a:tc>
                  <a:txBody>
                    <a:bodyPr/>
                    <a:lstStyle/>
                    <a:p>
                      <a:pPr marL="772795">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R="69215"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R="146685" algn="r">
                        <a:lnSpc>
                          <a:spcPts val="2370"/>
                        </a:lnSpc>
                      </a:pPr>
                      <a:r>
                        <a:rPr sz="2000" spc="10" dirty="0">
                          <a:solidFill>
                            <a:srgbClr val="FFFFFF"/>
                          </a:solidFill>
                          <a:latin typeface="Courier New"/>
                          <a:cs typeface="Courier New"/>
                        </a:rPr>
                        <a:t>8.91</a:t>
                      </a:r>
                      <a:endParaRPr sz="2000">
                        <a:latin typeface="Courier New"/>
                        <a:cs typeface="Courier New"/>
                      </a:endParaRPr>
                    </a:p>
                  </a:txBody>
                  <a:tcPr marL="0" marR="0" marT="0" marB="0"/>
                </a:tc>
                <a:tc>
                  <a:txBody>
                    <a:bodyPr/>
                    <a:lstStyle/>
                    <a:p>
                      <a:pPr marR="69215"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5" dirty="0">
                          <a:solidFill>
                            <a:srgbClr val="FFFFFF"/>
                          </a:solidFill>
                          <a:latin typeface="Courier New"/>
                          <a:cs typeface="Courier New"/>
                        </a:rPr>
                        <a:t>AB</a:t>
                      </a:r>
                      <a:endParaRPr sz="2000">
                        <a:latin typeface="Courier New"/>
                        <a:cs typeface="Courier New"/>
                      </a:endParaRPr>
                    </a:p>
                  </a:txBody>
                  <a:tcPr marL="0" marR="0" marT="0" marB="0"/>
                </a:tc>
                <a:tc>
                  <a:txBody>
                    <a:bodyPr/>
                    <a:lstStyle/>
                    <a:p>
                      <a:pPr marR="24130"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0"/>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3.96</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NULL</a:t>
                      </a:r>
                      <a:endParaRPr sz="2000">
                        <a:latin typeface="Courier New"/>
                        <a:cs typeface="Courier New"/>
                      </a:endParaRPr>
                    </a:p>
                  </a:txBody>
                  <a:tcPr marL="0" marR="0" marT="50800" marB="0"/>
                </a:tc>
                <a:tc>
                  <a:txBody>
                    <a:bodyPr/>
                    <a:lstStyle/>
                    <a:p>
                      <a:pPr marL="772795">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146685" algn="r">
                        <a:lnSpc>
                          <a:spcPct val="100000"/>
                        </a:lnSpc>
                        <a:spcBef>
                          <a:spcPts val="400"/>
                        </a:spcBef>
                      </a:pPr>
                      <a:r>
                        <a:rPr sz="2000" spc="10" dirty="0">
                          <a:solidFill>
                            <a:srgbClr val="FFFFFF"/>
                          </a:solidFill>
                          <a:latin typeface="Courier New"/>
                          <a:cs typeface="Courier New"/>
                        </a:rPr>
                        <a:t>13.96</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MA</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1"/>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5.94</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NULL</a:t>
                      </a:r>
                      <a:endParaRPr sz="2000">
                        <a:latin typeface="Courier New"/>
                        <a:cs typeface="Courier New"/>
                      </a:endParaRPr>
                    </a:p>
                  </a:txBody>
                  <a:tcPr marL="0" marR="0" marT="50800" marB="0"/>
                </a:tc>
                <a:tc>
                  <a:txBody>
                    <a:bodyPr/>
                    <a:lstStyle/>
                    <a:p>
                      <a:pPr marL="772795">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146685" algn="r">
                        <a:lnSpc>
                          <a:spcPct val="100000"/>
                        </a:lnSpc>
                        <a:spcBef>
                          <a:spcPts val="400"/>
                        </a:spcBef>
                      </a:pPr>
                      <a:r>
                        <a:rPr sz="2000" spc="10" dirty="0">
                          <a:solidFill>
                            <a:srgbClr val="FFFFFF"/>
                          </a:solidFill>
                          <a:latin typeface="Courier New"/>
                          <a:cs typeface="Courier New"/>
                        </a:rPr>
                        <a:t>5.94</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Dublin</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2"/>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0.99</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NULL</a:t>
                      </a:r>
                      <a:endParaRPr sz="2000">
                        <a:latin typeface="Courier New"/>
                        <a:cs typeface="Courier New"/>
                      </a:endParaRPr>
                    </a:p>
                  </a:txBody>
                  <a:tcPr marL="0" marR="0" marT="50800" marB="0"/>
                </a:tc>
                <a:tc>
                  <a:txBody>
                    <a:bodyPr/>
                    <a:lstStyle/>
                    <a:p>
                      <a:pPr marL="772795">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146685" algn="r">
                        <a:lnSpc>
                          <a:spcPct val="100000"/>
                        </a:lnSpc>
                        <a:spcBef>
                          <a:spcPts val="400"/>
                        </a:spcBef>
                      </a:pPr>
                      <a:r>
                        <a:rPr sz="2000" spc="10" dirty="0">
                          <a:solidFill>
                            <a:srgbClr val="FFFFFF"/>
                          </a:solidFill>
                          <a:latin typeface="Courier New"/>
                          <a:cs typeface="Courier New"/>
                        </a:rPr>
                        <a:t>0.99</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CA</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3"/>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1.98</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NULL</a:t>
                      </a:r>
                      <a:endParaRPr sz="2000">
                        <a:latin typeface="Courier New"/>
                        <a:cs typeface="Courier New"/>
                      </a:endParaRPr>
                    </a:p>
                  </a:txBody>
                  <a:tcPr marL="0" marR="0" marT="50800" marB="0"/>
                </a:tc>
                <a:tc>
                  <a:txBody>
                    <a:bodyPr/>
                    <a:lstStyle/>
                    <a:p>
                      <a:pPr marL="772795">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146685" algn="r">
                        <a:lnSpc>
                          <a:spcPct val="100000"/>
                        </a:lnSpc>
                        <a:spcBef>
                          <a:spcPts val="400"/>
                        </a:spcBef>
                      </a:pPr>
                      <a:r>
                        <a:rPr sz="2000" spc="10" dirty="0">
                          <a:solidFill>
                            <a:srgbClr val="FFFFFF"/>
                          </a:solidFill>
                          <a:latin typeface="Courier New"/>
                          <a:cs typeface="Courier New"/>
                        </a:rPr>
                        <a:t>1.98</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WA</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4"/>
                  </a:ext>
                </a:extLst>
              </a:tr>
              <a:tr h="374853">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1.98</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NULL</a:t>
                      </a:r>
                      <a:endParaRPr sz="2000">
                        <a:latin typeface="Courier New"/>
                        <a:cs typeface="Courier New"/>
                      </a:endParaRPr>
                    </a:p>
                  </a:txBody>
                  <a:tcPr marL="0" marR="0" marT="50800" marB="0"/>
                </a:tc>
                <a:tc>
                  <a:txBody>
                    <a:bodyPr/>
                    <a:lstStyle/>
                    <a:p>
                      <a:pPr marL="772795">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R="146685" algn="r">
                        <a:lnSpc>
                          <a:spcPct val="100000"/>
                        </a:lnSpc>
                        <a:spcBef>
                          <a:spcPts val="400"/>
                        </a:spcBef>
                      </a:pPr>
                      <a:r>
                        <a:rPr sz="2000" spc="10" dirty="0">
                          <a:solidFill>
                            <a:srgbClr val="FFFFFF"/>
                          </a:solidFill>
                          <a:latin typeface="Courier New"/>
                          <a:cs typeface="Courier New"/>
                        </a:rPr>
                        <a:t>1.98</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CA</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5"/>
                  </a:ext>
                </a:extLst>
              </a:tr>
            </a:tbl>
          </a:graphicData>
        </a:graphic>
      </p:graphicFrame>
      <p:sp>
        <p:nvSpPr>
          <p:cNvPr id="17" name="object 17"/>
          <p:cNvSpPr txBox="1"/>
          <p:nvPr/>
        </p:nvSpPr>
        <p:spPr>
          <a:xfrm>
            <a:off x="8076943" y="7078243"/>
            <a:ext cx="4047490" cy="335280"/>
          </a:xfrm>
          <a:prstGeom prst="rect">
            <a:avLst/>
          </a:prstGeom>
        </p:spPr>
        <p:txBody>
          <a:bodyPr vert="horz" wrap="square" lIns="0" tIns="16510" rIns="0" bIns="0" rtlCol="0">
            <a:spAutoFit/>
          </a:bodyPr>
          <a:lstStyle/>
          <a:p>
            <a:pPr marL="12700">
              <a:lnSpc>
                <a:spcPct val="100000"/>
              </a:lnSpc>
              <a:spcBef>
                <a:spcPts val="130"/>
              </a:spcBef>
              <a:tabLst>
                <a:tab pos="1249680" algn="l"/>
                <a:tab pos="387921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20" name="object 2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par>
                                <p:cTn id="14" presetID="9"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dissolv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animBg="1"/>
      <p:bldP spid="5" grpId="0" animBg="1"/>
      <p:bldP spid="6" grpId="0"/>
      <p:bldP spid="8" grpId="0"/>
      <p:bldP spid="10"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53"/>
            <a:ext cx="5492115" cy="2180084"/>
          </a:xfrm>
          <a:prstGeom prst="rect">
            <a:avLst/>
          </a:prstGeom>
        </p:spPr>
        <p:txBody>
          <a:bodyPr vert="horz" wrap="square" lIns="0" tIns="363220" rIns="0" bIns="0" rtlCol="0">
            <a:spAutoFit/>
          </a:bodyPr>
          <a:lstStyle/>
          <a:p>
            <a:pPr marL="60960" algn="ctr">
              <a:lnSpc>
                <a:spcPct val="100000"/>
              </a:lnSpc>
              <a:spcBef>
                <a:spcPts val="2860"/>
              </a:spcBef>
            </a:pPr>
            <a:r>
              <a:rPr spc="-620" dirty="0"/>
              <a:t>L</a:t>
            </a:r>
            <a:r>
              <a:rPr spc="-395" dirty="0"/>
              <a:t>e</a:t>
            </a:r>
            <a:r>
              <a:rPr spc="-365" dirty="0"/>
              <a:t>t</a:t>
            </a:r>
            <a:r>
              <a:rPr spc="-805" dirty="0"/>
              <a:t>'</a:t>
            </a:r>
            <a:r>
              <a:rPr spc="-290" dirty="0"/>
              <a:t>s</a:t>
            </a:r>
            <a:r>
              <a:rPr spc="-330" dirty="0"/>
              <a:t> </a:t>
            </a:r>
            <a:r>
              <a:rPr spc="-455" dirty="0"/>
              <a:t>s</a:t>
            </a:r>
            <a:r>
              <a:rPr spc="-395" dirty="0"/>
              <a:t>o</a:t>
            </a:r>
            <a:r>
              <a:rPr spc="-400" dirty="0"/>
              <a:t>r</a:t>
            </a:r>
            <a:r>
              <a:rPr spc="-200" dirty="0"/>
              <a:t>t</a:t>
            </a:r>
            <a:r>
              <a:rPr spc="-330" dirty="0"/>
              <a:t> </a:t>
            </a:r>
            <a:r>
              <a:rPr spc="-455" dirty="0"/>
              <a:t>i</a:t>
            </a:r>
            <a:r>
              <a:rPr spc="-365" dirty="0"/>
              <a:t>t</a:t>
            </a:r>
            <a:r>
              <a:rPr spc="-445" dirty="0"/>
              <a:t>!</a:t>
            </a:r>
          </a:p>
          <a:p>
            <a:pPr algn="ctr">
              <a:spcBef>
                <a:spcPts val="969"/>
              </a:spcBef>
              <a:tabLst>
                <a:tab pos="2806700" algn="l"/>
                <a:tab pos="3401060" algn="l"/>
                <a:tab pos="4196715" algn="l"/>
              </a:tabLst>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br>
              <a:rPr lang="en-US" sz="2250" b="0" spc="-100" dirty="0">
                <a:latin typeface="Arial Hebrew Scholar" pitchFamily="2" charset="-79"/>
                <a:cs typeface="Arial Hebrew Scholar" pitchFamily="2" charset="-79"/>
              </a:rPr>
            </a:br>
            <a:endParaRPr lang="en-US" sz="2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4"/>
            <a:ext cx="7136765"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95" dirty="0"/>
              <a:t>Q</a:t>
            </a:r>
            <a:r>
              <a:rPr sz="4500" spc="-175" dirty="0"/>
              <a:t>L</a:t>
            </a:r>
            <a:r>
              <a:rPr sz="4500" spc="-165" dirty="0"/>
              <a:t> </a:t>
            </a:r>
            <a:r>
              <a:rPr sz="4500" spc="-355" dirty="0"/>
              <a:t>S</a:t>
            </a:r>
            <a:r>
              <a:rPr sz="4500" spc="-204" dirty="0"/>
              <a:t>e</a:t>
            </a:r>
            <a:r>
              <a:rPr sz="4500" spc="-240" dirty="0"/>
              <a:t>r</a:t>
            </a:r>
            <a:r>
              <a:rPr sz="4500" spc="-295" dirty="0"/>
              <a:t>v</a:t>
            </a:r>
            <a:r>
              <a:rPr sz="4500" spc="-204" dirty="0"/>
              <a:t>e</a:t>
            </a:r>
            <a:r>
              <a:rPr sz="4500" spc="-155" dirty="0"/>
              <a:t>r</a:t>
            </a:r>
            <a:r>
              <a:rPr sz="4500" spc="-165" dirty="0"/>
              <a:t> </a:t>
            </a:r>
            <a:r>
              <a:rPr sz="4500" spc="-675" dirty="0"/>
              <a:t>&amp;</a:t>
            </a:r>
            <a:r>
              <a:rPr sz="4500" spc="-165" dirty="0"/>
              <a:t> </a:t>
            </a:r>
            <a:r>
              <a:rPr sz="4500" spc="-465" dirty="0"/>
              <a:t>T</a:t>
            </a:r>
            <a:r>
              <a:rPr sz="4500" spc="-315" dirty="0"/>
              <a:t>r</a:t>
            </a:r>
            <a:r>
              <a:rPr sz="4500" spc="-15" dirty="0"/>
              <a:t>a</a:t>
            </a:r>
            <a:r>
              <a:rPr sz="4500" spc="-340" dirty="0"/>
              <a:t>n</a:t>
            </a:r>
            <a:r>
              <a:rPr sz="4500" spc="-280" dirty="0"/>
              <a:t>s</a:t>
            </a:r>
            <a:r>
              <a:rPr sz="4500" spc="-60" dirty="0"/>
              <a:t>a</a:t>
            </a:r>
            <a:r>
              <a:rPr sz="4500" spc="65" dirty="0"/>
              <a:t>c</a:t>
            </a:r>
            <a:r>
              <a:rPr sz="4500" spc="-220" dirty="0"/>
              <a:t>t</a:t>
            </a:r>
            <a:r>
              <a:rPr sz="4500" spc="-425" dirty="0"/>
              <a:t>-</a:t>
            </a:r>
            <a:r>
              <a:rPr sz="4500" spc="-355" dirty="0"/>
              <a:t>S</a:t>
            </a:r>
            <a:r>
              <a:rPr sz="4500" spc="95" dirty="0"/>
              <a:t>Q</a:t>
            </a:r>
            <a:r>
              <a:rPr sz="4500" spc="-175" dirty="0"/>
              <a:t>L</a:t>
            </a:r>
            <a:endParaRPr sz="4500" dirty="0"/>
          </a:p>
        </p:txBody>
      </p:sp>
      <p:sp>
        <p:nvSpPr>
          <p:cNvPr id="4" name="object 4"/>
          <p:cNvSpPr txBox="1"/>
          <p:nvPr/>
        </p:nvSpPr>
        <p:spPr>
          <a:xfrm>
            <a:off x="478589" y="1333500"/>
            <a:ext cx="14764141" cy="2467983"/>
          </a:xfrm>
          <a:prstGeom prst="rect">
            <a:avLst/>
          </a:prstGeom>
        </p:spPr>
        <p:txBody>
          <a:bodyPr vert="horz" wrap="square" lIns="0" tIns="15875" rIns="0" bIns="0" rtlCol="0">
            <a:spAutoFit/>
          </a:bodyPr>
          <a:lstStyle/>
          <a:p>
            <a:pPr marL="469900" indent="-457200">
              <a:spcBef>
                <a:spcPts val="125"/>
              </a:spcBef>
              <a:buFont typeface="Arial" panose="020B0604020202020204" pitchFamily="34" charset="0"/>
              <a:buChar char="•"/>
            </a:pPr>
            <a:r>
              <a:rPr sz="2550" spc="120" dirty="0">
                <a:solidFill>
                  <a:srgbClr val="04182D"/>
                </a:solidFill>
                <a:latin typeface="Arial Hebrew Scholar" pitchFamily="2" charset="-79"/>
                <a:cs typeface="Arial Hebrew Scholar" pitchFamily="2" charset="-79"/>
              </a:rPr>
              <a:t>SQL</a:t>
            </a:r>
            <a:r>
              <a:rPr sz="2550" spc="-45"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Server</a:t>
            </a:r>
            <a:r>
              <a:rPr sz="2550" spc="-45" dirty="0">
                <a:solidFill>
                  <a:srgbClr val="04182D"/>
                </a:solidFill>
                <a:latin typeface="Arial Hebrew Scholar" pitchFamily="2" charset="-79"/>
                <a:cs typeface="Arial Hebrew Scholar" pitchFamily="2" charset="-79"/>
              </a:rPr>
              <a:t> </a:t>
            </a:r>
            <a:r>
              <a:rPr sz="2550" spc="-15" dirty="0">
                <a:solidFill>
                  <a:srgbClr val="04182D"/>
                </a:solidFill>
                <a:latin typeface="Arial Hebrew Scholar" pitchFamily="2" charset="-79"/>
                <a:cs typeface="Arial Hebrew Scholar" pitchFamily="2" charset="-79"/>
              </a:rPr>
              <a:t>-</a:t>
            </a:r>
            <a:r>
              <a:rPr lang="en-US" sz="2550" spc="-15" dirty="0">
                <a:solidFill>
                  <a:srgbClr val="04182D"/>
                </a:solidFill>
                <a:latin typeface="Arial Hebrew Scholar" pitchFamily="2" charset="-79"/>
                <a:cs typeface="Arial Hebrew Scholar" pitchFamily="2" charset="-79"/>
              </a:rPr>
              <a:t> popular</a:t>
            </a:r>
            <a:r>
              <a:rPr sz="2550" spc="-45"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relational</a:t>
            </a:r>
            <a:r>
              <a:rPr sz="2550" spc="-4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database</a:t>
            </a:r>
            <a:r>
              <a:rPr sz="2550" spc="-4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system</a:t>
            </a:r>
            <a:r>
              <a:rPr sz="2550" spc="-4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developed</a:t>
            </a:r>
            <a:r>
              <a:rPr sz="2550" spc="-45" dirty="0">
                <a:solidFill>
                  <a:srgbClr val="04182D"/>
                </a:solidFill>
                <a:latin typeface="Arial Hebrew Scholar" pitchFamily="2" charset="-79"/>
                <a:cs typeface="Arial Hebrew Scholar" pitchFamily="2" charset="-79"/>
              </a:rPr>
              <a:t> </a:t>
            </a:r>
            <a:r>
              <a:rPr sz="2550" spc="185" dirty="0">
                <a:solidFill>
                  <a:srgbClr val="04182D"/>
                </a:solidFill>
                <a:latin typeface="Arial Hebrew Scholar" pitchFamily="2" charset="-79"/>
                <a:cs typeface="Arial Hebrew Scholar" pitchFamily="2" charset="-79"/>
              </a:rPr>
              <a:t>by</a:t>
            </a:r>
            <a:r>
              <a:rPr sz="2550" spc="-4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Microsoft</a:t>
            </a:r>
            <a:endParaRPr sz="2550" dirty="0">
              <a:latin typeface="Arial Hebrew Scholar" pitchFamily="2" charset="-79"/>
              <a:cs typeface="Arial Hebrew Scholar" pitchFamily="2" charset="-79"/>
            </a:endParaRPr>
          </a:p>
          <a:p>
            <a:pPr marL="469900" marR="5080" indent="-457200">
              <a:lnSpc>
                <a:spcPts val="5160"/>
              </a:lnSpc>
              <a:spcBef>
                <a:spcPts val="520"/>
              </a:spcBef>
              <a:buFont typeface="Arial" panose="020B0604020202020204" pitchFamily="34" charset="0"/>
              <a:buChar char="•"/>
            </a:pPr>
            <a:r>
              <a:rPr sz="2550" spc="90" dirty="0">
                <a:solidFill>
                  <a:srgbClr val="04182D"/>
                </a:solidFill>
                <a:latin typeface="Arial Hebrew Scholar" pitchFamily="2" charset="-79"/>
                <a:cs typeface="Arial Hebrew Scholar" pitchFamily="2" charset="-79"/>
              </a:rPr>
              <a:t>Transact-SQL</a:t>
            </a:r>
            <a:r>
              <a:rPr sz="2550" spc="-50" dirty="0">
                <a:solidFill>
                  <a:srgbClr val="04182D"/>
                </a:solidFill>
                <a:latin typeface="Arial Hebrew Scholar" pitchFamily="2" charset="-79"/>
                <a:cs typeface="Arial Hebrew Scholar" pitchFamily="2" charset="-79"/>
              </a:rPr>
              <a:t> </a:t>
            </a:r>
            <a:r>
              <a:rPr sz="2550" spc="-20" dirty="0">
                <a:solidFill>
                  <a:srgbClr val="04182D"/>
                </a:solidFill>
                <a:latin typeface="Arial Hebrew Scholar" pitchFamily="2" charset="-79"/>
                <a:cs typeface="Arial Hebrew Scholar" pitchFamily="2" charset="-79"/>
              </a:rPr>
              <a:t>(T-SQL)</a:t>
            </a:r>
            <a:r>
              <a:rPr sz="2550" spc="-45" dirty="0">
                <a:solidFill>
                  <a:srgbClr val="04182D"/>
                </a:solidFill>
                <a:latin typeface="Arial Hebrew Scholar" pitchFamily="2" charset="-79"/>
                <a:cs typeface="Arial Hebrew Scholar" pitchFamily="2" charset="-79"/>
              </a:rPr>
              <a:t> </a:t>
            </a:r>
            <a:r>
              <a:rPr sz="2550" spc="-15" dirty="0">
                <a:solidFill>
                  <a:srgbClr val="04182D"/>
                </a:solidFill>
                <a:latin typeface="Arial Hebrew Scholar" pitchFamily="2" charset="-79"/>
                <a:cs typeface="Arial Hebrew Scholar" pitchFamily="2" charset="-79"/>
              </a:rPr>
              <a:t>-</a:t>
            </a:r>
            <a:r>
              <a:rPr sz="2550" spc="-45"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Microsoft's</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implementation</a:t>
            </a:r>
            <a:r>
              <a:rPr sz="2550" spc="-4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4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SQL,</a:t>
            </a:r>
            <a:r>
              <a:rPr sz="2550" spc="-45"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with</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additional</a:t>
            </a:r>
            <a:r>
              <a:rPr sz="2550" spc="-45"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functionality </a:t>
            </a:r>
            <a:endParaRPr lang="en-US" sz="2550" spc="114" dirty="0">
              <a:solidFill>
                <a:srgbClr val="04182D"/>
              </a:solidFill>
              <a:latin typeface="Arial Hebrew Scholar" pitchFamily="2" charset="-79"/>
              <a:cs typeface="Arial Hebrew Scholar" pitchFamily="2" charset="-79"/>
            </a:endParaRPr>
          </a:p>
          <a:p>
            <a:pPr marL="469900" marR="5080" indent="-457200">
              <a:lnSpc>
                <a:spcPts val="5160"/>
              </a:lnSpc>
              <a:spcBef>
                <a:spcPts val="520"/>
              </a:spcBef>
              <a:buFont typeface="Arial" panose="020B0604020202020204" pitchFamily="34" charset="0"/>
              <a:buChar char="•"/>
            </a:pPr>
            <a:r>
              <a:rPr sz="2550" spc="-78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In</a:t>
            </a:r>
            <a:r>
              <a:rPr sz="2550" spc="-55"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this</a:t>
            </a:r>
            <a:r>
              <a:rPr sz="2550" spc="-50"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course:</a:t>
            </a:r>
            <a:r>
              <a:rPr sz="2550" spc="-5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Master</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fundamentals</a:t>
            </a:r>
            <a:r>
              <a:rPr sz="2550" spc="-5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50" dirty="0">
                <a:solidFill>
                  <a:srgbClr val="04182D"/>
                </a:solidFill>
                <a:latin typeface="Arial Hebrew Scholar" pitchFamily="2" charset="-79"/>
                <a:cs typeface="Arial Hebrew Scholar" pitchFamily="2" charset="-79"/>
              </a:rPr>
              <a:t> </a:t>
            </a:r>
            <a:r>
              <a:rPr sz="2550" spc="25" dirty="0">
                <a:solidFill>
                  <a:srgbClr val="04182D"/>
                </a:solidFill>
                <a:latin typeface="Arial Hebrew Scholar" pitchFamily="2" charset="-79"/>
                <a:cs typeface="Arial Hebrew Scholar" pitchFamily="2" charset="-79"/>
              </a:rPr>
              <a:t>T-SQL</a:t>
            </a:r>
            <a:endParaRPr sz="2550" dirty="0">
              <a:latin typeface="Arial Hebrew Scholar" pitchFamily="2" charset="-79"/>
              <a:cs typeface="Arial Hebrew Scholar" pitchFamily="2" charset="-79"/>
            </a:endParaRPr>
          </a:p>
          <a:p>
            <a:pPr marL="469900" indent="-457200">
              <a:spcBef>
                <a:spcPts val="1575"/>
              </a:spcBef>
              <a:buFont typeface="Arial" panose="020B0604020202020204" pitchFamily="34" charset="0"/>
              <a:buChar char="•"/>
            </a:pPr>
            <a:r>
              <a:rPr sz="2550" spc="95" dirty="0">
                <a:solidFill>
                  <a:srgbClr val="04182D"/>
                </a:solidFill>
                <a:latin typeface="Arial Hebrew Scholar" pitchFamily="2" charset="-79"/>
                <a:cs typeface="Arial Hebrew Scholar" pitchFamily="2" charset="-79"/>
              </a:rPr>
              <a:t>Learn</a:t>
            </a:r>
            <a:r>
              <a:rPr sz="2550" spc="-6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how</a:t>
            </a:r>
            <a:r>
              <a:rPr sz="2550" spc="-6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to</a:t>
            </a:r>
            <a:r>
              <a:rPr sz="2550" spc="-55"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write</a:t>
            </a:r>
            <a:r>
              <a:rPr sz="2550" spc="-6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queries</a:t>
            </a:r>
            <a:r>
              <a:rPr lang="en-US" sz="2550" spc="90" dirty="0">
                <a:solidFill>
                  <a:srgbClr val="04182D"/>
                </a:solidFill>
                <a:latin typeface="Arial Hebrew Scholar" pitchFamily="2" charset="-79"/>
                <a:cs typeface="Arial Hebrew Scholar" pitchFamily="2" charset="-79"/>
              </a:rPr>
              <a:t> and statements</a:t>
            </a:r>
            <a:endParaRPr sz="2550" dirty="0">
              <a:latin typeface="Arial Hebrew Scholar" pitchFamily="2" charset="-79"/>
              <a:cs typeface="Arial Hebrew Scholar" pitchFamily="2" charset="-79"/>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1: Order by </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14342934" cy="3624069"/>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In this exercise, you'll practice the use of ORDER BY using the </a:t>
            </a:r>
            <a:r>
              <a:rPr lang="en-US" sz="2550" b="1" dirty="0">
                <a:solidFill>
                  <a:srgbClr val="05192D"/>
                </a:solidFill>
                <a:latin typeface="Arial Hebrew Scholar" pitchFamily="2" charset="-79"/>
                <a:cs typeface="Arial Hebrew Scholar" pitchFamily="2" charset="-79"/>
              </a:rPr>
              <a:t>grid</a:t>
            </a:r>
            <a:r>
              <a:rPr lang="en-US" sz="2550" dirty="0">
                <a:solidFill>
                  <a:srgbClr val="05192D"/>
                </a:solidFill>
                <a:latin typeface="Arial Hebrew Scholar" pitchFamily="2" charset="-79"/>
                <a:cs typeface="Arial Hebrew Scholar" pitchFamily="2" charset="-79"/>
              </a:rPr>
              <a:t> dataset. It contains an information on US power outages.</a:t>
            </a:r>
          </a:p>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Some of the main columns include:</a:t>
            </a:r>
          </a:p>
          <a:p>
            <a:pPr marL="914400" lvl="1" indent="-457200" algn="just">
              <a:buFont typeface="Courier New" panose="02070309020205020404" pitchFamily="49" charset="0"/>
              <a:buChar char="o"/>
            </a:pPr>
            <a:r>
              <a:rPr lang="en-US" sz="2550" i="1" noProof="1">
                <a:solidFill>
                  <a:srgbClr val="05192D"/>
                </a:solidFill>
                <a:latin typeface="Arial Hebrew Scholar" pitchFamily="2" charset="-79"/>
                <a:cs typeface="Arial Hebrew Scholar" pitchFamily="2" charset="-79"/>
              </a:rPr>
              <a:t>description</a:t>
            </a:r>
            <a:r>
              <a:rPr lang="en-US" sz="2550" noProof="1">
                <a:solidFill>
                  <a:srgbClr val="05192D"/>
                </a:solidFill>
                <a:latin typeface="Arial Hebrew Scholar" pitchFamily="2" charset="-79"/>
                <a:cs typeface="Arial Hebrew Scholar" pitchFamily="2" charset="-79"/>
              </a:rPr>
              <a:t>: The reason/ cause of the outage.</a:t>
            </a:r>
          </a:p>
          <a:p>
            <a:pPr marL="914400" lvl="1" indent="-457200" algn="just">
              <a:buFont typeface="Courier New" panose="02070309020205020404" pitchFamily="49" charset="0"/>
              <a:buChar char="o"/>
            </a:pPr>
            <a:r>
              <a:rPr lang="en-US" sz="2550" i="1" noProof="1">
                <a:solidFill>
                  <a:srgbClr val="05192D"/>
                </a:solidFill>
                <a:latin typeface="Arial Hebrew Scholar" pitchFamily="2" charset="-79"/>
                <a:cs typeface="Arial Hebrew Scholar" pitchFamily="2" charset="-79"/>
              </a:rPr>
              <a:t>nerc_region</a:t>
            </a:r>
            <a:r>
              <a:rPr lang="en-US" sz="2550" noProof="1">
                <a:solidFill>
                  <a:srgbClr val="05192D"/>
                </a:solidFill>
                <a:latin typeface="Arial Hebrew Scholar" pitchFamily="2" charset="-79"/>
                <a:cs typeface="Arial Hebrew Scholar" pitchFamily="2" charset="-79"/>
              </a:rPr>
              <a:t>: The North American Electricity Reliability Corporation was formed to ensure the reliability of the grid and comprises several regional entities.</a:t>
            </a:r>
          </a:p>
          <a:p>
            <a:pPr marL="914400" lvl="1" indent="-457200" algn="just">
              <a:buFont typeface="Courier New" panose="02070309020205020404" pitchFamily="49" charset="0"/>
              <a:buChar char="o"/>
            </a:pPr>
            <a:r>
              <a:rPr lang="en-US" sz="2550" i="1" noProof="1">
                <a:solidFill>
                  <a:srgbClr val="05192D"/>
                </a:solidFill>
                <a:latin typeface="Arial Hebrew Scholar" pitchFamily="2" charset="-79"/>
                <a:cs typeface="Arial Hebrew Scholar" pitchFamily="2" charset="-79"/>
              </a:rPr>
              <a:t>demand_loss_mw</a:t>
            </a:r>
            <a:r>
              <a:rPr lang="en-US" sz="2550" noProof="1">
                <a:solidFill>
                  <a:srgbClr val="05192D"/>
                </a:solidFill>
                <a:latin typeface="Arial Hebrew Scholar" pitchFamily="2" charset="-79"/>
                <a:cs typeface="Arial Hebrew Scholar" pitchFamily="2" charset="-79"/>
              </a:rPr>
              <a:t>: How much energy was not transmitted/consumed during the outage.</a:t>
            </a:r>
          </a:p>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Download data: </a:t>
            </a:r>
            <a:r>
              <a:rPr lang="en-US" sz="2550" dirty="0">
                <a:solidFill>
                  <a:srgbClr val="05192D"/>
                </a:solidFill>
                <a:latin typeface="Arial Hebrew Scholar" pitchFamily="2" charset="-79"/>
                <a:cs typeface="Arial Hebrew Scholar" pitchFamily="2" charset="-79"/>
                <a:hlinkClick r:id="rId3"/>
              </a:rPr>
              <a:t>grid.csv</a:t>
            </a:r>
            <a:endParaRPr lang="en-US" sz="2550" dirty="0">
              <a:solidFill>
                <a:srgbClr val="05192D"/>
              </a:solidFill>
              <a:latin typeface="Arial Hebrew Scholar" pitchFamily="2" charset="-79"/>
              <a:cs typeface="Arial Hebrew Scholar" pitchFamily="2" charset="-79"/>
            </a:endParaRPr>
          </a:p>
          <a:p>
            <a:pPr lvl="1" algn="just"/>
            <a:endParaRPr lang="en-US" sz="2550" dirty="0">
              <a:solidFill>
                <a:srgbClr val="05192D"/>
              </a:solidFill>
              <a:latin typeface="Arial Hebrew Scholar" pitchFamily="2" charset="-79"/>
              <a:cs typeface="Arial Hebrew Scholar" pitchFamily="2" charset="-79"/>
            </a:endParaRPr>
          </a:p>
        </p:txBody>
      </p:sp>
      <p:sp>
        <p:nvSpPr>
          <p:cNvPr id="6" name="TextBox 5">
            <a:extLst>
              <a:ext uri="{FF2B5EF4-FFF2-40B4-BE49-F238E27FC236}">
                <a16:creationId xmlns:a16="http://schemas.microsoft.com/office/drawing/2014/main" id="{BCB26E6E-0AC5-932B-1CDE-04CC2AB30C4E}"/>
              </a:ext>
            </a:extLst>
          </p:cNvPr>
          <p:cNvSpPr txBox="1"/>
          <p:nvPr/>
        </p:nvSpPr>
        <p:spPr>
          <a:xfrm>
            <a:off x="481395" y="46101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1024698" y="6210300"/>
            <a:ext cx="14342935" cy="180902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22542" y="51435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Select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event_date </a:t>
            </a:r>
            <a:r>
              <a:rPr lang="en-US" sz="2550" noProof="1">
                <a:latin typeface="Arial Hebrew Scholar" pitchFamily="2" charset="-79"/>
                <a:cs typeface="Arial Hebrew Scholar" pitchFamily="2" charset="-79"/>
              </a:rPr>
              <a:t>from </a:t>
            </a:r>
            <a:r>
              <a:rPr lang="en-US" sz="2550" noProof="1">
                <a:solidFill>
                  <a:schemeClr val="accent6">
                    <a:lumMod val="75000"/>
                  </a:schemeClr>
                </a:solidFill>
                <a:latin typeface="Arial Hebrew Scholar" pitchFamily="2" charset="-79"/>
                <a:cs typeface="Arial Hebrew Scholar" pitchFamily="2" charset="-79"/>
              </a:rPr>
              <a:t>grid</a:t>
            </a:r>
            <a:r>
              <a:rPr lang="en-US" sz="2550" noProof="1">
                <a:latin typeface="Arial Hebrew Scholar" pitchFamily="2" charset="-79"/>
                <a:cs typeface="Arial Hebrew Scholar" pitchFamily="2" charset="-79"/>
              </a:rPr>
              <a:t>. Your query should return the first 5 rows, ordered by </a:t>
            </a:r>
            <a:r>
              <a:rPr lang="en-US" sz="2550" noProof="1">
                <a:solidFill>
                  <a:schemeClr val="accent6">
                    <a:lumMod val="75000"/>
                  </a:schemeClr>
                </a:solidFill>
                <a:latin typeface="Arial Hebrew Scholar" pitchFamily="2" charset="-79"/>
                <a:cs typeface="Arial Hebrew Scholar" pitchFamily="2" charset="-79"/>
              </a:rPr>
              <a:t>event_date</a:t>
            </a:r>
            <a:r>
              <a:rPr lang="en-US" sz="2550" noProof="1">
                <a:latin typeface="Arial Hebrew Scholar" pitchFamily="2" charset="-79"/>
                <a:cs typeface="Arial Hebrew Scholar" pitchFamily="2" charset="-79"/>
              </a:rPr>
              <a:t>.</a:t>
            </a:r>
          </a:p>
        </p:txBody>
      </p:sp>
      <p:sp>
        <p:nvSpPr>
          <p:cNvPr id="11" name="object 4">
            <a:extLst>
              <a:ext uri="{FF2B5EF4-FFF2-40B4-BE49-F238E27FC236}">
                <a16:creationId xmlns:a16="http://schemas.microsoft.com/office/drawing/2014/main" id="{1CF69CB5-3F0B-17BA-212E-F7F4C2EB57AF}"/>
              </a:ext>
            </a:extLst>
          </p:cNvPr>
          <p:cNvSpPr txBox="1"/>
          <p:nvPr/>
        </p:nvSpPr>
        <p:spPr>
          <a:xfrm>
            <a:off x="1218904" y="6238395"/>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the first 5 rows from the specified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 (___) ___, event_date </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Order your results by the event_date column</a:t>
            </a:r>
          </a:p>
          <a:p>
            <a:pPr>
              <a:spcBef>
                <a:spcPts val="30"/>
              </a:spcBef>
            </a:pPr>
            <a:r>
              <a:rPr lang="en-US" sz="2100" noProof="1">
                <a:solidFill>
                  <a:schemeClr val="bg1"/>
                </a:solidFill>
                <a:latin typeface="Courier New"/>
                <a:cs typeface="Courier New"/>
              </a:rPr>
              <a:t>___ ___ ___;</a:t>
            </a: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161391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dissolve">
                                      <p:cBhvr>
                                        <p:cTn id="12" dur="500"/>
                                        <p:tgtEl>
                                          <p:spTgt spid="1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dissolve">
                                      <p:cBhvr>
                                        <p:cTn id="15" dur="500"/>
                                        <p:tgtEl>
                                          <p:spTgt spid="1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7">
                                            <p:txEl>
                                              <p:pRg st="3" end="3"/>
                                            </p:txEl>
                                          </p:spTgt>
                                        </p:tgtEl>
                                        <p:attrNameLst>
                                          <p:attrName>style.visibility</p:attrName>
                                        </p:attrNameLst>
                                      </p:cBhvr>
                                      <p:to>
                                        <p:strVal val="visible"/>
                                      </p:to>
                                    </p:set>
                                    <p:animEffect transition="in" filter="dissolve">
                                      <p:cBhvr>
                                        <p:cTn id="18" dur="500"/>
                                        <p:tgtEl>
                                          <p:spTgt spid="1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animEffect transition="in" filter="dissolve">
                                      <p:cBhvr>
                                        <p:cTn id="21" dur="500"/>
                                        <p:tgtEl>
                                          <p:spTgt spid="1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7">
                                            <p:txEl>
                                              <p:pRg st="5" end="5"/>
                                            </p:txEl>
                                          </p:spTgt>
                                        </p:tgtEl>
                                        <p:attrNameLst>
                                          <p:attrName>style.visibility</p:attrName>
                                        </p:attrNameLst>
                                      </p:cBhvr>
                                      <p:to>
                                        <p:strVal val="visible"/>
                                      </p:to>
                                    </p:set>
                                    <p:animEffect transition="in" filter="dissolve">
                                      <p:cBhvr>
                                        <p:cTn id="26" dur="500"/>
                                        <p:tgtEl>
                                          <p:spTgt spid="1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1: Order by </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980489"/>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1024698" y="2391052"/>
            <a:ext cx="14342935" cy="427644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1513889"/>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Modify your code based on the comments provided on bellow.</a:t>
            </a:r>
          </a:p>
          <a:p>
            <a:pPr algn="just"/>
            <a:endParaRPr lang="en-US" sz="2550" noProof="1">
              <a:latin typeface="Arial Hebrew Scholar" pitchFamily="2" charset="-79"/>
              <a:cs typeface="Arial Hebrew Scholar" pitchFamily="2" charset="-79"/>
            </a:endParaRPr>
          </a:p>
        </p:txBody>
      </p:sp>
      <p:sp>
        <p:nvSpPr>
          <p:cNvPr id="11" name="object 4">
            <a:extLst>
              <a:ext uri="{FF2B5EF4-FFF2-40B4-BE49-F238E27FC236}">
                <a16:creationId xmlns:a16="http://schemas.microsoft.com/office/drawing/2014/main" id="{1CF69CB5-3F0B-17BA-212E-F7F4C2EB57AF}"/>
              </a:ext>
            </a:extLst>
          </p:cNvPr>
          <p:cNvSpPr txBox="1"/>
          <p:nvPr/>
        </p:nvSpPr>
        <p:spPr>
          <a:xfrm>
            <a:off x="1216098" y="2608784"/>
            <a:ext cx="12921896" cy="3890809"/>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the top 20 rows from description, nerc_region and event_date</a:t>
            </a:r>
          </a:p>
          <a:p>
            <a:pPr>
              <a:spcBef>
                <a:spcPts val="30"/>
              </a:spcBef>
            </a:pPr>
            <a:endParaRPr lang="en-US" sz="2100" noProof="1">
              <a:solidFill>
                <a:srgbClr val="00B0F0"/>
              </a:solidFill>
              <a:latin typeface="Courier New"/>
              <a:cs typeface="Courier New"/>
            </a:endParaRP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rgbClr val="00B0F0"/>
                </a:solidFill>
                <a:latin typeface="Courier New"/>
                <a:cs typeface="Courier New"/>
              </a:rPr>
              <a:t>TOP</a:t>
            </a:r>
            <a:r>
              <a:rPr lang="en-US" sz="2100" noProof="1">
                <a:solidFill>
                  <a:schemeClr val="bg1"/>
                </a:solidFill>
                <a:latin typeface="Courier New"/>
                <a:cs typeface="Courier New"/>
              </a:rPr>
              <a:t> (5) description ,___, event_date </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endParaRPr lang="en-US" sz="2100" noProof="1">
              <a:solidFill>
                <a:srgbClr val="00B050"/>
              </a:solidFill>
              <a:latin typeface="Courier New"/>
              <a:cs typeface="Courier New"/>
            </a:endParaRPr>
          </a:p>
          <a:p>
            <a:pPr>
              <a:spcBef>
                <a:spcPts val="30"/>
              </a:spcBef>
            </a:pPr>
            <a:r>
              <a:rPr lang="en-US" sz="2100" noProof="1">
                <a:solidFill>
                  <a:srgbClr val="00B050"/>
                </a:solidFill>
                <a:latin typeface="Courier New"/>
                <a:cs typeface="Courier New"/>
              </a:rPr>
              <a:t>-- Order by nerc_region, affected_customers &amp; event_date</a:t>
            </a:r>
          </a:p>
          <a:p>
            <a:pPr>
              <a:spcBef>
                <a:spcPts val="30"/>
              </a:spcBef>
            </a:pPr>
            <a:r>
              <a:rPr lang="en-US" sz="2100" noProof="1">
                <a:solidFill>
                  <a:srgbClr val="00B050"/>
                </a:solidFill>
                <a:latin typeface="Courier New"/>
                <a:cs typeface="Courier New"/>
              </a:rPr>
              <a:t>-- Event_date should be in descending order</a:t>
            </a:r>
          </a:p>
          <a:p>
            <a:pPr>
              <a:spcBef>
                <a:spcPts val="30"/>
              </a:spcBef>
            </a:pPr>
            <a:r>
              <a:rPr lang="en-US" sz="2100" noProof="1">
                <a:solidFill>
                  <a:srgbClr val="00B0F0"/>
                </a:solidFill>
                <a:latin typeface="Courier New"/>
                <a:cs typeface="Courier New"/>
              </a:rPr>
              <a:t>ORDER BY</a:t>
            </a:r>
            <a:endParaRPr lang="en-US" sz="2100" noProof="1">
              <a:solidFill>
                <a:schemeClr val="bg1"/>
              </a:solidFill>
              <a:latin typeface="Courier New"/>
              <a:cs typeface="Courier New"/>
            </a:endParaRPr>
          </a:p>
          <a:p>
            <a:pPr>
              <a:spcBef>
                <a:spcPts val="30"/>
              </a:spcBef>
            </a:pPr>
            <a:r>
              <a:rPr lang="en-US" sz="2100" noProof="1">
                <a:solidFill>
                  <a:schemeClr val="bg1"/>
                </a:solidFill>
                <a:latin typeface="Courier New"/>
                <a:cs typeface="Courier New"/>
              </a:rPr>
              <a:t>___, ___, </a:t>
            </a:r>
          </a:p>
          <a:p>
            <a:pPr>
              <a:spcBef>
                <a:spcPts val="30"/>
              </a:spcBef>
            </a:pPr>
            <a:r>
              <a:rPr lang="en-US" sz="2100" noProof="1">
                <a:solidFill>
                  <a:schemeClr val="bg1"/>
                </a:solidFill>
                <a:latin typeface="Courier New"/>
                <a:cs typeface="Courier New"/>
              </a:rPr>
              <a:t>___ ___;</a:t>
            </a:r>
          </a:p>
          <a:p>
            <a:pPr>
              <a:spcBef>
                <a:spcPts val="30"/>
              </a:spcBef>
            </a:pPr>
            <a:endParaRPr lang="en-US" sz="2100" noProof="1">
              <a:solidFill>
                <a:schemeClr val="bg1"/>
              </a:solidFill>
              <a:latin typeface="Courier New"/>
              <a:cs typeface="Courier New"/>
            </a:endParaRPr>
          </a:p>
        </p:txBody>
      </p:sp>
    </p:spTree>
    <p:extLst>
      <p:ext uri="{BB962C8B-B14F-4D97-AF65-F5344CB8AC3E}">
        <p14:creationId xmlns:p14="http://schemas.microsoft.com/office/powerpoint/2010/main" val="372534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2: </a:t>
            </a:r>
            <a:r>
              <a:rPr lang="en-US" sz="4500" spc="60" noProof="1"/>
              <a:t>Where</a:t>
            </a:r>
            <a:endParaRPr lang="en-US" sz="4500" noProof="1"/>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13335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918550" y="2476500"/>
            <a:ext cx="14342935" cy="180902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186690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Select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event_year </a:t>
            </a:r>
            <a:r>
              <a:rPr lang="en-US" sz="2550" noProof="1">
                <a:latin typeface="Arial Hebrew Scholar" pitchFamily="2" charset="-79"/>
                <a:cs typeface="Arial Hebrew Scholar" pitchFamily="2" charset="-79"/>
              </a:rPr>
              <a:t>columns WHERE the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is </a:t>
            </a:r>
            <a:r>
              <a:rPr lang="en-US" sz="2550" noProof="1">
                <a:solidFill>
                  <a:srgbClr val="EB21A5"/>
                </a:solidFill>
                <a:latin typeface="Arial Hebrew Scholar" pitchFamily="2" charset="-79"/>
                <a:cs typeface="Arial Hebrew Scholar" pitchFamily="2" charset="-79"/>
              </a:rPr>
              <a:t>'Vandalism’.</a:t>
            </a:r>
            <a:r>
              <a:rPr lang="en-US" sz="2550" noProof="1">
                <a:latin typeface="Arial Hebrew Scholar" pitchFamily="2" charset="-79"/>
                <a:cs typeface="Arial Hebrew Scholar" pitchFamily="2" charset="-79"/>
              </a:rPr>
              <a:t>	</a:t>
            </a:r>
          </a:p>
        </p:txBody>
      </p:sp>
      <p:sp>
        <p:nvSpPr>
          <p:cNvPr id="11" name="object 4">
            <a:extLst>
              <a:ext uri="{FF2B5EF4-FFF2-40B4-BE49-F238E27FC236}">
                <a16:creationId xmlns:a16="http://schemas.microsoft.com/office/drawing/2014/main" id="{1CF69CB5-3F0B-17BA-212E-F7F4C2EB57AF}"/>
              </a:ext>
            </a:extLst>
          </p:cNvPr>
          <p:cNvSpPr txBox="1"/>
          <p:nvPr/>
        </p:nvSpPr>
        <p:spPr>
          <a:xfrm>
            <a:off x="1112756" y="2504595"/>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description and event_year</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___,___ </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Filter the results</a:t>
            </a:r>
          </a:p>
          <a:p>
            <a:pPr>
              <a:spcBef>
                <a:spcPts val="30"/>
              </a:spcBef>
            </a:pPr>
            <a:r>
              <a:rPr lang="en-US" sz="2100" noProof="1">
                <a:solidFill>
                  <a:schemeClr val="bg1"/>
                </a:solidFill>
                <a:latin typeface="Courier New"/>
                <a:cs typeface="Courier New"/>
              </a:rPr>
              <a:t>___ ___ = </a:t>
            </a:r>
            <a:r>
              <a:rPr lang="en-US" sz="2100" noProof="1">
                <a:solidFill>
                  <a:srgbClr val="EB21A5"/>
                </a:solidFill>
                <a:latin typeface="Courier New"/>
                <a:cs typeface="Courier New"/>
              </a:rPr>
              <a:t>'___'</a:t>
            </a:r>
            <a:r>
              <a:rPr lang="en-US" sz="2100" noProof="1">
                <a:solidFill>
                  <a:schemeClr val="bg1"/>
                </a:solidFill>
                <a:latin typeface="Courier New"/>
                <a:cs typeface="Courier New"/>
              </a:rPr>
              <a:t>;</a:t>
            </a:r>
          </a:p>
          <a:p>
            <a:pPr>
              <a:spcBef>
                <a:spcPts val="30"/>
              </a:spcBef>
            </a:pPr>
            <a:endParaRPr lang="en-US" sz="2100" noProof="1">
              <a:solidFill>
                <a:srgbClr val="00B050"/>
              </a:solidFill>
              <a:latin typeface="Courier New"/>
              <a:cs typeface="Courier New"/>
            </a:endParaRPr>
          </a:p>
        </p:txBody>
      </p:sp>
      <p:sp>
        <p:nvSpPr>
          <p:cNvPr id="3" name="object 5">
            <a:extLst>
              <a:ext uri="{FF2B5EF4-FFF2-40B4-BE49-F238E27FC236}">
                <a16:creationId xmlns:a16="http://schemas.microsoft.com/office/drawing/2014/main" id="{E2C5A41D-D06E-5284-0464-1DFD007983CF}"/>
              </a:ext>
            </a:extLst>
          </p:cNvPr>
          <p:cNvSpPr/>
          <p:nvPr/>
        </p:nvSpPr>
        <p:spPr>
          <a:xfrm>
            <a:off x="918550" y="5570719"/>
            <a:ext cx="14342935" cy="1809023"/>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4" name="TextBox 3">
            <a:extLst>
              <a:ext uri="{FF2B5EF4-FFF2-40B4-BE49-F238E27FC236}">
                <a16:creationId xmlns:a16="http://schemas.microsoft.com/office/drawing/2014/main" id="{8F89D11F-20A5-0A92-886D-541395FB56B3}"/>
              </a:ext>
            </a:extLst>
          </p:cNvPr>
          <p:cNvSpPr txBox="1"/>
          <p:nvPr/>
        </p:nvSpPr>
        <p:spPr>
          <a:xfrm>
            <a:off x="619736" y="4630001"/>
            <a:ext cx="12035814"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Select the </a:t>
            </a:r>
            <a:r>
              <a:rPr lang="en-US" sz="2550" noProof="1">
                <a:solidFill>
                  <a:schemeClr val="accent6">
                    <a:lumMod val="75000"/>
                  </a:schemeClr>
                </a:solidFill>
                <a:latin typeface="Arial Hebrew Scholar" pitchFamily="2" charset="-79"/>
                <a:cs typeface="Arial Hebrew Scholar" pitchFamily="2" charset="-79"/>
              </a:rPr>
              <a:t>nerc_region </a:t>
            </a:r>
            <a:r>
              <a:rPr lang="en-US" sz="2550" noProof="1">
                <a:latin typeface="Arial Hebrew Scholar" pitchFamily="2" charset="-79"/>
                <a:cs typeface="Arial Hebrew Scholar" pitchFamily="2" charset="-79"/>
              </a:rPr>
              <a:t>and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columns, limiting the results to those where </a:t>
            </a:r>
            <a:r>
              <a:rPr lang="en-US" sz="2550" noProof="1">
                <a:solidFill>
                  <a:schemeClr val="accent6">
                    <a:lumMod val="75000"/>
                  </a:schemeClr>
                </a:solidFill>
                <a:latin typeface="Arial Hebrew Scholar" pitchFamily="2" charset="-79"/>
                <a:cs typeface="Arial Hebrew Scholar" pitchFamily="2" charset="-79"/>
              </a:rPr>
              <a:t>affected_customers </a:t>
            </a:r>
            <a:r>
              <a:rPr lang="en-US" sz="2550" noProof="1">
                <a:latin typeface="Arial Hebrew Scholar" pitchFamily="2" charset="-79"/>
                <a:cs typeface="Arial Hebrew Scholar" pitchFamily="2" charset="-79"/>
              </a:rPr>
              <a:t>is greater than or equal to 500000.	</a:t>
            </a:r>
          </a:p>
        </p:txBody>
      </p:sp>
      <p:sp>
        <p:nvSpPr>
          <p:cNvPr id="5" name="object 4">
            <a:extLst>
              <a:ext uri="{FF2B5EF4-FFF2-40B4-BE49-F238E27FC236}">
                <a16:creationId xmlns:a16="http://schemas.microsoft.com/office/drawing/2014/main" id="{25A13B7F-BCEF-8376-D309-8A99D8626F8A}"/>
              </a:ext>
            </a:extLst>
          </p:cNvPr>
          <p:cNvSpPr txBox="1"/>
          <p:nvPr/>
        </p:nvSpPr>
        <p:spPr>
          <a:xfrm>
            <a:off x="1112756" y="5598814"/>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nerc_region and demand_loss_mw</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___,___ </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Filter the results</a:t>
            </a:r>
          </a:p>
          <a:p>
            <a:pPr>
              <a:spcBef>
                <a:spcPts val="30"/>
              </a:spcBef>
            </a:pPr>
            <a:r>
              <a:rPr lang="en-US" sz="2100" noProof="1">
                <a:solidFill>
                  <a:schemeClr val="bg1"/>
                </a:solidFill>
                <a:latin typeface="Courier New"/>
                <a:cs typeface="Courier New"/>
              </a:rPr>
              <a:t>___ ___ &gt;= ___;</a:t>
            </a: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398360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3"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2: </a:t>
            </a:r>
            <a:r>
              <a:rPr lang="en-US" sz="4500" spc="60" noProof="1"/>
              <a:t>Where</a:t>
            </a:r>
            <a:endParaRPr lang="en-US" sz="4500" noProof="1"/>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10287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918550" y="2439264"/>
            <a:ext cx="14342935" cy="216954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15621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Update your code to select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affected_customers</a:t>
            </a:r>
            <a:r>
              <a:rPr lang="en-US" sz="2550" noProof="1">
                <a:latin typeface="Arial Hebrew Scholar" pitchFamily="2" charset="-79"/>
                <a:cs typeface="Arial Hebrew Scholar" pitchFamily="2" charset="-79"/>
              </a:rPr>
              <a:t>, returning records where the </a:t>
            </a:r>
            <a:r>
              <a:rPr lang="en-US" sz="2550" noProof="1">
                <a:solidFill>
                  <a:schemeClr val="accent6">
                    <a:lumMod val="75000"/>
                  </a:schemeClr>
                </a:solidFill>
                <a:latin typeface="Arial Hebrew Scholar" pitchFamily="2" charset="-79"/>
                <a:cs typeface="Arial Hebrew Scholar" pitchFamily="2" charset="-79"/>
              </a:rPr>
              <a:t>event_date </a:t>
            </a:r>
            <a:r>
              <a:rPr lang="en-US" sz="2550" noProof="1">
                <a:latin typeface="Arial Hebrew Scholar" pitchFamily="2" charset="-79"/>
                <a:cs typeface="Arial Hebrew Scholar" pitchFamily="2" charset="-79"/>
              </a:rPr>
              <a:t>was the 22nd December, 2013.	</a:t>
            </a:r>
          </a:p>
        </p:txBody>
      </p:sp>
      <p:sp>
        <p:nvSpPr>
          <p:cNvPr id="11" name="object 4">
            <a:extLst>
              <a:ext uri="{FF2B5EF4-FFF2-40B4-BE49-F238E27FC236}">
                <a16:creationId xmlns:a16="http://schemas.microsoft.com/office/drawing/2014/main" id="{1CF69CB5-3F0B-17BA-212E-F7F4C2EB57AF}"/>
              </a:ext>
            </a:extLst>
          </p:cNvPr>
          <p:cNvSpPr txBox="1"/>
          <p:nvPr/>
        </p:nvSpPr>
        <p:spPr>
          <a:xfrm>
            <a:off x="1112756" y="2656995"/>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description and affected customers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nerc_region, demand_loss_mw</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Retrieve rows where the event_date was the 22nd December, 2013 </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affected_customers &gt;= 500000;</a:t>
            </a:r>
          </a:p>
          <a:p>
            <a:pPr>
              <a:spcBef>
                <a:spcPts val="30"/>
              </a:spcBef>
            </a:pPr>
            <a:endParaRPr lang="en-US" sz="2100" noProof="1">
              <a:solidFill>
                <a:srgbClr val="00B050"/>
              </a:solidFill>
              <a:latin typeface="Courier New"/>
              <a:cs typeface="Courier New"/>
            </a:endParaRPr>
          </a:p>
        </p:txBody>
      </p:sp>
      <p:sp>
        <p:nvSpPr>
          <p:cNvPr id="7" name="object 5">
            <a:extLst>
              <a:ext uri="{FF2B5EF4-FFF2-40B4-BE49-F238E27FC236}">
                <a16:creationId xmlns:a16="http://schemas.microsoft.com/office/drawing/2014/main" id="{6B209706-B192-D66C-2806-6EACB3A9B174}"/>
              </a:ext>
            </a:extLst>
          </p:cNvPr>
          <p:cNvSpPr/>
          <p:nvPr/>
        </p:nvSpPr>
        <p:spPr>
          <a:xfrm>
            <a:off x="918550" y="5604001"/>
            <a:ext cx="14342935" cy="2603389"/>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TextBox 9">
            <a:extLst>
              <a:ext uri="{FF2B5EF4-FFF2-40B4-BE49-F238E27FC236}">
                <a16:creationId xmlns:a16="http://schemas.microsoft.com/office/drawing/2014/main" id="{3D79DCE7-DF9F-8A96-0868-C23066A2A190}"/>
              </a:ext>
            </a:extLst>
          </p:cNvPr>
          <p:cNvSpPr txBox="1"/>
          <p:nvPr/>
        </p:nvSpPr>
        <p:spPr>
          <a:xfrm>
            <a:off x="619736" y="4726837"/>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4. Limit the results to those where the </a:t>
            </a:r>
            <a:r>
              <a:rPr lang="en-US" sz="2550" noProof="1">
                <a:solidFill>
                  <a:schemeClr val="accent6">
                    <a:lumMod val="75000"/>
                  </a:schemeClr>
                </a:solidFill>
                <a:latin typeface="Arial Hebrew Scholar" pitchFamily="2" charset="-79"/>
                <a:cs typeface="Arial Hebrew Scholar" pitchFamily="2" charset="-79"/>
              </a:rPr>
              <a:t>affected_customers </a:t>
            </a:r>
            <a:r>
              <a:rPr lang="en-US" sz="2550" noProof="1">
                <a:latin typeface="Arial Hebrew Scholar" pitchFamily="2" charset="-79"/>
                <a:cs typeface="Arial Hebrew Scholar" pitchFamily="2" charset="-79"/>
              </a:rPr>
              <a:t>is BETWEEN 50000 and 150000, and order in descending order of </a:t>
            </a:r>
            <a:r>
              <a:rPr lang="en-US" sz="2550" noProof="1">
                <a:solidFill>
                  <a:schemeClr val="accent6">
                    <a:lumMod val="75000"/>
                  </a:schemeClr>
                </a:solidFill>
                <a:latin typeface="Arial Hebrew Scholar" pitchFamily="2" charset="-79"/>
                <a:cs typeface="Arial Hebrew Scholar" pitchFamily="2" charset="-79"/>
              </a:rPr>
              <a:t>event_date</a:t>
            </a:r>
            <a:r>
              <a:rPr lang="en-US" sz="2550" noProof="1">
                <a:latin typeface="Arial Hebrew Scholar" pitchFamily="2" charset="-79"/>
                <a:cs typeface="Arial Hebrew Scholar" pitchFamily="2" charset="-79"/>
              </a:rPr>
              <a:t>.	</a:t>
            </a:r>
          </a:p>
        </p:txBody>
      </p:sp>
      <p:sp>
        <p:nvSpPr>
          <p:cNvPr id="12" name="object 4">
            <a:extLst>
              <a:ext uri="{FF2B5EF4-FFF2-40B4-BE49-F238E27FC236}">
                <a16:creationId xmlns:a16="http://schemas.microsoft.com/office/drawing/2014/main" id="{56AE3327-1DC9-32E3-FA99-AAE61277DB9C}"/>
              </a:ext>
            </a:extLst>
          </p:cNvPr>
          <p:cNvSpPr txBox="1"/>
          <p:nvPr/>
        </p:nvSpPr>
        <p:spPr>
          <a:xfrm>
            <a:off x="1073150" y="5821732"/>
            <a:ext cx="10827046" cy="2598147"/>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Select description and affected customers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description,</a:t>
            </a:r>
            <a:r>
              <a:rPr lang="en-US" sz="2100" noProof="1">
                <a:solidFill>
                  <a:srgbClr val="00B050"/>
                </a:solidFill>
                <a:latin typeface="Courier New"/>
                <a:cs typeface="Courier New"/>
              </a:rPr>
              <a:t> </a:t>
            </a:r>
            <a:r>
              <a:rPr lang="en-US" sz="2100" noProof="1">
                <a:solidFill>
                  <a:schemeClr val="bg1"/>
                </a:solidFill>
                <a:latin typeface="Courier New"/>
                <a:cs typeface="Courier New"/>
              </a:rPr>
              <a:t>affected_customers, event_date</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The affected_customers column should be &gt;= 50000 and &lt;=150000  </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___ </a:t>
            </a:r>
            <a:r>
              <a:rPr lang="en-US" sz="2100" noProof="1">
                <a:solidFill>
                  <a:srgbClr val="00B0F0"/>
                </a:solidFill>
                <a:latin typeface="Courier New"/>
                <a:cs typeface="Courier New"/>
              </a:rPr>
              <a:t>BETWEEN</a:t>
            </a:r>
            <a:r>
              <a:rPr lang="en-US" sz="2100" noProof="1">
                <a:solidFill>
                  <a:schemeClr val="bg1"/>
                </a:solidFill>
                <a:latin typeface="Courier New"/>
                <a:cs typeface="Courier New"/>
              </a:rPr>
              <a:t> ___ </a:t>
            </a:r>
            <a:r>
              <a:rPr lang="en-US" sz="2100" noProof="1">
                <a:solidFill>
                  <a:srgbClr val="00B0F0"/>
                </a:solidFill>
                <a:latin typeface="Courier New"/>
                <a:cs typeface="Courier New"/>
              </a:rPr>
              <a:t>AND </a:t>
            </a:r>
            <a:r>
              <a:rPr lang="en-US" sz="2100" noProof="1">
                <a:solidFill>
                  <a:schemeClr val="bg1"/>
                </a:solidFill>
                <a:latin typeface="Courier New"/>
                <a:cs typeface="Courier New"/>
              </a:rPr>
              <a:t>___</a:t>
            </a:r>
          </a:p>
          <a:p>
            <a:pPr>
              <a:spcBef>
                <a:spcPts val="30"/>
              </a:spcBef>
            </a:pPr>
            <a:r>
              <a:rPr lang="en-US" sz="2100" noProof="1">
                <a:solidFill>
                  <a:srgbClr val="00B050"/>
                </a:solidFill>
                <a:latin typeface="Courier New"/>
                <a:cs typeface="Courier New"/>
              </a:rPr>
              <a:t>-- Define the order</a:t>
            </a:r>
          </a:p>
          <a:p>
            <a:pPr>
              <a:spcBef>
                <a:spcPts val="30"/>
              </a:spcBef>
            </a:pPr>
            <a:r>
              <a:rPr lang="en-US" sz="2100" noProof="1">
                <a:solidFill>
                  <a:schemeClr val="bg1"/>
                </a:solidFill>
                <a:latin typeface="Courier New"/>
                <a:cs typeface="Courier New"/>
              </a:rPr>
              <a:t>___ ___ ___ ___;</a:t>
            </a: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100223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7" grpId="0" animBg="1"/>
      <p:bldP spid="10"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268334" cy="706604"/>
          </a:xfrm>
          <a:prstGeom prst="rect">
            <a:avLst/>
          </a:prstGeom>
        </p:spPr>
        <p:txBody>
          <a:bodyPr vert="horz" wrap="square" lIns="0" tIns="13970" rIns="0" bIns="0" rtlCol="0">
            <a:spAutoFit/>
          </a:bodyPr>
          <a:lstStyle/>
          <a:p>
            <a:pPr marL="12700" algn="l">
              <a:spcBef>
                <a:spcPts val="110"/>
              </a:spcBef>
            </a:pPr>
            <a:r>
              <a:rPr lang="en-US" sz="4500" spc="60" dirty="0"/>
              <a:t>Exercise 3: </a:t>
            </a:r>
            <a:r>
              <a:rPr lang="en-US" sz="4500" spc="60" noProof="1"/>
              <a:t>Null values</a:t>
            </a:r>
            <a:endParaRPr lang="en-US" sz="4500" noProof="1"/>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8589" y="10287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918550" y="2439264"/>
            <a:ext cx="14342935" cy="216954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9736" y="15621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Use a shortcut to select all columns from </a:t>
            </a:r>
            <a:r>
              <a:rPr lang="en-US" sz="2550" noProof="1">
                <a:solidFill>
                  <a:schemeClr val="accent6">
                    <a:lumMod val="75000"/>
                  </a:schemeClr>
                </a:solidFill>
                <a:latin typeface="Arial Hebrew Scholar" pitchFamily="2" charset="-79"/>
                <a:cs typeface="Arial Hebrew Scholar" pitchFamily="2" charset="-79"/>
              </a:rPr>
              <a:t>grid</a:t>
            </a:r>
            <a:r>
              <a:rPr lang="en-US" sz="2550" noProof="1">
                <a:latin typeface="Arial Hebrew Scholar" pitchFamily="2" charset="-79"/>
                <a:cs typeface="Arial Hebrew Scholar" pitchFamily="2" charset="-79"/>
              </a:rPr>
              <a:t>. Then filter the results to only include rows where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is unknown or missing.</a:t>
            </a:r>
          </a:p>
        </p:txBody>
      </p:sp>
      <p:sp>
        <p:nvSpPr>
          <p:cNvPr id="11" name="object 4">
            <a:extLst>
              <a:ext uri="{FF2B5EF4-FFF2-40B4-BE49-F238E27FC236}">
                <a16:creationId xmlns:a16="http://schemas.microsoft.com/office/drawing/2014/main" id="{1CF69CB5-3F0B-17BA-212E-F7F4C2EB57AF}"/>
              </a:ext>
            </a:extLst>
          </p:cNvPr>
          <p:cNvSpPr txBox="1"/>
          <p:nvPr/>
        </p:nvSpPr>
        <p:spPr>
          <a:xfrm>
            <a:off x="1112756" y="2656995"/>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all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Return only rows where demand_loss_mw is missing or unknown</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___ ___ ___;</a:t>
            </a:r>
          </a:p>
          <a:p>
            <a:pPr>
              <a:spcBef>
                <a:spcPts val="30"/>
              </a:spcBef>
            </a:pPr>
            <a:endParaRPr lang="en-US" sz="2100" noProof="1">
              <a:solidFill>
                <a:srgbClr val="00B050"/>
              </a:solidFill>
              <a:latin typeface="Courier New"/>
              <a:cs typeface="Courier New"/>
            </a:endParaRPr>
          </a:p>
        </p:txBody>
      </p:sp>
      <p:sp>
        <p:nvSpPr>
          <p:cNvPr id="7" name="object 5">
            <a:extLst>
              <a:ext uri="{FF2B5EF4-FFF2-40B4-BE49-F238E27FC236}">
                <a16:creationId xmlns:a16="http://schemas.microsoft.com/office/drawing/2014/main" id="{6B209706-B192-D66C-2806-6EACB3A9B174}"/>
              </a:ext>
            </a:extLst>
          </p:cNvPr>
          <p:cNvSpPr/>
          <p:nvPr/>
        </p:nvSpPr>
        <p:spPr>
          <a:xfrm>
            <a:off x="918550" y="5604001"/>
            <a:ext cx="14342935" cy="2603389"/>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TextBox 9">
            <a:extLst>
              <a:ext uri="{FF2B5EF4-FFF2-40B4-BE49-F238E27FC236}">
                <a16:creationId xmlns:a16="http://schemas.microsoft.com/office/drawing/2014/main" id="{3D79DCE7-DF9F-8A96-0868-C23066A2A190}"/>
              </a:ext>
            </a:extLst>
          </p:cNvPr>
          <p:cNvSpPr txBox="1"/>
          <p:nvPr/>
        </p:nvSpPr>
        <p:spPr>
          <a:xfrm>
            <a:off x="619736" y="4726837"/>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Adapt your code to return rows where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is not unknown or missing.</a:t>
            </a:r>
          </a:p>
          <a:p>
            <a:pPr algn="just"/>
            <a:r>
              <a:rPr lang="en-US" sz="2550" noProof="1">
                <a:latin typeface="Arial Hebrew Scholar" pitchFamily="2" charset="-79"/>
                <a:cs typeface="Arial Hebrew Scholar" pitchFamily="2" charset="-79"/>
              </a:rPr>
              <a:t>	</a:t>
            </a:r>
          </a:p>
        </p:txBody>
      </p:sp>
      <p:sp>
        <p:nvSpPr>
          <p:cNvPr id="12" name="object 4">
            <a:extLst>
              <a:ext uri="{FF2B5EF4-FFF2-40B4-BE49-F238E27FC236}">
                <a16:creationId xmlns:a16="http://schemas.microsoft.com/office/drawing/2014/main" id="{56AE3327-1DC9-32E3-FA99-AAE61277DB9C}"/>
              </a:ext>
            </a:extLst>
          </p:cNvPr>
          <p:cNvSpPr txBox="1"/>
          <p:nvPr/>
        </p:nvSpPr>
        <p:spPr>
          <a:xfrm>
            <a:off x="1073150" y="5821732"/>
            <a:ext cx="10827046" cy="1951816"/>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all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Return only rows where demand_loss_mw is NOT missing or unknown</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demand_loss_mw </a:t>
            </a:r>
            <a:r>
              <a:rPr lang="en-US" sz="2100" noProof="1">
                <a:solidFill>
                  <a:srgbClr val="00B0F0"/>
                </a:solidFill>
                <a:latin typeface="Courier New"/>
                <a:cs typeface="Courier New"/>
              </a:rPr>
              <a:t>IS NULL</a:t>
            </a:r>
            <a:r>
              <a:rPr lang="en-US" sz="2100" noProof="1">
                <a:solidFill>
                  <a:schemeClr val="bg1"/>
                </a:solidFill>
                <a:latin typeface="Courier New"/>
                <a:cs typeface="Courier New"/>
              </a:rPr>
              <a:t>;</a:t>
            </a:r>
          </a:p>
          <a:p>
            <a:pPr>
              <a:spcBef>
                <a:spcPts val="30"/>
              </a:spcBef>
            </a:pPr>
            <a:endParaRPr lang="en-US" sz="2100" noProof="1">
              <a:solidFill>
                <a:srgbClr val="00B050"/>
              </a:solidFill>
              <a:latin typeface="Courier New"/>
              <a:cs typeface="Courier New"/>
            </a:endParaRPr>
          </a:p>
        </p:txBody>
      </p:sp>
    </p:spTree>
    <p:extLst>
      <p:ext uri="{BB962C8B-B14F-4D97-AF65-F5344CB8AC3E}">
        <p14:creationId xmlns:p14="http://schemas.microsoft.com/office/powerpoint/2010/main" val="30936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7" grpId="0" animBg="1"/>
      <p:bldP spid="10"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7926" y="2157161"/>
            <a:ext cx="6002020" cy="2696892"/>
          </a:xfrm>
          <a:prstGeom prst="rect">
            <a:avLst/>
          </a:prstGeom>
        </p:spPr>
        <p:txBody>
          <a:bodyPr vert="horz" wrap="square" lIns="0" tIns="143510" rIns="0" bIns="0" rtlCol="0">
            <a:spAutoFit/>
          </a:bodyPr>
          <a:lstStyle/>
          <a:p>
            <a:pPr marL="12065" marR="5080" algn="ctr">
              <a:lnSpc>
                <a:spcPts val="6770"/>
              </a:lnSpc>
              <a:spcBef>
                <a:spcPts val="1130"/>
              </a:spcBef>
            </a:pPr>
            <a:r>
              <a:rPr spc="-635" dirty="0"/>
              <a:t>W</a:t>
            </a:r>
            <a:r>
              <a:rPr spc="-295" dirty="0"/>
              <a:t>H</a:t>
            </a:r>
            <a:r>
              <a:rPr spc="-120" dirty="0"/>
              <a:t>E</a:t>
            </a:r>
            <a:r>
              <a:rPr spc="-844" dirty="0"/>
              <a:t>R</a:t>
            </a:r>
            <a:r>
              <a:rPr spc="45" dirty="0"/>
              <a:t>E</a:t>
            </a:r>
            <a:r>
              <a:rPr spc="-330" dirty="0"/>
              <a:t> </a:t>
            </a:r>
            <a:r>
              <a:rPr spc="-415" dirty="0"/>
              <a:t>t</a:t>
            </a:r>
            <a:r>
              <a:rPr spc="-500" dirty="0"/>
              <a:t>h</a:t>
            </a:r>
            <a:r>
              <a:rPr spc="-120" dirty="0"/>
              <a:t>e</a:t>
            </a:r>
            <a:r>
              <a:rPr spc="-330" dirty="0"/>
              <a:t> </a:t>
            </a:r>
            <a:r>
              <a:rPr spc="-785" dirty="0"/>
              <a:t>w</a:t>
            </a:r>
            <a:r>
              <a:rPr spc="-420" dirty="0"/>
              <a:t>i</a:t>
            </a:r>
            <a:r>
              <a:rPr spc="-455" dirty="0"/>
              <a:t>l</a:t>
            </a:r>
            <a:r>
              <a:rPr spc="-60" dirty="0"/>
              <a:t>d  </a:t>
            </a:r>
            <a:r>
              <a:rPr spc="-415" dirty="0"/>
              <a:t>t</a:t>
            </a:r>
            <a:r>
              <a:rPr spc="-500" dirty="0"/>
              <a:t>h</a:t>
            </a:r>
            <a:r>
              <a:rPr spc="-420" dirty="0"/>
              <a:t>i</a:t>
            </a:r>
            <a:r>
              <a:rPr spc="-575" dirty="0"/>
              <a:t>n</a:t>
            </a:r>
            <a:r>
              <a:rPr spc="-185" dirty="0"/>
              <a:t>g</a:t>
            </a:r>
            <a:r>
              <a:rPr spc="-290" dirty="0"/>
              <a:t>s</a:t>
            </a:r>
            <a:r>
              <a:rPr spc="-330" dirty="0"/>
              <a:t> </a:t>
            </a:r>
            <a:r>
              <a:rPr spc="-75" dirty="0"/>
              <a:t>a</a:t>
            </a:r>
            <a:r>
              <a:rPr spc="-509" dirty="0"/>
              <a:t>r</a:t>
            </a:r>
            <a:r>
              <a:rPr spc="-120" dirty="0"/>
              <a:t>e</a:t>
            </a:r>
          </a:p>
          <a:p>
            <a:pPr marR="53975" algn="ctr">
              <a:spcBef>
                <a:spcPts val="910"/>
              </a:spcBef>
              <a:tabLst>
                <a:tab pos="2806700" algn="l"/>
                <a:tab pos="3401060" algn="l"/>
                <a:tab pos="4196715" algn="l"/>
              </a:tabLst>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br>
              <a:rPr lang="en-US" sz="2250" b="0" spc="-100" dirty="0">
                <a:latin typeface="Arial Hebrew Scholar" pitchFamily="2" charset="-79"/>
                <a:cs typeface="Arial Hebrew Scholar" pitchFamily="2" charset="-79"/>
              </a:rPr>
            </a:br>
            <a:endParaRPr sz="2250" dirty="0"/>
          </a:p>
        </p:txBody>
      </p:sp>
      <p:grpSp>
        <p:nvGrpSpPr>
          <p:cNvPr id="3" name="object 3"/>
          <p:cNvGrpSpPr/>
          <p:nvPr/>
        </p:nvGrpSpPr>
        <p:grpSpPr>
          <a:xfrm>
            <a:off x="7287459" y="4974305"/>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6" name="object 6"/>
          <p:cNvSpPr/>
          <p:nvPr/>
        </p:nvSpPr>
        <p:spPr>
          <a:xfrm>
            <a:off x="0" y="5956884"/>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7" name="object 7"/>
          <p:cNvSpPr txBox="1"/>
          <p:nvPr/>
        </p:nvSpPr>
        <p:spPr>
          <a:xfrm>
            <a:off x="174625" y="6185734"/>
            <a:ext cx="3336925"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1035050"/>
            <a:ext cx="7124065" cy="1822450"/>
          </a:xfrm>
          <a:custGeom>
            <a:avLst/>
            <a:gdLst/>
            <a:ahLst/>
            <a:cxnLst/>
            <a:rect l="l" t="t" r="r" b="b"/>
            <a:pathLst>
              <a:path w="7124065" h="1822450">
                <a:moveTo>
                  <a:pt x="7047191" y="1821864"/>
                </a:moveTo>
                <a:lnTo>
                  <a:pt x="76505" y="1821864"/>
                </a:lnTo>
                <a:lnTo>
                  <a:pt x="71180" y="1821340"/>
                </a:lnTo>
                <a:lnTo>
                  <a:pt x="31920" y="1805078"/>
                </a:lnTo>
                <a:lnTo>
                  <a:pt x="4175" y="1766350"/>
                </a:lnTo>
                <a:lnTo>
                  <a:pt x="0" y="1745359"/>
                </a:lnTo>
                <a:lnTo>
                  <a:pt x="0" y="1739983"/>
                </a:lnTo>
                <a:lnTo>
                  <a:pt x="0" y="76505"/>
                </a:lnTo>
                <a:lnTo>
                  <a:pt x="16786" y="31920"/>
                </a:lnTo>
                <a:lnTo>
                  <a:pt x="55513" y="4175"/>
                </a:lnTo>
                <a:lnTo>
                  <a:pt x="76505" y="0"/>
                </a:lnTo>
                <a:lnTo>
                  <a:pt x="7047191" y="0"/>
                </a:lnTo>
                <a:lnTo>
                  <a:pt x="7091775" y="16786"/>
                </a:lnTo>
                <a:lnTo>
                  <a:pt x="7119520" y="55513"/>
                </a:lnTo>
                <a:lnTo>
                  <a:pt x="7123696" y="76505"/>
                </a:lnTo>
                <a:lnTo>
                  <a:pt x="7123696" y="1745359"/>
                </a:lnTo>
                <a:lnTo>
                  <a:pt x="7106908" y="1789944"/>
                </a:lnTo>
                <a:lnTo>
                  <a:pt x="7068182" y="1817689"/>
                </a:lnTo>
                <a:lnTo>
                  <a:pt x="7052515" y="1821340"/>
                </a:lnTo>
                <a:lnTo>
                  <a:pt x="7047191" y="182186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3086100"/>
            <a:ext cx="7124065" cy="4476750"/>
          </a:xfrm>
          <a:custGeom>
            <a:avLst/>
            <a:gdLst/>
            <a:ahLst/>
            <a:cxnLst/>
            <a:rect l="l" t="t" r="r" b="b"/>
            <a:pathLst>
              <a:path w="7124065" h="4933950">
                <a:moveTo>
                  <a:pt x="7047191" y="4933363"/>
                </a:moveTo>
                <a:lnTo>
                  <a:pt x="76505" y="4933363"/>
                </a:lnTo>
                <a:lnTo>
                  <a:pt x="71180" y="4932839"/>
                </a:lnTo>
                <a:lnTo>
                  <a:pt x="31920" y="4916577"/>
                </a:lnTo>
                <a:lnTo>
                  <a:pt x="4175" y="4877849"/>
                </a:lnTo>
                <a:lnTo>
                  <a:pt x="0" y="4856858"/>
                </a:lnTo>
                <a:lnTo>
                  <a:pt x="0" y="4851482"/>
                </a:lnTo>
                <a:lnTo>
                  <a:pt x="0" y="76505"/>
                </a:lnTo>
                <a:lnTo>
                  <a:pt x="16786" y="31920"/>
                </a:lnTo>
                <a:lnTo>
                  <a:pt x="55513" y="4175"/>
                </a:lnTo>
                <a:lnTo>
                  <a:pt x="76505" y="0"/>
                </a:lnTo>
                <a:lnTo>
                  <a:pt x="7047191" y="0"/>
                </a:lnTo>
                <a:lnTo>
                  <a:pt x="7091775" y="16786"/>
                </a:lnTo>
                <a:lnTo>
                  <a:pt x="7119520" y="55513"/>
                </a:lnTo>
                <a:lnTo>
                  <a:pt x="7123696" y="76505"/>
                </a:lnTo>
                <a:lnTo>
                  <a:pt x="7123696" y="4856858"/>
                </a:lnTo>
                <a:lnTo>
                  <a:pt x="7106908" y="4901443"/>
                </a:lnTo>
                <a:lnTo>
                  <a:pt x="7068182" y="4929188"/>
                </a:lnTo>
                <a:lnTo>
                  <a:pt x="7052515" y="4932839"/>
                </a:lnTo>
                <a:lnTo>
                  <a:pt x="7047191" y="493336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09408" y="1210360"/>
            <a:ext cx="3925466" cy="1597360"/>
          </a:xfrm>
          <a:prstGeom prst="rect">
            <a:avLst/>
          </a:prstGeom>
        </p:spPr>
        <p:txBody>
          <a:bodyPr vert="horz" wrap="square" lIns="0" tIns="12065" rIns="0" bIns="0" rtlCol="0">
            <a:spAutoFit/>
          </a:bodyPr>
          <a:lstStyle/>
          <a:p>
            <a:pPr marL="12700" marR="5080">
              <a:lnSpc>
                <a:spcPct val="141800"/>
              </a:lnSpc>
              <a:spcBef>
                <a:spcPts val="95"/>
              </a:spcBef>
            </a:pPr>
            <a:r>
              <a:rPr sz="1800" b="1" spc="-5" dirty="0">
                <a:solidFill>
                  <a:srgbClr val="00B0F0"/>
                </a:solidFill>
                <a:latin typeface="Courier New"/>
                <a:cs typeface="Courier New"/>
              </a:rPr>
              <a:t>SELECT</a:t>
            </a:r>
            <a:r>
              <a:rPr sz="1800" spc="-5" dirty="0">
                <a:latin typeface="Courier New"/>
                <a:cs typeface="Courier New"/>
              </a:rPr>
              <a:t> </a:t>
            </a:r>
            <a:r>
              <a:rPr sz="1800" spc="-5" dirty="0">
                <a:solidFill>
                  <a:srgbClr val="04182D"/>
                </a:solidFill>
                <a:latin typeface="Courier New"/>
                <a:cs typeface="Courier New"/>
              </a:rPr>
              <a:t>song, artist </a:t>
            </a:r>
            <a:r>
              <a:rPr sz="1800" spc="-1070" dirty="0">
                <a:solidFill>
                  <a:srgbClr val="04182D"/>
                </a:solidFill>
                <a:latin typeface="Courier New"/>
                <a:cs typeface="Courier New"/>
              </a:rPr>
              <a:t> </a:t>
            </a:r>
            <a:endParaRPr lang="en-US" sz="1800" spc="-1070" dirty="0">
              <a:solidFill>
                <a:srgbClr val="04182D"/>
              </a:solidFill>
              <a:latin typeface="Courier New"/>
              <a:cs typeface="Courier New"/>
            </a:endParaRPr>
          </a:p>
          <a:p>
            <a:pPr marL="12700" marR="5080">
              <a:lnSpc>
                <a:spcPct val="141800"/>
              </a:lnSpc>
              <a:spcBef>
                <a:spcPts val="95"/>
              </a:spcBef>
            </a:pPr>
            <a:r>
              <a:rPr sz="1800" b="1" spc="-5" dirty="0">
                <a:solidFill>
                  <a:srgbClr val="00B0F0"/>
                </a:solidFill>
                <a:latin typeface="Courier New"/>
                <a:cs typeface="Courier New"/>
              </a:rPr>
              <a:t>FROM</a:t>
            </a:r>
            <a:r>
              <a:rPr sz="1800" spc="1195" dirty="0">
                <a:latin typeface="Courier New"/>
                <a:cs typeface="Courier New"/>
              </a:rPr>
              <a:t> </a:t>
            </a:r>
            <a:r>
              <a:rPr sz="1800" spc="-5" dirty="0" err="1">
                <a:solidFill>
                  <a:srgbClr val="04182D"/>
                </a:solidFill>
                <a:latin typeface="Courier New"/>
                <a:cs typeface="Courier New"/>
              </a:rPr>
              <a:t>songlist</a:t>
            </a:r>
            <a:r>
              <a:rPr sz="1800" spc="-5" dirty="0">
                <a:solidFill>
                  <a:srgbClr val="04182D"/>
                </a:solidFill>
                <a:latin typeface="Courier New"/>
                <a:cs typeface="Courier New"/>
              </a:rPr>
              <a:t> </a:t>
            </a:r>
            <a:r>
              <a:rPr sz="1800" dirty="0">
                <a:solidFill>
                  <a:srgbClr val="04182D"/>
                </a:solidFill>
                <a:latin typeface="Courier New"/>
                <a:cs typeface="Courier New"/>
              </a:rPr>
              <a:t> </a:t>
            </a:r>
            <a:endParaRPr lang="en-US" sz="1800" dirty="0">
              <a:solidFill>
                <a:srgbClr val="04182D"/>
              </a:solidFill>
              <a:latin typeface="Courier New"/>
              <a:cs typeface="Courier New"/>
            </a:endParaRPr>
          </a:p>
          <a:p>
            <a:pPr marL="12700" marR="5080">
              <a:lnSpc>
                <a:spcPct val="141800"/>
              </a:lnSpc>
              <a:spcBef>
                <a:spcPts val="95"/>
              </a:spcBef>
            </a:pPr>
            <a:r>
              <a:rPr sz="1800" b="1" spc="-5" dirty="0">
                <a:solidFill>
                  <a:srgbClr val="00B0F0"/>
                </a:solidFill>
                <a:latin typeface="Courier New"/>
                <a:cs typeface="Courier New"/>
              </a:rPr>
              <a:t>WHERE</a:t>
            </a:r>
            <a:endParaRPr sz="1800" b="1" dirty="0">
              <a:solidFill>
                <a:srgbClr val="00B0F0"/>
              </a:solidFill>
              <a:latin typeface="Courier New"/>
              <a:cs typeface="Courier New"/>
            </a:endParaRPr>
          </a:p>
          <a:p>
            <a:pPr marL="287020">
              <a:lnSpc>
                <a:spcPct val="100000"/>
              </a:lnSpc>
              <a:spcBef>
                <a:spcPts val="905"/>
              </a:spcBef>
            </a:pPr>
            <a:r>
              <a:rPr sz="1800" spc="-5" dirty="0">
                <a:solidFill>
                  <a:srgbClr val="04182D"/>
                </a:solidFill>
                <a:latin typeface="Courier New"/>
                <a:cs typeface="Courier New"/>
              </a:rPr>
              <a:t>artist</a:t>
            </a:r>
            <a:r>
              <a:rPr sz="1800" spc="-30" dirty="0">
                <a:solidFill>
                  <a:srgbClr val="04182D"/>
                </a:solidFill>
                <a:latin typeface="Courier New"/>
                <a:cs typeface="Courier New"/>
              </a:rPr>
              <a:t> </a:t>
            </a:r>
            <a:r>
              <a:rPr sz="1800" dirty="0">
                <a:solidFill>
                  <a:srgbClr val="04182D"/>
                </a:solidFill>
                <a:latin typeface="Courier New"/>
                <a:cs typeface="Courier New"/>
              </a:rPr>
              <a:t>=</a:t>
            </a:r>
            <a:r>
              <a:rPr sz="1800" spc="-25" dirty="0">
                <a:solidFill>
                  <a:srgbClr val="04182D"/>
                </a:solidFill>
                <a:latin typeface="Courier New"/>
                <a:cs typeface="Courier New"/>
              </a:rPr>
              <a:t> </a:t>
            </a:r>
            <a:r>
              <a:rPr sz="1800" spc="-5" dirty="0">
                <a:solidFill>
                  <a:srgbClr val="BE2F72"/>
                </a:solidFill>
                <a:latin typeface="Courier New"/>
                <a:cs typeface="Courier New"/>
              </a:rPr>
              <a:t>'</a:t>
            </a:r>
            <a:r>
              <a:rPr lang="en-US" sz="1800" spc="-5" dirty="0">
                <a:solidFill>
                  <a:srgbClr val="BE2F72"/>
                </a:solidFill>
                <a:latin typeface="Courier New"/>
                <a:cs typeface="Courier New"/>
              </a:rPr>
              <a:t>AC/DC</a:t>
            </a:r>
            <a:r>
              <a:rPr sz="1800" spc="-5" dirty="0">
                <a:solidFill>
                  <a:srgbClr val="BE2F72"/>
                </a:solidFill>
                <a:latin typeface="Courier New"/>
                <a:cs typeface="Courier New"/>
              </a:rPr>
              <a:t>'</a:t>
            </a:r>
            <a:r>
              <a:rPr sz="1800" spc="-5" dirty="0">
                <a:solidFill>
                  <a:srgbClr val="04182D"/>
                </a:solidFill>
                <a:latin typeface="Courier New"/>
                <a:cs typeface="Courier New"/>
              </a:rPr>
              <a:t>;</a:t>
            </a:r>
            <a:endParaRPr sz="1800" dirty="0">
              <a:latin typeface="Courier New"/>
              <a:cs typeface="Courier New"/>
            </a:endParaRPr>
          </a:p>
        </p:txBody>
      </p:sp>
      <p:sp>
        <p:nvSpPr>
          <p:cNvPr id="7" name="object 7"/>
          <p:cNvSpPr txBox="1"/>
          <p:nvPr/>
        </p:nvSpPr>
        <p:spPr>
          <a:xfrm>
            <a:off x="609408" y="3086100"/>
            <a:ext cx="4972685" cy="300990"/>
          </a:xfrm>
          <a:prstGeom prst="rect">
            <a:avLst/>
          </a:prstGeom>
        </p:spPr>
        <p:txBody>
          <a:bodyPr vert="horz" wrap="square" lIns="0" tIns="13335" rIns="0" bIns="0" rtlCol="0">
            <a:spAutoFit/>
          </a:bodyPr>
          <a:lstStyle/>
          <a:p>
            <a:pPr marL="12700">
              <a:lnSpc>
                <a:spcPct val="100000"/>
              </a:lnSpc>
              <a:spcBef>
                <a:spcPts val="105"/>
              </a:spcBef>
              <a:tabLst>
                <a:tab pos="3585210" algn="l"/>
                <a:tab pos="482155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9" name="object 9"/>
          <p:cNvSpPr/>
          <p:nvPr/>
        </p:nvSpPr>
        <p:spPr>
          <a:xfrm>
            <a:off x="7942512" y="647700"/>
            <a:ext cx="7124065" cy="2211070"/>
          </a:xfrm>
          <a:custGeom>
            <a:avLst/>
            <a:gdLst/>
            <a:ahLst/>
            <a:cxnLst/>
            <a:rect l="l" t="t" r="r" b="b"/>
            <a:pathLst>
              <a:path w="7124065" h="2211070">
                <a:moveTo>
                  <a:pt x="7047191" y="2210802"/>
                </a:moveTo>
                <a:lnTo>
                  <a:pt x="76504" y="2210802"/>
                </a:lnTo>
                <a:lnTo>
                  <a:pt x="71179" y="2210277"/>
                </a:lnTo>
                <a:lnTo>
                  <a:pt x="31919" y="2194015"/>
                </a:lnTo>
                <a:lnTo>
                  <a:pt x="4174" y="2155288"/>
                </a:lnTo>
                <a:lnTo>
                  <a:pt x="0" y="2134297"/>
                </a:lnTo>
                <a:lnTo>
                  <a:pt x="0" y="2128920"/>
                </a:lnTo>
                <a:lnTo>
                  <a:pt x="0" y="76505"/>
                </a:lnTo>
                <a:lnTo>
                  <a:pt x="16785" y="31920"/>
                </a:lnTo>
                <a:lnTo>
                  <a:pt x="55512" y="4175"/>
                </a:lnTo>
                <a:lnTo>
                  <a:pt x="76504" y="0"/>
                </a:lnTo>
                <a:lnTo>
                  <a:pt x="7047191" y="0"/>
                </a:lnTo>
                <a:lnTo>
                  <a:pt x="7091775" y="16786"/>
                </a:lnTo>
                <a:lnTo>
                  <a:pt x="7119519" y="55513"/>
                </a:lnTo>
                <a:lnTo>
                  <a:pt x="7123695" y="76505"/>
                </a:lnTo>
                <a:lnTo>
                  <a:pt x="7123695" y="2134297"/>
                </a:lnTo>
                <a:lnTo>
                  <a:pt x="7106909" y="2178881"/>
                </a:lnTo>
                <a:lnTo>
                  <a:pt x="7068181" y="2206626"/>
                </a:lnTo>
                <a:lnTo>
                  <a:pt x="7052515" y="2210277"/>
                </a:lnTo>
                <a:lnTo>
                  <a:pt x="7047191" y="221080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1" name="object 11"/>
          <p:cNvSpPr/>
          <p:nvPr/>
        </p:nvSpPr>
        <p:spPr>
          <a:xfrm>
            <a:off x="7942512" y="3086101"/>
            <a:ext cx="7124065" cy="4476750"/>
          </a:xfrm>
          <a:custGeom>
            <a:avLst/>
            <a:gdLst/>
            <a:ahLst/>
            <a:cxnLst/>
            <a:rect l="l" t="t" r="r" b="b"/>
            <a:pathLst>
              <a:path w="7124065" h="4912995">
                <a:moveTo>
                  <a:pt x="7096200" y="4912893"/>
                </a:moveTo>
                <a:lnTo>
                  <a:pt x="27493" y="4912893"/>
                </a:lnTo>
                <a:lnTo>
                  <a:pt x="20180" y="4905579"/>
                </a:lnTo>
                <a:lnTo>
                  <a:pt x="523" y="4862183"/>
                </a:lnTo>
                <a:lnTo>
                  <a:pt x="0" y="4856863"/>
                </a:lnTo>
                <a:lnTo>
                  <a:pt x="0" y="76500"/>
                </a:lnTo>
                <a:lnTo>
                  <a:pt x="16785" y="31920"/>
                </a:lnTo>
                <a:lnTo>
                  <a:pt x="55512" y="4175"/>
                </a:lnTo>
                <a:lnTo>
                  <a:pt x="76504" y="0"/>
                </a:lnTo>
                <a:lnTo>
                  <a:pt x="7047190" y="0"/>
                </a:lnTo>
                <a:lnTo>
                  <a:pt x="7091774" y="16786"/>
                </a:lnTo>
                <a:lnTo>
                  <a:pt x="7119519" y="55513"/>
                </a:lnTo>
                <a:lnTo>
                  <a:pt x="7123694" y="76500"/>
                </a:lnTo>
                <a:lnTo>
                  <a:pt x="7123694" y="4856863"/>
                </a:lnTo>
                <a:lnTo>
                  <a:pt x="7106908" y="4901443"/>
                </a:lnTo>
                <a:lnTo>
                  <a:pt x="7096200" y="4912893"/>
                </a:lnTo>
                <a:close/>
              </a:path>
            </a:pathLst>
          </a:custGeom>
          <a:solidFill>
            <a:srgbClr val="04182D"/>
          </a:solidFill>
        </p:spPr>
        <p:txBody>
          <a:bodyPr wrap="square" lIns="0" tIns="0" rIns="0" bIns="0" rtlCol="0"/>
          <a:lstStyle/>
          <a:p>
            <a:endParaRPr dirty="0">
              <a:latin typeface="Arial Hebrew Scholar" pitchFamily="2" charset="-79"/>
            </a:endParaRPr>
          </a:p>
        </p:txBody>
      </p:sp>
      <p:graphicFrame>
        <p:nvGraphicFramePr>
          <p:cNvPr id="12" name="object 12"/>
          <p:cNvGraphicFramePr>
            <a:graphicFrameLocks noGrp="1"/>
          </p:cNvGraphicFramePr>
          <p:nvPr>
            <p:extLst>
              <p:ext uri="{D42A27DB-BD31-4B8C-83A1-F6EECF244321}">
                <p14:modId xmlns:p14="http://schemas.microsoft.com/office/powerpoint/2010/main" val="3054777075"/>
              </p:ext>
            </p:extLst>
          </p:nvPr>
        </p:nvGraphicFramePr>
        <p:xfrm>
          <a:off x="590358" y="3543300"/>
          <a:ext cx="13013053" cy="4173662"/>
        </p:xfrm>
        <a:graphic>
          <a:graphicData uri="http://schemas.openxmlformats.org/drawingml/2006/table">
            <a:tbl>
              <a:tblPr firstRow="1" bandRow="1">
                <a:tableStyleId>{2D5ABB26-0587-4C30-8999-92F81FD0307C}</a:tableStyleId>
              </a:tblPr>
              <a:tblGrid>
                <a:gridCol w="238125">
                  <a:extLst>
                    <a:ext uri="{9D8B030D-6E8A-4147-A177-3AD203B41FA5}">
                      <a16:colId xmlns:a16="http://schemas.microsoft.com/office/drawing/2014/main" val="20000"/>
                    </a:ext>
                  </a:extLst>
                </a:gridCol>
                <a:gridCol w="2611120">
                  <a:extLst>
                    <a:ext uri="{9D8B030D-6E8A-4147-A177-3AD203B41FA5}">
                      <a16:colId xmlns:a16="http://schemas.microsoft.com/office/drawing/2014/main" val="20001"/>
                    </a:ext>
                  </a:extLst>
                </a:gridCol>
                <a:gridCol w="618490">
                  <a:extLst>
                    <a:ext uri="{9D8B030D-6E8A-4147-A177-3AD203B41FA5}">
                      <a16:colId xmlns:a16="http://schemas.microsoft.com/office/drawing/2014/main" val="20002"/>
                    </a:ext>
                  </a:extLst>
                </a:gridCol>
                <a:gridCol w="343535">
                  <a:extLst>
                    <a:ext uri="{9D8B030D-6E8A-4147-A177-3AD203B41FA5}">
                      <a16:colId xmlns:a16="http://schemas.microsoft.com/office/drawing/2014/main" val="20003"/>
                    </a:ext>
                  </a:extLst>
                </a:gridCol>
                <a:gridCol w="893445">
                  <a:extLst>
                    <a:ext uri="{9D8B030D-6E8A-4147-A177-3AD203B41FA5}">
                      <a16:colId xmlns:a16="http://schemas.microsoft.com/office/drawing/2014/main" val="20004"/>
                    </a:ext>
                  </a:extLst>
                </a:gridCol>
                <a:gridCol w="1527175">
                  <a:extLst>
                    <a:ext uri="{9D8B030D-6E8A-4147-A177-3AD203B41FA5}">
                      <a16:colId xmlns:a16="http://schemas.microsoft.com/office/drawing/2014/main" val="20005"/>
                    </a:ext>
                  </a:extLst>
                </a:gridCol>
                <a:gridCol w="1458595">
                  <a:extLst>
                    <a:ext uri="{9D8B030D-6E8A-4147-A177-3AD203B41FA5}">
                      <a16:colId xmlns:a16="http://schemas.microsoft.com/office/drawing/2014/main" val="20006"/>
                    </a:ext>
                  </a:extLst>
                </a:gridCol>
                <a:gridCol w="3847464">
                  <a:extLst>
                    <a:ext uri="{9D8B030D-6E8A-4147-A177-3AD203B41FA5}">
                      <a16:colId xmlns:a16="http://schemas.microsoft.com/office/drawing/2014/main" val="20007"/>
                    </a:ext>
                  </a:extLst>
                </a:gridCol>
                <a:gridCol w="274954">
                  <a:extLst>
                    <a:ext uri="{9D8B030D-6E8A-4147-A177-3AD203B41FA5}">
                      <a16:colId xmlns:a16="http://schemas.microsoft.com/office/drawing/2014/main" val="20008"/>
                    </a:ext>
                  </a:extLst>
                </a:gridCol>
                <a:gridCol w="893445">
                  <a:extLst>
                    <a:ext uri="{9D8B030D-6E8A-4147-A177-3AD203B41FA5}">
                      <a16:colId xmlns:a16="http://schemas.microsoft.com/office/drawing/2014/main" val="20009"/>
                    </a:ext>
                  </a:extLst>
                </a:gridCol>
                <a:gridCol w="306705">
                  <a:extLst>
                    <a:ext uri="{9D8B030D-6E8A-4147-A177-3AD203B41FA5}">
                      <a16:colId xmlns:a16="http://schemas.microsoft.com/office/drawing/2014/main" val="20010"/>
                    </a:ext>
                  </a:extLst>
                </a:gridCol>
              </a:tblGrid>
              <a:tr h="284292">
                <a:tc gridSpan="2">
                  <a:txBody>
                    <a:bodyPr/>
                    <a:lstStyle/>
                    <a:p>
                      <a:pPr marL="31750">
                        <a:lnSpc>
                          <a:spcPts val="2110"/>
                        </a:lnSpc>
                      </a:pPr>
                      <a:r>
                        <a:rPr sz="1800" dirty="0">
                          <a:solidFill>
                            <a:srgbClr val="FFFFFF"/>
                          </a:solidFill>
                          <a:latin typeface="Courier New"/>
                          <a:cs typeface="Courier New"/>
                        </a:rPr>
                        <a:t>|</a:t>
                      </a:r>
                      <a:r>
                        <a:rPr sz="1800" spc="-55" dirty="0">
                          <a:solidFill>
                            <a:srgbClr val="FFFFFF"/>
                          </a:solidFill>
                          <a:latin typeface="Courier New"/>
                          <a:cs typeface="Courier New"/>
                        </a:rPr>
                        <a:t> </a:t>
                      </a:r>
                      <a:r>
                        <a:rPr sz="1800" spc="-5" dirty="0">
                          <a:solidFill>
                            <a:srgbClr val="FFFFFF"/>
                          </a:solidFill>
                          <a:latin typeface="Courier New"/>
                          <a:cs typeface="Courier New"/>
                        </a:rPr>
                        <a:t>song</a:t>
                      </a:r>
                      <a:endParaRPr sz="1800" dirty="0">
                        <a:latin typeface="Courier New"/>
                        <a:cs typeface="Courier New"/>
                      </a:endParaRPr>
                    </a:p>
                  </a:txBody>
                  <a:tcPr marL="0" marR="0" marT="0" marB="0"/>
                </a:tc>
                <a:tc hMerge="1">
                  <a:txBody>
                    <a:bodyPr/>
                    <a:lstStyle/>
                    <a:p>
                      <a:endParaRPr/>
                    </a:p>
                  </a:txBody>
                  <a:tcPr marL="0" marR="0" marT="0" marB="0"/>
                </a:tc>
                <a:tc gridSpan="4">
                  <a:txBody>
                    <a:bodyPr/>
                    <a:lstStyle/>
                    <a:p>
                      <a:pPr marL="755650">
                        <a:lnSpc>
                          <a:spcPts val="2110"/>
                        </a:lnSpc>
                      </a:pPr>
                      <a:r>
                        <a:rPr sz="1800" dirty="0">
                          <a:solidFill>
                            <a:srgbClr val="FFFFFF"/>
                          </a:solidFill>
                          <a:latin typeface="Courier New"/>
                          <a:cs typeface="Courier New"/>
                        </a:rPr>
                        <a:t>|</a:t>
                      </a:r>
                      <a:r>
                        <a:rPr sz="1800" spc="-30" dirty="0">
                          <a:solidFill>
                            <a:srgbClr val="FFFFFF"/>
                          </a:solidFill>
                          <a:latin typeface="Courier New"/>
                          <a:cs typeface="Courier New"/>
                        </a:rPr>
                        <a:t> </a:t>
                      </a:r>
                      <a:r>
                        <a:rPr sz="1800" spc="-5" dirty="0">
                          <a:solidFill>
                            <a:srgbClr val="FFFFFF"/>
                          </a:solidFill>
                          <a:latin typeface="Courier New"/>
                          <a:cs typeface="Courier New"/>
                        </a:rPr>
                        <a:t>artist</a:t>
                      </a:r>
                      <a:r>
                        <a:rPr sz="1800" spc="-30" dirty="0">
                          <a:solidFill>
                            <a:srgbClr val="FFFFFF"/>
                          </a:solidFill>
                          <a:latin typeface="Courier New"/>
                          <a:cs typeface="Courier New"/>
                        </a:rPr>
                        <a:t> </a:t>
                      </a:r>
                      <a:r>
                        <a:rPr sz="1800" dirty="0">
                          <a:solidFill>
                            <a:srgbClr val="FFFFFF"/>
                          </a:solidFill>
                          <a:latin typeface="Courier New"/>
                          <a:cs typeface="Courier New"/>
                        </a:rPr>
                        <a:t>|</a:t>
                      </a:r>
                      <a:endParaRPr sz="18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5">
                  <a:txBody>
                    <a:bodyPr/>
                    <a:lstStyle/>
                    <a:p>
                      <a:pPr marL="1251585">
                        <a:lnSpc>
                          <a:spcPts val="2110"/>
                        </a:lnSpc>
                      </a:pPr>
                      <a:r>
                        <a:rPr sz="1800" spc="-5" dirty="0">
                          <a:solidFill>
                            <a:srgbClr val="FFFFFF"/>
                          </a:solidFill>
                          <a:latin typeface="Courier New"/>
                          <a:cs typeface="Courier New"/>
                        </a:rPr>
                        <a:t>+-----------------------------+--------+</a:t>
                      </a:r>
                      <a:endParaRPr sz="18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8937">
                <a:tc gridSpan="6">
                  <a:txBody>
                    <a:bodyPr/>
                    <a:lstStyle/>
                    <a:p>
                      <a:pPr marL="31750">
                        <a:lnSpc>
                          <a:spcPct val="100000"/>
                        </a:lnSpc>
                        <a:spcBef>
                          <a:spcPts val="775"/>
                        </a:spcBef>
                      </a:pPr>
                      <a:r>
                        <a:rPr sz="1800" spc="-5" dirty="0">
                          <a:solidFill>
                            <a:srgbClr val="FFFFFF"/>
                          </a:solidFill>
                          <a:latin typeface="Courier New"/>
                          <a:cs typeface="Courier New"/>
                        </a:rPr>
                        <a:t>|-------------------------+--------|</a:t>
                      </a:r>
                      <a:endParaRPr sz="1800" dirty="0">
                        <a:latin typeface="Courier New"/>
                        <a:cs typeface="Courier New"/>
                      </a:endParaRPr>
                    </a:p>
                  </a:txBody>
                  <a:tcPr marL="0" marR="0" marT="9842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1251585">
                        <a:lnSpc>
                          <a:spcPct val="100000"/>
                        </a:lnSpc>
                        <a:spcBef>
                          <a:spcPts val="775"/>
                        </a:spcBef>
                      </a:pPr>
                      <a:r>
                        <a:rPr sz="1800" dirty="0">
                          <a:solidFill>
                            <a:srgbClr val="FFFFFF"/>
                          </a:solidFill>
                          <a:latin typeface="Courier New"/>
                          <a:cs typeface="Courier New"/>
                        </a:rPr>
                        <a:t>|</a:t>
                      </a:r>
                      <a:r>
                        <a:rPr sz="1800" spc="-55" dirty="0">
                          <a:solidFill>
                            <a:srgbClr val="FFFFFF"/>
                          </a:solidFill>
                          <a:latin typeface="Courier New"/>
                          <a:cs typeface="Courier New"/>
                        </a:rPr>
                        <a:t> </a:t>
                      </a:r>
                      <a:r>
                        <a:rPr sz="1800" spc="-5" dirty="0">
                          <a:solidFill>
                            <a:srgbClr val="FFFFFF"/>
                          </a:solidFill>
                          <a:latin typeface="Courier New"/>
                          <a:cs typeface="Courier New"/>
                        </a:rPr>
                        <a:t>song</a:t>
                      </a:r>
                      <a:endParaRPr sz="1800">
                        <a:latin typeface="Courier New"/>
                        <a:cs typeface="Courier New"/>
                      </a:endParaRPr>
                    </a:p>
                  </a:txBody>
                  <a:tcPr marL="0" marR="0" marT="98425" marB="0"/>
                </a:tc>
                <a:tc hMerge="1">
                  <a:txBody>
                    <a:bodyPr/>
                    <a:lstStyle/>
                    <a:p>
                      <a:endParaRPr/>
                    </a:p>
                  </a:txBody>
                  <a:tcPr marL="0" marR="0" marT="0" marB="0"/>
                </a:tc>
                <a:tc gridSpan="3">
                  <a:txBody>
                    <a:bodyPr/>
                    <a:lstStyle/>
                    <a:p>
                      <a:pPr marL="68580">
                        <a:lnSpc>
                          <a:spcPct val="100000"/>
                        </a:lnSpc>
                        <a:spcBef>
                          <a:spcPts val="775"/>
                        </a:spcBef>
                      </a:pPr>
                      <a:r>
                        <a:rPr sz="1800" dirty="0">
                          <a:solidFill>
                            <a:srgbClr val="FFFFFF"/>
                          </a:solidFill>
                          <a:latin typeface="Courier New"/>
                          <a:cs typeface="Courier New"/>
                        </a:rPr>
                        <a:t>|</a:t>
                      </a:r>
                      <a:r>
                        <a:rPr sz="1800" spc="-35" dirty="0">
                          <a:solidFill>
                            <a:srgbClr val="FFFFFF"/>
                          </a:solidFill>
                          <a:latin typeface="Courier New"/>
                          <a:cs typeface="Courier New"/>
                        </a:rPr>
                        <a:t> </a:t>
                      </a:r>
                      <a:r>
                        <a:rPr sz="1800" spc="-5" dirty="0">
                          <a:solidFill>
                            <a:srgbClr val="FFFFFF"/>
                          </a:solidFill>
                          <a:latin typeface="Courier New"/>
                          <a:cs typeface="Courier New"/>
                        </a:rPr>
                        <a:t>artist</a:t>
                      </a:r>
                      <a:r>
                        <a:rPr sz="1800" spc="-30" dirty="0">
                          <a:solidFill>
                            <a:srgbClr val="FFFFFF"/>
                          </a:solidFill>
                          <a:latin typeface="Courier New"/>
                          <a:cs typeface="Courier New"/>
                        </a:rPr>
                        <a:t> </a:t>
                      </a:r>
                      <a:r>
                        <a:rPr sz="1800" dirty="0">
                          <a:solidFill>
                            <a:srgbClr val="FFFFFF"/>
                          </a:solidFill>
                          <a:latin typeface="Courier New"/>
                          <a:cs typeface="Courier New"/>
                        </a:rPr>
                        <a:t>|</a:t>
                      </a:r>
                      <a:endParaRPr sz="1800">
                        <a:latin typeface="Courier New"/>
                        <a:cs typeface="Courier New"/>
                      </a:endParaRPr>
                    </a:p>
                  </a:txBody>
                  <a:tcPr marL="0" marR="0" marT="9842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88937">
                <a:tc>
                  <a:txBody>
                    <a:bodyPr/>
                    <a:lstStyle/>
                    <a:p>
                      <a:pPr marL="31750">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L="68580">
                        <a:lnSpc>
                          <a:spcPct val="100000"/>
                        </a:lnSpc>
                        <a:spcBef>
                          <a:spcPts val="775"/>
                        </a:spcBef>
                      </a:pPr>
                      <a:r>
                        <a:rPr sz="1800" spc="-5" dirty="0">
                          <a:solidFill>
                            <a:srgbClr val="FFFFFF"/>
                          </a:solidFill>
                          <a:latin typeface="Courier New"/>
                          <a:cs typeface="Courier New"/>
                        </a:rPr>
                        <a:t>Baby,</a:t>
                      </a:r>
                      <a:r>
                        <a:rPr sz="1800" spc="-15" dirty="0">
                          <a:solidFill>
                            <a:srgbClr val="FFFFFF"/>
                          </a:solidFill>
                          <a:latin typeface="Courier New"/>
                          <a:cs typeface="Courier New"/>
                        </a:rPr>
                        <a:t> </a:t>
                      </a:r>
                      <a:r>
                        <a:rPr sz="1800" spc="-5" dirty="0">
                          <a:solidFill>
                            <a:srgbClr val="FFFFFF"/>
                          </a:solidFill>
                          <a:latin typeface="Courier New"/>
                          <a:cs typeface="Courier New"/>
                        </a:rPr>
                        <a:t>Please</a:t>
                      </a:r>
                      <a:r>
                        <a:rPr sz="1800" spc="-15" dirty="0">
                          <a:solidFill>
                            <a:srgbClr val="FFFFFF"/>
                          </a:solidFill>
                          <a:latin typeface="Courier New"/>
                          <a:cs typeface="Courier New"/>
                        </a:rPr>
                        <a:t> </a:t>
                      </a:r>
                      <a:r>
                        <a:rPr sz="1800" spc="-5" dirty="0">
                          <a:solidFill>
                            <a:srgbClr val="FFFFFF"/>
                          </a:solidFill>
                          <a:latin typeface="Courier New"/>
                          <a:cs typeface="Courier New"/>
                        </a:rPr>
                        <a:t>Don't</a:t>
                      </a:r>
                      <a:endParaRPr sz="1800" dirty="0">
                        <a:latin typeface="Courier New"/>
                        <a:cs typeface="Courier New"/>
                      </a:endParaRPr>
                    </a:p>
                  </a:txBody>
                  <a:tcPr marL="0" marR="0" marT="98425" marB="0"/>
                </a:tc>
                <a:tc>
                  <a:txBody>
                    <a:bodyPr/>
                    <a:lstStyle/>
                    <a:p>
                      <a:pPr marL="68580">
                        <a:lnSpc>
                          <a:spcPct val="100000"/>
                        </a:lnSpc>
                        <a:spcBef>
                          <a:spcPts val="775"/>
                        </a:spcBef>
                      </a:pPr>
                      <a:r>
                        <a:rPr sz="1800" dirty="0">
                          <a:solidFill>
                            <a:srgbClr val="FFFFFF"/>
                          </a:solidFill>
                          <a:latin typeface="Courier New"/>
                          <a:cs typeface="Courier New"/>
                        </a:rPr>
                        <a:t>Go</a:t>
                      </a:r>
                      <a:endParaRPr sz="1800">
                        <a:latin typeface="Courier New"/>
                        <a:cs typeface="Courier New"/>
                      </a:endParaRPr>
                    </a:p>
                  </a:txBody>
                  <a:tcPr marL="0" marR="0" marT="98425" marB="0"/>
                </a:tc>
                <a:tc>
                  <a:txBody>
                    <a:bodyPr/>
                    <a:lstStyle/>
                    <a:p>
                      <a:pPr marR="60960" algn="r">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L="68580">
                        <a:lnSpc>
                          <a:spcPct val="100000"/>
                        </a:lnSpc>
                        <a:spcBef>
                          <a:spcPts val="775"/>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T="98425" marB="0"/>
                </a:tc>
                <a:tc>
                  <a:txBody>
                    <a:bodyPr/>
                    <a:lstStyle/>
                    <a:p>
                      <a:pPr marL="137160">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gridSpan="5">
                  <a:txBody>
                    <a:bodyPr/>
                    <a:lstStyle/>
                    <a:p>
                      <a:pPr marL="1251585">
                        <a:lnSpc>
                          <a:spcPct val="100000"/>
                        </a:lnSpc>
                        <a:spcBef>
                          <a:spcPts val="775"/>
                        </a:spcBef>
                      </a:pPr>
                      <a:r>
                        <a:rPr sz="1800" spc="-5" dirty="0">
                          <a:solidFill>
                            <a:srgbClr val="FFFFFF"/>
                          </a:solidFill>
                          <a:latin typeface="Courier New"/>
                          <a:cs typeface="Courier New"/>
                        </a:rPr>
                        <a:t>|-----------------------------+--------|</a:t>
                      </a:r>
                      <a:endParaRPr sz="1800">
                        <a:latin typeface="Courier New"/>
                        <a:cs typeface="Courier New"/>
                      </a:endParaRPr>
                    </a:p>
                  </a:txBody>
                  <a:tcPr marL="0" marR="0" marT="9842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441259">
                <a:tc>
                  <a:txBody>
                    <a:bodyPr/>
                    <a:lstStyle/>
                    <a:p>
                      <a:pPr marL="31750">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gridSpan="2">
                  <a:txBody>
                    <a:bodyPr/>
                    <a:lstStyle/>
                    <a:p>
                      <a:pPr marL="68580">
                        <a:lnSpc>
                          <a:spcPct val="100000"/>
                        </a:lnSpc>
                        <a:spcBef>
                          <a:spcPts val="775"/>
                        </a:spcBef>
                      </a:pPr>
                      <a:r>
                        <a:rPr sz="1800" spc="-5" dirty="0">
                          <a:solidFill>
                            <a:srgbClr val="FFFFFF"/>
                          </a:solidFill>
                          <a:latin typeface="Courier New"/>
                          <a:cs typeface="Courier New"/>
                        </a:rPr>
                        <a:t>Back</a:t>
                      </a:r>
                      <a:r>
                        <a:rPr sz="1800" spc="-25" dirty="0">
                          <a:solidFill>
                            <a:srgbClr val="FFFFFF"/>
                          </a:solidFill>
                          <a:latin typeface="Courier New"/>
                          <a:cs typeface="Courier New"/>
                        </a:rPr>
                        <a:t> </a:t>
                      </a:r>
                      <a:r>
                        <a:rPr sz="1800" dirty="0">
                          <a:solidFill>
                            <a:srgbClr val="FFFFFF"/>
                          </a:solidFill>
                          <a:latin typeface="Courier New"/>
                          <a:cs typeface="Courier New"/>
                        </a:rPr>
                        <a:t>In</a:t>
                      </a:r>
                      <a:r>
                        <a:rPr sz="1800" spc="-25" dirty="0">
                          <a:solidFill>
                            <a:srgbClr val="FFFFFF"/>
                          </a:solidFill>
                          <a:latin typeface="Courier New"/>
                          <a:cs typeface="Courier New"/>
                        </a:rPr>
                        <a:t> </a:t>
                      </a:r>
                      <a:r>
                        <a:rPr sz="1800" spc="-5" dirty="0">
                          <a:solidFill>
                            <a:srgbClr val="FFFFFF"/>
                          </a:solidFill>
                          <a:latin typeface="Courier New"/>
                          <a:cs typeface="Courier New"/>
                        </a:rPr>
                        <a:t>Black</a:t>
                      </a:r>
                      <a:endParaRPr sz="1800" dirty="0">
                        <a:latin typeface="Courier New"/>
                        <a:cs typeface="Courier New"/>
                      </a:endParaRPr>
                    </a:p>
                  </a:txBody>
                  <a:tcPr marL="0" marR="0" marT="98425" marB="0"/>
                </a:tc>
                <a:tc hMerge="1">
                  <a:txBody>
                    <a:bodyPr/>
                    <a:lstStyle/>
                    <a:p>
                      <a:endParaRPr/>
                    </a:p>
                  </a:txBody>
                  <a:tcPr marL="0" marR="0" marT="0" marB="0"/>
                </a:tc>
                <a:tc>
                  <a:txBody>
                    <a:bodyPr/>
                    <a:lstStyle/>
                    <a:p>
                      <a:pPr marR="60960" algn="r">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L="68580">
                        <a:lnSpc>
                          <a:spcPct val="100000"/>
                        </a:lnSpc>
                        <a:spcBef>
                          <a:spcPts val="775"/>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T="98425" marB="0"/>
                </a:tc>
                <a:tc>
                  <a:txBody>
                    <a:bodyPr/>
                    <a:lstStyle/>
                    <a:p>
                      <a:pPr marL="137160">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R="60960" algn="r">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L="68580">
                        <a:lnSpc>
                          <a:spcPct val="100000"/>
                        </a:lnSpc>
                        <a:spcBef>
                          <a:spcPts val="775"/>
                        </a:spcBef>
                      </a:pPr>
                      <a:r>
                        <a:rPr sz="1800" spc="-5" dirty="0">
                          <a:solidFill>
                            <a:srgbClr val="FFFFFF"/>
                          </a:solidFill>
                          <a:latin typeface="Courier New"/>
                          <a:cs typeface="Courier New"/>
                        </a:rPr>
                        <a:t>Dirty Deeds</a:t>
                      </a:r>
                      <a:r>
                        <a:rPr sz="1800" dirty="0">
                          <a:solidFill>
                            <a:srgbClr val="FFFFFF"/>
                          </a:solidFill>
                          <a:latin typeface="Courier New"/>
                          <a:cs typeface="Courier New"/>
                        </a:rPr>
                        <a:t> </a:t>
                      </a:r>
                      <a:r>
                        <a:rPr sz="1800" spc="-5" dirty="0">
                          <a:solidFill>
                            <a:srgbClr val="FFFFFF"/>
                          </a:solidFill>
                          <a:latin typeface="Courier New"/>
                          <a:cs typeface="Courier New"/>
                        </a:rPr>
                        <a:t>Done</a:t>
                      </a:r>
                      <a:r>
                        <a:rPr sz="1800" dirty="0">
                          <a:solidFill>
                            <a:srgbClr val="FFFFFF"/>
                          </a:solidFill>
                          <a:latin typeface="Courier New"/>
                          <a:cs typeface="Courier New"/>
                        </a:rPr>
                        <a:t> </a:t>
                      </a:r>
                      <a:r>
                        <a:rPr sz="1800" spc="-5" dirty="0">
                          <a:solidFill>
                            <a:srgbClr val="FFFFFF"/>
                          </a:solidFill>
                          <a:latin typeface="Courier New"/>
                          <a:cs typeface="Courier New"/>
                        </a:rPr>
                        <a:t>Dirt Cheap</a:t>
                      </a:r>
                      <a:endParaRPr sz="1800">
                        <a:latin typeface="Courier New"/>
                        <a:cs typeface="Courier New"/>
                      </a:endParaRPr>
                    </a:p>
                  </a:txBody>
                  <a:tcPr marL="0" marR="0" marT="98425" marB="0"/>
                </a:tc>
                <a:tc>
                  <a:txBody>
                    <a:bodyPr/>
                    <a:lstStyle/>
                    <a:p>
                      <a:pPr algn="ctr">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tc>
                  <a:txBody>
                    <a:bodyPr/>
                    <a:lstStyle/>
                    <a:p>
                      <a:pPr marL="68580">
                        <a:lnSpc>
                          <a:spcPct val="100000"/>
                        </a:lnSpc>
                        <a:spcBef>
                          <a:spcPts val="775"/>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T="98425" marB="0"/>
                </a:tc>
                <a:tc>
                  <a:txBody>
                    <a:bodyPr/>
                    <a:lstStyle/>
                    <a:p>
                      <a:pPr marR="24130" algn="r">
                        <a:lnSpc>
                          <a:spcPct val="100000"/>
                        </a:lnSpc>
                        <a:spcBef>
                          <a:spcPts val="775"/>
                        </a:spcBef>
                      </a:pPr>
                      <a:r>
                        <a:rPr sz="1800" dirty="0">
                          <a:solidFill>
                            <a:srgbClr val="FFFFFF"/>
                          </a:solidFill>
                          <a:latin typeface="Courier New"/>
                          <a:cs typeface="Courier New"/>
                        </a:rPr>
                        <a:t>|</a:t>
                      </a:r>
                      <a:endParaRPr sz="1800">
                        <a:latin typeface="Courier New"/>
                        <a:cs typeface="Courier New"/>
                      </a:endParaRPr>
                    </a:p>
                  </a:txBody>
                  <a:tcPr marL="0" marR="0" marT="98425" marB="0"/>
                </a:tc>
                <a:extLst>
                  <a:ext uri="{0D108BD9-81ED-4DB2-BD59-A6C34878D82A}">
                    <a16:rowId xmlns:a16="http://schemas.microsoft.com/office/drawing/2014/main" val="10003"/>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Big</a:t>
                      </a:r>
                      <a:r>
                        <a:rPr sz="1800" spc="-50" dirty="0">
                          <a:solidFill>
                            <a:srgbClr val="FFFFFF"/>
                          </a:solidFill>
                          <a:latin typeface="Courier New"/>
                          <a:cs typeface="Courier New"/>
                        </a:rPr>
                        <a:t> </a:t>
                      </a:r>
                      <a:r>
                        <a:rPr sz="1800" spc="-5" dirty="0">
                          <a:solidFill>
                            <a:srgbClr val="FFFFFF"/>
                          </a:solidFill>
                          <a:latin typeface="Courier New"/>
                          <a:cs typeface="Courier New"/>
                        </a:rPr>
                        <a:t>Gun</a:t>
                      </a:r>
                      <a:endParaRPr sz="1800" dirty="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Highway</a:t>
                      </a:r>
                      <a:r>
                        <a:rPr sz="1800" spc="-25" dirty="0">
                          <a:solidFill>
                            <a:srgbClr val="FFFFFF"/>
                          </a:solidFill>
                          <a:latin typeface="Courier New"/>
                          <a:cs typeface="Courier New"/>
                        </a:rPr>
                        <a:t> </a:t>
                      </a:r>
                      <a:r>
                        <a:rPr sz="1800" dirty="0">
                          <a:solidFill>
                            <a:srgbClr val="FFFFFF"/>
                          </a:solidFill>
                          <a:latin typeface="Courier New"/>
                          <a:cs typeface="Courier New"/>
                        </a:rPr>
                        <a:t>To</a:t>
                      </a:r>
                      <a:r>
                        <a:rPr sz="1800" spc="-20" dirty="0">
                          <a:solidFill>
                            <a:srgbClr val="FFFFFF"/>
                          </a:solidFill>
                          <a:latin typeface="Courier New"/>
                          <a:cs typeface="Courier New"/>
                        </a:rPr>
                        <a:t> </a:t>
                      </a:r>
                      <a:r>
                        <a:rPr sz="1800" spc="-5" dirty="0">
                          <a:solidFill>
                            <a:srgbClr val="FFFFFF"/>
                          </a:solidFill>
                          <a:latin typeface="Courier New"/>
                          <a:cs typeface="Courier New"/>
                        </a:rPr>
                        <a:t>Hell</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4"/>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CAN'T</a:t>
                      </a:r>
                      <a:r>
                        <a:rPr sz="1800" spc="-10" dirty="0">
                          <a:solidFill>
                            <a:srgbClr val="FFFFFF"/>
                          </a:solidFill>
                          <a:latin typeface="Courier New"/>
                          <a:cs typeface="Courier New"/>
                        </a:rPr>
                        <a:t> </a:t>
                      </a:r>
                      <a:r>
                        <a:rPr sz="1800" spc="-5" dirty="0">
                          <a:solidFill>
                            <a:srgbClr val="FFFFFF"/>
                          </a:solidFill>
                          <a:latin typeface="Courier New"/>
                          <a:cs typeface="Courier New"/>
                        </a:rPr>
                        <a:t>STOP</a:t>
                      </a:r>
                      <a:r>
                        <a:rPr sz="1800" spc="-10" dirty="0">
                          <a:solidFill>
                            <a:srgbClr val="FFFFFF"/>
                          </a:solidFill>
                          <a:latin typeface="Courier New"/>
                          <a:cs typeface="Courier New"/>
                        </a:rPr>
                        <a:t> </a:t>
                      </a:r>
                      <a:r>
                        <a:rPr sz="1800" spc="-5" dirty="0">
                          <a:solidFill>
                            <a:srgbClr val="FFFFFF"/>
                          </a:solidFill>
                          <a:latin typeface="Courier New"/>
                          <a:cs typeface="Courier New"/>
                        </a:rPr>
                        <a:t>ROCK'N'ROLL</a:t>
                      </a:r>
                      <a:endParaRPr sz="180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It's </a:t>
                      </a:r>
                      <a:r>
                        <a:rPr sz="1800" dirty="0">
                          <a:solidFill>
                            <a:srgbClr val="FFFFFF"/>
                          </a:solidFill>
                          <a:latin typeface="Courier New"/>
                          <a:cs typeface="Courier New"/>
                        </a:rPr>
                        <a:t>A</a:t>
                      </a:r>
                      <a:r>
                        <a:rPr sz="1800" spc="-5" dirty="0">
                          <a:solidFill>
                            <a:srgbClr val="FFFFFF"/>
                          </a:solidFill>
                          <a:latin typeface="Courier New"/>
                          <a:cs typeface="Courier New"/>
                        </a:rPr>
                        <a:t> Long</a:t>
                      </a:r>
                      <a:r>
                        <a:rPr sz="1800" dirty="0">
                          <a:solidFill>
                            <a:srgbClr val="FFFFFF"/>
                          </a:solidFill>
                          <a:latin typeface="Courier New"/>
                          <a:cs typeface="Courier New"/>
                        </a:rPr>
                        <a:t> </a:t>
                      </a:r>
                      <a:r>
                        <a:rPr sz="1800" spc="-5" dirty="0">
                          <a:solidFill>
                            <a:srgbClr val="FFFFFF"/>
                          </a:solidFill>
                          <a:latin typeface="Courier New"/>
                          <a:cs typeface="Courier New"/>
                        </a:rPr>
                        <a:t>Way </a:t>
                      </a:r>
                      <a:r>
                        <a:rPr sz="1800" dirty="0">
                          <a:solidFill>
                            <a:srgbClr val="FFFFFF"/>
                          </a:solidFill>
                          <a:latin typeface="Courier New"/>
                          <a:cs typeface="Courier New"/>
                        </a:rPr>
                        <a:t>To</a:t>
                      </a:r>
                      <a:r>
                        <a:rPr sz="1800" spc="-5" dirty="0">
                          <a:solidFill>
                            <a:srgbClr val="FFFFFF"/>
                          </a:solidFill>
                          <a:latin typeface="Courier New"/>
                          <a:cs typeface="Courier New"/>
                        </a:rPr>
                        <a:t> The</a:t>
                      </a:r>
                      <a:r>
                        <a:rPr sz="1800" dirty="0">
                          <a:solidFill>
                            <a:srgbClr val="FFFFFF"/>
                          </a:solidFill>
                          <a:latin typeface="Courier New"/>
                          <a:cs typeface="Courier New"/>
                        </a:rPr>
                        <a:t> </a:t>
                      </a:r>
                      <a:r>
                        <a:rPr sz="1800" spc="-5" dirty="0">
                          <a:solidFill>
                            <a:srgbClr val="FFFFFF"/>
                          </a:solidFill>
                          <a:latin typeface="Courier New"/>
                          <a:cs typeface="Courier New"/>
                        </a:rPr>
                        <a:t>Top</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5"/>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Girls</a:t>
                      </a:r>
                      <a:r>
                        <a:rPr sz="1800" spc="-20" dirty="0">
                          <a:solidFill>
                            <a:srgbClr val="FFFFFF"/>
                          </a:solidFill>
                          <a:latin typeface="Courier New"/>
                          <a:cs typeface="Courier New"/>
                        </a:rPr>
                        <a:t> </a:t>
                      </a:r>
                      <a:r>
                        <a:rPr sz="1800" spc="-5" dirty="0">
                          <a:solidFill>
                            <a:srgbClr val="FFFFFF"/>
                          </a:solidFill>
                          <a:latin typeface="Courier New"/>
                          <a:cs typeface="Courier New"/>
                        </a:rPr>
                        <a:t>Got</a:t>
                      </a:r>
                      <a:r>
                        <a:rPr sz="1800" spc="-15" dirty="0">
                          <a:solidFill>
                            <a:srgbClr val="FFFFFF"/>
                          </a:solidFill>
                          <a:latin typeface="Courier New"/>
                          <a:cs typeface="Courier New"/>
                        </a:rPr>
                        <a:t> </a:t>
                      </a:r>
                      <a:r>
                        <a:rPr sz="1800" spc="-5" dirty="0">
                          <a:solidFill>
                            <a:srgbClr val="FFFFFF"/>
                          </a:solidFill>
                          <a:latin typeface="Courier New"/>
                          <a:cs typeface="Courier New"/>
                        </a:rPr>
                        <a:t>Rhythm</a:t>
                      </a:r>
                      <a:endParaRPr sz="180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Let</a:t>
                      </a:r>
                      <a:r>
                        <a:rPr sz="1800" spc="-15" dirty="0">
                          <a:solidFill>
                            <a:srgbClr val="FFFFFF"/>
                          </a:solidFill>
                          <a:latin typeface="Courier New"/>
                          <a:cs typeface="Courier New"/>
                        </a:rPr>
                        <a:t> </a:t>
                      </a:r>
                      <a:r>
                        <a:rPr sz="1800" spc="-5" dirty="0">
                          <a:solidFill>
                            <a:srgbClr val="FFFFFF"/>
                          </a:solidFill>
                          <a:latin typeface="Courier New"/>
                          <a:cs typeface="Courier New"/>
                        </a:rPr>
                        <a:t>There</a:t>
                      </a:r>
                      <a:r>
                        <a:rPr sz="1800" spc="-15" dirty="0">
                          <a:solidFill>
                            <a:srgbClr val="FFFFFF"/>
                          </a:solidFill>
                          <a:latin typeface="Courier New"/>
                          <a:cs typeface="Courier New"/>
                        </a:rPr>
                        <a:t> </a:t>
                      </a:r>
                      <a:r>
                        <a:rPr sz="1800" dirty="0">
                          <a:solidFill>
                            <a:srgbClr val="FFFFFF"/>
                          </a:solidFill>
                          <a:latin typeface="Courier New"/>
                          <a:cs typeface="Courier New"/>
                        </a:rPr>
                        <a:t>Be</a:t>
                      </a:r>
                      <a:r>
                        <a:rPr sz="1800" spc="-15" dirty="0">
                          <a:solidFill>
                            <a:srgbClr val="FFFFFF"/>
                          </a:solidFill>
                          <a:latin typeface="Courier New"/>
                          <a:cs typeface="Courier New"/>
                        </a:rPr>
                        <a:t> </a:t>
                      </a:r>
                      <a:r>
                        <a:rPr sz="1800" spc="-5" dirty="0">
                          <a:solidFill>
                            <a:srgbClr val="FFFFFF"/>
                          </a:solidFill>
                          <a:latin typeface="Courier New"/>
                          <a:cs typeface="Courier New"/>
                        </a:rPr>
                        <a:t>Rock</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6"/>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Hard</a:t>
                      </a:r>
                      <a:r>
                        <a:rPr sz="1800" spc="-20" dirty="0">
                          <a:solidFill>
                            <a:srgbClr val="FFFFFF"/>
                          </a:solidFill>
                          <a:latin typeface="Courier New"/>
                          <a:cs typeface="Courier New"/>
                        </a:rPr>
                        <a:t> </a:t>
                      </a:r>
                      <a:r>
                        <a:rPr sz="1800" dirty="0">
                          <a:solidFill>
                            <a:srgbClr val="FFFFFF"/>
                          </a:solidFill>
                          <a:latin typeface="Courier New"/>
                          <a:cs typeface="Courier New"/>
                        </a:rPr>
                        <a:t>As</a:t>
                      </a:r>
                      <a:r>
                        <a:rPr sz="1800" spc="-15" dirty="0">
                          <a:solidFill>
                            <a:srgbClr val="FFFFFF"/>
                          </a:solidFill>
                          <a:latin typeface="Courier New"/>
                          <a:cs typeface="Courier New"/>
                        </a:rPr>
                        <a:t> </a:t>
                      </a:r>
                      <a:r>
                        <a:rPr sz="1800" dirty="0">
                          <a:solidFill>
                            <a:srgbClr val="FFFFFF"/>
                          </a:solidFill>
                          <a:latin typeface="Courier New"/>
                          <a:cs typeface="Courier New"/>
                        </a:rPr>
                        <a:t>A</a:t>
                      </a:r>
                      <a:r>
                        <a:rPr sz="1800" spc="-20" dirty="0">
                          <a:solidFill>
                            <a:srgbClr val="FFFFFF"/>
                          </a:solidFill>
                          <a:latin typeface="Courier New"/>
                          <a:cs typeface="Courier New"/>
                        </a:rPr>
                        <a:t> </a:t>
                      </a:r>
                      <a:r>
                        <a:rPr sz="1800" spc="-5" dirty="0">
                          <a:solidFill>
                            <a:srgbClr val="FFFFFF"/>
                          </a:solidFill>
                          <a:latin typeface="Courier New"/>
                          <a:cs typeface="Courier New"/>
                        </a:rPr>
                        <a:t>Rock</a:t>
                      </a:r>
                      <a:endParaRPr sz="180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endParaRPr sz="1800" dirty="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algn="ctr">
                        <a:lnSpc>
                          <a:spcPct val="100000"/>
                        </a:lnSpc>
                        <a:spcBef>
                          <a:spcPts val="360"/>
                        </a:spcBef>
                      </a:pPr>
                      <a:endParaRPr sz="180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marR="24130" algn="r">
                        <a:lnSpc>
                          <a:spcPct val="100000"/>
                        </a:lnSpc>
                        <a:spcBef>
                          <a:spcPts val="360"/>
                        </a:spcBef>
                      </a:pPr>
                      <a:endParaRPr sz="1800" dirty="0">
                        <a:latin typeface="Courier New"/>
                        <a:cs typeface="Courier New"/>
                      </a:endParaRPr>
                    </a:p>
                  </a:txBody>
                  <a:tcPr marL="0" marR="0" marB="0"/>
                </a:tc>
                <a:extLst>
                  <a:ext uri="{0D108BD9-81ED-4DB2-BD59-A6C34878D82A}">
                    <a16:rowId xmlns:a16="http://schemas.microsoft.com/office/drawing/2014/main" val="10007"/>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Have</a:t>
                      </a:r>
                      <a:r>
                        <a:rPr sz="1800" spc="-15" dirty="0">
                          <a:solidFill>
                            <a:srgbClr val="FFFFFF"/>
                          </a:solidFill>
                          <a:latin typeface="Courier New"/>
                          <a:cs typeface="Courier New"/>
                        </a:rPr>
                        <a:t> </a:t>
                      </a:r>
                      <a:r>
                        <a:rPr sz="1800" dirty="0">
                          <a:solidFill>
                            <a:srgbClr val="FFFFFF"/>
                          </a:solidFill>
                          <a:latin typeface="Courier New"/>
                          <a:cs typeface="Courier New"/>
                        </a:rPr>
                        <a:t>a</a:t>
                      </a:r>
                      <a:r>
                        <a:rPr sz="1800" spc="-15" dirty="0">
                          <a:solidFill>
                            <a:srgbClr val="FFFFFF"/>
                          </a:solidFill>
                          <a:latin typeface="Courier New"/>
                          <a:cs typeface="Courier New"/>
                        </a:rPr>
                        <a:t> </a:t>
                      </a:r>
                      <a:r>
                        <a:rPr sz="1800" spc="-5" dirty="0">
                          <a:solidFill>
                            <a:srgbClr val="FFFFFF"/>
                          </a:solidFill>
                          <a:latin typeface="Courier New"/>
                          <a:cs typeface="Courier New"/>
                        </a:rPr>
                        <a:t>Drink</a:t>
                      </a:r>
                      <a:r>
                        <a:rPr sz="1800" spc="-10" dirty="0">
                          <a:solidFill>
                            <a:srgbClr val="FFFFFF"/>
                          </a:solidFill>
                          <a:latin typeface="Courier New"/>
                          <a:cs typeface="Courier New"/>
                        </a:rPr>
                        <a:t> </a:t>
                      </a:r>
                      <a:r>
                        <a:rPr sz="1800" dirty="0">
                          <a:solidFill>
                            <a:srgbClr val="FFFFFF"/>
                          </a:solidFill>
                          <a:latin typeface="Courier New"/>
                          <a:cs typeface="Courier New"/>
                        </a:rPr>
                        <a:t>On</a:t>
                      </a:r>
                      <a:r>
                        <a:rPr sz="1800" spc="-15" dirty="0">
                          <a:solidFill>
                            <a:srgbClr val="FFFFFF"/>
                          </a:solidFill>
                          <a:latin typeface="Courier New"/>
                          <a:cs typeface="Courier New"/>
                        </a:rPr>
                        <a:t> </a:t>
                      </a:r>
                      <a:r>
                        <a:rPr sz="1800" dirty="0">
                          <a:solidFill>
                            <a:srgbClr val="FFFFFF"/>
                          </a:solidFill>
                          <a:latin typeface="Courier New"/>
                          <a:cs typeface="Courier New"/>
                        </a:rPr>
                        <a:t>Me</a:t>
                      </a:r>
                      <a:endParaRPr sz="180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endParaRPr sz="1800" dirty="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algn="ctr">
                        <a:lnSpc>
                          <a:spcPct val="100000"/>
                        </a:lnSpc>
                        <a:spcBef>
                          <a:spcPts val="360"/>
                        </a:spcBef>
                      </a:pPr>
                      <a:endParaRPr sz="180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marR="24130" algn="r">
                        <a:lnSpc>
                          <a:spcPct val="100000"/>
                        </a:lnSpc>
                        <a:spcBef>
                          <a:spcPts val="360"/>
                        </a:spcBef>
                      </a:pPr>
                      <a:endParaRPr sz="1800" dirty="0">
                        <a:latin typeface="Courier New"/>
                        <a:cs typeface="Courier New"/>
                      </a:endParaRPr>
                    </a:p>
                  </a:txBody>
                  <a:tcPr marL="0" marR="0" marB="0"/>
                </a:tc>
                <a:extLst>
                  <a:ext uri="{0D108BD9-81ED-4DB2-BD59-A6C34878D82A}">
                    <a16:rowId xmlns:a16="http://schemas.microsoft.com/office/drawing/2014/main" val="10008"/>
                  </a:ext>
                </a:extLst>
              </a:tr>
              <a:tr h="336615">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gridSpan="2">
                  <a:txBody>
                    <a:bodyPr/>
                    <a:lstStyle/>
                    <a:p>
                      <a:pPr marL="68580">
                        <a:lnSpc>
                          <a:spcPct val="100000"/>
                        </a:lnSpc>
                        <a:spcBef>
                          <a:spcPts val="360"/>
                        </a:spcBef>
                      </a:pPr>
                      <a:r>
                        <a:rPr sz="1800" spc="-5" dirty="0">
                          <a:solidFill>
                            <a:srgbClr val="FFFFFF"/>
                          </a:solidFill>
                          <a:latin typeface="Courier New"/>
                          <a:cs typeface="Courier New"/>
                        </a:rPr>
                        <a:t>Hells</a:t>
                      </a:r>
                      <a:r>
                        <a:rPr sz="1800" spc="-40" dirty="0">
                          <a:solidFill>
                            <a:srgbClr val="FFFFFF"/>
                          </a:solidFill>
                          <a:latin typeface="Courier New"/>
                          <a:cs typeface="Courier New"/>
                        </a:rPr>
                        <a:t> </a:t>
                      </a:r>
                      <a:r>
                        <a:rPr sz="1800" spc="-5" dirty="0">
                          <a:solidFill>
                            <a:srgbClr val="FFFFFF"/>
                          </a:solidFill>
                          <a:latin typeface="Courier New"/>
                          <a:cs typeface="Courier New"/>
                        </a:rPr>
                        <a:t>Bells</a:t>
                      </a:r>
                      <a:endParaRPr sz="1800">
                        <a:latin typeface="Courier New"/>
                        <a:cs typeface="Courier New"/>
                      </a:endParaRPr>
                    </a:p>
                  </a:txBody>
                  <a:tcPr marL="0" marR="0" marB="0"/>
                </a:tc>
                <a:tc hMerge="1">
                  <a:txBody>
                    <a:bodyPr/>
                    <a:lstStyle/>
                    <a:p>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lang="en-US" sz="1800" spc="-5" dirty="0">
                          <a:solidFill>
                            <a:srgbClr val="FFFFFF"/>
                          </a:solidFill>
                          <a:latin typeface="Courier New"/>
                          <a:cs typeface="Courier New"/>
                        </a:rPr>
                        <a:t>AC/DC</a:t>
                      </a:r>
                      <a:endParaRPr sz="1800" dirty="0">
                        <a:latin typeface="Courier New"/>
                        <a:cs typeface="Courier New"/>
                      </a:endParaRPr>
                    </a:p>
                  </a:txBody>
                  <a:tcPr marL="0" marR="0" marB="0"/>
                </a:tc>
                <a:tc>
                  <a:txBody>
                    <a:bodyPr/>
                    <a:lstStyle/>
                    <a:p>
                      <a:pPr marL="13716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R="60960" algn="r">
                        <a:lnSpc>
                          <a:spcPct val="100000"/>
                        </a:lnSpc>
                        <a:spcBef>
                          <a:spcPts val="360"/>
                        </a:spcBef>
                      </a:pPr>
                      <a:endParaRPr sz="1800" dirty="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algn="ctr">
                        <a:lnSpc>
                          <a:spcPct val="100000"/>
                        </a:lnSpc>
                        <a:spcBef>
                          <a:spcPts val="360"/>
                        </a:spcBef>
                      </a:pPr>
                      <a:endParaRPr sz="1800" dirty="0">
                        <a:latin typeface="Courier New"/>
                        <a:cs typeface="Courier New"/>
                      </a:endParaRPr>
                    </a:p>
                  </a:txBody>
                  <a:tcPr marL="0" marR="0" marB="0"/>
                </a:tc>
                <a:tc>
                  <a:txBody>
                    <a:bodyPr/>
                    <a:lstStyle/>
                    <a:p>
                      <a:pPr marL="68580">
                        <a:lnSpc>
                          <a:spcPct val="100000"/>
                        </a:lnSpc>
                        <a:spcBef>
                          <a:spcPts val="360"/>
                        </a:spcBef>
                      </a:pPr>
                      <a:endParaRPr sz="1800" dirty="0">
                        <a:latin typeface="Courier New"/>
                        <a:cs typeface="Courier New"/>
                      </a:endParaRPr>
                    </a:p>
                  </a:txBody>
                  <a:tcPr marL="0" marR="0" marB="0"/>
                </a:tc>
                <a:tc>
                  <a:txBody>
                    <a:bodyPr/>
                    <a:lstStyle/>
                    <a:p>
                      <a:pPr marR="24130" algn="r">
                        <a:lnSpc>
                          <a:spcPct val="100000"/>
                        </a:lnSpc>
                        <a:spcBef>
                          <a:spcPts val="360"/>
                        </a:spcBef>
                      </a:pPr>
                      <a:endParaRPr sz="1800" dirty="0">
                        <a:latin typeface="Courier New"/>
                        <a:cs typeface="Courier New"/>
                      </a:endParaRPr>
                    </a:p>
                  </a:txBody>
                  <a:tcPr marL="0" marR="0" marB="0"/>
                </a:tc>
                <a:extLst>
                  <a:ext uri="{0D108BD9-81ED-4DB2-BD59-A6C34878D82A}">
                    <a16:rowId xmlns:a16="http://schemas.microsoft.com/office/drawing/2014/main" val="10009"/>
                  </a:ext>
                </a:extLst>
              </a:tr>
              <a:tr h="388937">
                <a:tc gridSpan="6">
                  <a:txBody>
                    <a:bodyPr/>
                    <a:lstStyle/>
                    <a:p>
                      <a:pPr marL="31750">
                        <a:lnSpc>
                          <a:spcPct val="100000"/>
                        </a:lnSpc>
                        <a:spcBef>
                          <a:spcPts val="775"/>
                        </a:spcBef>
                      </a:pPr>
                      <a:endParaRPr sz="1800" dirty="0">
                        <a:latin typeface="Courier New"/>
                        <a:cs typeface="Courier New"/>
                      </a:endParaRPr>
                    </a:p>
                  </a:txBody>
                  <a:tcPr marL="0" marR="0" marT="9842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60960" algn="r">
                        <a:lnSpc>
                          <a:spcPct val="100000"/>
                        </a:lnSpc>
                        <a:spcBef>
                          <a:spcPts val="775"/>
                        </a:spcBef>
                      </a:pPr>
                      <a:endParaRPr sz="1800" dirty="0">
                        <a:latin typeface="Courier New"/>
                        <a:cs typeface="Courier New"/>
                      </a:endParaRPr>
                    </a:p>
                  </a:txBody>
                  <a:tcPr marL="0" marR="0" marT="98425" marB="0"/>
                </a:tc>
                <a:tc>
                  <a:txBody>
                    <a:bodyPr/>
                    <a:lstStyle/>
                    <a:p>
                      <a:pPr marL="68580">
                        <a:lnSpc>
                          <a:spcPct val="100000"/>
                        </a:lnSpc>
                        <a:spcBef>
                          <a:spcPts val="775"/>
                        </a:spcBef>
                      </a:pPr>
                      <a:endParaRPr sz="1800" dirty="0">
                        <a:latin typeface="Courier New"/>
                        <a:cs typeface="Courier New"/>
                      </a:endParaRPr>
                    </a:p>
                  </a:txBody>
                  <a:tcPr marL="0" marR="0" marT="98425" marB="0"/>
                </a:tc>
                <a:tc>
                  <a:txBody>
                    <a:bodyPr/>
                    <a:lstStyle/>
                    <a:p>
                      <a:pPr algn="ctr">
                        <a:lnSpc>
                          <a:spcPct val="100000"/>
                        </a:lnSpc>
                        <a:spcBef>
                          <a:spcPts val="775"/>
                        </a:spcBef>
                      </a:pPr>
                      <a:endParaRPr sz="1800">
                        <a:latin typeface="Courier New"/>
                        <a:cs typeface="Courier New"/>
                      </a:endParaRPr>
                    </a:p>
                  </a:txBody>
                  <a:tcPr marL="0" marR="0" marT="98425" marB="0"/>
                </a:tc>
                <a:tc>
                  <a:txBody>
                    <a:bodyPr/>
                    <a:lstStyle/>
                    <a:p>
                      <a:pPr marL="68580">
                        <a:lnSpc>
                          <a:spcPct val="100000"/>
                        </a:lnSpc>
                        <a:spcBef>
                          <a:spcPts val="775"/>
                        </a:spcBef>
                      </a:pPr>
                      <a:endParaRPr sz="1800" dirty="0">
                        <a:latin typeface="Courier New"/>
                        <a:cs typeface="Courier New"/>
                      </a:endParaRPr>
                    </a:p>
                  </a:txBody>
                  <a:tcPr marL="0" marR="0" marT="98425" marB="0"/>
                </a:tc>
                <a:tc>
                  <a:txBody>
                    <a:bodyPr/>
                    <a:lstStyle/>
                    <a:p>
                      <a:pPr marR="24130" algn="r">
                        <a:lnSpc>
                          <a:spcPct val="100000"/>
                        </a:lnSpc>
                        <a:spcBef>
                          <a:spcPts val="775"/>
                        </a:spcBef>
                      </a:pPr>
                      <a:endParaRPr sz="1800" dirty="0">
                        <a:latin typeface="Courier New"/>
                        <a:cs typeface="Courier New"/>
                      </a:endParaRPr>
                    </a:p>
                  </a:txBody>
                  <a:tcPr marL="0" marR="0" marT="98425" marB="0"/>
                </a:tc>
                <a:extLst>
                  <a:ext uri="{0D108BD9-81ED-4DB2-BD59-A6C34878D82A}">
                    <a16:rowId xmlns:a16="http://schemas.microsoft.com/office/drawing/2014/main" val="10010"/>
                  </a:ext>
                </a:extLst>
              </a:tr>
            </a:tbl>
          </a:graphicData>
        </a:graphic>
      </p:graphicFrame>
      <p:sp>
        <p:nvSpPr>
          <p:cNvPr id="13" name="object 13"/>
          <p:cNvSpPr txBox="1"/>
          <p:nvPr/>
        </p:nvSpPr>
        <p:spPr>
          <a:xfrm>
            <a:off x="8061664" y="723900"/>
            <a:ext cx="3597275" cy="1970405"/>
          </a:xfrm>
          <a:prstGeom prst="rect">
            <a:avLst/>
          </a:prstGeom>
        </p:spPr>
        <p:txBody>
          <a:bodyPr vert="horz" wrap="square" lIns="0" tIns="12065" rIns="0" bIns="0" rtlCol="0">
            <a:spAutoFit/>
          </a:bodyPr>
          <a:lstStyle/>
          <a:p>
            <a:pPr marL="12700" marR="965835">
              <a:lnSpc>
                <a:spcPct val="141800"/>
              </a:lnSpc>
              <a:spcBef>
                <a:spcPts val="95"/>
              </a:spcBef>
            </a:pPr>
            <a:r>
              <a:rPr sz="1800" b="1" spc="-5" dirty="0">
                <a:solidFill>
                  <a:srgbClr val="00B0F0"/>
                </a:solidFill>
                <a:latin typeface="Courier New"/>
                <a:cs typeface="Courier New"/>
              </a:rPr>
              <a:t>SELECT</a:t>
            </a:r>
            <a:r>
              <a:rPr sz="1800" spc="-5" dirty="0">
                <a:latin typeface="Courier New"/>
                <a:cs typeface="Courier New"/>
              </a:rPr>
              <a:t> </a:t>
            </a:r>
            <a:r>
              <a:rPr sz="1800" spc="-5" dirty="0">
                <a:solidFill>
                  <a:srgbClr val="04182D"/>
                </a:solidFill>
                <a:latin typeface="Courier New"/>
                <a:cs typeface="Courier New"/>
              </a:rPr>
              <a:t>song, artist </a:t>
            </a:r>
            <a:r>
              <a:rPr sz="1800" spc="-1070" dirty="0">
                <a:solidFill>
                  <a:srgbClr val="04182D"/>
                </a:solidFill>
                <a:latin typeface="Courier New"/>
                <a:cs typeface="Courier New"/>
              </a:rPr>
              <a:t> </a:t>
            </a:r>
            <a:r>
              <a:rPr sz="1800" b="1" spc="-5" dirty="0">
                <a:solidFill>
                  <a:srgbClr val="00B0F0"/>
                </a:solidFill>
                <a:latin typeface="Courier New"/>
                <a:cs typeface="Courier New"/>
              </a:rPr>
              <a:t>FROM</a:t>
            </a:r>
            <a:r>
              <a:rPr sz="1800" spc="1195" dirty="0">
                <a:latin typeface="Courier New"/>
                <a:cs typeface="Courier New"/>
              </a:rPr>
              <a:t> </a:t>
            </a:r>
            <a:r>
              <a:rPr sz="1800" spc="-5" dirty="0">
                <a:solidFill>
                  <a:srgbClr val="04182D"/>
                </a:solidFill>
                <a:latin typeface="Courier New"/>
                <a:cs typeface="Courier New"/>
              </a:rPr>
              <a:t>songlist </a:t>
            </a:r>
            <a:r>
              <a:rPr sz="1800" dirty="0">
                <a:solidFill>
                  <a:srgbClr val="04182D"/>
                </a:solidFill>
                <a:latin typeface="Courier New"/>
                <a:cs typeface="Courier New"/>
              </a:rPr>
              <a:t> </a:t>
            </a:r>
            <a:r>
              <a:rPr sz="1800" b="1" spc="-5" dirty="0">
                <a:solidFill>
                  <a:srgbClr val="00B0F0"/>
                </a:solidFill>
                <a:latin typeface="Courier New"/>
                <a:cs typeface="Courier New"/>
              </a:rPr>
              <a:t>WHERE</a:t>
            </a:r>
            <a:endParaRPr sz="1800" b="1" dirty="0">
              <a:solidFill>
                <a:srgbClr val="00B0F0"/>
              </a:solidFill>
              <a:latin typeface="Courier New"/>
              <a:cs typeface="Courier New"/>
            </a:endParaRPr>
          </a:p>
          <a:p>
            <a:pPr marL="287020">
              <a:lnSpc>
                <a:spcPct val="100000"/>
              </a:lnSpc>
              <a:spcBef>
                <a:spcPts val="905"/>
              </a:spcBef>
            </a:pPr>
            <a:r>
              <a:rPr sz="1800" spc="-5" dirty="0">
                <a:solidFill>
                  <a:srgbClr val="04182D"/>
                </a:solidFill>
                <a:latin typeface="Courier New"/>
                <a:cs typeface="Courier New"/>
              </a:rPr>
              <a:t>artist</a:t>
            </a:r>
            <a:r>
              <a:rPr sz="1800" spc="-25" dirty="0">
                <a:solidFill>
                  <a:srgbClr val="04182D"/>
                </a:solidFill>
                <a:latin typeface="Courier New"/>
                <a:cs typeface="Courier New"/>
              </a:rPr>
              <a:t> </a:t>
            </a:r>
            <a:r>
              <a:rPr sz="1800" dirty="0">
                <a:solidFill>
                  <a:srgbClr val="04182D"/>
                </a:solidFill>
                <a:latin typeface="Courier New"/>
                <a:cs typeface="Courier New"/>
              </a:rPr>
              <a:t>=</a:t>
            </a:r>
            <a:r>
              <a:rPr sz="1800" spc="-25" dirty="0">
                <a:solidFill>
                  <a:srgbClr val="04182D"/>
                </a:solidFill>
                <a:latin typeface="Courier New"/>
                <a:cs typeface="Courier New"/>
              </a:rPr>
              <a:t> </a:t>
            </a:r>
            <a:r>
              <a:rPr sz="1800" spc="-5" dirty="0">
                <a:solidFill>
                  <a:srgbClr val="BE2F72"/>
                </a:solidFill>
                <a:latin typeface="Courier New"/>
                <a:cs typeface="Courier New"/>
              </a:rPr>
              <a:t>'</a:t>
            </a:r>
            <a:r>
              <a:rPr lang="en-US" sz="1800" spc="-5" dirty="0">
                <a:solidFill>
                  <a:srgbClr val="BE2F72"/>
                </a:solidFill>
                <a:latin typeface="Courier New"/>
                <a:cs typeface="Courier New"/>
              </a:rPr>
              <a:t>AC/DC</a:t>
            </a:r>
            <a:r>
              <a:rPr sz="1800" spc="-5" dirty="0">
                <a:solidFill>
                  <a:srgbClr val="BE2F72"/>
                </a:solidFill>
                <a:latin typeface="Courier New"/>
                <a:cs typeface="Courier New"/>
              </a:rPr>
              <a:t>'</a:t>
            </a:r>
            <a:endParaRPr sz="1800" dirty="0">
              <a:latin typeface="Courier New"/>
              <a:cs typeface="Courier New"/>
            </a:endParaRPr>
          </a:p>
          <a:p>
            <a:pPr marL="287020">
              <a:lnSpc>
                <a:spcPct val="100000"/>
              </a:lnSpc>
              <a:spcBef>
                <a:spcPts val="900"/>
              </a:spcBef>
            </a:pPr>
            <a:r>
              <a:rPr sz="1800" b="1" spc="-5" dirty="0">
                <a:solidFill>
                  <a:srgbClr val="00B0F0"/>
                </a:solidFill>
                <a:latin typeface="Courier New"/>
                <a:cs typeface="Courier New"/>
              </a:rPr>
              <a:t>AND</a:t>
            </a:r>
            <a:r>
              <a:rPr sz="1800" spc="-15" dirty="0">
                <a:latin typeface="Courier New"/>
                <a:cs typeface="Courier New"/>
              </a:rPr>
              <a:t> </a:t>
            </a:r>
            <a:r>
              <a:rPr sz="1800" spc="-5" dirty="0">
                <a:solidFill>
                  <a:srgbClr val="04182D"/>
                </a:solidFill>
                <a:latin typeface="Courier New"/>
                <a:cs typeface="Courier New"/>
              </a:rPr>
              <a:t>release_year</a:t>
            </a:r>
            <a:r>
              <a:rPr sz="1800" spc="-10" dirty="0">
                <a:solidFill>
                  <a:srgbClr val="04182D"/>
                </a:solidFill>
                <a:latin typeface="Courier New"/>
                <a:cs typeface="Courier New"/>
              </a:rPr>
              <a:t> </a:t>
            </a:r>
            <a:r>
              <a:rPr sz="1800" dirty="0">
                <a:solidFill>
                  <a:srgbClr val="04182D"/>
                </a:solidFill>
                <a:latin typeface="Courier New"/>
                <a:cs typeface="Courier New"/>
              </a:rPr>
              <a:t>&lt;</a:t>
            </a:r>
            <a:r>
              <a:rPr sz="1800" spc="-15" dirty="0">
                <a:solidFill>
                  <a:srgbClr val="04182D"/>
                </a:solidFill>
                <a:latin typeface="Courier New"/>
                <a:cs typeface="Courier New"/>
              </a:rPr>
              <a:t> </a:t>
            </a:r>
            <a:r>
              <a:rPr sz="1800" spc="-5" dirty="0">
                <a:solidFill>
                  <a:srgbClr val="BE2F72"/>
                </a:solidFill>
                <a:latin typeface="Courier New"/>
                <a:cs typeface="Courier New"/>
              </a:rPr>
              <a:t>1980</a:t>
            </a:r>
            <a:r>
              <a:rPr sz="1800" spc="-5" dirty="0">
                <a:solidFill>
                  <a:srgbClr val="04182D"/>
                </a:solidFill>
                <a:latin typeface="Courier New"/>
                <a:cs typeface="Courier New"/>
              </a:rPr>
              <a:t>;</a:t>
            </a:r>
            <a:endParaRPr sz="180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4" name="object 2">
            <a:extLst>
              <a:ext uri="{FF2B5EF4-FFF2-40B4-BE49-F238E27FC236}">
                <a16:creationId xmlns:a16="http://schemas.microsoft.com/office/drawing/2014/main" id="{FC265951-3716-126F-36E4-532DADCF80A4}"/>
              </a:ext>
            </a:extLst>
          </p:cNvPr>
          <p:cNvSpPr txBox="1">
            <a:spLocks/>
          </p:cNvSpPr>
          <p:nvPr/>
        </p:nvSpPr>
        <p:spPr>
          <a:xfrm>
            <a:off x="478589" y="162560"/>
            <a:ext cx="2928620"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40" dirty="0">
                <a:solidFill>
                  <a:sysClr val="windowText" lastClr="000000"/>
                </a:solidFill>
              </a:rPr>
              <a:t>AND</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9" grpId="0" animBg="1"/>
      <p:bldP spid="11"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162560"/>
            <a:ext cx="2928620" cy="713740"/>
          </a:xfrm>
          <a:prstGeom prst="rect">
            <a:avLst/>
          </a:prstGeom>
        </p:spPr>
        <p:txBody>
          <a:bodyPr vert="horz" wrap="square" lIns="0" tIns="13970" rIns="0" bIns="0" rtlCol="0">
            <a:spAutoFit/>
          </a:bodyPr>
          <a:lstStyle/>
          <a:p>
            <a:pPr marL="12700">
              <a:lnSpc>
                <a:spcPct val="100000"/>
              </a:lnSpc>
              <a:spcBef>
                <a:spcPts val="110"/>
              </a:spcBef>
            </a:pPr>
            <a:r>
              <a:rPr sz="4500" spc="-40" dirty="0"/>
              <a:t>AND</a:t>
            </a:r>
            <a:r>
              <a:rPr sz="4500" spc="-229" dirty="0"/>
              <a:t> </a:t>
            </a:r>
            <a:r>
              <a:rPr sz="4500" spc="-130" dirty="0"/>
              <a:t>again</a:t>
            </a:r>
            <a:endParaRPr sz="4500" dirty="0"/>
          </a:p>
        </p:txBody>
      </p:sp>
      <p:sp>
        <p:nvSpPr>
          <p:cNvPr id="4" name="object 4"/>
          <p:cNvSpPr/>
          <p:nvPr/>
        </p:nvSpPr>
        <p:spPr>
          <a:xfrm>
            <a:off x="491289" y="1821864"/>
            <a:ext cx="7124065" cy="3397835"/>
          </a:xfrm>
          <a:custGeom>
            <a:avLst/>
            <a:gdLst/>
            <a:ahLst/>
            <a:cxnLst/>
            <a:rect l="l" t="t" r="r" b="b"/>
            <a:pathLst>
              <a:path w="7124065" h="3275329">
                <a:moveTo>
                  <a:pt x="7047191" y="3275262"/>
                </a:moveTo>
                <a:lnTo>
                  <a:pt x="76505" y="3275262"/>
                </a:lnTo>
                <a:lnTo>
                  <a:pt x="71180" y="3274738"/>
                </a:lnTo>
                <a:lnTo>
                  <a:pt x="31920" y="3258475"/>
                </a:lnTo>
                <a:lnTo>
                  <a:pt x="4175" y="3219748"/>
                </a:lnTo>
                <a:lnTo>
                  <a:pt x="0" y="3198757"/>
                </a:lnTo>
                <a:lnTo>
                  <a:pt x="0" y="3193381"/>
                </a:lnTo>
                <a:lnTo>
                  <a:pt x="0" y="76504"/>
                </a:lnTo>
                <a:lnTo>
                  <a:pt x="16786" y="31920"/>
                </a:lnTo>
                <a:lnTo>
                  <a:pt x="55513" y="4175"/>
                </a:lnTo>
                <a:lnTo>
                  <a:pt x="76505" y="0"/>
                </a:lnTo>
                <a:lnTo>
                  <a:pt x="7047191" y="0"/>
                </a:lnTo>
                <a:lnTo>
                  <a:pt x="7091775" y="16786"/>
                </a:lnTo>
                <a:lnTo>
                  <a:pt x="7119520" y="55513"/>
                </a:lnTo>
                <a:lnTo>
                  <a:pt x="7123696" y="76504"/>
                </a:lnTo>
                <a:lnTo>
                  <a:pt x="7123696" y="3198757"/>
                </a:lnTo>
                <a:lnTo>
                  <a:pt x="7106908" y="3243341"/>
                </a:lnTo>
                <a:lnTo>
                  <a:pt x="7068182" y="3271087"/>
                </a:lnTo>
                <a:lnTo>
                  <a:pt x="7052515" y="3274738"/>
                </a:lnTo>
                <a:lnTo>
                  <a:pt x="7047191" y="327526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45156" y="1181100"/>
            <a:ext cx="5457193" cy="3237681"/>
          </a:xfrm>
          <a:prstGeom prst="rect">
            <a:avLst/>
          </a:prstGeom>
        </p:spPr>
        <p:txBody>
          <a:bodyPr vert="horz" wrap="square" lIns="0" tIns="15875" rIns="0" bIns="0" rtlCol="0">
            <a:spAutoFit/>
          </a:bodyPr>
          <a:lstStyle/>
          <a:p>
            <a:pPr marL="674370" indent="-457200">
              <a:lnSpc>
                <a:spcPct val="100000"/>
              </a:lnSpc>
              <a:spcBef>
                <a:spcPts val="125"/>
              </a:spcBef>
              <a:buFont typeface="Arial" panose="020B0604020202020204" pitchFamily="34" charset="0"/>
              <a:buChar char="•"/>
            </a:pPr>
            <a:r>
              <a:rPr sz="2550" spc="50" dirty="0">
                <a:solidFill>
                  <a:srgbClr val="04182D"/>
                </a:solidFill>
                <a:latin typeface="Arial Hebrew Scholar" pitchFamily="2" charset="-79"/>
                <a:cs typeface="Arial Hebrew Scholar" pitchFamily="2" charset="-79"/>
              </a:rPr>
              <a:t>Returns</a:t>
            </a:r>
            <a:r>
              <a:rPr sz="2550" spc="-6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3</a:t>
            </a:r>
            <a:r>
              <a:rPr sz="2550" spc="-65" dirty="0">
                <a:solidFill>
                  <a:srgbClr val="04182D"/>
                </a:solidFill>
                <a:latin typeface="Arial Hebrew Scholar" pitchFamily="2" charset="-79"/>
                <a:cs typeface="Arial Hebrew Scholar" pitchFamily="2" charset="-79"/>
              </a:rPr>
              <a:t> </a:t>
            </a:r>
            <a:r>
              <a:rPr sz="2550" spc="5" dirty="0">
                <a:solidFill>
                  <a:srgbClr val="04182D"/>
                </a:solidFill>
                <a:latin typeface="Arial Hebrew Scholar" pitchFamily="2" charset="-79"/>
                <a:cs typeface="Arial Hebrew Scholar" pitchFamily="2" charset="-79"/>
              </a:rPr>
              <a:t>rows:</a:t>
            </a:r>
            <a:endParaRPr sz="2550" dirty="0">
              <a:latin typeface="Arial Hebrew Scholar" pitchFamily="2" charset="-79"/>
              <a:cs typeface="Arial Hebrew Scholar" pitchFamily="2" charset="-79"/>
            </a:endParaRPr>
          </a:p>
          <a:p>
            <a:pPr>
              <a:lnSpc>
                <a:spcPct val="100000"/>
              </a:lnSpc>
              <a:spcBef>
                <a:spcPts val="5"/>
              </a:spcBef>
            </a:pPr>
            <a:endParaRPr sz="3050" dirty="0">
              <a:latin typeface="Arial Hebrew Scholar" pitchFamily="2" charset="-79"/>
              <a:cs typeface="Arial Hebrew Scholar" pitchFamily="2" charset="-79"/>
            </a:endParaRPr>
          </a:p>
          <a:p>
            <a:pPr marL="12700">
              <a:lnSpc>
                <a:spcPct val="100000"/>
              </a:lnSpc>
              <a:spcBef>
                <a:spcPts val="5"/>
              </a:spcBef>
            </a:pPr>
            <a:r>
              <a:rPr sz="2250" b="1" dirty="0">
                <a:solidFill>
                  <a:srgbClr val="00B0F0"/>
                </a:solidFill>
                <a:latin typeface="Courier New"/>
                <a:cs typeface="Courier New"/>
              </a:rPr>
              <a:t>SELECT</a:t>
            </a:r>
            <a:r>
              <a:rPr sz="2250" spc="-50" dirty="0">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a:p>
            <a:pPr marL="12700" marR="2411095">
              <a:lnSpc>
                <a:spcPct val="143300"/>
              </a:lnSpc>
            </a:pP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 </a:t>
            </a:r>
            <a:r>
              <a:rPr sz="2250" spc="-1335" dirty="0">
                <a:solidFill>
                  <a:srgbClr val="04182D"/>
                </a:solidFill>
                <a:latin typeface="Courier New"/>
                <a:cs typeface="Courier New"/>
              </a:rPr>
              <a:t> </a:t>
            </a:r>
            <a:r>
              <a:rPr sz="2250" b="1" dirty="0">
                <a:solidFill>
                  <a:srgbClr val="00B0F0"/>
                </a:solidFill>
                <a:latin typeface="Courier New"/>
                <a:cs typeface="Courier New"/>
              </a:rPr>
              <a:t>WHERE</a:t>
            </a:r>
          </a:p>
          <a:p>
            <a:pPr marL="356235">
              <a:lnSpc>
                <a:spcPct val="100000"/>
              </a:lnSpc>
              <a:spcBef>
                <a:spcPts val="1165"/>
              </a:spcBef>
            </a:pPr>
            <a:r>
              <a:rPr sz="2250" dirty="0">
                <a:solidFill>
                  <a:srgbClr val="04182D"/>
                </a:solidFill>
                <a:latin typeface="Courier New"/>
                <a:cs typeface="Courier New"/>
              </a:rPr>
              <a:t>release_year</a:t>
            </a:r>
            <a:r>
              <a:rPr sz="2250" spc="-15"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1994</a:t>
            </a:r>
            <a:endParaRPr sz="2250" dirty="0">
              <a:latin typeface="Courier New"/>
              <a:cs typeface="Courier New"/>
            </a:endParaRPr>
          </a:p>
          <a:p>
            <a:pPr marL="356235">
              <a:lnSpc>
                <a:spcPct val="100000"/>
              </a:lnSpc>
              <a:spcBef>
                <a:spcPts val="1170"/>
              </a:spcBef>
            </a:pP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artist</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lang="en-US" sz="2400" spc="5" dirty="0">
                <a:solidFill>
                  <a:srgbClr val="BE2F72"/>
                </a:solidFill>
                <a:latin typeface="Courier New"/>
                <a:cs typeface="Courier New"/>
              </a:rPr>
              <a:t>'Taylor Swift' </a:t>
            </a:r>
            <a:endParaRPr sz="2250" dirty="0">
              <a:latin typeface="Courier New"/>
              <a:cs typeface="Courier New"/>
            </a:endParaRPr>
          </a:p>
        </p:txBody>
      </p:sp>
      <p:sp>
        <p:nvSpPr>
          <p:cNvPr id="9" name="object 9"/>
          <p:cNvSpPr/>
          <p:nvPr/>
        </p:nvSpPr>
        <p:spPr>
          <a:xfrm>
            <a:off x="7942512" y="1821864"/>
            <a:ext cx="7124065" cy="3397836"/>
          </a:xfrm>
          <a:custGeom>
            <a:avLst/>
            <a:gdLst/>
            <a:ahLst/>
            <a:cxnLst/>
            <a:rect l="l" t="t" r="r" b="b"/>
            <a:pathLst>
              <a:path w="7124065" h="3766820">
                <a:moveTo>
                  <a:pt x="7047191" y="3766552"/>
                </a:moveTo>
                <a:lnTo>
                  <a:pt x="76504" y="3766552"/>
                </a:lnTo>
                <a:lnTo>
                  <a:pt x="71179" y="3766027"/>
                </a:lnTo>
                <a:lnTo>
                  <a:pt x="31919" y="3749765"/>
                </a:lnTo>
                <a:lnTo>
                  <a:pt x="4174" y="3711037"/>
                </a:lnTo>
                <a:lnTo>
                  <a:pt x="0" y="3690046"/>
                </a:lnTo>
                <a:lnTo>
                  <a:pt x="0" y="3684670"/>
                </a:lnTo>
                <a:lnTo>
                  <a:pt x="0" y="76504"/>
                </a:lnTo>
                <a:lnTo>
                  <a:pt x="16785" y="31920"/>
                </a:lnTo>
                <a:lnTo>
                  <a:pt x="55512" y="4175"/>
                </a:lnTo>
                <a:lnTo>
                  <a:pt x="76504" y="0"/>
                </a:lnTo>
                <a:lnTo>
                  <a:pt x="7047191" y="0"/>
                </a:lnTo>
                <a:lnTo>
                  <a:pt x="7091775" y="16786"/>
                </a:lnTo>
                <a:lnTo>
                  <a:pt x="7119519" y="55513"/>
                </a:lnTo>
                <a:lnTo>
                  <a:pt x="7123695" y="76504"/>
                </a:lnTo>
                <a:lnTo>
                  <a:pt x="7123695" y="3690046"/>
                </a:lnTo>
                <a:lnTo>
                  <a:pt x="7106909" y="3734631"/>
                </a:lnTo>
                <a:lnTo>
                  <a:pt x="7068181" y="3762376"/>
                </a:lnTo>
                <a:lnTo>
                  <a:pt x="7052515" y="3766027"/>
                </a:lnTo>
                <a:lnTo>
                  <a:pt x="7047191" y="376655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2" name="object 12"/>
          <p:cNvSpPr txBox="1"/>
          <p:nvPr/>
        </p:nvSpPr>
        <p:spPr>
          <a:xfrm>
            <a:off x="8159750" y="1181100"/>
            <a:ext cx="5257800" cy="3700565"/>
          </a:xfrm>
          <a:prstGeom prst="rect">
            <a:avLst/>
          </a:prstGeom>
        </p:spPr>
        <p:txBody>
          <a:bodyPr vert="horz" wrap="square" lIns="0" tIns="15875" rIns="0" bIns="0" rtlCol="0">
            <a:spAutoFit/>
          </a:bodyPr>
          <a:lstStyle/>
          <a:p>
            <a:pPr marL="674370" indent="-457200">
              <a:lnSpc>
                <a:spcPct val="100000"/>
              </a:lnSpc>
              <a:spcBef>
                <a:spcPts val="125"/>
              </a:spcBef>
              <a:buFont typeface="Arial" panose="020B0604020202020204" pitchFamily="34" charset="0"/>
              <a:buChar char="•"/>
            </a:pPr>
            <a:r>
              <a:rPr lang="en-US" sz="2550" spc="50" dirty="0">
                <a:solidFill>
                  <a:srgbClr val="04182D"/>
                </a:solidFill>
                <a:latin typeface="Arial Hebrew Scholar" pitchFamily="2" charset="-79"/>
                <a:cs typeface="Arial Hebrew Scholar" pitchFamily="2" charset="-79"/>
              </a:rPr>
              <a:t>Returns</a:t>
            </a:r>
            <a:r>
              <a:rPr lang="en-US" sz="2550" spc="-65" dirty="0">
                <a:solidFill>
                  <a:srgbClr val="04182D"/>
                </a:solidFill>
                <a:latin typeface="Arial Hebrew Scholar" pitchFamily="2" charset="-79"/>
                <a:cs typeface="Arial Hebrew Scholar" pitchFamily="2" charset="-79"/>
              </a:rPr>
              <a:t> </a:t>
            </a:r>
            <a:r>
              <a:rPr lang="en-US" sz="2550" spc="55" dirty="0">
                <a:solidFill>
                  <a:srgbClr val="04182D"/>
                </a:solidFill>
                <a:latin typeface="Arial Hebrew Scholar" pitchFamily="2" charset="-79"/>
                <a:cs typeface="Arial Hebrew Scholar" pitchFamily="2" charset="-79"/>
              </a:rPr>
              <a:t>1</a:t>
            </a:r>
            <a:r>
              <a:rPr lang="en-US" sz="2550" spc="-65" dirty="0">
                <a:solidFill>
                  <a:srgbClr val="04182D"/>
                </a:solidFill>
                <a:latin typeface="Arial Hebrew Scholar" pitchFamily="2" charset="-79"/>
                <a:cs typeface="Arial Hebrew Scholar" pitchFamily="2" charset="-79"/>
              </a:rPr>
              <a:t> </a:t>
            </a:r>
            <a:r>
              <a:rPr lang="en-US" sz="2550" spc="5" dirty="0">
                <a:solidFill>
                  <a:srgbClr val="04182D"/>
                </a:solidFill>
                <a:latin typeface="Arial Hebrew Scholar" pitchFamily="2" charset="-79"/>
                <a:cs typeface="Arial Hebrew Scholar" pitchFamily="2" charset="-79"/>
              </a:rPr>
              <a:t>rows:</a:t>
            </a:r>
            <a:endParaRPr lang="en-US" sz="2550" dirty="0">
              <a:latin typeface="Arial Hebrew Scholar" pitchFamily="2" charset="-79"/>
              <a:cs typeface="Arial Hebrew Scholar" pitchFamily="2" charset="-79"/>
            </a:endParaRPr>
          </a:p>
          <a:p>
            <a:pPr>
              <a:lnSpc>
                <a:spcPct val="100000"/>
              </a:lnSpc>
              <a:spcBef>
                <a:spcPts val="5"/>
              </a:spcBef>
            </a:pPr>
            <a:endParaRPr sz="3050" dirty="0">
              <a:latin typeface="Arial Hebrew Scholar" pitchFamily="2" charset="-79"/>
              <a:cs typeface="Arial Hebrew Scholar" pitchFamily="2" charset="-79"/>
            </a:endParaRPr>
          </a:p>
          <a:p>
            <a:pPr marL="12700">
              <a:lnSpc>
                <a:spcPct val="100000"/>
              </a:lnSpc>
              <a:spcBef>
                <a:spcPts val="5"/>
              </a:spcBef>
            </a:pPr>
            <a:r>
              <a:rPr sz="2250" b="1" dirty="0">
                <a:solidFill>
                  <a:srgbClr val="00B0F0"/>
                </a:solidFill>
                <a:latin typeface="Courier New"/>
                <a:cs typeface="Courier New"/>
              </a:rPr>
              <a:t>SELECT</a:t>
            </a:r>
            <a:r>
              <a:rPr sz="2250" spc="-50" dirty="0">
                <a:latin typeface="Courier New"/>
                <a:cs typeface="Courier New"/>
              </a:rPr>
              <a:t> </a:t>
            </a:r>
            <a:r>
              <a:rPr sz="2250" dirty="0">
                <a:solidFill>
                  <a:srgbClr val="04182D"/>
                </a:solidFill>
                <a:latin typeface="Courier New"/>
                <a:cs typeface="Courier New"/>
              </a:rPr>
              <a:t>*</a:t>
            </a:r>
            <a:endParaRPr sz="2250" dirty="0">
              <a:latin typeface="Courier New"/>
              <a:cs typeface="Courier New"/>
            </a:endParaRPr>
          </a:p>
          <a:p>
            <a:pPr marL="12700" marR="2411095">
              <a:lnSpc>
                <a:spcPct val="143300"/>
              </a:lnSpc>
            </a:pP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 </a:t>
            </a:r>
            <a:r>
              <a:rPr sz="2250" spc="-1335" dirty="0">
                <a:solidFill>
                  <a:srgbClr val="04182D"/>
                </a:solidFill>
                <a:latin typeface="Courier New"/>
                <a:cs typeface="Courier New"/>
              </a:rPr>
              <a:t> </a:t>
            </a:r>
            <a:r>
              <a:rPr sz="2250" b="1" dirty="0">
                <a:solidFill>
                  <a:srgbClr val="00B0F0"/>
                </a:solidFill>
                <a:latin typeface="Courier New"/>
                <a:cs typeface="Courier New"/>
              </a:rPr>
              <a:t>WHERE</a:t>
            </a:r>
          </a:p>
          <a:p>
            <a:pPr marL="356235">
              <a:lnSpc>
                <a:spcPct val="100000"/>
              </a:lnSpc>
              <a:spcBef>
                <a:spcPts val="1165"/>
              </a:spcBef>
            </a:pPr>
            <a:r>
              <a:rPr sz="2250" dirty="0">
                <a:solidFill>
                  <a:srgbClr val="04182D"/>
                </a:solidFill>
                <a:latin typeface="Courier New"/>
                <a:cs typeface="Courier New"/>
              </a:rPr>
              <a:t>release_year</a:t>
            </a:r>
            <a:r>
              <a:rPr sz="2250" spc="-15"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1994</a:t>
            </a:r>
            <a:endParaRPr sz="2250" dirty="0">
              <a:latin typeface="Courier New"/>
              <a:cs typeface="Courier New"/>
            </a:endParaRPr>
          </a:p>
          <a:p>
            <a:pPr marL="356235" marR="5080">
              <a:lnSpc>
                <a:spcPct val="143300"/>
              </a:lnSpc>
            </a:pPr>
            <a:r>
              <a:rPr sz="2250" b="1" dirty="0">
                <a:solidFill>
                  <a:srgbClr val="00B0F0"/>
                </a:solidFill>
                <a:latin typeface="Courier New"/>
                <a:cs typeface="Courier New"/>
              </a:rPr>
              <a:t>AND</a:t>
            </a:r>
            <a:r>
              <a:rPr sz="2250" dirty="0">
                <a:latin typeface="Courier New"/>
                <a:cs typeface="Courier New"/>
              </a:rPr>
              <a:t> </a:t>
            </a:r>
            <a:r>
              <a:rPr sz="2250" dirty="0">
                <a:solidFill>
                  <a:srgbClr val="04182D"/>
                </a:solidFill>
                <a:latin typeface="Courier New"/>
                <a:cs typeface="Courier New"/>
              </a:rPr>
              <a:t>artist = </a:t>
            </a:r>
            <a:r>
              <a:rPr lang="en-US" sz="2400" spc="5" dirty="0">
                <a:solidFill>
                  <a:srgbClr val="BE2F72"/>
                </a:solidFill>
                <a:latin typeface="Courier New"/>
                <a:cs typeface="Courier New"/>
              </a:rPr>
              <a:t>'Taylor Swift' </a:t>
            </a: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song</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BE2F72"/>
                </a:solidFill>
                <a:latin typeface="Courier New"/>
                <a:cs typeface="Courier New"/>
              </a:rPr>
              <a:t>'Basket</a:t>
            </a:r>
            <a:r>
              <a:rPr sz="2250" spc="-10" dirty="0">
                <a:solidFill>
                  <a:srgbClr val="BE2F72"/>
                </a:solidFill>
                <a:latin typeface="Courier New"/>
                <a:cs typeface="Courier New"/>
              </a:rPr>
              <a:t> </a:t>
            </a:r>
            <a:r>
              <a:rPr sz="2250" dirty="0">
                <a:solidFill>
                  <a:srgbClr val="BE2F72"/>
                </a:solidFill>
                <a:latin typeface="Courier New"/>
                <a:cs typeface="Courier New"/>
              </a:rPr>
              <a:t>Case'</a:t>
            </a:r>
            <a:r>
              <a:rPr sz="2250" dirty="0">
                <a:solidFill>
                  <a:srgbClr val="04182D"/>
                </a:solidFill>
                <a:latin typeface="Courier New"/>
                <a:cs typeface="Courier New"/>
              </a:rPr>
              <a:t>;</a:t>
            </a:r>
            <a:endParaRPr sz="2250" dirty="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885241"/>
            <a:ext cx="14575155" cy="2600325"/>
          </a:xfrm>
          <a:custGeom>
            <a:avLst/>
            <a:gdLst/>
            <a:ahLst/>
            <a:cxnLst/>
            <a:rect l="l" t="t" r="r" b="b"/>
            <a:pathLst>
              <a:path w="14575155" h="2600325">
                <a:moveTo>
                  <a:pt x="14498413" y="2599739"/>
                </a:moveTo>
                <a:lnTo>
                  <a:pt x="76505" y="2599739"/>
                </a:lnTo>
                <a:lnTo>
                  <a:pt x="71180" y="2599215"/>
                </a:lnTo>
                <a:lnTo>
                  <a:pt x="31920" y="2582953"/>
                </a:lnTo>
                <a:lnTo>
                  <a:pt x="4175" y="2544225"/>
                </a:lnTo>
                <a:lnTo>
                  <a:pt x="0" y="2523234"/>
                </a:lnTo>
                <a:lnTo>
                  <a:pt x="0" y="2517858"/>
                </a:lnTo>
                <a:lnTo>
                  <a:pt x="0" y="76505"/>
                </a:lnTo>
                <a:lnTo>
                  <a:pt x="16786" y="31920"/>
                </a:lnTo>
                <a:lnTo>
                  <a:pt x="55513" y="4175"/>
                </a:lnTo>
                <a:lnTo>
                  <a:pt x="76505" y="0"/>
                </a:lnTo>
                <a:lnTo>
                  <a:pt x="14498413" y="0"/>
                </a:lnTo>
                <a:lnTo>
                  <a:pt x="14542998" y="16786"/>
                </a:lnTo>
                <a:lnTo>
                  <a:pt x="14570742" y="55513"/>
                </a:lnTo>
                <a:lnTo>
                  <a:pt x="14574918" y="76505"/>
                </a:lnTo>
                <a:lnTo>
                  <a:pt x="14574918" y="2523234"/>
                </a:lnTo>
                <a:lnTo>
                  <a:pt x="14558132" y="2567819"/>
                </a:lnTo>
                <a:lnTo>
                  <a:pt x="14519404" y="2595564"/>
                </a:lnTo>
                <a:lnTo>
                  <a:pt x="14503737" y="2599215"/>
                </a:lnTo>
                <a:lnTo>
                  <a:pt x="14498413" y="2599739"/>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3730625"/>
            <a:ext cx="14575155" cy="4156075"/>
          </a:xfrm>
          <a:custGeom>
            <a:avLst/>
            <a:gdLst/>
            <a:ahLst/>
            <a:cxnLst/>
            <a:rect l="l" t="t" r="r" b="b"/>
            <a:pathLst>
              <a:path w="14575155" h="4156075">
                <a:moveTo>
                  <a:pt x="14498413" y="4155489"/>
                </a:moveTo>
                <a:lnTo>
                  <a:pt x="76505" y="4155489"/>
                </a:lnTo>
                <a:lnTo>
                  <a:pt x="71180" y="4154964"/>
                </a:lnTo>
                <a:lnTo>
                  <a:pt x="31920" y="4138702"/>
                </a:lnTo>
                <a:lnTo>
                  <a:pt x="4175" y="4099975"/>
                </a:lnTo>
                <a:lnTo>
                  <a:pt x="0" y="4078984"/>
                </a:lnTo>
                <a:lnTo>
                  <a:pt x="0" y="4073608"/>
                </a:lnTo>
                <a:lnTo>
                  <a:pt x="0" y="76505"/>
                </a:lnTo>
                <a:lnTo>
                  <a:pt x="16786" y="31920"/>
                </a:lnTo>
                <a:lnTo>
                  <a:pt x="55513" y="4174"/>
                </a:lnTo>
                <a:lnTo>
                  <a:pt x="76505" y="0"/>
                </a:lnTo>
                <a:lnTo>
                  <a:pt x="14498413" y="0"/>
                </a:lnTo>
                <a:lnTo>
                  <a:pt x="14542998" y="16786"/>
                </a:lnTo>
                <a:lnTo>
                  <a:pt x="14570742" y="55513"/>
                </a:lnTo>
                <a:lnTo>
                  <a:pt x="14574918" y="76505"/>
                </a:lnTo>
                <a:lnTo>
                  <a:pt x="14574918" y="4078984"/>
                </a:lnTo>
                <a:lnTo>
                  <a:pt x="14558132" y="4123568"/>
                </a:lnTo>
                <a:lnTo>
                  <a:pt x="14519404" y="4151314"/>
                </a:lnTo>
                <a:lnTo>
                  <a:pt x="14503737" y="4154964"/>
                </a:lnTo>
                <a:lnTo>
                  <a:pt x="14498413" y="415548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09408" y="940519"/>
            <a:ext cx="3597910" cy="2359025"/>
          </a:xfrm>
          <a:prstGeom prst="rect">
            <a:avLst/>
          </a:prstGeom>
        </p:spPr>
        <p:txBody>
          <a:bodyPr vert="horz" wrap="square" lIns="0" tIns="127000" rIns="0" bIns="0" rtlCol="0">
            <a:spAutoFit/>
          </a:bodyPr>
          <a:lstStyle/>
          <a:p>
            <a:pPr marL="12700">
              <a:lnSpc>
                <a:spcPct val="100000"/>
              </a:lnSpc>
              <a:spcBef>
                <a:spcPts val="1000"/>
              </a:spcBef>
            </a:pPr>
            <a:r>
              <a:rPr sz="1800" b="1" spc="-5" dirty="0">
                <a:solidFill>
                  <a:srgbClr val="00B0F0"/>
                </a:solidFill>
                <a:latin typeface="Courier New"/>
                <a:cs typeface="Courier New"/>
              </a:rPr>
              <a:t>SELECT</a:t>
            </a:r>
            <a:endParaRPr sz="1800" b="1" dirty="0">
              <a:solidFill>
                <a:srgbClr val="00B0F0"/>
              </a:solidFill>
              <a:latin typeface="Courier New"/>
              <a:cs typeface="Courier New"/>
            </a:endParaRPr>
          </a:p>
          <a:p>
            <a:pPr marL="287020" marR="1652905">
              <a:lnSpc>
                <a:spcPct val="141800"/>
              </a:lnSpc>
            </a:pPr>
            <a:r>
              <a:rPr sz="1800" spc="-5" dirty="0">
                <a:solidFill>
                  <a:srgbClr val="04182D"/>
                </a:solidFill>
                <a:latin typeface="Courier New"/>
                <a:cs typeface="Courier New"/>
              </a:rPr>
              <a:t>song, </a:t>
            </a:r>
            <a:r>
              <a:rPr sz="1800" dirty="0">
                <a:solidFill>
                  <a:srgbClr val="04182D"/>
                </a:solidFill>
                <a:latin typeface="Courier New"/>
                <a:cs typeface="Courier New"/>
              </a:rPr>
              <a:t> </a:t>
            </a:r>
            <a:r>
              <a:rPr sz="1800" spc="-5" dirty="0">
                <a:solidFill>
                  <a:srgbClr val="04182D"/>
                </a:solidFill>
                <a:latin typeface="Courier New"/>
                <a:cs typeface="Courier New"/>
              </a:rPr>
              <a:t>artist, </a:t>
            </a:r>
            <a:r>
              <a:rPr sz="1800" dirty="0">
                <a:solidFill>
                  <a:srgbClr val="04182D"/>
                </a:solidFill>
                <a:latin typeface="Courier New"/>
                <a:cs typeface="Courier New"/>
              </a:rPr>
              <a:t> </a:t>
            </a:r>
            <a:r>
              <a:rPr sz="1800" spc="-5" dirty="0">
                <a:solidFill>
                  <a:srgbClr val="04182D"/>
                </a:solidFill>
                <a:latin typeface="Courier New"/>
                <a:cs typeface="Courier New"/>
              </a:rPr>
              <a:t>release_yea</a:t>
            </a:r>
            <a:r>
              <a:rPr sz="1800" dirty="0">
                <a:solidFill>
                  <a:srgbClr val="04182D"/>
                </a:solidFill>
                <a:latin typeface="Courier New"/>
                <a:cs typeface="Courier New"/>
              </a:rPr>
              <a:t>r</a:t>
            </a:r>
            <a:endParaRPr sz="1800" dirty="0">
              <a:latin typeface="Courier New"/>
              <a:cs typeface="Courier New"/>
            </a:endParaRPr>
          </a:p>
          <a:p>
            <a:pPr marL="12700">
              <a:lnSpc>
                <a:spcPct val="100000"/>
              </a:lnSpc>
              <a:spcBef>
                <a:spcPts val="900"/>
              </a:spcBef>
            </a:pPr>
            <a:r>
              <a:rPr sz="1800" b="1" spc="-5" dirty="0">
                <a:solidFill>
                  <a:srgbClr val="00B0F0"/>
                </a:solidFill>
                <a:latin typeface="Courier New"/>
                <a:cs typeface="Courier New"/>
              </a:rPr>
              <a:t>FROM</a:t>
            </a:r>
            <a:r>
              <a:rPr sz="1800" spc="-40" dirty="0">
                <a:latin typeface="Courier New"/>
                <a:cs typeface="Courier New"/>
              </a:rPr>
              <a:t> </a:t>
            </a:r>
            <a:r>
              <a:rPr sz="1800" spc="-5" dirty="0">
                <a:solidFill>
                  <a:srgbClr val="04182D"/>
                </a:solidFill>
                <a:latin typeface="Courier New"/>
                <a:cs typeface="Courier New"/>
              </a:rPr>
              <a:t>songlist</a:t>
            </a:r>
            <a:endParaRPr sz="1800" dirty="0">
              <a:latin typeface="Courier New"/>
              <a:cs typeface="Courier New"/>
            </a:endParaRPr>
          </a:p>
          <a:p>
            <a:pPr marL="12700">
              <a:lnSpc>
                <a:spcPct val="100000"/>
              </a:lnSpc>
              <a:spcBef>
                <a:spcPts val="905"/>
              </a:spcBef>
            </a:pPr>
            <a:r>
              <a:rPr sz="1800" b="1" spc="-5" dirty="0">
                <a:solidFill>
                  <a:srgbClr val="00B0F0"/>
                </a:solidFill>
                <a:latin typeface="Courier New"/>
                <a:cs typeface="Courier New"/>
              </a:rPr>
              <a:t>WHERE</a:t>
            </a:r>
            <a:r>
              <a:rPr sz="1800" spc="-10" dirty="0">
                <a:latin typeface="Courier New"/>
                <a:cs typeface="Courier New"/>
              </a:rPr>
              <a:t> </a:t>
            </a:r>
            <a:r>
              <a:rPr sz="1800" spc="-5" dirty="0">
                <a:solidFill>
                  <a:srgbClr val="04182D"/>
                </a:solidFill>
                <a:latin typeface="Courier New"/>
                <a:cs typeface="Courier New"/>
              </a:rPr>
              <a:t>release_year</a:t>
            </a:r>
            <a:r>
              <a:rPr sz="1800" spc="-10" dirty="0">
                <a:solidFill>
                  <a:srgbClr val="04182D"/>
                </a:solidFill>
                <a:latin typeface="Courier New"/>
                <a:cs typeface="Courier New"/>
              </a:rPr>
              <a:t> </a:t>
            </a:r>
            <a:r>
              <a:rPr sz="1800" dirty="0">
                <a:solidFill>
                  <a:srgbClr val="04182D"/>
                </a:solidFill>
                <a:latin typeface="Courier New"/>
                <a:cs typeface="Courier New"/>
              </a:rPr>
              <a:t>=</a:t>
            </a:r>
            <a:r>
              <a:rPr sz="1800" spc="-10" dirty="0">
                <a:solidFill>
                  <a:srgbClr val="04182D"/>
                </a:solidFill>
                <a:latin typeface="Courier New"/>
                <a:cs typeface="Courier New"/>
              </a:rPr>
              <a:t> </a:t>
            </a:r>
            <a:r>
              <a:rPr sz="1800" spc="-5" dirty="0">
                <a:solidFill>
                  <a:srgbClr val="BE2F72"/>
                </a:solidFill>
                <a:latin typeface="Courier New"/>
                <a:cs typeface="Courier New"/>
              </a:rPr>
              <a:t>1994</a:t>
            </a:r>
            <a:r>
              <a:rPr sz="1800" spc="-5" dirty="0">
                <a:solidFill>
                  <a:srgbClr val="04182D"/>
                </a:solidFill>
                <a:latin typeface="Courier New"/>
                <a:cs typeface="Courier New"/>
              </a:rPr>
              <a:t>;</a:t>
            </a:r>
            <a:endParaRPr sz="1800" dirty="0">
              <a:latin typeface="Courier New"/>
              <a:cs typeface="Courier New"/>
            </a:endParaRPr>
          </a:p>
        </p:txBody>
      </p:sp>
      <p:sp>
        <p:nvSpPr>
          <p:cNvPr id="7" name="object 7"/>
          <p:cNvSpPr txBox="1"/>
          <p:nvPr/>
        </p:nvSpPr>
        <p:spPr>
          <a:xfrm>
            <a:off x="609408" y="3819057"/>
            <a:ext cx="8460105" cy="1192530"/>
          </a:xfrm>
          <a:prstGeom prst="rect">
            <a:avLst/>
          </a:prstGeom>
        </p:spPr>
        <p:txBody>
          <a:bodyPr vert="horz" wrap="square" lIns="0" tIns="127000" rIns="0" bIns="0" rtlCol="0">
            <a:spAutoFit/>
          </a:bodyPr>
          <a:lstStyle/>
          <a:p>
            <a:pPr marL="12700">
              <a:lnSpc>
                <a:spcPct val="100000"/>
              </a:lnSpc>
              <a:spcBef>
                <a:spcPts val="1000"/>
              </a:spcBef>
              <a:tabLst>
                <a:tab pos="3172460" algn="l"/>
                <a:tab pos="6195695" algn="l"/>
                <a:tab pos="8256905" algn="l"/>
              </a:tabLst>
            </a:pPr>
            <a:r>
              <a:rPr sz="1800" spc="-5" dirty="0">
                <a:solidFill>
                  <a:srgbClr val="FFFFFF"/>
                </a:solidFill>
                <a:latin typeface="Courier New"/>
                <a:cs typeface="Courier New"/>
              </a:rPr>
              <a:t>+</a:t>
            </a:r>
            <a:r>
              <a:rPr sz="1800" u="heavy" spc="-5"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spc="-5"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spc="-5"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0"/>
              </a:spcBef>
              <a:tabLst>
                <a:tab pos="3172460" algn="l"/>
                <a:tab pos="6195695" algn="l"/>
              </a:tabLst>
            </a:pPr>
            <a:r>
              <a:rPr sz="1800" dirty="0">
                <a:solidFill>
                  <a:srgbClr val="FFFFFF"/>
                </a:solidFill>
                <a:latin typeface="Courier New"/>
                <a:cs typeface="Courier New"/>
              </a:rPr>
              <a:t>|</a:t>
            </a:r>
            <a:r>
              <a:rPr sz="1800" spc="10" dirty="0">
                <a:solidFill>
                  <a:srgbClr val="FFFFFF"/>
                </a:solidFill>
                <a:latin typeface="Courier New"/>
                <a:cs typeface="Courier New"/>
              </a:rPr>
              <a:t> </a:t>
            </a:r>
            <a:r>
              <a:rPr sz="1800" spc="-5" dirty="0">
                <a:solidFill>
                  <a:srgbClr val="FFFFFF"/>
                </a:solidFill>
                <a:latin typeface="Courier New"/>
                <a:cs typeface="Courier New"/>
              </a:rPr>
              <a:t>song	</a:t>
            </a:r>
            <a:r>
              <a:rPr sz="1800" dirty="0">
                <a:solidFill>
                  <a:srgbClr val="FFFFFF"/>
                </a:solidFill>
                <a:latin typeface="Courier New"/>
                <a:cs typeface="Courier New"/>
              </a:rPr>
              <a:t>|</a:t>
            </a:r>
            <a:r>
              <a:rPr sz="1800" spc="10" dirty="0">
                <a:solidFill>
                  <a:srgbClr val="FFFFFF"/>
                </a:solidFill>
                <a:latin typeface="Courier New"/>
                <a:cs typeface="Courier New"/>
              </a:rPr>
              <a:t> </a:t>
            </a:r>
            <a:r>
              <a:rPr sz="1800" spc="-5" dirty="0">
                <a:solidFill>
                  <a:srgbClr val="FFFFFF"/>
                </a:solidFill>
                <a:latin typeface="Courier New"/>
                <a:cs typeface="Courier New"/>
              </a:rPr>
              <a:t>artist	</a:t>
            </a:r>
            <a:r>
              <a:rPr sz="1800" dirty="0">
                <a:solidFill>
                  <a:srgbClr val="FFFFFF"/>
                </a:solidFill>
                <a:latin typeface="Courier New"/>
                <a:cs typeface="Courier New"/>
              </a:rPr>
              <a:t>|</a:t>
            </a:r>
            <a:r>
              <a:rPr sz="1800" spc="-25" dirty="0">
                <a:solidFill>
                  <a:srgbClr val="FFFFFF"/>
                </a:solidFill>
                <a:latin typeface="Courier New"/>
                <a:cs typeface="Courier New"/>
              </a:rPr>
              <a:t> </a:t>
            </a:r>
            <a:r>
              <a:rPr sz="1800" spc="-5" dirty="0">
                <a:solidFill>
                  <a:srgbClr val="FFFFFF"/>
                </a:solidFill>
                <a:latin typeface="Courier New"/>
                <a:cs typeface="Courier New"/>
              </a:rPr>
              <a:t>release_year</a:t>
            </a:r>
            <a:r>
              <a:rPr sz="1800" spc="-25" dirty="0">
                <a:solidFill>
                  <a:srgbClr val="FFFFFF"/>
                </a:solidFill>
                <a:latin typeface="Courier New"/>
                <a:cs typeface="Courier New"/>
              </a:rPr>
              <a:t>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5"/>
              </a:spcBef>
              <a:tabLst>
                <a:tab pos="3172460" algn="l"/>
                <a:tab pos="6195695" algn="l"/>
                <a:tab pos="8446770" algn="l"/>
              </a:tabLst>
            </a:pPr>
            <a:r>
              <a:rPr sz="1800" spc="-5" dirty="0">
                <a:solidFill>
                  <a:srgbClr val="FFFFFF"/>
                </a:solidFill>
                <a:latin typeface="Courier New"/>
                <a:cs typeface="Courier New"/>
              </a:rPr>
              <a:t>|</a:t>
            </a:r>
            <a:r>
              <a:rPr sz="1800" u="heavy" spc="-5"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spc="-5"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endParaRPr sz="1800" dirty="0">
              <a:latin typeface="Arial Hebrew Scholar" pitchFamily="2" charset="-79"/>
              <a:cs typeface="Arial Hebrew Scholar" pitchFamily="2" charset="-79"/>
            </a:endParaRPr>
          </a:p>
        </p:txBody>
      </p:sp>
      <p:graphicFrame>
        <p:nvGraphicFramePr>
          <p:cNvPr id="8" name="object 8"/>
          <p:cNvGraphicFramePr>
            <a:graphicFrameLocks noGrp="1"/>
          </p:cNvGraphicFramePr>
          <p:nvPr>
            <p:extLst>
              <p:ext uri="{D42A27DB-BD31-4B8C-83A1-F6EECF244321}">
                <p14:modId xmlns:p14="http://schemas.microsoft.com/office/powerpoint/2010/main" val="2568540042"/>
              </p:ext>
            </p:extLst>
          </p:nvPr>
        </p:nvGraphicFramePr>
        <p:xfrm>
          <a:off x="590358" y="5119263"/>
          <a:ext cx="8451212" cy="2228978"/>
        </p:xfrm>
        <a:graphic>
          <a:graphicData uri="http://schemas.openxmlformats.org/drawingml/2006/table">
            <a:tbl>
              <a:tblPr firstRow="1" bandRow="1">
                <a:tableStyleId>{2D5ABB26-0587-4C30-8999-92F81FD0307C}</a:tableStyleId>
              </a:tblPr>
              <a:tblGrid>
                <a:gridCol w="23812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75589">
                  <a:extLst>
                    <a:ext uri="{9D8B030D-6E8A-4147-A177-3AD203B41FA5}">
                      <a16:colId xmlns:a16="http://schemas.microsoft.com/office/drawing/2014/main" val="20002"/>
                    </a:ext>
                  </a:extLst>
                </a:gridCol>
                <a:gridCol w="1786889">
                  <a:extLst>
                    <a:ext uri="{9D8B030D-6E8A-4147-A177-3AD203B41FA5}">
                      <a16:colId xmlns:a16="http://schemas.microsoft.com/office/drawing/2014/main" val="20003"/>
                    </a:ext>
                  </a:extLst>
                </a:gridCol>
                <a:gridCol w="962660">
                  <a:extLst>
                    <a:ext uri="{9D8B030D-6E8A-4147-A177-3AD203B41FA5}">
                      <a16:colId xmlns:a16="http://schemas.microsoft.com/office/drawing/2014/main" val="20004"/>
                    </a:ext>
                  </a:extLst>
                </a:gridCol>
                <a:gridCol w="275589">
                  <a:extLst>
                    <a:ext uri="{9D8B030D-6E8A-4147-A177-3AD203B41FA5}">
                      <a16:colId xmlns:a16="http://schemas.microsoft.com/office/drawing/2014/main" val="20005"/>
                    </a:ext>
                  </a:extLst>
                </a:gridCol>
                <a:gridCol w="1237615">
                  <a:extLst>
                    <a:ext uri="{9D8B030D-6E8A-4147-A177-3AD203B41FA5}">
                      <a16:colId xmlns:a16="http://schemas.microsoft.com/office/drawing/2014/main" val="20006"/>
                    </a:ext>
                  </a:extLst>
                </a:gridCol>
                <a:gridCol w="788670">
                  <a:extLst>
                    <a:ext uri="{9D8B030D-6E8A-4147-A177-3AD203B41FA5}">
                      <a16:colId xmlns:a16="http://schemas.microsoft.com/office/drawing/2014/main" val="20007"/>
                    </a:ext>
                  </a:extLst>
                </a:gridCol>
              </a:tblGrid>
              <a:tr h="336615">
                <a:tc>
                  <a:txBody>
                    <a:bodyPr/>
                    <a:lstStyle/>
                    <a:p>
                      <a:pPr marL="31750">
                        <a:lnSpc>
                          <a:spcPts val="2110"/>
                        </a:lnSpc>
                      </a:pPr>
                      <a:r>
                        <a:rPr sz="1800" dirty="0">
                          <a:solidFill>
                            <a:srgbClr val="FFFFFF"/>
                          </a:solidFill>
                          <a:latin typeface="Courier New"/>
                          <a:cs typeface="Courier New"/>
                        </a:rPr>
                        <a:t>|</a:t>
                      </a:r>
                      <a:endParaRPr sz="1800" dirty="0">
                        <a:latin typeface="Courier New"/>
                        <a:cs typeface="Courier New"/>
                      </a:endParaRPr>
                    </a:p>
                  </a:txBody>
                  <a:tcPr marL="0" marR="0" marT="0" marB="0"/>
                </a:tc>
                <a:tc>
                  <a:txBody>
                    <a:bodyPr/>
                    <a:lstStyle/>
                    <a:p>
                      <a:pPr marL="68580">
                        <a:lnSpc>
                          <a:spcPts val="2110"/>
                        </a:lnSpc>
                      </a:pPr>
                      <a:r>
                        <a:rPr sz="1800" spc="-5" dirty="0">
                          <a:solidFill>
                            <a:srgbClr val="FFFFFF"/>
                          </a:solidFill>
                          <a:latin typeface="Courier New"/>
                          <a:cs typeface="Courier New"/>
                        </a:rPr>
                        <a:t>Black</a:t>
                      </a:r>
                      <a:r>
                        <a:rPr sz="1800" spc="-20" dirty="0">
                          <a:solidFill>
                            <a:srgbClr val="FFFFFF"/>
                          </a:solidFill>
                          <a:latin typeface="Courier New"/>
                          <a:cs typeface="Courier New"/>
                        </a:rPr>
                        <a:t> </a:t>
                      </a:r>
                      <a:r>
                        <a:rPr sz="1800" spc="-5" dirty="0">
                          <a:solidFill>
                            <a:srgbClr val="FFFFFF"/>
                          </a:solidFill>
                          <a:latin typeface="Courier New"/>
                          <a:cs typeface="Courier New"/>
                        </a:rPr>
                        <a:t>Hole</a:t>
                      </a:r>
                      <a:r>
                        <a:rPr sz="1800" spc="-20" dirty="0">
                          <a:solidFill>
                            <a:srgbClr val="FFFFFF"/>
                          </a:solidFill>
                          <a:latin typeface="Courier New"/>
                          <a:cs typeface="Courier New"/>
                        </a:rPr>
                        <a:t> </a:t>
                      </a:r>
                      <a:r>
                        <a:rPr sz="1800" spc="-5" dirty="0">
                          <a:solidFill>
                            <a:srgbClr val="FFFFFF"/>
                          </a:solidFill>
                          <a:latin typeface="Courier New"/>
                          <a:cs typeface="Courier New"/>
                        </a:rPr>
                        <a:t>Sun</a:t>
                      </a:r>
                      <a:endParaRPr sz="1800">
                        <a:latin typeface="Courier New"/>
                        <a:cs typeface="Courier New"/>
                      </a:endParaRPr>
                    </a:p>
                  </a:txBody>
                  <a:tcPr marL="0" marR="0" marT="0" marB="0"/>
                </a:tc>
                <a:tc>
                  <a:txBody>
                    <a:bodyPr/>
                    <a:lstStyle/>
                    <a:p>
                      <a:pPr marL="68580">
                        <a:lnSpc>
                          <a:spcPts val="2110"/>
                        </a:lnSpc>
                      </a:pPr>
                      <a:r>
                        <a:rPr sz="1800" dirty="0">
                          <a:solidFill>
                            <a:srgbClr val="FFFFFF"/>
                          </a:solidFill>
                          <a:latin typeface="Courier New"/>
                          <a:cs typeface="Courier New"/>
                        </a:rPr>
                        <a:t>|</a:t>
                      </a:r>
                      <a:endParaRPr sz="1800">
                        <a:latin typeface="Courier New"/>
                        <a:cs typeface="Courier New"/>
                      </a:endParaRPr>
                    </a:p>
                  </a:txBody>
                  <a:tcPr marL="0" marR="0" marT="0" marB="0"/>
                </a:tc>
                <a:tc>
                  <a:txBody>
                    <a:bodyPr/>
                    <a:lstStyle/>
                    <a:p>
                      <a:pPr marL="68580">
                        <a:lnSpc>
                          <a:spcPts val="2110"/>
                        </a:lnSpc>
                      </a:pPr>
                      <a:r>
                        <a:rPr sz="1800" spc="-5" dirty="0">
                          <a:solidFill>
                            <a:srgbClr val="FFFFFF"/>
                          </a:solidFill>
                          <a:latin typeface="Courier New"/>
                          <a:cs typeface="Courier New"/>
                        </a:rPr>
                        <a:t>Soundgarden</a:t>
                      </a:r>
                      <a:endParaRPr sz="1800">
                        <a:latin typeface="Courier New"/>
                        <a:cs typeface="Courier New"/>
                      </a:endParaRPr>
                    </a:p>
                  </a:txBody>
                  <a:tcPr marL="0" marR="0" marT="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ts val="2110"/>
                        </a:lnSpc>
                      </a:pPr>
                      <a:r>
                        <a:rPr sz="1800" dirty="0">
                          <a:solidFill>
                            <a:srgbClr val="FFFFFF"/>
                          </a:solidFill>
                          <a:latin typeface="Courier New"/>
                          <a:cs typeface="Courier New"/>
                        </a:rPr>
                        <a:t>|</a:t>
                      </a:r>
                      <a:endParaRPr sz="1800">
                        <a:latin typeface="Courier New"/>
                        <a:cs typeface="Courier New"/>
                      </a:endParaRPr>
                    </a:p>
                  </a:txBody>
                  <a:tcPr marL="0" marR="0" marT="0" marB="0"/>
                </a:tc>
                <a:tc>
                  <a:txBody>
                    <a:bodyPr/>
                    <a:lstStyle/>
                    <a:p>
                      <a:pPr marL="68580">
                        <a:lnSpc>
                          <a:spcPts val="2110"/>
                        </a:lnSpc>
                      </a:pPr>
                      <a:r>
                        <a:rPr sz="1800" spc="-5" dirty="0">
                          <a:solidFill>
                            <a:srgbClr val="FFFFFF"/>
                          </a:solidFill>
                          <a:latin typeface="Courier New"/>
                          <a:cs typeface="Courier New"/>
                        </a:rPr>
                        <a:t>1994</a:t>
                      </a:r>
                      <a:endParaRPr sz="1800">
                        <a:latin typeface="Courier New"/>
                        <a:cs typeface="Courier New"/>
                      </a:endParaRPr>
                    </a:p>
                  </a:txBody>
                  <a:tcPr marL="0" marR="0" marT="0" marB="0"/>
                </a:tc>
                <a:tc>
                  <a:txBody>
                    <a:bodyPr/>
                    <a:lstStyle/>
                    <a:p>
                      <a:pPr marR="24130" algn="r">
                        <a:lnSpc>
                          <a:spcPts val="2110"/>
                        </a:lnSpc>
                      </a:pPr>
                      <a:r>
                        <a:rPr sz="1800" dirty="0">
                          <a:solidFill>
                            <a:srgbClr val="FFFFFF"/>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Fell</a:t>
                      </a:r>
                      <a:r>
                        <a:rPr sz="1800" spc="-15" dirty="0">
                          <a:solidFill>
                            <a:srgbClr val="FFFFFF"/>
                          </a:solidFill>
                          <a:latin typeface="Courier New"/>
                          <a:cs typeface="Courier New"/>
                        </a:rPr>
                        <a:t> </a:t>
                      </a:r>
                      <a:r>
                        <a:rPr sz="1800" dirty="0">
                          <a:solidFill>
                            <a:srgbClr val="FFFFFF"/>
                          </a:solidFill>
                          <a:latin typeface="Courier New"/>
                          <a:cs typeface="Courier New"/>
                        </a:rPr>
                        <a:t>On</a:t>
                      </a:r>
                      <a:r>
                        <a:rPr sz="1800" spc="-15" dirty="0">
                          <a:solidFill>
                            <a:srgbClr val="FFFFFF"/>
                          </a:solidFill>
                          <a:latin typeface="Courier New"/>
                          <a:cs typeface="Courier New"/>
                        </a:rPr>
                        <a:t> </a:t>
                      </a:r>
                      <a:r>
                        <a:rPr sz="1800" spc="-5" dirty="0">
                          <a:solidFill>
                            <a:srgbClr val="FFFFFF"/>
                          </a:solidFill>
                          <a:latin typeface="Courier New"/>
                          <a:cs typeface="Courier New"/>
                        </a:rPr>
                        <a:t>Black</a:t>
                      </a:r>
                      <a:r>
                        <a:rPr sz="1800" spc="-10" dirty="0">
                          <a:solidFill>
                            <a:srgbClr val="FFFFFF"/>
                          </a:solidFill>
                          <a:latin typeface="Courier New"/>
                          <a:cs typeface="Courier New"/>
                        </a:rPr>
                        <a:t> </a:t>
                      </a:r>
                      <a:r>
                        <a:rPr sz="1800" spc="-5" dirty="0">
                          <a:solidFill>
                            <a:srgbClr val="FFFFFF"/>
                          </a:solidFill>
                          <a:latin typeface="Courier New"/>
                          <a:cs typeface="Courier New"/>
                        </a:rPr>
                        <a:t>Days</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Soundgarden</a:t>
                      </a:r>
                      <a:endParaRPr sz="1800">
                        <a:latin typeface="Courier New"/>
                        <a:cs typeface="Courier New"/>
                      </a:endParaRPr>
                    </a:p>
                  </a:txBody>
                  <a:tcPr marL="0" marR="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1994</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1"/>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Spoonman</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Soundgarden</a:t>
                      </a:r>
                      <a:endParaRPr sz="1800">
                        <a:latin typeface="Courier New"/>
                        <a:cs typeface="Courier New"/>
                      </a:endParaRPr>
                    </a:p>
                  </a:txBody>
                  <a:tcPr marL="0" marR="0" marB="0"/>
                </a:tc>
                <a:tc>
                  <a:txBody>
                    <a:bodyPr/>
                    <a:lstStyle/>
                    <a:p>
                      <a:pPr>
                        <a:lnSpc>
                          <a:spcPct val="100000"/>
                        </a:lnSpc>
                      </a:pPr>
                      <a:endParaRPr sz="18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1994</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2"/>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Big</a:t>
                      </a:r>
                      <a:r>
                        <a:rPr sz="1800" spc="-45" dirty="0">
                          <a:solidFill>
                            <a:srgbClr val="FFFFFF"/>
                          </a:solidFill>
                          <a:latin typeface="Courier New"/>
                          <a:cs typeface="Courier New"/>
                        </a:rPr>
                        <a:t> </a:t>
                      </a:r>
                      <a:r>
                        <a:rPr sz="1800" spc="-5" dirty="0">
                          <a:solidFill>
                            <a:srgbClr val="FFFFFF"/>
                          </a:solidFill>
                          <a:latin typeface="Courier New"/>
                          <a:cs typeface="Courier New"/>
                        </a:rPr>
                        <a:t>Empty</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Stone</a:t>
                      </a:r>
                      <a:r>
                        <a:rPr sz="1800" spc="-40" dirty="0">
                          <a:solidFill>
                            <a:srgbClr val="FFFFFF"/>
                          </a:solidFill>
                          <a:latin typeface="Courier New"/>
                          <a:cs typeface="Courier New"/>
                        </a:rPr>
                        <a:t> </a:t>
                      </a:r>
                      <a:r>
                        <a:rPr sz="1800" spc="-5" dirty="0">
                          <a:solidFill>
                            <a:srgbClr val="FFFFFF"/>
                          </a:solidFill>
                          <a:latin typeface="Courier New"/>
                          <a:cs typeface="Courier New"/>
                        </a:rPr>
                        <a:t>Temple</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Pilots</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1994</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3"/>
                  </a:ext>
                </a:extLst>
              </a:tr>
              <a:tr h="388937">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Interstate</a:t>
                      </a:r>
                      <a:r>
                        <a:rPr sz="1800" spc="-15" dirty="0">
                          <a:solidFill>
                            <a:srgbClr val="FFFFFF"/>
                          </a:solidFill>
                          <a:latin typeface="Courier New"/>
                          <a:cs typeface="Courier New"/>
                        </a:rPr>
                        <a:t> </a:t>
                      </a:r>
                      <a:r>
                        <a:rPr sz="1800" spc="-5" dirty="0">
                          <a:solidFill>
                            <a:srgbClr val="FFFFFF"/>
                          </a:solidFill>
                          <a:latin typeface="Courier New"/>
                          <a:cs typeface="Courier New"/>
                        </a:rPr>
                        <a:t>Love</a:t>
                      </a:r>
                      <a:r>
                        <a:rPr sz="1800" spc="-10" dirty="0">
                          <a:solidFill>
                            <a:srgbClr val="FFFFFF"/>
                          </a:solidFill>
                          <a:latin typeface="Courier New"/>
                          <a:cs typeface="Courier New"/>
                        </a:rPr>
                        <a:t> </a:t>
                      </a:r>
                      <a:r>
                        <a:rPr sz="1800" spc="-5" dirty="0">
                          <a:solidFill>
                            <a:srgbClr val="FFFFFF"/>
                          </a:solidFill>
                          <a:latin typeface="Courier New"/>
                          <a:cs typeface="Courier New"/>
                        </a:rPr>
                        <a:t>Song</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Stone</a:t>
                      </a:r>
                      <a:r>
                        <a:rPr sz="1800" spc="-40" dirty="0">
                          <a:solidFill>
                            <a:srgbClr val="FFFFFF"/>
                          </a:solidFill>
                          <a:latin typeface="Courier New"/>
                          <a:cs typeface="Courier New"/>
                        </a:rPr>
                        <a:t> </a:t>
                      </a:r>
                      <a:r>
                        <a:rPr sz="1800" spc="-5" dirty="0">
                          <a:solidFill>
                            <a:srgbClr val="FFFFFF"/>
                          </a:solidFill>
                          <a:latin typeface="Courier New"/>
                          <a:cs typeface="Courier New"/>
                        </a:rPr>
                        <a:t>Temple</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Pilots</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1994</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4"/>
                  </a:ext>
                </a:extLst>
              </a:tr>
              <a:tr h="336615">
                <a:tc>
                  <a:txBody>
                    <a:bodyPr/>
                    <a:lstStyle/>
                    <a:p>
                      <a:pPr marL="3175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Vasoline</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Stone</a:t>
                      </a:r>
                      <a:r>
                        <a:rPr sz="1800" spc="-40" dirty="0">
                          <a:solidFill>
                            <a:srgbClr val="FFFFFF"/>
                          </a:solidFill>
                          <a:latin typeface="Courier New"/>
                          <a:cs typeface="Courier New"/>
                        </a:rPr>
                        <a:t> </a:t>
                      </a:r>
                      <a:r>
                        <a:rPr sz="1800" spc="-5" dirty="0">
                          <a:solidFill>
                            <a:srgbClr val="FFFFFF"/>
                          </a:solidFill>
                          <a:latin typeface="Courier New"/>
                          <a:cs typeface="Courier New"/>
                        </a:rPr>
                        <a:t>Temple</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Pilots</a:t>
                      </a:r>
                      <a:endParaRPr sz="1800">
                        <a:latin typeface="Courier New"/>
                        <a:cs typeface="Courier New"/>
                      </a:endParaRPr>
                    </a:p>
                  </a:txBody>
                  <a:tcPr marL="0" marR="0" marB="0"/>
                </a:tc>
                <a:tc>
                  <a:txBody>
                    <a:bodyPr/>
                    <a:lstStyle/>
                    <a:p>
                      <a:pPr algn="ct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1994</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dirty="0">
                        <a:latin typeface="Courier New"/>
                        <a:cs typeface="Courier New"/>
                      </a:endParaRPr>
                    </a:p>
                  </a:txBody>
                  <a:tcPr marL="0" marR="0" marB="0"/>
                </a:tc>
                <a:extLst>
                  <a:ext uri="{0D108BD9-81ED-4DB2-BD59-A6C34878D82A}">
                    <a16:rowId xmlns:a16="http://schemas.microsoft.com/office/drawing/2014/main" val="10005"/>
                  </a:ext>
                </a:extLst>
              </a:tr>
            </a:tbl>
          </a:graphicData>
        </a:graphic>
      </p:graphicFrame>
      <p:sp>
        <p:nvSpPr>
          <p:cNvPr id="9" name="object 9"/>
          <p:cNvSpPr txBox="1"/>
          <p:nvPr/>
        </p:nvSpPr>
        <p:spPr>
          <a:xfrm>
            <a:off x="609408" y="7433310"/>
            <a:ext cx="8408035" cy="300990"/>
          </a:xfrm>
          <a:prstGeom prst="rect">
            <a:avLst/>
          </a:prstGeom>
        </p:spPr>
        <p:txBody>
          <a:bodyPr vert="horz" wrap="square" lIns="0" tIns="13335" rIns="0" bIns="0" rtlCol="0">
            <a:spAutoFit/>
          </a:bodyPr>
          <a:lstStyle/>
          <a:p>
            <a:pPr marL="12700">
              <a:lnSpc>
                <a:spcPct val="100000"/>
              </a:lnSpc>
              <a:spcBef>
                <a:spcPts val="105"/>
              </a:spcBef>
              <a:tabLst>
                <a:tab pos="3172460" algn="l"/>
                <a:tab pos="6195695" algn="l"/>
                <a:tab pos="825690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82599929-94AA-2FA6-15F0-1BA4A730F5CA}"/>
              </a:ext>
            </a:extLst>
          </p:cNvPr>
          <p:cNvSpPr txBox="1">
            <a:spLocks/>
          </p:cNvSpPr>
          <p:nvPr/>
        </p:nvSpPr>
        <p:spPr>
          <a:xfrm>
            <a:off x="478589" y="162560"/>
            <a:ext cx="2928620"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40" dirty="0">
                <a:solidFill>
                  <a:sysClr val="windowText" lastClr="000000"/>
                </a:solidFill>
              </a:rPr>
              <a:t>OR</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1002832"/>
            <a:ext cx="14575155" cy="2497455"/>
          </a:xfrm>
          <a:custGeom>
            <a:avLst/>
            <a:gdLst/>
            <a:ahLst/>
            <a:cxnLst/>
            <a:rect l="l" t="t" r="r" b="b"/>
            <a:pathLst>
              <a:path w="14575155" h="2497455">
                <a:moveTo>
                  <a:pt x="14498413" y="2497387"/>
                </a:moveTo>
                <a:lnTo>
                  <a:pt x="76505" y="2497387"/>
                </a:lnTo>
                <a:lnTo>
                  <a:pt x="71180" y="2496863"/>
                </a:lnTo>
                <a:lnTo>
                  <a:pt x="31920" y="2480601"/>
                </a:lnTo>
                <a:lnTo>
                  <a:pt x="4175" y="2441873"/>
                </a:lnTo>
                <a:lnTo>
                  <a:pt x="0" y="2420882"/>
                </a:lnTo>
                <a:lnTo>
                  <a:pt x="0" y="2415506"/>
                </a:lnTo>
                <a:lnTo>
                  <a:pt x="0" y="76505"/>
                </a:lnTo>
                <a:lnTo>
                  <a:pt x="16786" y="31920"/>
                </a:lnTo>
                <a:lnTo>
                  <a:pt x="55513" y="4175"/>
                </a:lnTo>
                <a:lnTo>
                  <a:pt x="76505" y="0"/>
                </a:lnTo>
                <a:lnTo>
                  <a:pt x="14498413" y="0"/>
                </a:lnTo>
                <a:lnTo>
                  <a:pt x="14542998" y="16786"/>
                </a:lnTo>
                <a:lnTo>
                  <a:pt x="14570742" y="55513"/>
                </a:lnTo>
                <a:lnTo>
                  <a:pt x="14574918" y="76505"/>
                </a:lnTo>
                <a:lnTo>
                  <a:pt x="14574918" y="2420882"/>
                </a:lnTo>
                <a:lnTo>
                  <a:pt x="14558132" y="2465466"/>
                </a:lnTo>
                <a:lnTo>
                  <a:pt x="14519404" y="2493212"/>
                </a:lnTo>
                <a:lnTo>
                  <a:pt x="14503737" y="2496863"/>
                </a:lnTo>
                <a:lnTo>
                  <a:pt x="14498413" y="2497387"/>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745865"/>
            <a:ext cx="14575155" cy="4217035"/>
          </a:xfrm>
          <a:custGeom>
            <a:avLst/>
            <a:gdLst/>
            <a:ahLst/>
            <a:cxnLst/>
            <a:rect l="l" t="t" r="r" b="b"/>
            <a:pathLst>
              <a:path w="14575155" h="4217034">
                <a:moveTo>
                  <a:pt x="14498413" y="4216900"/>
                </a:moveTo>
                <a:lnTo>
                  <a:pt x="76505" y="4216900"/>
                </a:lnTo>
                <a:lnTo>
                  <a:pt x="71180" y="4216376"/>
                </a:lnTo>
                <a:lnTo>
                  <a:pt x="31920" y="4200113"/>
                </a:lnTo>
                <a:lnTo>
                  <a:pt x="4175" y="4161386"/>
                </a:lnTo>
                <a:lnTo>
                  <a:pt x="0" y="4140394"/>
                </a:lnTo>
                <a:lnTo>
                  <a:pt x="0" y="4135019"/>
                </a:lnTo>
                <a:lnTo>
                  <a:pt x="0" y="76505"/>
                </a:lnTo>
                <a:lnTo>
                  <a:pt x="16786" y="31919"/>
                </a:lnTo>
                <a:lnTo>
                  <a:pt x="55513" y="4175"/>
                </a:lnTo>
                <a:lnTo>
                  <a:pt x="76505" y="0"/>
                </a:lnTo>
                <a:lnTo>
                  <a:pt x="14498413" y="0"/>
                </a:lnTo>
                <a:lnTo>
                  <a:pt x="14542998" y="16785"/>
                </a:lnTo>
                <a:lnTo>
                  <a:pt x="14570742" y="55513"/>
                </a:lnTo>
                <a:lnTo>
                  <a:pt x="14574918" y="76505"/>
                </a:lnTo>
                <a:lnTo>
                  <a:pt x="14574918" y="4140394"/>
                </a:lnTo>
                <a:lnTo>
                  <a:pt x="14558132" y="4184979"/>
                </a:lnTo>
                <a:lnTo>
                  <a:pt x="14519404" y="4212724"/>
                </a:lnTo>
                <a:lnTo>
                  <a:pt x="14503737" y="4216376"/>
                </a:lnTo>
                <a:lnTo>
                  <a:pt x="14498413" y="421690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12912" y="1047802"/>
            <a:ext cx="2686685" cy="2318385"/>
          </a:xfrm>
          <a:prstGeom prst="rect">
            <a:avLst/>
          </a:prstGeom>
        </p:spPr>
        <p:txBody>
          <a:bodyPr vert="horz" wrap="square" lIns="0" tIns="85725" rIns="0" bIns="0" rtlCol="0">
            <a:spAutoFit/>
          </a:bodyPr>
          <a:lstStyle/>
          <a:p>
            <a:pPr marL="12700">
              <a:lnSpc>
                <a:spcPct val="100000"/>
              </a:lnSpc>
              <a:spcBef>
                <a:spcPts val="675"/>
              </a:spcBef>
            </a:pPr>
            <a:r>
              <a:rPr sz="1400" b="1" spc="-5" dirty="0">
                <a:solidFill>
                  <a:srgbClr val="00B0F0"/>
                </a:solidFill>
                <a:latin typeface="Courier New"/>
                <a:cs typeface="Courier New"/>
              </a:rPr>
              <a:t>SELECT</a:t>
            </a:r>
            <a:endParaRPr sz="1400" b="1" dirty="0">
              <a:solidFill>
                <a:srgbClr val="00B0F0"/>
              </a:solidFill>
              <a:latin typeface="Courier New"/>
              <a:cs typeface="Courier New"/>
            </a:endParaRPr>
          </a:p>
          <a:p>
            <a:pPr marL="225425" marR="1174750">
              <a:lnSpc>
                <a:spcPct val="134300"/>
              </a:lnSpc>
            </a:pPr>
            <a:r>
              <a:rPr sz="1400" spc="-5" dirty="0">
                <a:solidFill>
                  <a:srgbClr val="04182D"/>
                </a:solidFill>
                <a:latin typeface="Courier New"/>
                <a:cs typeface="Courier New"/>
              </a:rPr>
              <a:t>song, </a:t>
            </a:r>
            <a:r>
              <a:rPr sz="1400" dirty="0">
                <a:solidFill>
                  <a:srgbClr val="04182D"/>
                </a:solidFill>
                <a:latin typeface="Courier New"/>
                <a:cs typeface="Courier New"/>
              </a:rPr>
              <a:t> </a:t>
            </a:r>
            <a:r>
              <a:rPr sz="1400" spc="-5" dirty="0">
                <a:solidFill>
                  <a:srgbClr val="04182D"/>
                </a:solidFill>
                <a:latin typeface="Courier New"/>
                <a:cs typeface="Courier New"/>
              </a:rPr>
              <a:t>artist, </a:t>
            </a:r>
            <a:r>
              <a:rPr sz="1400" dirty="0">
                <a:solidFill>
                  <a:srgbClr val="04182D"/>
                </a:solidFill>
                <a:latin typeface="Courier New"/>
                <a:cs typeface="Courier New"/>
              </a:rPr>
              <a:t> </a:t>
            </a:r>
            <a:r>
              <a:rPr sz="1400" spc="-10" dirty="0">
                <a:solidFill>
                  <a:srgbClr val="04182D"/>
                </a:solidFill>
                <a:latin typeface="Courier New"/>
                <a:cs typeface="Courier New"/>
              </a:rPr>
              <a:t>release_yea</a:t>
            </a:r>
            <a:r>
              <a:rPr sz="1400" spc="-5" dirty="0">
                <a:solidFill>
                  <a:srgbClr val="04182D"/>
                </a:solidFill>
                <a:latin typeface="Courier New"/>
                <a:cs typeface="Courier New"/>
              </a:rPr>
              <a:t>r</a:t>
            </a:r>
            <a:endParaRPr sz="1400" dirty="0">
              <a:latin typeface="Courier New"/>
              <a:cs typeface="Courier New"/>
            </a:endParaRPr>
          </a:p>
          <a:p>
            <a:pPr marL="12700" marR="1281430">
              <a:lnSpc>
                <a:spcPct val="134300"/>
              </a:lnSpc>
            </a:pPr>
            <a:r>
              <a:rPr sz="1400" b="1" spc="-5" dirty="0">
                <a:solidFill>
                  <a:srgbClr val="00B0F0"/>
                </a:solidFill>
                <a:latin typeface="Courier New"/>
                <a:cs typeface="Courier New"/>
              </a:rPr>
              <a:t>FROM</a:t>
            </a:r>
            <a:r>
              <a:rPr sz="1400" spc="-95" dirty="0">
                <a:latin typeface="Courier New"/>
                <a:cs typeface="Courier New"/>
              </a:rPr>
              <a:t> </a:t>
            </a:r>
            <a:r>
              <a:rPr sz="1400" spc="-5" dirty="0">
                <a:solidFill>
                  <a:srgbClr val="04182D"/>
                </a:solidFill>
                <a:latin typeface="Courier New"/>
                <a:cs typeface="Courier New"/>
              </a:rPr>
              <a:t>songlist </a:t>
            </a:r>
            <a:r>
              <a:rPr sz="1400" spc="-825" dirty="0">
                <a:solidFill>
                  <a:srgbClr val="04182D"/>
                </a:solidFill>
                <a:latin typeface="Courier New"/>
                <a:cs typeface="Courier New"/>
              </a:rPr>
              <a:t> </a:t>
            </a:r>
            <a:r>
              <a:rPr sz="1400" b="1" spc="-5" dirty="0">
                <a:solidFill>
                  <a:srgbClr val="00B0F0"/>
                </a:solidFill>
                <a:latin typeface="Courier New"/>
                <a:cs typeface="Courier New"/>
              </a:rPr>
              <a:t>WHERE</a:t>
            </a:r>
            <a:endParaRPr sz="1400" b="1" dirty="0">
              <a:solidFill>
                <a:srgbClr val="00B0F0"/>
              </a:solidFill>
              <a:latin typeface="Courier New"/>
              <a:cs typeface="Courier New"/>
            </a:endParaRPr>
          </a:p>
          <a:p>
            <a:pPr marL="225425">
              <a:lnSpc>
                <a:spcPct val="100000"/>
              </a:lnSpc>
              <a:spcBef>
                <a:spcPts val="580"/>
              </a:spcBef>
            </a:pPr>
            <a:r>
              <a:rPr sz="1400" spc="-5" dirty="0">
                <a:solidFill>
                  <a:srgbClr val="04182D"/>
                </a:solidFill>
                <a:latin typeface="Courier New"/>
                <a:cs typeface="Courier New"/>
              </a:rPr>
              <a:t>release_year</a:t>
            </a:r>
            <a:r>
              <a:rPr sz="1400" spc="-40" dirty="0">
                <a:solidFill>
                  <a:srgbClr val="04182D"/>
                </a:solidFill>
                <a:latin typeface="Courier New"/>
                <a:cs typeface="Courier New"/>
              </a:rPr>
              <a:t> </a:t>
            </a:r>
            <a:r>
              <a:rPr sz="1400" spc="-5" dirty="0">
                <a:solidFill>
                  <a:srgbClr val="04182D"/>
                </a:solidFill>
                <a:latin typeface="Courier New"/>
                <a:cs typeface="Courier New"/>
              </a:rPr>
              <a:t>=</a:t>
            </a:r>
            <a:r>
              <a:rPr sz="1400" spc="-45" dirty="0">
                <a:solidFill>
                  <a:srgbClr val="04182D"/>
                </a:solidFill>
                <a:latin typeface="Courier New"/>
                <a:cs typeface="Courier New"/>
              </a:rPr>
              <a:t> </a:t>
            </a:r>
            <a:r>
              <a:rPr sz="1400" spc="-5" dirty="0">
                <a:solidFill>
                  <a:srgbClr val="BE2F72"/>
                </a:solidFill>
                <a:latin typeface="Courier New"/>
                <a:cs typeface="Courier New"/>
              </a:rPr>
              <a:t>1994</a:t>
            </a:r>
            <a:endParaRPr sz="1400" dirty="0">
              <a:latin typeface="Courier New"/>
              <a:cs typeface="Courier New"/>
            </a:endParaRPr>
          </a:p>
          <a:p>
            <a:pPr marL="224790">
              <a:lnSpc>
                <a:spcPct val="100000"/>
              </a:lnSpc>
              <a:spcBef>
                <a:spcPts val="575"/>
              </a:spcBef>
            </a:pPr>
            <a:r>
              <a:rPr sz="1400" b="1" spc="-5" dirty="0">
                <a:solidFill>
                  <a:srgbClr val="00B0F0"/>
                </a:solidFill>
                <a:latin typeface="Courier New"/>
                <a:cs typeface="Courier New"/>
              </a:rPr>
              <a:t>OR</a:t>
            </a:r>
            <a:r>
              <a:rPr sz="1400" spc="-35" dirty="0">
                <a:latin typeface="Courier New"/>
                <a:cs typeface="Courier New"/>
              </a:rPr>
              <a:t> </a:t>
            </a:r>
            <a:r>
              <a:rPr sz="1400" spc="-5" dirty="0">
                <a:solidFill>
                  <a:srgbClr val="04182D"/>
                </a:solidFill>
                <a:latin typeface="Courier New"/>
                <a:cs typeface="Courier New"/>
              </a:rPr>
              <a:t>release_year</a:t>
            </a:r>
            <a:r>
              <a:rPr sz="1400" spc="-30" dirty="0">
                <a:solidFill>
                  <a:srgbClr val="04182D"/>
                </a:solidFill>
                <a:latin typeface="Courier New"/>
                <a:cs typeface="Courier New"/>
              </a:rPr>
              <a:t> </a:t>
            </a:r>
            <a:r>
              <a:rPr sz="1400" spc="-5" dirty="0">
                <a:solidFill>
                  <a:srgbClr val="04182D"/>
                </a:solidFill>
                <a:latin typeface="Courier New"/>
                <a:cs typeface="Courier New"/>
              </a:rPr>
              <a:t>&gt;</a:t>
            </a:r>
            <a:r>
              <a:rPr sz="1400" spc="-35" dirty="0">
                <a:solidFill>
                  <a:srgbClr val="04182D"/>
                </a:solidFill>
                <a:latin typeface="Courier New"/>
                <a:cs typeface="Courier New"/>
              </a:rPr>
              <a:t> </a:t>
            </a:r>
            <a:r>
              <a:rPr sz="1400" spc="-5" dirty="0">
                <a:solidFill>
                  <a:srgbClr val="BE2F72"/>
                </a:solidFill>
                <a:latin typeface="Courier New"/>
                <a:cs typeface="Courier New"/>
              </a:rPr>
              <a:t>2000</a:t>
            </a:r>
            <a:r>
              <a:rPr sz="1400" spc="-5" dirty="0">
                <a:solidFill>
                  <a:srgbClr val="04182D"/>
                </a:solidFill>
                <a:latin typeface="Courier New"/>
                <a:cs typeface="Courier New"/>
              </a:rPr>
              <a:t>;</a:t>
            </a:r>
            <a:endParaRPr sz="1400" dirty="0">
              <a:latin typeface="Courier New"/>
              <a:cs typeface="Courier New"/>
            </a:endParaRPr>
          </a:p>
        </p:txBody>
      </p:sp>
      <p:sp>
        <p:nvSpPr>
          <p:cNvPr id="8" name="object 8"/>
          <p:cNvSpPr txBox="1"/>
          <p:nvPr/>
        </p:nvSpPr>
        <p:spPr>
          <a:xfrm>
            <a:off x="579981" y="3789171"/>
            <a:ext cx="6562090" cy="885190"/>
          </a:xfrm>
          <a:prstGeom prst="rect">
            <a:avLst/>
          </a:prstGeom>
        </p:spPr>
        <p:txBody>
          <a:bodyPr vert="horz" wrap="square" lIns="0" tIns="85725" rIns="0" bIns="0" rtlCol="0">
            <a:spAutoFit/>
          </a:bodyPr>
          <a:lstStyle/>
          <a:p>
            <a:pPr marL="12700">
              <a:lnSpc>
                <a:spcPct val="100000"/>
              </a:lnSpc>
              <a:spcBef>
                <a:spcPts val="675"/>
              </a:spcBef>
              <a:tabLst>
                <a:tab pos="2461895" algn="l"/>
                <a:tab pos="4805045" algn="l"/>
                <a:tab pos="6402705" algn="l"/>
              </a:tabLst>
            </a:pPr>
            <a:r>
              <a:rPr sz="1400" spc="-10" dirty="0">
                <a:solidFill>
                  <a:srgbClr val="FFFFFF"/>
                </a:solidFill>
                <a:latin typeface="Courier New"/>
                <a:cs typeface="Courier New"/>
              </a:rPr>
              <a:t>+</a:t>
            </a:r>
            <a:r>
              <a:rPr sz="1400" u="heavy" spc="-10"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spc="-10"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spc="-10" dirty="0">
                <a:solidFill>
                  <a:srgbClr val="FFFFFF"/>
                </a:solidFill>
                <a:uFill>
                  <a:solidFill>
                    <a:srgbClr val="FEFEFE"/>
                  </a:solidFill>
                </a:uFill>
                <a:latin typeface="Arial Hebrew Scholar" pitchFamily="2" charset="-79"/>
                <a:cs typeface="Arial Hebrew Scholar" pitchFamily="2" charset="-79"/>
              </a:rPr>
              <a:t>	</a:t>
            </a:r>
            <a:r>
              <a:rPr sz="1400" spc="-5" dirty="0">
                <a:solidFill>
                  <a:srgbClr val="FFFFFF"/>
                </a:solidFill>
                <a:latin typeface="Courier New"/>
                <a:cs typeface="Courier New"/>
              </a:rPr>
              <a:t>+</a:t>
            </a:r>
            <a:endParaRPr sz="1400" dirty="0">
              <a:latin typeface="Courier New"/>
              <a:cs typeface="Courier New"/>
            </a:endParaRPr>
          </a:p>
          <a:p>
            <a:pPr marL="12700">
              <a:lnSpc>
                <a:spcPct val="100000"/>
              </a:lnSpc>
              <a:spcBef>
                <a:spcPts val="575"/>
              </a:spcBef>
              <a:tabLst>
                <a:tab pos="2461895" algn="l"/>
                <a:tab pos="4805045" algn="l"/>
              </a:tabLst>
            </a:pPr>
            <a:r>
              <a:rPr sz="1400" spc="-5" dirty="0">
                <a:solidFill>
                  <a:srgbClr val="FFFFFF"/>
                </a:solidFill>
                <a:latin typeface="Courier New"/>
                <a:cs typeface="Courier New"/>
              </a:rPr>
              <a:t>| song	|</a:t>
            </a:r>
            <a:r>
              <a:rPr sz="1400" dirty="0">
                <a:solidFill>
                  <a:srgbClr val="FFFFFF"/>
                </a:solidFill>
                <a:latin typeface="Courier New"/>
                <a:cs typeface="Courier New"/>
              </a:rPr>
              <a:t> </a:t>
            </a:r>
            <a:r>
              <a:rPr sz="1400" spc="-5" dirty="0">
                <a:solidFill>
                  <a:srgbClr val="FFFFFF"/>
                </a:solidFill>
                <a:latin typeface="Courier New"/>
                <a:cs typeface="Courier New"/>
              </a:rPr>
              <a:t>artist	|</a:t>
            </a:r>
            <a:r>
              <a:rPr sz="1400" spc="-45" dirty="0">
                <a:solidFill>
                  <a:srgbClr val="FFFFFF"/>
                </a:solidFill>
                <a:latin typeface="Courier New"/>
                <a:cs typeface="Courier New"/>
              </a:rPr>
              <a:t> </a:t>
            </a:r>
            <a:r>
              <a:rPr sz="1400" spc="-5" dirty="0">
                <a:solidFill>
                  <a:srgbClr val="FFFFFF"/>
                </a:solidFill>
                <a:latin typeface="Courier New"/>
                <a:cs typeface="Courier New"/>
              </a:rPr>
              <a:t>release_year</a:t>
            </a:r>
            <a:r>
              <a:rPr sz="1400" spc="-50" dirty="0">
                <a:solidFill>
                  <a:srgbClr val="FFFFFF"/>
                </a:solidFill>
                <a:latin typeface="Courier New"/>
                <a:cs typeface="Courier New"/>
              </a:rPr>
              <a:t> </a:t>
            </a:r>
            <a:r>
              <a:rPr sz="1400" spc="-5" dirty="0">
                <a:solidFill>
                  <a:srgbClr val="FFFFFF"/>
                </a:solidFill>
                <a:latin typeface="Courier New"/>
                <a:cs typeface="Courier New"/>
              </a:rPr>
              <a:t>|</a:t>
            </a:r>
            <a:endParaRPr sz="1400" dirty="0">
              <a:latin typeface="Courier New"/>
              <a:cs typeface="Courier New"/>
            </a:endParaRPr>
          </a:p>
          <a:p>
            <a:pPr marL="12700">
              <a:lnSpc>
                <a:spcPct val="100000"/>
              </a:lnSpc>
              <a:spcBef>
                <a:spcPts val="580"/>
              </a:spcBef>
              <a:tabLst>
                <a:tab pos="2461895" algn="l"/>
                <a:tab pos="4805045" algn="l"/>
                <a:tab pos="6548755" algn="l"/>
              </a:tabLst>
            </a:pPr>
            <a:r>
              <a:rPr sz="1400" spc="-10" dirty="0">
                <a:solidFill>
                  <a:srgbClr val="FFFFFF"/>
                </a:solidFill>
                <a:latin typeface="Courier New"/>
                <a:cs typeface="Courier New"/>
              </a:rPr>
              <a:t>|</a:t>
            </a:r>
            <a:r>
              <a:rPr sz="1400" u="heavy" spc="-10"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spc="-10"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dirty="0">
                <a:solidFill>
                  <a:srgbClr val="FFFFFF"/>
                </a:solidFill>
                <a:uFill>
                  <a:solidFill>
                    <a:srgbClr val="FEFEFE"/>
                  </a:solidFill>
                </a:uFill>
                <a:latin typeface="Arial Hebrew Scholar" pitchFamily="2" charset="-79"/>
                <a:cs typeface="Arial Hebrew Scholar" pitchFamily="2" charset="-79"/>
              </a:rPr>
              <a:t> 	</a:t>
            </a:r>
            <a:endParaRPr sz="1400" dirty="0">
              <a:latin typeface="Arial Hebrew Scholar" pitchFamily="2" charset="-79"/>
              <a:cs typeface="Arial Hebrew Scholar" pitchFamily="2" charset="-79"/>
            </a:endParaRPr>
          </a:p>
        </p:txBody>
      </p:sp>
      <p:graphicFrame>
        <p:nvGraphicFramePr>
          <p:cNvPr id="9" name="object 9"/>
          <p:cNvGraphicFramePr>
            <a:graphicFrameLocks noGrp="1"/>
          </p:cNvGraphicFramePr>
          <p:nvPr>
            <p:extLst>
              <p:ext uri="{D42A27DB-BD31-4B8C-83A1-F6EECF244321}">
                <p14:modId xmlns:p14="http://schemas.microsoft.com/office/powerpoint/2010/main" val="1879082848"/>
              </p:ext>
            </p:extLst>
          </p:nvPr>
        </p:nvGraphicFramePr>
        <p:xfrm>
          <a:off x="560931" y="4740324"/>
          <a:ext cx="6562724" cy="2799592"/>
        </p:xfrm>
        <a:graphic>
          <a:graphicData uri="http://schemas.openxmlformats.org/drawingml/2006/table">
            <a:tbl>
              <a:tblPr firstRow="1" bandRow="1">
                <a:tableStyleId>{2D5ABB26-0587-4C30-8999-92F81FD0307C}</a:tableStyleId>
              </a:tblPr>
              <a:tblGrid>
                <a:gridCol w="191770">
                  <a:extLst>
                    <a:ext uri="{9D8B030D-6E8A-4147-A177-3AD203B41FA5}">
                      <a16:colId xmlns:a16="http://schemas.microsoft.com/office/drawing/2014/main" val="20000"/>
                    </a:ext>
                  </a:extLst>
                </a:gridCol>
                <a:gridCol w="2237105">
                  <a:extLst>
                    <a:ext uri="{9D8B030D-6E8A-4147-A177-3AD203B41FA5}">
                      <a16:colId xmlns:a16="http://schemas.microsoft.com/office/drawing/2014/main" val="20001"/>
                    </a:ext>
                  </a:extLst>
                </a:gridCol>
                <a:gridCol w="213360">
                  <a:extLst>
                    <a:ext uri="{9D8B030D-6E8A-4147-A177-3AD203B41FA5}">
                      <a16:colId xmlns:a16="http://schemas.microsoft.com/office/drawing/2014/main" val="20002"/>
                    </a:ext>
                  </a:extLst>
                </a:gridCol>
                <a:gridCol w="2130425">
                  <a:extLst>
                    <a:ext uri="{9D8B030D-6E8A-4147-A177-3AD203B41FA5}">
                      <a16:colId xmlns:a16="http://schemas.microsoft.com/office/drawing/2014/main" val="20003"/>
                    </a:ext>
                  </a:extLst>
                </a:gridCol>
                <a:gridCol w="213360">
                  <a:extLst>
                    <a:ext uri="{9D8B030D-6E8A-4147-A177-3AD203B41FA5}">
                      <a16:colId xmlns:a16="http://schemas.microsoft.com/office/drawing/2014/main" val="20004"/>
                    </a:ext>
                  </a:extLst>
                </a:gridCol>
                <a:gridCol w="958850">
                  <a:extLst>
                    <a:ext uri="{9D8B030D-6E8A-4147-A177-3AD203B41FA5}">
                      <a16:colId xmlns:a16="http://schemas.microsoft.com/office/drawing/2014/main" val="20005"/>
                    </a:ext>
                  </a:extLst>
                </a:gridCol>
                <a:gridCol w="617854">
                  <a:extLst>
                    <a:ext uri="{9D8B030D-6E8A-4147-A177-3AD203B41FA5}">
                      <a16:colId xmlns:a16="http://schemas.microsoft.com/office/drawing/2014/main" val="20006"/>
                    </a:ext>
                  </a:extLst>
                </a:gridCol>
              </a:tblGrid>
              <a:tr h="253456">
                <a:tc>
                  <a:txBody>
                    <a:bodyPr/>
                    <a:lstStyle/>
                    <a:p>
                      <a:pPr marR="13335" algn="ctr">
                        <a:lnSpc>
                          <a:spcPts val="1635"/>
                        </a:lnSpc>
                      </a:pPr>
                      <a:r>
                        <a:rPr sz="1400" dirty="0">
                          <a:solidFill>
                            <a:srgbClr val="FFFFFF"/>
                          </a:solidFill>
                          <a:latin typeface="Courier New"/>
                          <a:cs typeface="Courier New"/>
                        </a:rPr>
                        <a:t>|</a:t>
                      </a:r>
                      <a:endParaRPr sz="1400">
                        <a:latin typeface="Courier New"/>
                        <a:cs typeface="Courier New"/>
                      </a:endParaRPr>
                    </a:p>
                  </a:txBody>
                  <a:tcPr marL="0" marR="0" marT="0" marB="0"/>
                </a:tc>
                <a:tc>
                  <a:txBody>
                    <a:bodyPr/>
                    <a:lstStyle/>
                    <a:p>
                      <a:pPr marL="52705">
                        <a:lnSpc>
                          <a:spcPts val="1635"/>
                        </a:lnSpc>
                      </a:pPr>
                      <a:r>
                        <a:rPr sz="1400" spc="-5" dirty="0">
                          <a:solidFill>
                            <a:srgbClr val="FFFFFF"/>
                          </a:solidFill>
                          <a:latin typeface="Courier New"/>
                          <a:cs typeface="Courier New"/>
                        </a:rPr>
                        <a:t>Doom</a:t>
                      </a:r>
                      <a:r>
                        <a:rPr sz="1400" spc="-40" dirty="0">
                          <a:solidFill>
                            <a:srgbClr val="FFFFFF"/>
                          </a:solidFill>
                          <a:latin typeface="Courier New"/>
                          <a:cs typeface="Courier New"/>
                        </a:rPr>
                        <a:t> </a:t>
                      </a:r>
                      <a:r>
                        <a:rPr sz="1400" spc="-5" dirty="0">
                          <a:solidFill>
                            <a:srgbClr val="FFFFFF"/>
                          </a:solidFill>
                          <a:latin typeface="Courier New"/>
                          <a:cs typeface="Courier New"/>
                        </a:rPr>
                        <a:t>And</a:t>
                      </a:r>
                      <a:r>
                        <a:rPr sz="1400" spc="-40" dirty="0">
                          <a:solidFill>
                            <a:srgbClr val="FFFFFF"/>
                          </a:solidFill>
                          <a:latin typeface="Courier New"/>
                          <a:cs typeface="Courier New"/>
                        </a:rPr>
                        <a:t> </a:t>
                      </a:r>
                      <a:r>
                        <a:rPr sz="1400" spc="-5" dirty="0">
                          <a:solidFill>
                            <a:srgbClr val="FFFFFF"/>
                          </a:solidFill>
                          <a:latin typeface="Courier New"/>
                          <a:cs typeface="Courier New"/>
                        </a:rPr>
                        <a:t>Gloom</a:t>
                      </a:r>
                      <a:endParaRPr sz="1400">
                        <a:latin typeface="Courier New"/>
                        <a:cs typeface="Courier New"/>
                      </a:endParaRPr>
                    </a:p>
                  </a:txBody>
                  <a:tcPr marL="0" marR="0" marT="0" marB="0"/>
                </a:tc>
                <a:tc>
                  <a:txBody>
                    <a:bodyPr/>
                    <a:lstStyle/>
                    <a:p>
                      <a:pPr algn="ctr">
                        <a:lnSpc>
                          <a:spcPts val="1635"/>
                        </a:lnSpc>
                      </a:pPr>
                      <a:r>
                        <a:rPr sz="1400" dirty="0">
                          <a:solidFill>
                            <a:srgbClr val="FFFFFF"/>
                          </a:solidFill>
                          <a:latin typeface="Courier New"/>
                          <a:cs typeface="Courier New"/>
                        </a:rPr>
                        <a:t>|</a:t>
                      </a:r>
                      <a:endParaRPr sz="1400">
                        <a:latin typeface="Courier New"/>
                        <a:cs typeface="Courier New"/>
                      </a:endParaRPr>
                    </a:p>
                  </a:txBody>
                  <a:tcPr marL="0" marR="0" marT="0" marB="0"/>
                </a:tc>
                <a:tc>
                  <a:txBody>
                    <a:bodyPr/>
                    <a:lstStyle/>
                    <a:p>
                      <a:pPr marL="52705">
                        <a:lnSpc>
                          <a:spcPts val="1635"/>
                        </a:lnSpc>
                      </a:pPr>
                      <a:r>
                        <a:rPr sz="1400" spc="-5" dirty="0">
                          <a:solidFill>
                            <a:srgbClr val="FFFFFF"/>
                          </a:solidFill>
                          <a:latin typeface="Courier New"/>
                          <a:cs typeface="Courier New"/>
                        </a:rPr>
                        <a:t>Rolling</a:t>
                      </a:r>
                      <a:r>
                        <a:rPr sz="1400" spc="-65" dirty="0">
                          <a:solidFill>
                            <a:srgbClr val="FFFFFF"/>
                          </a:solidFill>
                          <a:latin typeface="Courier New"/>
                          <a:cs typeface="Courier New"/>
                        </a:rPr>
                        <a:t> </a:t>
                      </a:r>
                      <a:r>
                        <a:rPr sz="1400" spc="-5" dirty="0">
                          <a:solidFill>
                            <a:srgbClr val="FFFFFF"/>
                          </a:solidFill>
                          <a:latin typeface="Courier New"/>
                          <a:cs typeface="Courier New"/>
                        </a:rPr>
                        <a:t>Stones</a:t>
                      </a:r>
                      <a:endParaRPr sz="1400">
                        <a:latin typeface="Courier New"/>
                        <a:cs typeface="Courier New"/>
                      </a:endParaRPr>
                    </a:p>
                  </a:txBody>
                  <a:tcPr marL="0" marR="0" marT="0" marB="0"/>
                </a:tc>
                <a:tc>
                  <a:txBody>
                    <a:bodyPr/>
                    <a:lstStyle/>
                    <a:p>
                      <a:pPr algn="ctr">
                        <a:lnSpc>
                          <a:spcPts val="1635"/>
                        </a:lnSpc>
                      </a:pPr>
                      <a:r>
                        <a:rPr sz="1400" dirty="0">
                          <a:solidFill>
                            <a:srgbClr val="FFFFFF"/>
                          </a:solidFill>
                          <a:latin typeface="Courier New"/>
                          <a:cs typeface="Courier New"/>
                        </a:rPr>
                        <a:t>|</a:t>
                      </a:r>
                      <a:endParaRPr sz="1400">
                        <a:latin typeface="Courier New"/>
                        <a:cs typeface="Courier New"/>
                      </a:endParaRPr>
                    </a:p>
                  </a:txBody>
                  <a:tcPr marL="0" marR="0" marT="0" marB="0"/>
                </a:tc>
                <a:tc>
                  <a:txBody>
                    <a:bodyPr/>
                    <a:lstStyle/>
                    <a:p>
                      <a:pPr marL="52705">
                        <a:lnSpc>
                          <a:spcPts val="1635"/>
                        </a:lnSpc>
                      </a:pPr>
                      <a:r>
                        <a:rPr sz="1400" spc="-5" dirty="0">
                          <a:solidFill>
                            <a:srgbClr val="FFFFFF"/>
                          </a:solidFill>
                          <a:latin typeface="Courier New"/>
                          <a:cs typeface="Courier New"/>
                        </a:rPr>
                        <a:t>2012</a:t>
                      </a:r>
                      <a:endParaRPr sz="1400">
                        <a:latin typeface="Courier New"/>
                        <a:cs typeface="Courier New"/>
                      </a:endParaRPr>
                    </a:p>
                  </a:txBody>
                  <a:tcPr marL="0" marR="0" marT="0" marB="0"/>
                </a:tc>
                <a:tc>
                  <a:txBody>
                    <a:bodyPr/>
                    <a:lstStyle/>
                    <a:p>
                      <a:pPr marR="24130" algn="r">
                        <a:lnSpc>
                          <a:spcPts val="1635"/>
                        </a:lnSpc>
                      </a:pPr>
                      <a:r>
                        <a:rPr sz="1400" dirty="0">
                          <a:solidFill>
                            <a:srgbClr val="FFFFFF"/>
                          </a:solidFill>
                          <a:latin typeface="Courier New"/>
                          <a:cs typeface="Courier New"/>
                        </a:rPr>
                        <a:t>|</a:t>
                      </a:r>
                      <a:endParaRPr sz="1400">
                        <a:latin typeface="Courier New"/>
                        <a:cs typeface="Courier New"/>
                      </a:endParaRPr>
                    </a:p>
                  </a:txBody>
                  <a:tcPr marL="0" marR="0" marT="0" marB="0"/>
                </a:tc>
                <a:extLst>
                  <a:ext uri="{0D108BD9-81ED-4DB2-BD59-A6C34878D82A}">
                    <a16:rowId xmlns:a16="http://schemas.microsoft.com/office/drawing/2014/main" val="10000"/>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Remedy</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Seether</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2005</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1"/>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45</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Shinedown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2003</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2"/>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Black</a:t>
                      </a:r>
                      <a:r>
                        <a:rPr sz="1400" spc="-40" dirty="0">
                          <a:solidFill>
                            <a:srgbClr val="FFFFFF"/>
                          </a:solidFill>
                          <a:latin typeface="Courier New"/>
                          <a:cs typeface="Courier New"/>
                        </a:rPr>
                        <a:t> </a:t>
                      </a:r>
                      <a:r>
                        <a:rPr sz="1400" spc="-5" dirty="0">
                          <a:solidFill>
                            <a:srgbClr val="FFFFFF"/>
                          </a:solidFill>
                          <a:latin typeface="Courier New"/>
                          <a:cs typeface="Courier New"/>
                        </a:rPr>
                        <a:t>Hole</a:t>
                      </a:r>
                      <a:r>
                        <a:rPr sz="1400" spc="-40" dirty="0">
                          <a:solidFill>
                            <a:srgbClr val="FFFFFF"/>
                          </a:solidFill>
                          <a:latin typeface="Courier New"/>
                          <a:cs typeface="Courier New"/>
                        </a:rPr>
                        <a:t> </a:t>
                      </a:r>
                      <a:r>
                        <a:rPr sz="1400" spc="-5" dirty="0">
                          <a:solidFill>
                            <a:srgbClr val="FFFFFF"/>
                          </a:solidFill>
                          <a:latin typeface="Courier New"/>
                          <a:cs typeface="Courier New"/>
                        </a:rPr>
                        <a:t>Sun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Soundgarden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3"/>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Fell</a:t>
                      </a:r>
                      <a:r>
                        <a:rPr sz="1400" spc="-30" dirty="0">
                          <a:solidFill>
                            <a:srgbClr val="FFFFFF"/>
                          </a:solidFill>
                          <a:latin typeface="Courier New"/>
                          <a:cs typeface="Courier New"/>
                        </a:rPr>
                        <a:t> </a:t>
                      </a:r>
                      <a:r>
                        <a:rPr sz="1400" spc="-5" dirty="0">
                          <a:solidFill>
                            <a:srgbClr val="FFFFFF"/>
                          </a:solidFill>
                          <a:latin typeface="Courier New"/>
                          <a:cs typeface="Courier New"/>
                        </a:rPr>
                        <a:t>On</a:t>
                      </a:r>
                      <a:r>
                        <a:rPr sz="1400" spc="-30" dirty="0">
                          <a:solidFill>
                            <a:srgbClr val="FFFFFF"/>
                          </a:solidFill>
                          <a:latin typeface="Courier New"/>
                          <a:cs typeface="Courier New"/>
                        </a:rPr>
                        <a:t> </a:t>
                      </a:r>
                      <a:r>
                        <a:rPr sz="1400" spc="-5" dirty="0">
                          <a:solidFill>
                            <a:srgbClr val="FFFFFF"/>
                          </a:solidFill>
                          <a:latin typeface="Courier New"/>
                          <a:cs typeface="Courier New"/>
                        </a:rPr>
                        <a:t>Black</a:t>
                      </a:r>
                      <a:r>
                        <a:rPr sz="1400" spc="-25" dirty="0">
                          <a:solidFill>
                            <a:srgbClr val="FFFFFF"/>
                          </a:solidFill>
                          <a:latin typeface="Courier New"/>
                          <a:cs typeface="Courier New"/>
                        </a:rPr>
                        <a:t> </a:t>
                      </a:r>
                      <a:r>
                        <a:rPr sz="1400" spc="-5" dirty="0">
                          <a:solidFill>
                            <a:srgbClr val="FFFFFF"/>
                          </a:solidFill>
                          <a:latin typeface="Courier New"/>
                          <a:cs typeface="Courier New"/>
                        </a:rPr>
                        <a:t>Days</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Soundgarden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4"/>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Spoonman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Soundgarden</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5"/>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It's</a:t>
                      </a:r>
                      <a:r>
                        <a:rPr sz="1400" spc="-40" dirty="0">
                          <a:solidFill>
                            <a:srgbClr val="FFFFFF"/>
                          </a:solidFill>
                          <a:latin typeface="Courier New"/>
                          <a:cs typeface="Courier New"/>
                        </a:rPr>
                        <a:t> </a:t>
                      </a:r>
                      <a:r>
                        <a:rPr sz="1400" spc="-5" dirty="0">
                          <a:solidFill>
                            <a:srgbClr val="FFFFFF"/>
                          </a:solidFill>
                          <a:latin typeface="Courier New"/>
                          <a:cs typeface="Courier New"/>
                        </a:rPr>
                        <a:t>Been</a:t>
                      </a:r>
                      <a:r>
                        <a:rPr sz="1400" spc="-40" dirty="0">
                          <a:solidFill>
                            <a:srgbClr val="FFFFFF"/>
                          </a:solidFill>
                          <a:latin typeface="Courier New"/>
                          <a:cs typeface="Courier New"/>
                        </a:rPr>
                        <a:t> </a:t>
                      </a:r>
                      <a:r>
                        <a:rPr sz="1400" spc="-5" dirty="0">
                          <a:solidFill>
                            <a:srgbClr val="FFFFFF"/>
                          </a:solidFill>
                          <a:latin typeface="Courier New"/>
                          <a:cs typeface="Courier New"/>
                        </a:rPr>
                        <a:t>Awhile</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Staind</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2001</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6"/>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Big</a:t>
                      </a:r>
                      <a:r>
                        <a:rPr sz="1400" spc="-65" dirty="0">
                          <a:solidFill>
                            <a:srgbClr val="FFFFFF"/>
                          </a:solidFill>
                          <a:latin typeface="Courier New"/>
                          <a:cs typeface="Courier New"/>
                        </a:rPr>
                        <a:t> </a:t>
                      </a:r>
                      <a:r>
                        <a:rPr sz="1400" spc="-5" dirty="0">
                          <a:solidFill>
                            <a:srgbClr val="FFFFFF"/>
                          </a:solidFill>
                          <a:latin typeface="Courier New"/>
                          <a:cs typeface="Courier New"/>
                        </a:rPr>
                        <a:t>Empty</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Stone</a:t>
                      </a:r>
                      <a:r>
                        <a:rPr sz="1400" spc="-40" dirty="0">
                          <a:solidFill>
                            <a:srgbClr val="FFFFFF"/>
                          </a:solidFill>
                          <a:latin typeface="Courier New"/>
                          <a:cs typeface="Courier New"/>
                        </a:rPr>
                        <a:t> </a:t>
                      </a:r>
                      <a:r>
                        <a:rPr sz="1400" spc="-5" dirty="0">
                          <a:solidFill>
                            <a:srgbClr val="FFFFFF"/>
                          </a:solidFill>
                          <a:latin typeface="Courier New"/>
                          <a:cs typeface="Courier New"/>
                        </a:rPr>
                        <a:t>Temple</a:t>
                      </a:r>
                      <a:r>
                        <a:rPr sz="1400" spc="-40" dirty="0">
                          <a:solidFill>
                            <a:srgbClr val="FFFFFF"/>
                          </a:solidFill>
                          <a:latin typeface="Courier New"/>
                          <a:cs typeface="Courier New"/>
                        </a:rPr>
                        <a:t> </a:t>
                      </a:r>
                      <a:r>
                        <a:rPr sz="1400" spc="-5" dirty="0">
                          <a:solidFill>
                            <a:srgbClr val="FFFFFF"/>
                          </a:solidFill>
                          <a:latin typeface="Courier New"/>
                          <a:cs typeface="Courier New"/>
                        </a:rPr>
                        <a:t>Pilots</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7"/>
                  </a:ext>
                </a:extLst>
              </a:tr>
              <a:tr h="286585">
                <a:tc>
                  <a:txBody>
                    <a:bodyPr/>
                    <a:lstStyle/>
                    <a:p>
                      <a:pPr marR="13335"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Interstate</a:t>
                      </a:r>
                      <a:r>
                        <a:rPr sz="1400" spc="-40" dirty="0">
                          <a:solidFill>
                            <a:srgbClr val="FFFFFF"/>
                          </a:solidFill>
                          <a:latin typeface="Courier New"/>
                          <a:cs typeface="Courier New"/>
                        </a:rPr>
                        <a:t> </a:t>
                      </a:r>
                      <a:r>
                        <a:rPr sz="1400" spc="-5" dirty="0">
                          <a:solidFill>
                            <a:srgbClr val="FFFFFF"/>
                          </a:solidFill>
                          <a:latin typeface="Courier New"/>
                          <a:cs typeface="Courier New"/>
                        </a:rPr>
                        <a:t>Love</a:t>
                      </a:r>
                      <a:r>
                        <a:rPr sz="1400" spc="-40" dirty="0">
                          <a:solidFill>
                            <a:srgbClr val="FFFFFF"/>
                          </a:solidFill>
                          <a:latin typeface="Courier New"/>
                          <a:cs typeface="Courier New"/>
                        </a:rPr>
                        <a:t> </a:t>
                      </a:r>
                      <a:r>
                        <a:rPr sz="1400" spc="-5" dirty="0">
                          <a:solidFill>
                            <a:srgbClr val="FFFFFF"/>
                          </a:solidFill>
                          <a:latin typeface="Courier New"/>
                          <a:cs typeface="Courier New"/>
                        </a:rPr>
                        <a:t>Song</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Stone</a:t>
                      </a:r>
                      <a:r>
                        <a:rPr sz="1400" spc="-40" dirty="0">
                          <a:solidFill>
                            <a:srgbClr val="FFFFFF"/>
                          </a:solidFill>
                          <a:latin typeface="Courier New"/>
                          <a:cs typeface="Courier New"/>
                        </a:rPr>
                        <a:t> </a:t>
                      </a:r>
                      <a:r>
                        <a:rPr sz="1400" spc="-5" dirty="0">
                          <a:solidFill>
                            <a:srgbClr val="FFFFFF"/>
                          </a:solidFill>
                          <a:latin typeface="Courier New"/>
                          <a:cs typeface="Courier New"/>
                        </a:rPr>
                        <a:t>Temple</a:t>
                      </a:r>
                      <a:r>
                        <a:rPr sz="1400" spc="-40" dirty="0">
                          <a:solidFill>
                            <a:srgbClr val="FFFFFF"/>
                          </a:solidFill>
                          <a:latin typeface="Courier New"/>
                          <a:cs typeface="Courier New"/>
                        </a:rPr>
                        <a:t> </a:t>
                      </a:r>
                      <a:r>
                        <a:rPr sz="1400" spc="-5" dirty="0">
                          <a:solidFill>
                            <a:srgbClr val="FFFFFF"/>
                          </a:solidFill>
                          <a:latin typeface="Courier New"/>
                          <a:cs typeface="Courier New"/>
                        </a:rPr>
                        <a:t>Pilots</a:t>
                      </a:r>
                      <a:endParaRPr sz="1400">
                        <a:latin typeface="Courier New"/>
                        <a:cs typeface="Courier New"/>
                      </a:endParaRPr>
                    </a:p>
                  </a:txBody>
                  <a:tcPr marL="0" marR="0" marT="27305" marB="0"/>
                </a:tc>
                <a:tc>
                  <a:txBody>
                    <a:bodyPr/>
                    <a:lstStyle/>
                    <a:p>
                      <a:pPr algn="ct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ct val="10000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ct val="10000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8"/>
                  </a:ext>
                </a:extLst>
              </a:tr>
              <a:tr h="253456">
                <a:tc>
                  <a:txBody>
                    <a:bodyPr/>
                    <a:lstStyle/>
                    <a:p>
                      <a:pPr marR="13335" algn="ctr">
                        <a:lnSpc>
                          <a:spcPts val="168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ts val="1680"/>
                        </a:lnSpc>
                        <a:spcBef>
                          <a:spcPts val="215"/>
                        </a:spcBef>
                      </a:pPr>
                      <a:r>
                        <a:rPr sz="1400" spc="-5" dirty="0">
                          <a:solidFill>
                            <a:srgbClr val="FFFFFF"/>
                          </a:solidFill>
                          <a:latin typeface="Courier New"/>
                          <a:cs typeface="Courier New"/>
                        </a:rPr>
                        <a:t>Vasoline</a:t>
                      </a:r>
                      <a:endParaRPr sz="1400">
                        <a:latin typeface="Courier New"/>
                        <a:cs typeface="Courier New"/>
                      </a:endParaRPr>
                    </a:p>
                  </a:txBody>
                  <a:tcPr marL="0" marR="0" marT="27305" marB="0"/>
                </a:tc>
                <a:tc>
                  <a:txBody>
                    <a:bodyPr/>
                    <a:lstStyle/>
                    <a:p>
                      <a:pPr algn="ctr">
                        <a:lnSpc>
                          <a:spcPts val="168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ts val="1680"/>
                        </a:lnSpc>
                        <a:spcBef>
                          <a:spcPts val="215"/>
                        </a:spcBef>
                      </a:pPr>
                      <a:r>
                        <a:rPr sz="1400" spc="-5" dirty="0">
                          <a:solidFill>
                            <a:srgbClr val="FFFFFF"/>
                          </a:solidFill>
                          <a:latin typeface="Courier New"/>
                          <a:cs typeface="Courier New"/>
                        </a:rPr>
                        <a:t>Stone</a:t>
                      </a:r>
                      <a:r>
                        <a:rPr sz="1400" spc="-40" dirty="0">
                          <a:solidFill>
                            <a:srgbClr val="FFFFFF"/>
                          </a:solidFill>
                          <a:latin typeface="Courier New"/>
                          <a:cs typeface="Courier New"/>
                        </a:rPr>
                        <a:t> </a:t>
                      </a:r>
                      <a:r>
                        <a:rPr sz="1400" spc="-5" dirty="0">
                          <a:solidFill>
                            <a:srgbClr val="FFFFFF"/>
                          </a:solidFill>
                          <a:latin typeface="Courier New"/>
                          <a:cs typeface="Courier New"/>
                        </a:rPr>
                        <a:t>Temple</a:t>
                      </a:r>
                      <a:r>
                        <a:rPr sz="1400" spc="-40" dirty="0">
                          <a:solidFill>
                            <a:srgbClr val="FFFFFF"/>
                          </a:solidFill>
                          <a:latin typeface="Courier New"/>
                          <a:cs typeface="Courier New"/>
                        </a:rPr>
                        <a:t> </a:t>
                      </a:r>
                      <a:r>
                        <a:rPr sz="1400" spc="-5" dirty="0">
                          <a:solidFill>
                            <a:srgbClr val="FFFFFF"/>
                          </a:solidFill>
                          <a:latin typeface="Courier New"/>
                          <a:cs typeface="Courier New"/>
                        </a:rPr>
                        <a:t>Pilots</a:t>
                      </a:r>
                      <a:endParaRPr sz="1400">
                        <a:latin typeface="Courier New"/>
                        <a:cs typeface="Courier New"/>
                      </a:endParaRPr>
                    </a:p>
                  </a:txBody>
                  <a:tcPr marL="0" marR="0" marT="27305" marB="0"/>
                </a:tc>
                <a:tc>
                  <a:txBody>
                    <a:bodyPr/>
                    <a:lstStyle/>
                    <a:p>
                      <a:pPr algn="ctr">
                        <a:lnSpc>
                          <a:spcPts val="168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tc>
                  <a:txBody>
                    <a:bodyPr/>
                    <a:lstStyle/>
                    <a:p>
                      <a:pPr marL="52705">
                        <a:lnSpc>
                          <a:spcPts val="1680"/>
                        </a:lnSpc>
                        <a:spcBef>
                          <a:spcPts val="215"/>
                        </a:spcBef>
                      </a:pPr>
                      <a:r>
                        <a:rPr sz="1400" spc="-5" dirty="0">
                          <a:solidFill>
                            <a:srgbClr val="FFFFFF"/>
                          </a:solidFill>
                          <a:latin typeface="Courier New"/>
                          <a:cs typeface="Courier New"/>
                        </a:rPr>
                        <a:t>1994</a:t>
                      </a:r>
                      <a:endParaRPr sz="1400">
                        <a:latin typeface="Courier New"/>
                        <a:cs typeface="Courier New"/>
                      </a:endParaRPr>
                    </a:p>
                  </a:txBody>
                  <a:tcPr marL="0" marR="0" marT="27305" marB="0"/>
                </a:tc>
                <a:tc>
                  <a:txBody>
                    <a:bodyPr/>
                    <a:lstStyle/>
                    <a:p>
                      <a:pPr marR="24130" algn="r">
                        <a:lnSpc>
                          <a:spcPts val="1680"/>
                        </a:lnSpc>
                        <a:spcBef>
                          <a:spcPts val="215"/>
                        </a:spcBef>
                      </a:pPr>
                      <a:r>
                        <a:rPr sz="1400" dirty="0">
                          <a:solidFill>
                            <a:srgbClr val="FFFFFF"/>
                          </a:solidFill>
                          <a:latin typeface="Courier New"/>
                          <a:cs typeface="Courier New"/>
                        </a:rPr>
                        <a:t>|</a:t>
                      </a:r>
                      <a:endParaRPr sz="1400">
                        <a:latin typeface="Courier New"/>
                        <a:cs typeface="Courier New"/>
                      </a:endParaRPr>
                    </a:p>
                  </a:txBody>
                  <a:tcPr marL="0" marR="0" marT="27305" marB="0"/>
                </a:tc>
                <a:extLst>
                  <a:ext uri="{0D108BD9-81ED-4DB2-BD59-A6C34878D82A}">
                    <a16:rowId xmlns:a16="http://schemas.microsoft.com/office/drawing/2014/main" val="10009"/>
                  </a:ext>
                </a:extLst>
              </a:tr>
            </a:tbl>
          </a:graphicData>
        </a:graphic>
      </p:graphicFrame>
      <p:sp>
        <p:nvSpPr>
          <p:cNvPr id="10" name="object 10"/>
          <p:cNvSpPr txBox="1"/>
          <p:nvPr/>
        </p:nvSpPr>
        <p:spPr>
          <a:xfrm>
            <a:off x="579981" y="7588149"/>
            <a:ext cx="6522720" cy="228268"/>
          </a:xfrm>
          <a:prstGeom prst="rect">
            <a:avLst/>
          </a:prstGeom>
        </p:spPr>
        <p:txBody>
          <a:bodyPr vert="horz" wrap="square" lIns="0" tIns="12700" rIns="0" bIns="0" rtlCol="0">
            <a:spAutoFit/>
          </a:bodyPr>
          <a:lstStyle/>
          <a:p>
            <a:pPr marL="12700">
              <a:lnSpc>
                <a:spcPct val="100000"/>
              </a:lnSpc>
              <a:spcBef>
                <a:spcPts val="100"/>
              </a:spcBef>
              <a:tabLst>
                <a:tab pos="2461895" algn="l"/>
                <a:tab pos="4805045" algn="l"/>
                <a:tab pos="6402705" algn="l"/>
              </a:tabLst>
            </a:pPr>
            <a:r>
              <a:rPr sz="1400" spc="-10" dirty="0">
                <a:solidFill>
                  <a:srgbClr val="FFFFFF"/>
                </a:solidFill>
                <a:latin typeface="Courier New"/>
                <a:cs typeface="Courier New"/>
              </a:rPr>
              <a:t>+</a:t>
            </a:r>
            <a:r>
              <a:rPr sz="1400" u="heavy"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dirty="0">
                <a:solidFill>
                  <a:srgbClr val="FFFFFF"/>
                </a:solidFill>
                <a:uFill>
                  <a:solidFill>
                    <a:srgbClr val="FEFEFE"/>
                  </a:solidFill>
                </a:uFill>
                <a:latin typeface="Arial Hebrew Scholar" pitchFamily="2" charset="-79"/>
                <a:cs typeface="Arial Hebrew Scholar" pitchFamily="2" charset="-79"/>
              </a:rPr>
              <a:t> 	</a:t>
            </a:r>
            <a:r>
              <a:rPr sz="1400" spc="-10" dirty="0">
                <a:solidFill>
                  <a:srgbClr val="FFFFFF"/>
                </a:solidFill>
                <a:latin typeface="Courier New"/>
                <a:cs typeface="Courier New"/>
              </a:rPr>
              <a:t>+</a:t>
            </a:r>
            <a:r>
              <a:rPr sz="1400" u="heavy" dirty="0">
                <a:solidFill>
                  <a:srgbClr val="FFFFFF"/>
                </a:solidFill>
                <a:uFill>
                  <a:solidFill>
                    <a:srgbClr val="FEFEFE"/>
                  </a:solidFill>
                </a:uFill>
                <a:latin typeface="Arial Hebrew Scholar" pitchFamily="2" charset="-79"/>
                <a:cs typeface="Arial Hebrew Scholar" pitchFamily="2" charset="-79"/>
              </a:rPr>
              <a:t> 	</a:t>
            </a:r>
            <a:r>
              <a:rPr sz="1400" spc="-5" dirty="0">
                <a:solidFill>
                  <a:srgbClr val="FFFFFF"/>
                </a:solidFill>
                <a:latin typeface="Courier New"/>
                <a:cs typeface="Courier New"/>
              </a:rPr>
              <a:t>+</a:t>
            </a:r>
            <a:endParaRPr sz="140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6806E0F9-75F4-DC1F-6F4A-B61CFD614B47}"/>
              </a:ext>
            </a:extLst>
          </p:cNvPr>
          <p:cNvSpPr txBox="1">
            <a:spLocks/>
          </p:cNvSpPr>
          <p:nvPr/>
        </p:nvSpPr>
        <p:spPr>
          <a:xfrm>
            <a:off x="478589" y="162560"/>
            <a:ext cx="2928620"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40" dirty="0">
                <a:solidFill>
                  <a:sysClr val="windowText" lastClr="000000"/>
                </a:solidFill>
              </a:rPr>
              <a:t>OR (2)</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2"/>
            <a:ext cx="3429000" cy="713740"/>
          </a:xfrm>
          <a:prstGeom prst="rect">
            <a:avLst/>
          </a:prstGeom>
        </p:spPr>
        <p:txBody>
          <a:bodyPr vert="horz" wrap="square" lIns="0" tIns="13970" rIns="0" bIns="0" rtlCol="0">
            <a:spAutoFit/>
          </a:bodyPr>
          <a:lstStyle/>
          <a:p>
            <a:pPr marL="12700">
              <a:lnSpc>
                <a:spcPct val="100000"/>
              </a:lnSpc>
              <a:spcBef>
                <a:spcPts val="110"/>
              </a:spcBef>
            </a:pPr>
            <a:r>
              <a:rPr sz="4500" spc="100" dirty="0"/>
              <a:t>Q</a:t>
            </a:r>
            <a:r>
              <a:rPr sz="4500" spc="-330" dirty="0"/>
              <a:t>u</a:t>
            </a:r>
            <a:r>
              <a:rPr sz="4500" spc="-204" dirty="0"/>
              <a:t>e</a:t>
            </a:r>
            <a:r>
              <a:rPr sz="4500" spc="-240" dirty="0"/>
              <a:t>r</a:t>
            </a:r>
            <a:r>
              <a:rPr sz="4500" spc="-5" dirty="0"/>
              <a:t>y</a:t>
            </a:r>
            <a:r>
              <a:rPr sz="4500" spc="-260" dirty="0"/>
              <a:t>i</a:t>
            </a:r>
            <a:r>
              <a:rPr sz="4500" spc="-365" dirty="0"/>
              <a:t>n</a:t>
            </a:r>
            <a:r>
              <a:rPr sz="4500" spc="-5" dirty="0"/>
              <a:t>g</a:t>
            </a:r>
            <a:r>
              <a:rPr sz="4500" spc="-165" dirty="0"/>
              <a:t> </a:t>
            </a:r>
            <a:endParaRPr sz="4500" dirty="0"/>
          </a:p>
        </p:txBody>
      </p:sp>
      <p:sp>
        <p:nvSpPr>
          <p:cNvPr id="7" name="object 7"/>
          <p:cNvSpPr txBox="1"/>
          <p:nvPr/>
        </p:nvSpPr>
        <p:spPr>
          <a:xfrm>
            <a:off x="480274" y="1066137"/>
            <a:ext cx="14080276" cy="1747273"/>
          </a:xfrm>
          <a:prstGeom prst="rect">
            <a:avLst/>
          </a:prstGeom>
        </p:spPr>
        <p:txBody>
          <a:bodyPr vert="horz" wrap="square" lIns="0" tIns="13335" rIns="0" bIns="0" rtlCol="0">
            <a:spAutoFit/>
          </a:bodyPr>
          <a:lstStyle/>
          <a:p>
            <a:pPr marL="469900" indent="-457200">
              <a:lnSpc>
                <a:spcPct val="100000"/>
              </a:lnSpc>
              <a:spcBef>
                <a:spcPts val="105"/>
              </a:spcBef>
              <a:buFont typeface="Arial" panose="020B0604020202020204" pitchFamily="34" charset="0"/>
              <a:buChar char="•"/>
            </a:pPr>
            <a:r>
              <a:rPr sz="2550" spc="25" dirty="0">
                <a:solidFill>
                  <a:srgbClr val="04182D"/>
                </a:solidFill>
                <a:latin typeface="Arial Hebrew Scholar" pitchFamily="2" charset="-79"/>
                <a:cs typeface="Arial Hebrew Scholar" pitchFamily="2" charset="-79"/>
              </a:rPr>
              <a:t>SQL-Server:</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45" dirty="0">
                <a:solidFill>
                  <a:srgbClr val="04182D"/>
                </a:solidFill>
                <a:latin typeface="Arial Hebrew Scholar" pitchFamily="2" charset="-79"/>
                <a:cs typeface="Arial Hebrew Scholar" pitchFamily="2" charset="-79"/>
              </a:rPr>
              <a:t> </a:t>
            </a:r>
            <a:r>
              <a:rPr sz="2650" spc="-35" dirty="0">
                <a:solidFill>
                  <a:srgbClr val="04182D"/>
                </a:solidFill>
                <a:latin typeface="Arial Hebrew Scholar" pitchFamily="2" charset="-79"/>
                <a:cs typeface="Arial Hebrew Scholar" pitchFamily="2" charset="-79"/>
              </a:rPr>
              <a:t>store</a:t>
            </a:r>
            <a:r>
              <a:rPr sz="2650" spc="-50"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containing</a:t>
            </a:r>
            <a:r>
              <a:rPr sz="2550" spc="-45"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databases</a:t>
            </a:r>
            <a:r>
              <a:rPr sz="2550" spc="-5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4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tables</a:t>
            </a:r>
            <a:endParaRPr sz="2550" dirty="0">
              <a:latin typeface="Arial Hebrew Scholar" pitchFamily="2" charset="-79"/>
              <a:cs typeface="Arial Hebrew Scholar" pitchFamily="2" charset="-79"/>
            </a:endParaRPr>
          </a:p>
          <a:p>
            <a:pPr marL="469900" indent="-457200">
              <a:lnSpc>
                <a:spcPct val="100000"/>
              </a:lnSpc>
              <a:spcBef>
                <a:spcPts val="1980"/>
              </a:spcBef>
              <a:buFont typeface="Arial" panose="020B0604020202020204" pitchFamily="34" charset="0"/>
              <a:buChar char="•"/>
            </a:pPr>
            <a:r>
              <a:rPr sz="2550" spc="60" dirty="0">
                <a:solidFill>
                  <a:srgbClr val="04182D"/>
                </a:solidFill>
                <a:latin typeface="Arial Hebrew Scholar" pitchFamily="2" charset="-79"/>
                <a:cs typeface="Arial Hebrew Scholar" pitchFamily="2" charset="-79"/>
              </a:rPr>
              <a:t>Queries:</a:t>
            </a:r>
            <a:r>
              <a:rPr sz="2550" spc="-4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how</a:t>
            </a:r>
            <a:r>
              <a:rPr sz="2550" spc="-4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we</a:t>
            </a:r>
            <a:r>
              <a:rPr sz="2550" spc="-45" dirty="0">
                <a:solidFill>
                  <a:srgbClr val="04182D"/>
                </a:solidFill>
                <a:latin typeface="Arial Hebrew Scholar" pitchFamily="2" charset="-79"/>
                <a:cs typeface="Arial Hebrew Scholar" pitchFamily="2" charset="-79"/>
              </a:rPr>
              <a:t> </a:t>
            </a:r>
            <a:r>
              <a:rPr sz="2650" spc="45" dirty="0">
                <a:solidFill>
                  <a:srgbClr val="04182D"/>
                </a:solidFill>
                <a:latin typeface="Arial Hebrew Scholar" pitchFamily="2" charset="-79"/>
                <a:cs typeface="Arial Hebrew Scholar" pitchFamily="2" charset="-79"/>
              </a:rPr>
              <a:t>pick</a:t>
            </a:r>
            <a:r>
              <a:rPr sz="2650" spc="-45"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different</a:t>
            </a:r>
            <a:r>
              <a:rPr sz="2550" spc="-45"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items,</a:t>
            </a:r>
            <a:r>
              <a:rPr sz="2550" spc="-4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from</a:t>
            </a:r>
            <a:r>
              <a:rPr sz="2550" spc="-45" dirty="0">
                <a:solidFill>
                  <a:srgbClr val="04182D"/>
                </a:solidFill>
                <a:latin typeface="Arial Hebrew Scholar" pitchFamily="2" charset="-79"/>
                <a:cs typeface="Arial Hebrew Scholar" pitchFamily="2" charset="-79"/>
              </a:rPr>
              <a:t> </a:t>
            </a:r>
            <a:r>
              <a:rPr sz="2550" spc="80" dirty="0">
                <a:solidFill>
                  <a:srgbClr val="04182D"/>
                </a:solidFill>
                <a:latin typeface="Arial Hebrew Scholar" pitchFamily="2" charset="-79"/>
                <a:cs typeface="Arial Hebrew Scholar" pitchFamily="2" charset="-79"/>
              </a:rPr>
              <a:t>different</a:t>
            </a:r>
            <a:r>
              <a:rPr sz="2550" spc="-4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aisles,</a:t>
            </a:r>
            <a:r>
              <a:rPr sz="2550" spc="-45"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4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load</a:t>
            </a:r>
            <a:r>
              <a:rPr sz="2550" spc="-45"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up</a:t>
            </a:r>
            <a:r>
              <a:rPr sz="2550" spc="-4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our</a:t>
            </a:r>
            <a:r>
              <a:rPr sz="2550" spc="-45" dirty="0">
                <a:solidFill>
                  <a:srgbClr val="04182D"/>
                </a:solidFill>
                <a:latin typeface="Arial Hebrew Scholar" pitchFamily="2" charset="-79"/>
                <a:cs typeface="Arial Hebrew Scholar" pitchFamily="2" charset="-79"/>
              </a:rPr>
              <a:t> </a:t>
            </a:r>
            <a:r>
              <a:rPr sz="2550" spc="155" dirty="0">
                <a:solidFill>
                  <a:srgbClr val="04182D"/>
                </a:solidFill>
                <a:latin typeface="Arial Hebrew Scholar" pitchFamily="2" charset="-79"/>
                <a:cs typeface="Arial Hebrew Scholar" pitchFamily="2" charset="-79"/>
              </a:rPr>
              <a:t>cart</a:t>
            </a:r>
            <a:endParaRPr sz="2550" dirty="0">
              <a:latin typeface="Arial Hebrew Scholar" pitchFamily="2" charset="-79"/>
              <a:cs typeface="Arial Hebrew Scholar" pitchFamily="2" charset="-79"/>
            </a:endParaRPr>
          </a:p>
          <a:p>
            <a:pPr marL="436880" indent="-342900">
              <a:lnSpc>
                <a:spcPct val="100000"/>
              </a:lnSpc>
              <a:spcBef>
                <a:spcPts val="2080"/>
              </a:spcBef>
              <a:buFont typeface="Arial" panose="020B0604020202020204" pitchFamily="34" charset="0"/>
              <a:buChar char="•"/>
            </a:pPr>
            <a:r>
              <a:rPr sz="2250" dirty="0">
                <a:solidFill>
                  <a:srgbClr val="04182D"/>
                </a:solidFill>
                <a:latin typeface="Courier New"/>
                <a:cs typeface="Courier New"/>
              </a:rPr>
              <a:t>SELECT</a:t>
            </a:r>
            <a:r>
              <a:rPr sz="2250" spc="-385" dirty="0">
                <a:solidFill>
                  <a:srgbClr val="04182D"/>
                </a:solidFill>
                <a:latin typeface="Courier New"/>
                <a:cs typeface="Courier New"/>
              </a:rPr>
              <a:t> </a:t>
            </a:r>
            <a:r>
              <a:rPr sz="2550" spc="-270" dirty="0">
                <a:solidFill>
                  <a:srgbClr val="04182D"/>
                </a:solidFill>
                <a:latin typeface="Arial Hebrew Scholar" pitchFamily="2" charset="-79"/>
                <a:cs typeface="Arial Hebrew Scholar" pitchFamily="2" charset="-79"/>
              </a:rPr>
              <a:t>:</a:t>
            </a:r>
            <a:r>
              <a:rPr sz="2550" spc="-50" dirty="0">
                <a:solidFill>
                  <a:srgbClr val="04182D"/>
                </a:solidFill>
                <a:latin typeface="Arial Hebrew Scholar" pitchFamily="2" charset="-79"/>
                <a:cs typeface="Arial Hebrew Scholar" pitchFamily="2" charset="-79"/>
              </a:rPr>
              <a:t> </a:t>
            </a:r>
            <a:r>
              <a:rPr sz="2550" spc="50" dirty="0">
                <a:solidFill>
                  <a:srgbClr val="04182D"/>
                </a:solidFill>
                <a:latin typeface="Arial Hebrew Scholar" pitchFamily="2" charset="-79"/>
                <a:cs typeface="Arial Hebrew Scholar" pitchFamily="2" charset="-79"/>
              </a:rPr>
              <a:t>k</a:t>
            </a:r>
            <a:r>
              <a:rPr sz="2550" spc="120" dirty="0">
                <a:solidFill>
                  <a:srgbClr val="04182D"/>
                </a:solidFill>
                <a:latin typeface="Arial Hebrew Scholar" pitchFamily="2" charset="-79"/>
                <a:cs typeface="Arial Hebrew Scholar" pitchFamily="2" charset="-79"/>
              </a:rPr>
              <a:t>e</a:t>
            </a:r>
            <a:r>
              <a:rPr sz="2550" spc="225" dirty="0">
                <a:solidFill>
                  <a:srgbClr val="04182D"/>
                </a:solidFill>
                <a:latin typeface="Arial Hebrew Scholar" pitchFamily="2" charset="-79"/>
                <a:cs typeface="Arial Hebrew Scholar" pitchFamily="2" charset="-79"/>
              </a:rPr>
              <a:t>y</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t</a:t>
            </a:r>
            <a:r>
              <a:rPr sz="2550" spc="120" dirty="0">
                <a:solidFill>
                  <a:srgbClr val="04182D"/>
                </a:solidFill>
                <a:latin typeface="Arial Hebrew Scholar" pitchFamily="2" charset="-79"/>
                <a:cs typeface="Arial Hebrew Scholar" pitchFamily="2" charset="-79"/>
              </a:rPr>
              <a:t>e</a:t>
            </a:r>
            <a:r>
              <a:rPr sz="2550" spc="30" dirty="0">
                <a:solidFill>
                  <a:srgbClr val="04182D"/>
                </a:solidFill>
                <a:latin typeface="Arial Hebrew Scholar" pitchFamily="2" charset="-79"/>
                <a:cs typeface="Arial Hebrew Scholar" pitchFamily="2" charset="-79"/>
              </a:rPr>
              <a:t>r</a:t>
            </a:r>
            <a:r>
              <a:rPr sz="2550" spc="150" dirty="0">
                <a:solidFill>
                  <a:srgbClr val="04182D"/>
                </a:solidFill>
                <a:latin typeface="Arial Hebrew Scholar" pitchFamily="2" charset="-79"/>
                <a:cs typeface="Arial Hebrew Scholar" pitchFamily="2" charset="-79"/>
              </a:rPr>
              <a:t>m</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f</a:t>
            </a:r>
            <a:r>
              <a:rPr sz="2550" spc="105" dirty="0">
                <a:solidFill>
                  <a:srgbClr val="04182D"/>
                </a:solidFill>
                <a:latin typeface="Arial Hebrew Scholar" pitchFamily="2" charset="-79"/>
                <a:cs typeface="Arial Hebrew Scholar" pitchFamily="2" charset="-79"/>
              </a:rPr>
              <a:t>o</a:t>
            </a:r>
            <a:r>
              <a:rPr sz="2550" spc="30" dirty="0">
                <a:solidFill>
                  <a:srgbClr val="04182D"/>
                </a:solidFill>
                <a:latin typeface="Arial Hebrew Scholar" pitchFamily="2" charset="-79"/>
                <a:cs typeface="Arial Hebrew Scholar" pitchFamily="2" charset="-79"/>
              </a:rPr>
              <a:t>r</a:t>
            </a:r>
            <a:r>
              <a:rPr sz="2550" spc="-50" dirty="0">
                <a:solidFill>
                  <a:srgbClr val="04182D"/>
                </a:solidFill>
                <a:latin typeface="Arial Hebrew Scholar" pitchFamily="2" charset="-79"/>
                <a:cs typeface="Arial Hebrew Scholar" pitchFamily="2" charset="-79"/>
              </a:rPr>
              <a:t> </a:t>
            </a:r>
            <a:r>
              <a:rPr sz="2550" spc="-20" dirty="0">
                <a:solidFill>
                  <a:srgbClr val="04182D"/>
                </a:solidFill>
                <a:latin typeface="Arial Hebrew Scholar" pitchFamily="2" charset="-79"/>
                <a:cs typeface="Arial Hebrew Scholar" pitchFamily="2" charset="-79"/>
              </a:rPr>
              <a:t>r</a:t>
            </a:r>
            <a:r>
              <a:rPr sz="2550" spc="110" dirty="0">
                <a:solidFill>
                  <a:srgbClr val="04182D"/>
                </a:solidFill>
                <a:latin typeface="Arial Hebrew Scholar" pitchFamily="2" charset="-79"/>
                <a:cs typeface="Arial Hebrew Scholar" pitchFamily="2" charset="-79"/>
              </a:rPr>
              <a:t>e</a:t>
            </a:r>
            <a:r>
              <a:rPr sz="2550" spc="95" dirty="0">
                <a:solidFill>
                  <a:srgbClr val="04182D"/>
                </a:solidFill>
                <a:latin typeface="Arial Hebrew Scholar" pitchFamily="2" charset="-79"/>
                <a:cs typeface="Arial Hebrew Scholar" pitchFamily="2" charset="-79"/>
              </a:rPr>
              <a:t>t</a:t>
            </a:r>
            <a:r>
              <a:rPr sz="2550" spc="30" dirty="0">
                <a:solidFill>
                  <a:srgbClr val="04182D"/>
                </a:solidFill>
                <a:latin typeface="Arial Hebrew Scholar" pitchFamily="2" charset="-79"/>
                <a:cs typeface="Arial Hebrew Scholar" pitchFamily="2" charset="-79"/>
              </a:rPr>
              <a:t>r</a:t>
            </a:r>
            <a:r>
              <a:rPr sz="2550" spc="45" dirty="0">
                <a:solidFill>
                  <a:srgbClr val="04182D"/>
                </a:solidFill>
                <a:latin typeface="Arial Hebrew Scholar" pitchFamily="2" charset="-79"/>
                <a:cs typeface="Arial Hebrew Scholar" pitchFamily="2" charset="-79"/>
              </a:rPr>
              <a:t>i</a:t>
            </a:r>
            <a:r>
              <a:rPr sz="2550" spc="130" dirty="0">
                <a:solidFill>
                  <a:srgbClr val="04182D"/>
                </a:solidFill>
                <a:latin typeface="Arial Hebrew Scholar" pitchFamily="2" charset="-79"/>
                <a:cs typeface="Arial Hebrew Scholar" pitchFamily="2" charset="-79"/>
              </a:rPr>
              <a:t>e</a:t>
            </a:r>
            <a:r>
              <a:rPr sz="2550" spc="40" dirty="0">
                <a:solidFill>
                  <a:srgbClr val="04182D"/>
                </a:solidFill>
                <a:latin typeface="Arial Hebrew Scholar" pitchFamily="2" charset="-79"/>
                <a:cs typeface="Arial Hebrew Scholar" pitchFamily="2" charset="-79"/>
              </a:rPr>
              <a:t>v</a:t>
            </a:r>
            <a:r>
              <a:rPr sz="2550" spc="55" dirty="0">
                <a:solidFill>
                  <a:srgbClr val="04182D"/>
                </a:solidFill>
                <a:latin typeface="Arial Hebrew Scholar" pitchFamily="2" charset="-79"/>
                <a:cs typeface="Arial Hebrew Scholar" pitchFamily="2" charset="-79"/>
              </a:rPr>
              <a:t>i</a:t>
            </a:r>
            <a:r>
              <a:rPr sz="2550" spc="45" dirty="0">
                <a:solidFill>
                  <a:srgbClr val="04182D"/>
                </a:solidFill>
                <a:latin typeface="Arial Hebrew Scholar" pitchFamily="2" charset="-79"/>
                <a:cs typeface="Arial Hebrew Scholar" pitchFamily="2" charset="-79"/>
              </a:rPr>
              <a:t>n</a:t>
            </a:r>
            <a:r>
              <a:rPr sz="2550" spc="185" dirty="0">
                <a:solidFill>
                  <a:srgbClr val="04182D"/>
                </a:solidFill>
                <a:latin typeface="Arial Hebrew Scholar" pitchFamily="2" charset="-79"/>
                <a:cs typeface="Arial Hebrew Scholar" pitchFamily="2" charset="-79"/>
              </a:rPr>
              <a:t>g</a:t>
            </a:r>
            <a:r>
              <a:rPr lang="en-US" sz="2550" spc="185" dirty="0">
                <a:solidFill>
                  <a:srgbClr val="04182D"/>
                </a:solidFill>
                <a:latin typeface="Arial Hebrew Scholar" pitchFamily="2" charset="-79"/>
                <a:cs typeface="Arial Hebrew Scholar" pitchFamily="2" charset="-79"/>
              </a:rPr>
              <a:t> </a:t>
            </a:r>
            <a:r>
              <a:rPr lang="en-US" sz="2550" spc="-50" dirty="0">
                <a:solidFill>
                  <a:srgbClr val="04182D"/>
                </a:solidFill>
                <a:latin typeface="Arial Hebrew Scholar" pitchFamily="2" charset="-79"/>
                <a:cs typeface="Arial Hebrew Scholar" pitchFamily="2" charset="-79"/>
              </a:rPr>
              <a:t>data</a:t>
            </a:r>
            <a:endParaRPr sz="2550" dirty="0">
              <a:latin typeface="Arial Hebrew Scholar" pitchFamily="2" charset="-79"/>
              <a:cs typeface="Arial Hebrew Scholar" pitchFamily="2" charset="-79"/>
            </a:endParaRPr>
          </a:p>
        </p:txBody>
      </p:sp>
      <p:pic>
        <p:nvPicPr>
          <p:cNvPr id="8" name="object 8"/>
          <p:cNvPicPr/>
          <p:nvPr/>
        </p:nvPicPr>
        <p:blipFill>
          <a:blip r:embed="rId2" cstate="print"/>
          <a:stretch>
            <a:fillRect/>
          </a:stretch>
        </p:blipFill>
        <p:spPr>
          <a:xfrm>
            <a:off x="4340221" y="4018354"/>
            <a:ext cx="5457275" cy="3678509"/>
          </a:xfrm>
          <a:prstGeom prst="rect">
            <a:avLst/>
          </a:prstGeom>
        </p:spPr>
      </p:pic>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1181100"/>
            <a:ext cx="7124065" cy="2784475"/>
          </a:xfrm>
          <a:custGeom>
            <a:avLst/>
            <a:gdLst/>
            <a:ahLst/>
            <a:cxnLst/>
            <a:rect l="l" t="t" r="r" b="b"/>
            <a:pathLst>
              <a:path w="7124065" h="2784475">
                <a:moveTo>
                  <a:pt x="7047191" y="2783973"/>
                </a:moveTo>
                <a:lnTo>
                  <a:pt x="76505" y="2783973"/>
                </a:lnTo>
                <a:lnTo>
                  <a:pt x="71180" y="2783448"/>
                </a:lnTo>
                <a:lnTo>
                  <a:pt x="31920" y="2767186"/>
                </a:lnTo>
                <a:lnTo>
                  <a:pt x="4175" y="2728458"/>
                </a:lnTo>
                <a:lnTo>
                  <a:pt x="0" y="2707468"/>
                </a:lnTo>
                <a:lnTo>
                  <a:pt x="0" y="2702091"/>
                </a:lnTo>
                <a:lnTo>
                  <a:pt x="0" y="76505"/>
                </a:lnTo>
                <a:lnTo>
                  <a:pt x="16786" y="31920"/>
                </a:lnTo>
                <a:lnTo>
                  <a:pt x="55513" y="4175"/>
                </a:lnTo>
                <a:lnTo>
                  <a:pt x="76505" y="0"/>
                </a:lnTo>
                <a:lnTo>
                  <a:pt x="7047191" y="0"/>
                </a:lnTo>
                <a:lnTo>
                  <a:pt x="7091775" y="16786"/>
                </a:lnTo>
                <a:lnTo>
                  <a:pt x="7119520" y="55513"/>
                </a:lnTo>
                <a:lnTo>
                  <a:pt x="7123696" y="76505"/>
                </a:lnTo>
                <a:lnTo>
                  <a:pt x="7123696" y="2707468"/>
                </a:lnTo>
                <a:lnTo>
                  <a:pt x="7106908" y="2752052"/>
                </a:lnTo>
                <a:lnTo>
                  <a:pt x="7068182" y="2779797"/>
                </a:lnTo>
                <a:lnTo>
                  <a:pt x="7052515" y="2783448"/>
                </a:lnTo>
                <a:lnTo>
                  <a:pt x="7047191" y="278397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4210718"/>
            <a:ext cx="7124065" cy="3766820"/>
          </a:xfrm>
          <a:custGeom>
            <a:avLst/>
            <a:gdLst/>
            <a:ahLst/>
            <a:cxnLst/>
            <a:rect l="l" t="t" r="r" b="b"/>
            <a:pathLst>
              <a:path w="7124065" h="3766820">
                <a:moveTo>
                  <a:pt x="7047191" y="3766551"/>
                </a:moveTo>
                <a:lnTo>
                  <a:pt x="76505" y="3766551"/>
                </a:lnTo>
                <a:lnTo>
                  <a:pt x="71180" y="3766026"/>
                </a:lnTo>
                <a:lnTo>
                  <a:pt x="31920" y="3749764"/>
                </a:lnTo>
                <a:lnTo>
                  <a:pt x="4175" y="3711036"/>
                </a:lnTo>
                <a:lnTo>
                  <a:pt x="0" y="3690046"/>
                </a:lnTo>
                <a:lnTo>
                  <a:pt x="0" y="3684670"/>
                </a:lnTo>
                <a:lnTo>
                  <a:pt x="0" y="76505"/>
                </a:lnTo>
                <a:lnTo>
                  <a:pt x="16786" y="31920"/>
                </a:lnTo>
                <a:lnTo>
                  <a:pt x="55513" y="4175"/>
                </a:lnTo>
                <a:lnTo>
                  <a:pt x="76505" y="0"/>
                </a:lnTo>
                <a:lnTo>
                  <a:pt x="7047191" y="0"/>
                </a:lnTo>
                <a:lnTo>
                  <a:pt x="7091775" y="16786"/>
                </a:lnTo>
                <a:lnTo>
                  <a:pt x="7119520" y="55513"/>
                </a:lnTo>
                <a:lnTo>
                  <a:pt x="7123696" y="76505"/>
                </a:lnTo>
                <a:lnTo>
                  <a:pt x="7123696" y="3690046"/>
                </a:lnTo>
                <a:lnTo>
                  <a:pt x="7106908" y="3734629"/>
                </a:lnTo>
                <a:lnTo>
                  <a:pt x="7068182" y="3762376"/>
                </a:lnTo>
                <a:lnTo>
                  <a:pt x="7052515" y="3766027"/>
                </a:lnTo>
                <a:lnTo>
                  <a:pt x="7047191" y="3766551"/>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42351" y="1246186"/>
            <a:ext cx="4822957" cy="2483693"/>
          </a:xfrm>
          <a:prstGeom prst="rect">
            <a:avLst/>
          </a:prstGeom>
        </p:spPr>
        <p:txBody>
          <a:bodyPr vert="horz" wrap="square" lIns="0" tIns="12065" rIns="0" bIns="0" rtlCol="0">
            <a:spAutoFit/>
          </a:bodyPr>
          <a:lstStyle/>
          <a:p>
            <a:pPr marL="12700" marR="2239010">
              <a:lnSpc>
                <a:spcPct val="143300"/>
              </a:lnSpc>
              <a:spcBef>
                <a:spcPts val="95"/>
              </a:spcBef>
            </a:pPr>
            <a:r>
              <a:rPr sz="2250" b="1" dirty="0">
                <a:solidFill>
                  <a:srgbClr val="00B0F0"/>
                </a:solidFill>
                <a:latin typeface="Courier New"/>
                <a:cs typeface="Courier New"/>
              </a:rPr>
              <a:t>SELECT</a:t>
            </a:r>
            <a:r>
              <a:rPr sz="2250" dirty="0">
                <a:latin typeface="Courier New"/>
                <a:cs typeface="Courier New"/>
              </a:rPr>
              <a:t> </a:t>
            </a:r>
            <a:r>
              <a:rPr sz="2250" dirty="0">
                <a:solidFill>
                  <a:srgbClr val="04182D"/>
                </a:solidFill>
                <a:latin typeface="Courier New"/>
                <a:cs typeface="Courier New"/>
              </a:rPr>
              <a:t>song </a:t>
            </a:r>
            <a:r>
              <a:rPr sz="2250" spc="5" dirty="0">
                <a:solidFill>
                  <a:srgbClr val="04182D"/>
                </a:solidFill>
                <a:latin typeface="Courier New"/>
                <a:cs typeface="Courier New"/>
              </a:rPr>
              <a:t> </a:t>
            </a: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 </a:t>
            </a:r>
            <a:r>
              <a:rPr sz="2250" spc="-1335" dirty="0">
                <a:solidFill>
                  <a:srgbClr val="04182D"/>
                </a:solidFill>
                <a:latin typeface="Courier New"/>
                <a:cs typeface="Courier New"/>
              </a:rPr>
              <a:t> </a:t>
            </a:r>
            <a:r>
              <a:rPr sz="2250" b="1" dirty="0">
                <a:solidFill>
                  <a:srgbClr val="00B0F0"/>
                </a:solidFill>
                <a:latin typeface="Courier New"/>
                <a:cs typeface="Courier New"/>
              </a:rPr>
              <a:t>WHERE</a:t>
            </a:r>
          </a:p>
          <a:p>
            <a:pPr marL="356235" marR="5080">
              <a:lnSpc>
                <a:spcPct val="143300"/>
              </a:lnSpc>
            </a:pPr>
            <a:r>
              <a:rPr sz="2250" dirty="0">
                <a:solidFill>
                  <a:srgbClr val="04182D"/>
                </a:solidFill>
                <a:latin typeface="Courier New"/>
                <a:cs typeface="Courier New"/>
              </a:rPr>
              <a:t>artist</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1350" dirty="0">
                <a:solidFill>
                  <a:srgbClr val="04182D"/>
                </a:solidFill>
                <a:latin typeface="Courier New"/>
                <a:cs typeface="Courier New"/>
              </a:rPr>
              <a:t> </a:t>
            </a:r>
            <a:r>
              <a:rPr lang="en-US" sz="2400" spc="5" dirty="0">
                <a:solidFill>
                  <a:srgbClr val="BE2F72"/>
                </a:solidFill>
                <a:latin typeface="Courier New"/>
                <a:cs typeface="Courier New"/>
              </a:rPr>
              <a:t>'Taylor Swift' </a:t>
            </a: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release_year</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1994</a:t>
            </a:r>
            <a:r>
              <a:rPr sz="2250" dirty="0">
                <a:solidFill>
                  <a:srgbClr val="04182D"/>
                </a:solidFill>
                <a:latin typeface="Courier New"/>
                <a:cs typeface="Courier New"/>
              </a:rPr>
              <a:t>;</a:t>
            </a:r>
            <a:endParaRPr sz="2250" dirty="0">
              <a:latin typeface="Courier New"/>
              <a:cs typeface="Courier New"/>
            </a:endParaRPr>
          </a:p>
        </p:txBody>
      </p:sp>
      <p:sp>
        <p:nvSpPr>
          <p:cNvPr id="7" name="object 7"/>
          <p:cNvSpPr txBox="1"/>
          <p:nvPr/>
        </p:nvSpPr>
        <p:spPr>
          <a:xfrm>
            <a:off x="642352" y="4275805"/>
            <a:ext cx="3808729" cy="1499870"/>
          </a:xfrm>
          <a:prstGeom prst="rect">
            <a:avLst/>
          </a:prstGeom>
        </p:spPr>
        <p:txBody>
          <a:bodyPr vert="horz" wrap="square" lIns="0" tIns="160655" rIns="0" bIns="0" rtlCol="0">
            <a:spAutoFit/>
          </a:bodyPr>
          <a:lstStyle/>
          <a:p>
            <a:pPr marL="12700">
              <a:lnSpc>
                <a:spcPct val="100000"/>
              </a:lnSpc>
              <a:spcBef>
                <a:spcPts val="1265"/>
              </a:spcBef>
              <a:tabLst>
                <a:tab pos="362331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3623310" algn="l"/>
              </a:tabLst>
            </a:pPr>
            <a:r>
              <a:rPr sz="2250" dirty="0">
                <a:solidFill>
                  <a:srgbClr val="FFFFFF"/>
                </a:solidFill>
                <a:latin typeface="Courier New"/>
                <a:cs typeface="Courier New"/>
              </a:rPr>
              <a:t>| song	|</a:t>
            </a:r>
            <a:endParaRPr sz="2250" dirty="0">
              <a:latin typeface="Courier New"/>
              <a:cs typeface="Courier New"/>
            </a:endParaRPr>
          </a:p>
          <a:p>
            <a:pPr marL="12700">
              <a:lnSpc>
                <a:spcPct val="100000"/>
              </a:lnSpc>
              <a:spcBef>
                <a:spcPts val="1165"/>
              </a:spcBef>
              <a:tabLst>
                <a:tab pos="362331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8" name="object 8"/>
          <p:cNvSpPr txBox="1"/>
          <p:nvPr/>
        </p:nvSpPr>
        <p:spPr>
          <a:xfrm>
            <a:off x="642352" y="5749674"/>
            <a:ext cx="226123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r>
              <a:rPr sz="2250" spc="-30" dirty="0">
                <a:solidFill>
                  <a:srgbClr val="FFFFFF"/>
                </a:solidFill>
                <a:latin typeface="Courier New"/>
                <a:cs typeface="Courier New"/>
              </a:rPr>
              <a:t> </a:t>
            </a:r>
            <a:r>
              <a:rPr sz="2250" dirty="0">
                <a:solidFill>
                  <a:srgbClr val="FFFFFF"/>
                </a:solidFill>
                <a:latin typeface="Courier New"/>
                <a:cs typeface="Courier New"/>
              </a:rPr>
              <a:t>Basket</a:t>
            </a:r>
            <a:r>
              <a:rPr sz="2250" spc="-30" dirty="0">
                <a:solidFill>
                  <a:srgbClr val="FFFFFF"/>
                </a:solidFill>
                <a:latin typeface="Courier New"/>
                <a:cs typeface="Courier New"/>
              </a:rPr>
              <a:t> </a:t>
            </a:r>
            <a:r>
              <a:rPr sz="2250" dirty="0">
                <a:solidFill>
                  <a:srgbClr val="FFFFFF"/>
                </a:solidFill>
                <a:latin typeface="Courier New"/>
                <a:cs typeface="Courier New"/>
              </a:rPr>
              <a:t>Case</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45" dirty="0">
                <a:solidFill>
                  <a:srgbClr val="FFFFFF"/>
                </a:solidFill>
                <a:latin typeface="Courier New"/>
                <a:cs typeface="Courier New"/>
              </a:rPr>
              <a:t> </a:t>
            </a:r>
            <a:r>
              <a:rPr sz="2250" dirty="0">
                <a:solidFill>
                  <a:srgbClr val="FFFFFF"/>
                </a:solidFill>
                <a:latin typeface="Courier New"/>
                <a:cs typeface="Courier New"/>
              </a:rPr>
              <a:t>Longview</a:t>
            </a:r>
            <a:endParaRPr sz="2250">
              <a:latin typeface="Courier New"/>
              <a:cs typeface="Courier New"/>
            </a:endParaRPr>
          </a:p>
        </p:txBody>
      </p:sp>
      <p:sp>
        <p:nvSpPr>
          <p:cNvPr id="9" name="object 9"/>
          <p:cNvSpPr txBox="1"/>
          <p:nvPr/>
        </p:nvSpPr>
        <p:spPr>
          <a:xfrm>
            <a:off x="4253314" y="5749674"/>
            <a:ext cx="19748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p:txBody>
      </p:sp>
      <p:sp>
        <p:nvSpPr>
          <p:cNvPr id="10" name="object 10"/>
          <p:cNvSpPr txBox="1"/>
          <p:nvPr/>
        </p:nvSpPr>
        <p:spPr>
          <a:xfrm>
            <a:off x="642352" y="6732253"/>
            <a:ext cx="3808729"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a:solidFill>
                  <a:srgbClr val="FFFFFF"/>
                </a:solidFill>
                <a:latin typeface="Courier New"/>
                <a:cs typeface="Courier New"/>
              </a:rPr>
              <a:t>When</a:t>
            </a:r>
            <a:r>
              <a:rPr sz="2250" spc="-5" dirty="0">
                <a:solidFill>
                  <a:srgbClr val="FFFFFF"/>
                </a:solidFill>
                <a:latin typeface="Courier New"/>
                <a:cs typeface="Courier New"/>
              </a:rPr>
              <a:t> </a:t>
            </a:r>
            <a:r>
              <a:rPr sz="2250" dirty="0">
                <a:solidFill>
                  <a:srgbClr val="FFFFFF"/>
                </a:solidFill>
                <a:latin typeface="Courier New"/>
                <a:cs typeface="Courier New"/>
              </a:rPr>
              <a:t>I</a:t>
            </a:r>
            <a:r>
              <a:rPr sz="2250" spc="-10" dirty="0">
                <a:solidFill>
                  <a:srgbClr val="FFFFFF"/>
                </a:solidFill>
                <a:latin typeface="Courier New"/>
                <a:cs typeface="Courier New"/>
              </a:rPr>
              <a:t> </a:t>
            </a:r>
            <a:r>
              <a:rPr sz="2250" dirty="0">
                <a:solidFill>
                  <a:srgbClr val="FFFFFF"/>
                </a:solidFill>
                <a:latin typeface="Courier New"/>
                <a:cs typeface="Courier New"/>
              </a:rPr>
              <a:t>Come</a:t>
            </a:r>
            <a:r>
              <a:rPr sz="2250" spc="-5" dirty="0">
                <a:solidFill>
                  <a:srgbClr val="FFFFFF"/>
                </a:solidFill>
                <a:latin typeface="Courier New"/>
                <a:cs typeface="Courier New"/>
              </a:rPr>
              <a:t> </a:t>
            </a:r>
            <a:r>
              <a:rPr sz="2250" dirty="0">
                <a:solidFill>
                  <a:srgbClr val="FFFFFF"/>
                </a:solidFill>
                <a:latin typeface="Courier New"/>
                <a:cs typeface="Courier New"/>
              </a:rPr>
              <a:t>Around</a:t>
            </a:r>
            <a:r>
              <a:rPr sz="2250" spc="-10"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362331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2" name="object 12"/>
          <p:cNvSpPr/>
          <p:nvPr/>
        </p:nvSpPr>
        <p:spPr>
          <a:xfrm>
            <a:off x="7942512" y="1166462"/>
            <a:ext cx="7124065" cy="2784475"/>
          </a:xfrm>
          <a:custGeom>
            <a:avLst/>
            <a:gdLst/>
            <a:ahLst/>
            <a:cxnLst/>
            <a:rect l="l" t="t" r="r" b="b"/>
            <a:pathLst>
              <a:path w="7124065" h="2784475">
                <a:moveTo>
                  <a:pt x="7047191" y="2783973"/>
                </a:moveTo>
                <a:lnTo>
                  <a:pt x="76504" y="2783973"/>
                </a:lnTo>
                <a:lnTo>
                  <a:pt x="71179" y="2783448"/>
                </a:lnTo>
                <a:lnTo>
                  <a:pt x="31919" y="2767186"/>
                </a:lnTo>
                <a:lnTo>
                  <a:pt x="4174" y="2728458"/>
                </a:lnTo>
                <a:lnTo>
                  <a:pt x="0" y="2707468"/>
                </a:lnTo>
                <a:lnTo>
                  <a:pt x="0" y="2702091"/>
                </a:lnTo>
                <a:lnTo>
                  <a:pt x="0" y="76505"/>
                </a:lnTo>
                <a:lnTo>
                  <a:pt x="16785" y="31920"/>
                </a:lnTo>
                <a:lnTo>
                  <a:pt x="55512" y="4175"/>
                </a:lnTo>
                <a:lnTo>
                  <a:pt x="76504" y="0"/>
                </a:lnTo>
                <a:lnTo>
                  <a:pt x="7047191" y="0"/>
                </a:lnTo>
                <a:lnTo>
                  <a:pt x="7091775" y="16786"/>
                </a:lnTo>
                <a:lnTo>
                  <a:pt x="7119519" y="55513"/>
                </a:lnTo>
                <a:lnTo>
                  <a:pt x="7123695" y="76505"/>
                </a:lnTo>
                <a:lnTo>
                  <a:pt x="7123695" y="2707468"/>
                </a:lnTo>
                <a:lnTo>
                  <a:pt x="7106909" y="2752052"/>
                </a:lnTo>
                <a:lnTo>
                  <a:pt x="7068181" y="2779797"/>
                </a:lnTo>
                <a:lnTo>
                  <a:pt x="7052515" y="2783448"/>
                </a:lnTo>
                <a:lnTo>
                  <a:pt x="7047191" y="278397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4" name="object 14"/>
          <p:cNvSpPr/>
          <p:nvPr/>
        </p:nvSpPr>
        <p:spPr>
          <a:xfrm>
            <a:off x="7942512" y="4196080"/>
            <a:ext cx="7124065" cy="3766820"/>
          </a:xfrm>
          <a:custGeom>
            <a:avLst/>
            <a:gdLst/>
            <a:ahLst/>
            <a:cxnLst/>
            <a:rect l="l" t="t" r="r" b="b"/>
            <a:pathLst>
              <a:path w="7124065" h="3766820">
                <a:moveTo>
                  <a:pt x="7047191" y="3766551"/>
                </a:moveTo>
                <a:lnTo>
                  <a:pt x="76504" y="3766551"/>
                </a:lnTo>
                <a:lnTo>
                  <a:pt x="71179" y="3766026"/>
                </a:lnTo>
                <a:lnTo>
                  <a:pt x="31919" y="3749764"/>
                </a:lnTo>
                <a:lnTo>
                  <a:pt x="4174" y="3711036"/>
                </a:lnTo>
                <a:lnTo>
                  <a:pt x="0" y="3690046"/>
                </a:lnTo>
                <a:lnTo>
                  <a:pt x="0" y="3684670"/>
                </a:lnTo>
                <a:lnTo>
                  <a:pt x="0" y="76505"/>
                </a:lnTo>
                <a:lnTo>
                  <a:pt x="16785" y="31920"/>
                </a:lnTo>
                <a:lnTo>
                  <a:pt x="55512" y="4175"/>
                </a:lnTo>
                <a:lnTo>
                  <a:pt x="76504" y="0"/>
                </a:lnTo>
                <a:lnTo>
                  <a:pt x="7047191" y="0"/>
                </a:lnTo>
                <a:lnTo>
                  <a:pt x="7091775" y="16786"/>
                </a:lnTo>
                <a:lnTo>
                  <a:pt x="7119519" y="55513"/>
                </a:lnTo>
                <a:lnTo>
                  <a:pt x="7123695" y="76505"/>
                </a:lnTo>
                <a:lnTo>
                  <a:pt x="7123695" y="3690046"/>
                </a:lnTo>
                <a:lnTo>
                  <a:pt x="7106909" y="3734629"/>
                </a:lnTo>
                <a:lnTo>
                  <a:pt x="7068181" y="3762376"/>
                </a:lnTo>
                <a:lnTo>
                  <a:pt x="7052515" y="3766027"/>
                </a:lnTo>
                <a:lnTo>
                  <a:pt x="7047191" y="3766551"/>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5" name="object 15"/>
          <p:cNvSpPr txBox="1"/>
          <p:nvPr/>
        </p:nvSpPr>
        <p:spPr>
          <a:xfrm>
            <a:off x="8093574" y="1181100"/>
            <a:ext cx="4790576" cy="2483693"/>
          </a:xfrm>
          <a:prstGeom prst="rect">
            <a:avLst/>
          </a:prstGeom>
        </p:spPr>
        <p:txBody>
          <a:bodyPr vert="horz" wrap="square" lIns="0" tIns="12065" rIns="0" bIns="0" rtlCol="0">
            <a:spAutoFit/>
          </a:bodyPr>
          <a:lstStyle/>
          <a:p>
            <a:pPr marL="12700" marR="2239010">
              <a:lnSpc>
                <a:spcPct val="143300"/>
              </a:lnSpc>
              <a:spcBef>
                <a:spcPts val="95"/>
              </a:spcBef>
            </a:pPr>
            <a:r>
              <a:rPr sz="2250" b="1" dirty="0">
                <a:solidFill>
                  <a:srgbClr val="00B0F0"/>
                </a:solidFill>
                <a:latin typeface="Courier New"/>
                <a:cs typeface="Courier New"/>
              </a:rPr>
              <a:t>SELECT</a:t>
            </a:r>
            <a:r>
              <a:rPr sz="2250" dirty="0">
                <a:latin typeface="Courier New"/>
                <a:cs typeface="Courier New"/>
              </a:rPr>
              <a:t> </a:t>
            </a:r>
            <a:r>
              <a:rPr sz="2250" dirty="0">
                <a:solidFill>
                  <a:srgbClr val="04182D"/>
                </a:solidFill>
                <a:latin typeface="Courier New"/>
                <a:cs typeface="Courier New"/>
              </a:rPr>
              <a:t>song </a:t>
            </a:r>
            <a:r>
              <a:rPr sz="2250" spc="5" dirty="0">
                <a:solidFill>
                  <a:srgbClr val="04182D"/>
                </a:solidFill>
                <a:latin typeface="Courier New"/>
                <a:cs typeface="Courier New"/>
              </a:rPr>
              <a:t> </a:t>
            </a: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 </a:t>
            </a:r>
            <a:r>
              <a:rPr sz="2250" spc="-1335" dirty="0">
                <a:solidFill>
                  <a:srgbClr val="04182D"/>
                </a:solidFill>
                <a:latin typeface="Courier New"/>
                <a:cs typeface="Courier New"/>
              </a:rPr>
              <a:t> </a:t>
            </a:r>
            <a:r>
              <a:rPr sz="2250" b="1" dirty="0">
                <a:solidFill>
                  <a:srgbClr val="00B0F0"/>
                </a:solidFill>
                <a:latin typeface="Courier New"/>
                <a:cs typeface="Courier New"/>
              </a:rPr>
              <a:t>WHERE</a:t>
            </a:r>
          </a:p>
          <a:p>
            <a:pPr marL="356235" marR="5080">
              <a:lnSpc>
                <a:spcPct val="143300"/>
              </a:lnSpc>
            </a:pPr>
            <a:r>
              <a:rPr sz="2250" dirty="0">
                <a:solidFill>
                  <a:srgbClr val="04182D"/>
                </a:solidFill>
                <a:latin typeface="Courier New"/>
                <a:cs typeface="Courier New"/>
              </a:rPr>
              <a:t>artist</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1350" dirty="0">
                <a:solidFill>
                  <a:srgbClr val="04182D"/>
                </a:solidFill>
                <a:latin typeface="Courier New"/>
                <a:cs typeface="Courier New"/>
              </a:rPr>
              <a:t> </a:t>
            </a:r>
            <a:r>
              <a:rPr lang="en-US" sz="2400" spc="5" dirty="0">
                <a:solidFill>
                  <a:srgbClr val="BE2F72"/>
                </a:solidFill>
                <a:latin typeface="Courier New"/>
                <a:cs typeface="Courier New"/>
              </a:rPr>
              <a:t>'Taylor Swift' </a:t>
            </a:r>
            <a:r>
              <a:rPr sz="2250" b="1" dirty="0">
                <a:solidFill>
                  <a:srgbClr val="00B0F0"/>
                </a:solidFill>
                <a:latin typeface="Courier New"/>
                <a:cs typeface="Courier New"/>
              </a:rPr>
              <a:t>AND</a:t>
            </a:r>
            <a:r>
              <a:rPr sz="2250" spc="-10" dirty="0">
                <a:latin typeface="Courier New"/>
                <a:cs typeface="Courier New"/>
              </a:rPr>
              <a:t> </a:t>
            </a:r>
            <a:r>
              <a:rPr sz="2250" dirty="0">
                <a:solidFill>
                  <a:srgbClr val="04182D"/>
                </a:solidFill>
                <a:latin typeface="Courier New"/>
                <a:cs typeface="Courier New"/>
              </a:rPr>
              <a:t>release_year</a:t>
            </a:r>
            <a:r>
              <a:rPr sz="2250" spc="-10" dirty="0">
                <a:solidFill>
                  <a:srgbClr val="04182D"/>
                </a:solidFill>
                <a:latin typeface="Courier New"/>
                <a:cs typeface="Courier New"/>
              </a:rPr>
              <a:t> </a:t>
            </a:r>
            <a:r>
              <a:rPr sz="2250" dirty="0">
                <a:solidFill>
                  <a:srgbClr val="04182D"/>
                </a:solidFill>
                <a:latin typeface="Courier New"/>
                <a:cs typeface="Courier New"/>
              </a:rPr>
              <a:t>&gt;</a:t>
            </a:r>
            <a:r>
              <a:rPr sz="2250" spc="-10" dirty="0">
                <a:solidFill>
                  <a:srgbClr val="04182D"/>
                </a:solidFill>
                <a:latin typeface="Courier New"/>
                <a:cs typeface="Courier New"/>
              </a:rPr>
              <a:t> </a:t>
            </a:r>
            <a:r>
              <a:rPr sz="2250" dirty="0">
                <a:solidFill>
                  <a:srgbClr val="BE2F72"/>
                </a:solidFill>
                <a:latin typeface="Courier New"/>
                <a:cs typeface="Courier New"/>
              </a:rPr>
              <a:t>2000</a:t>
            </a:r>
            <a:r>
              <a:rPr sz="2250" dirty="0">
                <a:solidFill>
                  <a:srgbClr val="04182D"/>
                </a:solidFill>
                <a:latin typeface="Courier New"/>
                <a:cs typeface="Courier New"/>
              </a:rPr>
              <a:t>;</a:t>
            </a:r>
            <a:endParaRPr sz="2250" dirty="0">
              <a:latin typeface="Courier New"/>
              <a:cs typeface="Courier New"/>
            </a:endParaRPr>
          </a:p>
        </p:txBody>
      </p:sp>
      <p:sp>
        <p:nvSpPr>
          <p:cNvPr id="16" name="object 16"/>
          <p:cNvSpPr txBox="1"/>
          <p:nvPr/>
        </p:nvSpPr>
        <p:spPr>
          <a:xfrm>
            <a:off x="8093574" y="4275805"/>
            <a:ext cx="5184140" cy="1008380"/>
          </a:xfrm>
          <a:prstGeom prst="rect">
            <a:avLst/>
          </a:prstGeom>
        </p:spPr>
        <p:txBody>
          <a:bodyPr vert="horz" wrap="square" lIns="0" tIns="160655" rIns="0" bIns="0" rtlCol="0">
            <a:spAutoFit/>
          </a:bodyPr>
          <a:lstStyle/>
          <a:p>
            <a:pPr marL="12700">
              <a:lnSpc>
                <a:spcPct val="100000"/>
              </a:lnSpc>
              <a:spcBef>
                <a:spcPts val="1265"/>
              </a:spcBef>
              <a:tabLst>
                <a:tab pos="49987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998720" algn="l"/>
              </a:tabLst>
            </a:pPr>
            <a:r>
              <a:rPr sz="2250" dirty="0">
                <a:solidFill>
                  <a:srgbClr val="FFFFFF"/>
                </a:solidFill>
                <a:latin typeface="Courier New"/>
                <a:cs typeface="Courier New"/>
              </a:rPr>
              <a:t>| song	|</a:t>
            </a:r>
            <a:endParaRPr sz="2250" dirty="0">
              <a:latin typeface="Courier New"/>
              <a:cs typeface="Courier New"/>
            </a:endParaRPr>
          </a:p>
        </p:txBody>
      </p:sp>
      <p:sp>
        <p:nvSpPr>
          <p:cNvPr id="17" name="object 17"/>
          <p:cNvSpPr txBox="1"/>
          <p:nvPr/>
        </p:nvSpPr>
        <p:spPr>
          <a:xfrm>
            <a:off x="8093574" y="5258384"/>
            <a:ext cx="5184140" cy="1008380"/>
          </a:xfrm>
          <a:prstGeom prst="rect">
            <a:avLst/>
          </a:prstGeom>
        </p:spPr>
        <p:txBody>
          <a:bodyPr vert="horz" wrap="square" lIns="0" tIns="160655" rIns="0" bIns="0" rtlCol="0">
            <a:spAutoFit/>
          </a:bodyPr>
          <a:lstStyle/>
          <a:p>
            <a:pPr marL="12700">
              <a:lnSpc>
                <a:spcPct val="100000"/>
              </a:lnSpc>
              <a:spcBef>
                <a:spcPts val="1265"/>
              </a:spcBef>
              <a:tabLst>
                <a:tab pos="49987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5" dirty="0">
                <a:solidFill>
                  <a:srgbClr val="FFFFFF"/>
                </a:solidFill>
                <a:latin typeface="Courier New"/>
                <a:cs typeface="Courier New"/>
              </a:rPr>
              <a:t> </a:t>
            </a:r>
            <a:r>
              <a:rPr sz="2250" dirty="0">
                <a:solidFill>
                  <a:srgbClr val="FFFFFF"/>
                </a:solidFill>
                <a:latin typeface="Courier New"/>
                <a:cs typeface="Courier New"/>
              </a:rPr>
              <a:t>Boulevard Of Broken</a:t>
            </a:r>
            <a:r>
              <a:rPr sz="2250" spc="-5" dirty="0">
                <a:solidFill>
                  <a:srgbClr val="FFFFFF"/>
                </a:solidFill>
                <a:latin typeface="Courier New"/>
                <a:cs typeface="Courier New"/>
              </a:rPr>
              <a:t> </a:t>
            </a:r>
            <a:r>
              <a:rPr sz="2250" dirty="0">
                <a:solidFill>
                  <a:srgbClr val="FFFFFF"/>
                </a:solidFill>
                <a:latin typeface="Courier New"/>
                <a:cs typeface="Courier New"/>
              </a:rPr>
              <a:t>Dreams |</a:t>
            </a:r>
            <a:endParaRPr sz="2250" dirty="0">
              <a:latin typeface="Courier New"/>
              <a:cs typeface="Courier New"/>
            </a:endParaRPr>
          </a:p>
        </p:txBody>
      </p:sp>
      <p:sp>
        <p:nvSpPr>
          <p:cNvPr id="18" name="object 18"/>
          <p:cNvSpPr txBox="1"/>
          <p:nvPr/>
        </p:nvSpPr>
        <p:spPr>
          <a:xfrm>
            <a:off x="8093574" y="6240963"/>
            <a:ext cx="277685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r>
              <a:rPr sz="2250" spc="-25" dirty="0">
                <a:solidFill>
                  <a:srgbClr val="FFFFFF"/>
                </a:solidFill>
                <a:latin typeface="Courier New"/>
                <a:cs typeface="Courier New"/>
              </a:rPr>
              <a:t> </a:t>
            </a:r>
            <a:r>
              <a:rPr sz="2250" dirty="0">
                <a:solidFill>
                  <a:srgbClr val="FFFFFF"/>
                </a:solidFill>
                <a:latin typeface="Courier New"/>
                <a:cs typeface="Courier New"/>
              </a:rPr>
              <a:t>Holiday</a:t>
            </a:r>
            <a:r>
              <a:rPr sz="2250" spc="-25" dirty="0">
                <a:solidFill>
                  <a:srgbClr val="FFFFFF"/>
                </a:solidFill>
                <a:latin typeface="Courier New"/>
                <a:cs typeface="Courier New"/>
              </a:rPr>
              <a:t> </a:t>
            </a:r>
            <a:r>
              <a:rPr sz="2250" dirty="0">
                <a:solidFill>
                  <a:srgbClr val="FFFFFF"/>
                </a:solidFill>
                <a:latin typeface="Courier New"/>
                <a:cs typeface="Courier New"/>
              </a:rPr>
              <a:t>(Live)</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50" dirty="0">
                <a:solidFill>
                  <a:srgbClr val="FFFFFF"/>
                </a:solidFill>
                <a:latin typeface="Courier New"/>
                <a:cs typeface="Courier New"/>
              </a:rPr>
              <a:t> </a:t>
            </a:r>
            <a:r>
              <a:rPr sz="2250" dirty="0">
                <a:solidFill>
                  <a:srgbClr val="FFFFFF"/>
                </a:solidFill>
                <a:latin typeface="Courier New"/>
                <a:cs typeface="Courier New"/>
              </a:rPr>
              <a:t>Holiday</a:t>
            </a:r>
            <a:endParaRPr sz="2250">
              <a:latin typeface="Courier New"/>
              <a:cs typeface="Courier New"/>
            </a:endParaRPr>
          </a:p>
        </p:txBody>
      </p:sp>
      <p:sp>
        <p:nvSpPr>
          <p:cNvPr id="19" name="object 19"/>
          <p:cNvSpPr txBox="1"/>
          <p:nvPr/>
        </p:nvSpPr>
        <p:spPr>
          <a:xfrm>
            <a:off x="13080141" y="6240963"/>
            <a:ext cx="197485" cy="100838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p:txBody>
      </p:sp>
      <p:sp>
        <p:nvSpPr>
          <p:cNvPr id="20" name="object 20"/>
          <p:cNvSpPr txBox="1"/>
          <p:nvPr/>
        </p:nvSpPr>
        <p:spPr>
          <a:xfrm>
            <a:off x="8093574" y="7370928"/>
            <a:ext cx="5184140" cy="369570"/>
          </a:xfrm>
          <a:prstGeom prst="rect">
            <a:avLst/>
          </a:prstGeom>
        </p:spPr>
        <p:txBody>
          <a:bodyPr vert="horz" wrap="square" lIns="0" tIns="13335" rIns="0" bIns="0" rtlCol="0">
            <a:spAutoFit/>
          </a:bodyPr>
          <a:lstStyle/>
          <a:p>
            <a:pPr marL="12700">
              <a:lnSpc>
                <a:spcPct val="100000"/>
              </a:lnSpc>
              <a:spcBef>
                <a:spcPts val="105"/>
              </a:spcBef>
              <a:tabLst>
                <a:tab pos="49987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23" name="object 2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A7EB56B4-38A1-A561-C767-444774E89AB5}"/>
              </a:ext>
            </a:extLst>
          </p:cNvPr>
          <p:cNvSpPr txBox="1">
            <a:spLocks/>
          </p:cNvSpPr>
          <p:nvPr/>
        </p:nvSpPr>
        <p:spPr>
          <a:xfrm>
            <a:off x="478589" y="162560"/>
            <a:ext cx="2928620"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40" dirty="0">
                <a:solidFill>
                  <a:sysClr val="windowText" lastClr="000000"/>
                </a:solidFill>
              </a:rPr>
              <a:t>OR (3)</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12" grpId="0" animBg="1"/>
      <p:bldP spid="14"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0924" y="1181100"/>
            <a:ext cx="7124065" cy="2743200"/>
          </a:xfrm>
          <a:custGeom>
            <a:avLst/>
            <a:gdLst/>
            <a:ahLst/>
            <a:cxnLst/>
            <a:rect l="l" t="t" r="r" b="b"/>
            <a:pathLst>
              <a:path w="7124065" h="2743200">
                <a:moveTo>
                  <a:pt x="7047191" y="2743032"/>
                </a:moveTo>
                <a:lnTo>
                  <a:pt x="76505" y="2743032"/>
                </a:lnTo>
                <a:lnTo>
                  <a:pt x="71180" y="2742507"/>
                </a:lnTo>
                <a:lnTo>
                  <a:pt x="31920" y="2726245"/>
                </a:lnTo>
                <a:lnTo>
                  <a:pt x="4175" y="2687518"/>
                </a:lnTo>
                <a:lnTo>
                  <a:pt x="0" y="2666527"/>
                </a:lnTo>
                <a:lnTo>
                  <a:pt x="0" y="2661151"/>
                </a:lnTo>
                <a:lnTo>
                  <a:pt x="0" y="76505"/>
                </a:lnTo>
                <a:lnTo>
                  <a:pt x="16786" y="31920"/>
                </a:lnTo>
                <a:lnTo>
                  <a:pt x="55513" y="4175"/>
                </a:lnTo>
                <a:lnTo>
                  <a:pt x="76505" y="0"/>
                </a:lnTo>
                <a:lnTo>
                  <a:pt x="7047191" y="0"/>
                </a:lnTo>
                <a:lnTo>
                  <a:pt x="7091775" y="16786"/>
                </a:lnTo>
                <a:lnTo>
                  <a:pt x="7119520" y="55513"/>
                </a:lnTo>
                <a:lnTo>
                  <a:pt x="7123696" y="76505"/>
                </a:lnTo>
                <a:lnTo>
                  <a:pt x="7123696" y="2666527"/>
                </a:lnTo>
                <a:lnTo>
                  <a:pt x="7106908" y="2711111"/>
                </a:lnTo>
                <a:lnTo>
                  <a:pt x="7068182" y="2738856"/>
                </a:lnTo>
                <a:lnTo>
                  <a:pt x="7052515" y="2742507"/>
                </a:lnTo>
                <a:lnTo>
                  <a:pt x="7047191" y="274303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txBox="1"/>
          <p:nvPr/>
        </p:nvSpPr>
        <p:spPr>
          <a:xfrm>
            <a:off x="659441" y="1217545"/>
            <a:ext cx="4223710" cy="2455993"/>
          </a:xfrm>
          <a:prstGeom prst="rect">
            <a:avLst/>
          </a:prstGeom>
        </p:spPr>
        <p:txBody>
          <a:bodyPr vert="horz" wrap="square" lIns="0" tIns="12065" rIns="0" bIns="0" rtlCol="0">
            <a:spAutoFit/>
          </a:bodyPr>
          <a:lstStyle/>
          <a:p>
            <a:pPr marL="12700" marR="1756410">
              <a:lnSpc>
                <a:spcPct val="141400"/>
              </a:lnSpc>
              <a:spcBef>
                <a:spcPts val="95"/>
              </a:spcBef>
            </a:pPr>
            <a:r>
              <a:rPr sz="1900" b="1" spc="5" dirty="0">
                <a:solidFill>
                  <a:srgbClr val="00B0F0"/>
                </a:solidFill>
                <a:latin typeface="Courier New"/>
                <a:cs typeface="Courier New"/>
              </a:rPr>
              <a:t>SELECT</a:t>
            </a:r>
            <a:r>
              <a:rPr sz="1900" spc="5" dirty="0">
                <a:latin typeface="Courier New"/>
                <a:cs typeface="Courier New"/>
              </a:rPr>
              <a:t> </a:t>
            </a:r>
            <a:r>
              <a:rPr sz="1900" spc="5" dirty="0">
                <a:solidFill>
                  <a:srgbClr val="04182D"/>
                </a:solidFill>
                <a:latin typeface="Courier New"/>
                <a:cs typeface="Courier New"/>
              </a:rPr>
              <a:t>song </a:t>
            </a:r>
            <a:r>
              <a:rPr sz="1900" spc="10" dirty="0">
                <a:solidFill>
                  <a:srgbClr val="04182D"/>
                </a:solidFill>
                <a:latin typeface="Courier New"/>
                <a:cs typeface="Courier New"/>
              </a:rPr>
              <a:t> </a:t>
            </a:r>
            <a:r>
              <a:rPr sz="1900" b="1" spc="5" dirty="0">
                <a:solidFill>
                  <a:srgbClr val="00B0F0"/>
                </a:solidFill>
                <a:latin typeface="Courier New"/>
                <a:cs typeface="Courier New"/>
              </a:rPr>
              <a:t>FROM</a:t>
            </a:r>
            <a:r>
              <a:rPr sz="1900" spc="-75" dirty="0">
                <a:latin typeface="Courier New"/>
                <a:cs typeface="Courier New"/>
              </a:rPr>
              <a:t> </a:t>
            </a:r>
            <a:r>
              <a:rPr sz="1900" spc="5" dirty="0">
                <a:solidFill>
                  <a:srgbClr val="04182D"/>
                </a:solidFill>
                <a:latin typeface="Courier New"/>
                <a:cs typeface="Courier New"/>
              </a:rPr>
              <a:t>songlist </a:t>
            </a:r>
            <a:r>
              <a:rPr sz="1900" spc="-1125" dirty="0">
                <a:solidFill>
                  <a:srgbClr val="04182D"/>
                </a:solidFill>
                <a:latin typeface="Courier New"/>
                <a:cs typeface="Courier New"/>
              </a:rPr>
              <a:t> </a:t>
            </a: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marR="5080">
              <a:lnSpc>
                <a:spcPct val="141400"/>
              </a:lnSpc>
            </a:pPr>
            <a:r>
              <a:rPr sz="1900" spc="5" dirty="0">
                <a:solidFill>
                  <a:srgbClr val="04182D"/>
                </a:solidFill>
                <a:latin typeface="Courier New"/>
                <a:cs typeface="Courier New"/>
              </a:rPr>
              <a:t>artist</a:t>
            </a:r>
            <a:r>
              <a:rPr sz="1900" spc="40" dirty="0">
                <a:solidFill>
                  <a:srgbClr val="04182D"/>
                </a:solidFill>
                <a:latin typeface="Courier New"/>
                <a:cs typeface="Courier New"/>
              </a:rPr>
              <a:t> </a:t>
            </a:r>
            <a:r>
              <a:rPr sz="1900" spc="10" dirty="0">
                <a:solidFill>
                  <a:srgbClr val="04182D"/>
                </a:solidFill>
                <a:latin typeface="Courier New"/>
                <a:cs typeface="Courier New"/>
              </a:rPr>
              <a:t>=</a:t>
            </a:r>
            <a:r>
              <a:rPr sz="1900" spc="45" dirty="0">
                <a:solidFill>
                  <a:srgbClr val="04182D"/>
                </a:solidFill>
                <a:latin typeface="Courier New"/>
                <a:cs typeface="Courier New"/>
              </a:rPr>
              <a:t> </a:t>
            </a:r>
            <a:r>
              <a:rPr sz="1900" spc="5" dirty="0">
                <a:solidFill>
                  <a:srgbClr val="BE2F72"/>
                </a:solidFill>
                <a:latin typeface="Courier New"/>
                <a:cs typeface="Courier New"/>
              </a:rPr>
              <a:t>'</a:t>
            </a:r>
            <a:r>
              <a:rPr lang="en-US" sz="1900" spc="5" dirty="0">
                <a:solidFill>
                  <a:srgbClr val="BE2F72"/>
                </a:solidFill>
                <a:latin typeface="Courier New"/>
                <a:cs typeface="Courier New"/>
              </a:rPr>
              <a:t>Taylor Swift</a:t>
            </a:r>
            <a:r>
              <a:rPr sz="1900" spc="5" dirty="0">
                <a:solidFill>
                  <a:srgbClr val="BE2F72"/>
                </a:solidFill>
                <a:latin typeface="Courier New"/>
                <a:cs typeface="Courier New"/>
              </a:rPr>
              <a:t>' </a:t>
            </a:r>
            <a:r>
              <a:rPr sz="1900" spc="10" dirty="0">
                <a:solidFill>
                  <a:srgbClr val="BE2F72"/>
                </a:solidFill>
                <a:latin typeface="Courier New"/>
                <a:cs typeface="Courier New"/>
              </a:rPr>
              <a:t> </a:t>
            </a:r>
            <a:r>
              <a:rPr sz="1900" b="1" spc="5" dirty="0">
                <a:solidFill>
                  <a:srgbClr val="00B0F0"/>
                </a:solidFill>
                <a:latin typeface="Courier New"/>
                <a:cs typeface="Courier New"/>
              </a:rPr>
              <a:t>AND</a:t>
            </a:r>
            <a:r>
              <a:rPr sz="1900" spc="5" dirty="0">
                <a:latin typeface="Courier New"/>
                <a:cs typeface="Courier New"/>
              </a:rPr>
              <a:t> </a:t>
            </a:r>
            <a:r>
              <a:rPr sz="1900" spc="5" dirty="0">
                <a:solidFill>
                  <a:srgbClr val="04182D"/>
                </a:solidFill>
                <a:latin typeface="Courier New"/>
                <a:cs typeface="Courier New"/>
              </a:rPr>
              <a:t>release_year </a:t>
            </a:r>
            <a:r>
              <a:rPr sz="1900" spc="10" dirty="0">
                <a:solidFill>
                  <a:srgbClr val="04182D"/>
                </a:solidFill>
                <a:latin typeface="Courier New"/>
                <a:cs typeface="Courier New"/>
              </a:rPr>
              <a:t>= </a:t>
            </a:r>
            <a:r>
              <a:rPr sz="1900" spc="5" dirty="0">
                <a:solidFill>
                  <a:srgbClr val="BE2F72"/>
                </a:solidFill>
                <a:latin typeface="Courier New"/>
                <a:cs typeface="Courier New"/>
              </a:rPr>
              <a:t>1994 </a:t>
            </a:r>
            <a:r>
              <a:rPr sz="1900" spc="-1135" dirty="0">
                <a:solidFill>
                  <a:srgbClr val="BE2F72"/>
                </a:solidFill>
                <a:latin typeface="Courier New"/>
                <a:cs typeface="Courier New"/>
              </a:rPr>
              <a:t> </a:t>
            </a:r>
            <a:endParaRPr lang="en-US" sz="1900" spc="-1135" dirty="0">
              <a:solidFill>
                <a:srgbClr val="BE2F72"/>
              </a:solidFill>
              <a:latin typeface="Courier New"/>
              <a:cs typeface="Courier New"/>
            </a:endParaRPr>
          </a:p>
          <a:p>
            <a:pPr marL="304165" marR="5080">
              <a:lnSpc>
                <a:spcPct val="141400"/>
              </a:lnSpc>
            </a:pPr>
            <a:r>
              <a:rPr sz="1900" b="1" spc="5" dirty="0">
                <a:solidFill>
                  <a:srgbClr val="00B0F0"/>
                </a:solidFill>
                <a:latin typeface="Courier New"/>
                <a:cs typeface="Courier New"/>
              </a:rPr>
              <a:t>OR</a:t>
            </a:r>
            <a:r>
              <a:rPr sz="1900" spc="-20" dirty="0">
                <a:latin typeface="Courier New"/>
                <a:cs typeface="Courier New"/>
              </a:rPr>
              <a:t> </a:t>
            </a:r>
            <a:r>
              <a:rPr sz="1900" spc="5" dirty="0">
                <a:solidFill>
                  <a:srgbClr val="04182D"/>
                </a:solidFill>
                <a:latin typeface="Courier New"/>
                <a:cs typeface="Courier New"/>
              </a:rPr>
              <a:t>release_year</a:t>
            </a:r>
            <a:r>
              <a:rPr sz="1900" spc="-20" dirty="0">
                <a:solidFill>
                  <a:srgbClr val="04182D"/>
                </a:solidFill>
                <a:latin typeface="Courier New"/>
                <a:cs typeface="Courier New"/>
              </a:rPr>
              <a:t> </a:t>
            </a:r>
            <a:r>
              <a:rPr sz="1900" spc="10" dirty="0">
                <a:solidFill>
                  <a:srgbClr val="04182D"/>
                </a:solidFill>
                <a:latin typeface="Courier New"/>
                <a:cs typeface="Courier New"/>
              </a:rPr>
              <a:t>&gt;</a:t>
            </a:r>
            <a:r>
              <a:rPr sz="1900" spc="-15" dirty="0">
                <a:solidFill>
                  <a:srgbClr val="04182D"/>
                </a:solidFill>
                <a:latin typeface="Courier New"/>
                <a:cs typeface="Courier New"/>
              </a:rPr>
              <a:t> </a:t>
            </a:r>
            <a:r>
              <a:rPr sz="1900" spc="5" dirty="0">
                <a:solidFill>
                  <a:srgbClr val="BE2F72"/>
                </a:solidFill>
                <a:latin typeface="Courier New"/>
                <a:cs typeface="Courier New"/>
              </a:rPr>
              <a:t>2000</a:t>
            </a:r>
            <a:r>
              <a:rPr sz="1900" spc="5" dirty="0">
                <a:solidFill>
                  <a:srgbClr val="04182D"/>
                </a:solidFill>
                <a:latin typeface="Courier New"/>
                <a:cs typeface="Courier New"/>
              </a:rPr>
              <a:t>;</a:t>
            </a:r>
            <a:endParaRPr sz="1900" dirty="0">
              <a:latin typeface="Courier New"/>
              <a:cs typeface="Courier New"/>
            </a:endParaRPr>
          </a:p>
        </p:txBody>
      </p:sp>
      <p:sp>
        <p:nvSpPr>
          <p:cNvPr id="6" name="object 6"/>
          <p:cNvSpPr/>
          <p:nvPr/>
        </p:nvSpPr>
        <p:spPr>
          <a:xfrm>
            <a:off x="7942512" y="327502"/>
            <a:ext cx="7124065" cy="7246620"/>
          </a:xfrm>
          <a:custGeom>
            <a:avLst/>
            <a:gdLst/>
            <a:ahLst/>
            <a:cxnLst/>
            <a:rect l="l" t="t" r="r" b="b"/>
            <a:pathLst>
              <a:path w="7124065" h="7246620">
                <a:moveTo>
                  <a:pt x="7047191" y="7246518"/>
                </a:moveTo>
                <a:lnTo>
                  <a:pt x="76504" y="7246518"/>
                </a:lnTo>
                <a:lnTo>
                  <a:pt x="71179" y="7245994"/>
                </a:lnTo>
                <a:lnTo>
                  <a:pt x="31919" y="7229731"/>
                </a:lnTo>
                <a:lnTo>
                  <a:pt x="4174" y="7191004"/>
                </a:lnTo>
                <a:lnTo>
                  <a:pt x="0" y="7170014"/>
                </a:lnTo>
                <a:lnTo>
                  <a:pt x="0" y="7164637"/>
                </a:lnTo>
                <a:lnTo>
                  <a:pt x="0" y="76505"/>
                </a:lnTo>
                <a:lnTo>
                  <a:pt x="16785" y="31920"/>
                </a:lnTo>
                <a:lnTo>
                  <a:pt x="55512" y="4175"/>
                </a:lnTo>
                <a:lnTo>
                  <a:pt x="76504" y="0"/>
                </a:lnTo>
                <a:lnTo>
                  <a:pt x="7047191" y="0"/>
                </a:lnTo>
                <a:lnTo>
                  <a:pt x="7091775" y="16786"/>
                </a:lnTo>
                <a:lnTo>
                  <a:pt x="7119519" y="55513"/>
                </a:lnTo>
                <a:lnTo>
                  <a:pt x="7123695" y="76505"/>
                </a:lnTo>
                <a:lnTo>
                  <a:pt x="7123695" y="7170014"/>
                </a:lnTo>
                <a:lnTo>
                  <a:pt x="7106909" y="7214597"/>
                </a:lnTo>
                <a:lnTo>
                  <a:pt x="7068181" y="7242343"/>
                </a:lnTo>
                <a:lnTo>
                  <a:pt x="7052515" y="7245994"/>
                </a:lnTo>
                <a:lnTo>
                  <a:pt x="7047191" y="724651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8068947" y="383992"/>
            <a:ext cx="5721350" cy="1254125"/>
          </a:xfrm>
          <a:prstGeom prst="rect">
            <a:avLst/>
          </a:prstGeom>
        </p:spPr>
        <p:txBody>
          <a:bodyPr vert="horz" wrap="square" lIns="0" tIns="132080" rIns="0" bIns="0" rtlCol="0">
            <a:spAutoFit/>
          </a:bodyPr>
          <a:lstStyle/>
          <a:p>
            <a:pPr marL="12700">
              <a:lnSpc>
                <a:spcPct val="100000"/>
              </a:lnSpc>
              <a:spcBef>
                <a:spcPts val="1040"/>
              </a:spcBef>
            </a:pPr>
            <a:r>
              <a:rPr sz="1900" spc="5"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tabLst>
                <a:tab pos="5561965" algn="l"/>
              </a:tabLst>
            </a:pPr>
            <a:r>
              <a:rPr sz="1900" spc="10" dirty="0">
                <a:solidFill>
                  <a:srgbClr val="FFFFFF"/>
                </a:solidFill>
                <a:latin typeface="Courier New"/>
                <a:cs typeface="Courier New"/>
              </a:rPr>
              <a:t>|</a:t>
            </a:r>
            <a:r>
              <a:rPr sz="1900" spc="5" dirty="0">
                <a:solidFill>
                  <a:srgbClr val="FFFFFF"/>
                </a:solidFill>
                <a:latin typeface="Courier New"/>
                <a:cs typeface="Courier New"/>
              </a:rPr>
              <a:t> son</a:t>
            </a:r>
            <a:r>
              <a:rPr sz="1900" spc="10" dirty="0">
                <a:solidFill>
                  <a:srgbClr val="FFFFFF"/>
                </a:solidFill>
                <a:latin typeface="Courier New"/>
                <a:cs typeface="Courier New"/>
              </a:rPr>
              <a:t>g</a:t>
            </a:r>
            <a:r>
              <a:rPr sz="1900" dirty="0">
                <a:solidFill>
                  <a:srgbClr val="FFFFFF"/>
                </a:solidFill>
                <a:latin typeface="Courier New"/>
                <a:cs typeface="Courier New"/>
              </a:rPr>
              <a:t>	</a:t>
            </a: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5" dirty="0">
                <a:solidFill>
                  <a:srgbClr val="FFFFFF"/>
                </a:solidFill>
                <a:latin typeface="Courier New"/>
                <a:cs typeface="Courier New"/>
              </a:rPr>
              <a:t>|-------------------------------------|</a:t>
            </a:r>
            <a:endParaRPr sz="1900">
              <a:latin typeface="Courier New"/>
              <a:cs typeface="Courier New"/>
            </a:endParaRPr>
          </a:p>
        </p:txBody>
      </p:sp>
      <p:sp>
        <p:nvSpPr>
          <p:cNvPr id="8" name="object 8"/>
          <p:cNvSpPr txBox="1"/>
          <p:nvPr/>
        </p:nvSpPr>
        <p:spPr>
          <a:xfrm>
            <a:off x="8068947" y="1612216"/>
            <a:ext cx="2654300" cy="1663064"/>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r>
              <a:rPr sz="1900" spc="-20" dirty="0">
                <a:solidFill>
                  <a:srgbClr val="FFFFFF"/>
                </a:solidFill>
                <a:latin typeface="Courier New"/>
                <a:cs typeface="Courier New"/>
              </a:rPr>
              <a:t> </a:t>
            </a:r>
            <a:r>
              <a:rPr sz="1900" spc="5" dirty="0">
                <a:solidFill>
                  <a:srgbClr val="FFFFFF"/>
                </a:solidFill>
                <a:latin typeface="Courier New"/>
                <a:cs typeface="Courier New"/>
              </a:rPr>
              <a:t>Doom</a:t>
            </a:r>
            <a:r>
              <a:rPr sz="1900" spc="-15" dirty="0">
                <a:solidFill>
                  <a:srgbClr val="FFFFFF"/>
                </a:solidFill>
                <a:latin typeface="Courier New"/>
                <a:cs typeface="Courier New"/>
              </a:rPr>
              <a:t> </a:t>
            </a:r>
            <a:r>
              <a:rPr sz="1900" spc="5" dirty="0">
                <a:solidFill>
                  <a:srgbClr val="FFFFFF"/>
                </a:solidFill>
                <a:latin typeface="Courier New"/>
                <a:cs typeface="Courier New"/>
              </a:rPr>
              <a:t>And</a:t>
            </a:r>
            <a:r>
              <a:rPr sz="1900" spc="-15" dirty="0">
                <a:solidFill>
                  <a:srgbClr val="FFFFFF"/>
                </a:solidFill>
                <a:latin typeface="Courier New"/>
                <a:cs typeface="Courier New"/>
              </a:rPr>
              <a:t> </a:t>
            </a:r>
            <a:r>
              <a:rPr sz="1900" spc="5" dirty="0">
                <a:solidFill>
                  <a:srgbClr val="FFFFFF"/>
                </a:solidFill>
                <a:latin typeface="Courier New"/>
                <a:cs typeface="Courier New"/>
              </a:rPr>
              <a:t>Gloom</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Remedy</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45</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20" dirty="0">
                <a:solidFill>
                  <a:srgbClr val="FFFFFF"/>
                </a:solidFill>
                <a:latin typeface="Courier New"/>
                <a:cs typeface="Courier New"/>
              </a:rPr>
              <a:t> </a:t>
            </a:r>
            <a:r>
              <a:rPr sz="1900" spc="5" dirty="0">
                <a:solidFill>
                  <a:srgbClr val="FFFFFF"/>
                </a:solidFill>
                <a:latin typeface="Courier New"/>
                <a:cs typeface="Courier New"/>
              </a:rPr>
              <a:t>It's</a:t>
            </a:r>
            <a:r>
              <a:rPr sz="1900" spc="-20" dirty="0">
                <a:solidFill>
                  <a:srgbClr val="FFFFFF"/>
                </a:solidFill>
                <a:latin typeface="Courier New"/>
                <a:cs typeface="Courier New"/>
              </a:rPr>
              <a:t> </a:t>
            </a:r>
            <a:r>
              <a:rPr sz="1900" spc="5" dirty="0">
                <a:solidFill>
                  <a:srgbClr val="FFFFFF"/>
                </a:solidFill>
                <a:latin typeface="Courier New"/>
                <a:cs typeface="Courier New"/>
              </a:rPr>
              <a:t>Been</a:t>
            </a:r>
            <a:r>
              <a:rPr sz="1900" spc="-20" dirty="0">
                <a:solidFill>
                  <a:srgbClr val="FFFFFF"/>
                </a:solidFill>
                <a:latin typeface="Courier New"/>
                <a:cs typeface="Courier New"/>
              </a:rPr>
              <a:t> </a:t>
            </a:r>
            <a:r>
              <a:rPr sz="1900" spc="5" dirty="0">
                <a:solidFill>
                  <a:srgbClr val="FFFFFF"/>
                </a:solidFill>
                <a:latin typeface="Courier New"/>
                <a:cs typeface="Courier New"/>
              </a:rPr>
              <a:t>Awhile</a:t>
            </a:r>
            <a:endParaRPr sz="1900">
              <a:latin typeface="Courier New"/>
              <a:cs typeface="Courier New"/>
            </a:endParaRPr>
          </a:p>
        </p:txBody>
      </p:sp>
      <p:sp>
        <p:nvSpPr>
          <p:cNvPr id="9" name="object 9"/>
          <p:cNvSpPr txBox="1"/>
          <p:nvPr/>
        </p:nvSpPr>
        <p:spPr>
          <a:xfrm>
            <a:off x="13618605" y="1612216"/>
            <a:ext cx="172085" cy="1663064"/>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p:txBody>
      </p:sp>
      <p:sp>
        <p:nvSpPr>
          <p:cNvPr id="10" name="object 10"/>
          <p:cNvSpPr txBox="1"/>
          <p:nvPr/>
        </p:nvSpPr>
        <p:spPr>
          <a:xfrm>
            <a:off x="8068947" y="3366937"/>
            <a:ext cx="5721350" cy="318135"/>
          </a:xfrm>
          <a:prstGeom prst="rect">
            <a:avLst/>
          </a:prstGeom>
        </p:spPr>
        <p:txBody>
          <a:bodyPr vert="horz" wrap="square" lIns="0" tIns="14604" rIns="0" bIns="0" rtlCol="0">
            <a:spAutoFit/>
          </a:bodyPr>
          <a:lstStyle/>
          <a:p>
            <a:pPr marL="12700">
              <a:lnSpc>
                <a:spcPct val="100000"/>
              </a:lnSpc>
              <a:spcBef>
                <a:spcPts val="114"/>
              </a:spcBef>
            </a:pPr>
            <a:r>
              <a:rPr sz="1900" spc="10" dirty="0">
                <a:solidFill>
                  <a:srgbClr val="FFFFFF"/>
                </a:solidFill>
                <a:latin typeface="Courier New"/>
                <a:cs typeface="Courier New"/>
              </a:rPr>
              <a:t>|</a:t>
            </a:r>
            <a:r>
              <a:rPr sz="1900" spc="-5" dirty="0">
                <a:solidFill>
                  <a:srgbClr val="FFFFFF"/>
                </a:solidFill>
                <a:latin typeface="Courier New"/>
                <a:cs typeface="Courier New"/>
              </a:rPr>
              <a:t> </a:t>
            </a:r>
            <a:r>
              <a:rPr sz="1900" spc="5" dirty="0">
                <a:solidFill>
                  <a:srgbClr val="FFFFFF"/>
                </a:solidFill>
                <a:latin typeface="Courier New"/>
                <a:cs typeface="Courier New"/>
              </a:rPr>
              <a:t>Goodbye</a:t>
            </a:r>
            <a:r>
              <a:rPr sz="1900" spc="-5" dirty="0">
                <a:solidFill>
                  <a:srgbClr val="FFFFFF"/>
                </a:solidFill>
                <a:latin typeface="Courier New"/>
                <a:cs typeface="Courier New"/>
              </a:rPr>
              <a:t> </a:t>
            </a:r>
            <a:r>
              <a:rPr sz="1900" spc="5" dirty="0">
                <a:solidFill>
                  <a:srgbClr val="FFFFFF"/>
                </a:solidFill>
                <a:latin typeface="Courier New"/>
                <a:cs typeface="Courier New"/>
              </a:rPr>
              <a:t>Daughters</a:t>
            </a:r>
            <a:r>
              <a:rPr sz="1900" spc="-5" dirty="0">
                <a:solidFill>
                  <a:srgbClr val="FFFFFF"/>
                </a:solidFill>
                <a:latin typeface="Courier New"/>
                <a:cs typeface="Courier New"/>
              </a:rPr>
              <a:t> </a:t>
            </a:r>
            <a:r>
              <a:rPr sz="1900" spc="5" dirty="0">
                <a:solidFill>
                  <a:srgbClr val="FFFFFF"/>
                </a:solidFill>
                <a:latin typeface="Courier New"/>
                <a:cs typeface="Courier New"/>
              </a:rPr>
              <a:t>of</a:t>
            </a:r>
            <a:r>
              <a:rPr sz="1900" dirty="0">
                <a:solidFill>
                  <a:srgbClr val="FFFFFF"/>
                </a:solidFill>
                <a:latin typeface="Courier New"/>
                <a:cs typeface="Courier New"/>
              </a:rPr>
              <a:t> </a:t>
            </a:r>
            <a:r>
              <a:rPr sz="1900" spc="5" dirty="0">
                <a:solidFill>
                  <a:srgbClr val="FFFFFF"/>
                </a:solidFill>
                <a:latin typeface="Courier New"/>
                <a:cs typeface="Courier New"/>
              </a:rPr>
              <a:t>the</a:t>
            </a:r>
            <a:r>
              <a:rPr sz="1900" spc="-5" dirty="0">
                <a:solidFill>
                  <a:srgbClr val="FFFFFF"/>
                </a:solidFill>
                <a:latin typeface="Courier New"/>
                <a:cs typeface="Courier New"/>
              </a:rPr>
              <a:t> </a:t>
            </a:r>
            <a:r>
              <a:rPr sz="1900" spc="5" dirty="0">
                <a:solidFill>
                  <a:srgbClr val="FFFFFF"/>
                </a:solidFill>
                <a:latin typeface="Courier New"/>
                <a:cs typeface="Courier New"/>
              </a:rPr>
              <a:t>Revolution</a:t>
            </a:r>
            <a:r>
              <a:rPr sz="1900" spc="-5" dirty="0">
                <a:solidFill>
                  <a:srgbClr val="FFFFFF"/>
                </a:solidFill>
                <a:latin typeface="Courier New"/>
                <a:cs typeface="Courier New"/>
              </a:rPr>
              <a:t> </a:t>
            </a:r>
            <a:r>
              <a:rPr sz="1900" spc="10" dirty="0">
                <a:solidFill>
                  <a:srgbClr val="FFFFFF"/>
                </a:solidFill>
                <a:latin typeface="Courier New"/>
                <a:cs typeface="Courier New"/>
              </a:rPr>
              <a:t>|</a:t>
            </a:r>
            <a:endParaRPr sz="1900">
              <a:latin typeface="Courier New"/>
              <a:cs typeface="Courier New"/>
            </a:endParaRPr>
          </a:p>
        </p:txBody>
      </p:sp>
      <p:sp>
        <p:nvSpPr>
          <p:cNvPr id="11" name="object 11"/>
          <p:cNvSpPr txBox="1"/>
          <p:nvPr/>
        </p:nvSpPr>
        <p:spPr>
          <a:xfrm>
            <a:off x="8068947" y="3659254"/>
            <a:ext cx="3092450" cy="330072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r>
              <a:rPr sz="1900" spc="-15" dirty="0">
                <a:solidFill>
                  <a:srgbClr val="FFFFFF"/>
                </a:solidFill>
                <a:latin typeface="Courier New"/>
                <a:cs typeface="Courier New"/>
              </a:rPr>
              <a:t> </a:t>
            </a:r>
            <a:r>
              <a:rPr sz="1900" spc="5" dirty="0">
                <a:solidFill>
                  <a:srgbClr val="FFFFFF"/>
                </a:solidFill>
                <a:latin typeface="Courier New"/>
                <a:cs typeface="Courier New"/>
              </a:rPr>
              <a:t>Gold</a:t>
            </a:r>
            <a:r>
              <a:rPr sz="1900" spc="-10" dirty="0">
                <a:solidFill>
                  <a:srgbClr val="FFFFFF"/>
                </a:solidFill>
                <a:latin typeface="Courier New"/>
                <a:cs typeface="Courier New"/>
              </a:rPr>
              <a:t> </a:t>
            </a:r>
            <a:r>
              <a:rPr sz="1900" spc="5" dirty="0">
                <a:solidFill>
                  <a:srgbClr val="FFFFFF"/>
                </a:solidFill>
                <a:latin typeface="Courier New"/>
                <a:cs typeface="Courier New"/>
              </a:rPr>
              <a:t>On</a:t>
            </a:r>
            <a:r>
              <a:rPr sz="1900" spc="-10" dirty="0">
                <a:solidFill>
                  <a:srgbClr val="FFFFFF"/>
                </a:solidFill>
                <a:latin typeface="Courier New"/>
                <a:cs typeface="Courier New"/>
              </a:rPr>
              <a:t> </a:t>
            </a:r>
            <a:r>
              <a:rPr sz="1900" spc="5" dirty="0">
                <a:solidFill>
                  <a:srgbClr val="FFFFFF"/>
                </a:solidFill>
                <a:latin typeface="Courier New"/>
                <a:cs typeface="Courier New"/>
              </a:rPr>
              <a:t>The</a:t>
            </a:r>
            <a:r>
              <a:rPr sz="1900" spc="-15" dirty="0">
                <a:solidFill>
                  <a:srgbClr val="FFFFFF"/>
                </a:solidFill>
                <a:latin typeface="Courier New"/>
                <a:cs typeface="Courier New"/>
              </a:rPr>
              <a:t> </a:t>
            </a:r>
            <a:r>
              <a:rPr sz="1900" spc="5" dirty="0">
                <a:solidFill>
                  <a:srgbClr val="FFFFFF"/>
                </a:solidFill>
                <a:latin typeface="Courier New"/>
                <a:cs typeface="Courier New"/>
              </a:rPr>
              <a:t>Ceiling</a:t>
            </a:r>
            <a:endParaRPr sz="1900" dirty="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30" dirty="0">
                <a:solidFill>
                  <a:srgbClr val="FFFFFF"/>
                </a:solidFill>
                <a:latin typeface="Courier New"/>
                <a:cs typeface="Courier New"/>
              </a:rPr>
              <a:t> </a:t>
            </a:r>
            <a:r>
              <a:rPr sz="1900" spc="5" dirty="0">
                <a:solidFill>
                  <a:srgbClr val="FFFFFF"/>
                </a:solidFill>
                <a:latin typeface="Courier New"/>
                <a:cs typeface="Courier New"/>
              </a:rPr>
              <a:t>Lonely</a:t>
            </a:r>
            <a:r>
              <a:rPr sz="1900" spc="-30" dirty="0">
                <a:solidFill>
                  <a:srgbClr val="FFFFFF"/>
                </a:solidFill>
                <a:latin typeface="Courier New"/>
                <a:cs typeface="Courier New"/>
              </a:rPr>
              <a:t> </a:t>
            </a:r>
            <a:r>
              <a:rPr sz="1900" spc="5" dirty="0">
                <a:solidFill>
                  <a:srgbClr val="FFFFFF"/>
                </a:solidFill>
                <a:latin typeface="Courier New"/>
                <a:cs typeface="Courier New"/>
              </a:rPr>
              <a:t>Boy</a:t>
            </a:r>
            <a:endParaRPr sz="1900" dirty="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20" dirty="0">
                <a:solidFill>
                  <a:srgbClr val="FFFFFF"/>
                </a:solidFill>
                <a:latin typeface="Courier New"/>
                <a:cs typeface="Courier New"/>
              </a:rPr>
              <a:t> </a:t>
            </a:r>
            <a:r>
              <a:rPr sz="1900" spc="5" dirty="0">
                <a:solidFill>
                  <a:srgbClr val="FFFFFF"/>
                </a:solidFill>
                <a:latin typeface="Courier New"/>
                <a:cs typeface="Courier New"/>
              </a:rPr>
              <a:t>Seven</a:t>
            </a:r>
            <a:r>
              <a:rPr sz="1900" spc="-15" dirty="0">
                <a:solidFill>
                  <a:srgbClr val="FFFFFF"/>
                </a:solidFill>
                <a:latin typeface="Courier New"/>
                <a:cs typeface="Courier New"/>
              </a:rPr>
              <a:t> </a:t>
            </a:r>
            <a:r>
              <a:rPr sz="1900" spc="5" dirty="0">
                <a:solidFill>
                  <a:srgbClr val="FFFFFF"/>
                </a:solidFill>
                <a:latin typeface="Courier New"/>
                <a:cs typeface="Courier New"/>
              </a:rPr>
              <a:t>Nation</a:t>
            </a:r>
            <a:r>
              <a:rPr sz="1900" spc="-15" dirty="0">
                <a:solidFill>
                  <a:srgbClr val="FFFFFF"/>
                </a:solidFill>
                <a:latin typeface="Courier New"/>
                <a:cs typeface="Courier New"/>
              </a:rPr>
              <a:t> </a:t>
            </a:r>
            <a:r>
              <a:rPr sz="1900" spc="5" dirty="0">
                <a:solidFill>
                  <a:srgbClr val="FFFFFF"/>
                </a:solidFill>
                <a:latin typeface="Courier New"/>
                <a:cs typeface="Courier New"/>
              </a:rPr>
              <a:t>Army</a:t>
            </a:r>
            <a:endParaRPr sz="1900" dirty="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30" dirty="0">
                <a:solidFill>
                  <a:srgbClr val="FFFFFF"/>
                </a:solidFill>
                <a:latin typeface="Courier New"/>
                <a:cs typeface="Courier New"/>
              </a:rPr>
              <a:t> </a:t>
            </a:r>
            <a:r>
              <a:rPr sz="1900" spc="5" dirty="0">
                <a:solidFill>
                  <a:srgbClr val="FFFFFF"/>
                </a:solidFill>
                <a:latin typeface="Courier New"/>
                <a:cs typeface="Courier New"/>
              </a:rPr>
              <a:t>Get</a:t>
            </a:r>
            <a:r>
              <a:rPr sz="1900" spc="-25" dirty="0">
                <a:solidFill>
                  <a:srgbClr val="FFFFFF"/>
                </a:solidFill>
                <a:latin typeface="Courier New"/>
                <a:cs typeface="Courier New"/>
              </a:rPr>
              <a:t> </a:t>
            </a:r>
            <a:r>
              <a:rPr sz="1900" spc="5" dirty="0">
                <a:solidFill>
                  <a:srgbClr val="FFFFFF"/>
                </a:solidFill>
                <a:latin typeface="Courier New"/>
                <a:cs typeface="Courier New"/>
              </a:rPr>
              <a:t>Together</a:t>
            </a:r>
            <a:endParaRPr sz="1900" dirty="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Vertigo</a:t>
            </a:r>
            <a:endParaRPr sz="1900" dirty="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20" dirty="0">
                <a:solidFill>
                  <a:srgbClr val="FFFFFF"/>
                </a:solidFill>
                <a:latin typeface="Courier New"/>
                <a:cs typeface="Courier New"/>
              </a:rPr>
              <a:t> </a:t>
            </a:r>
            <a:r>
              <a:rPr sz="1900" spc="5" dirty="0">
                <a:solidFill>
                  <a:srgbClr val="FFFFFF"/>
                </a:solidFill>
                <a:latin typeface="Courier New"/>
                <a:cs typeface="Courier New"/>
              </a:rPr>
              <a:t>When</a:t>
            </a:r>
            <a:r>
              <a:rPr sz="1900" spc="-15" dirty="0">
                <a:solidFill>
                  <a:srgbClr val="FFFFFF"/>
                </a:solidFill>
                <a:latin typeface="Courier New"/>
                <a:cs typeface="Courier New"/>
              </a:rPr>
              <a:t> </a:t>
            </a:r>
            <a:r>
              <a:rPr sz="1900" spc="5" dirty="0">
                <a:solidFill>
                  <a:srgbClr val="FFFFFF"/>
                </a:solidFill>
                <a:latin typeface="Courier New"/>
                <a:cs typeface="Courier New"/>
              </a:rPr>
              <a:t>I'm</a:t>
            </a:r>
            <a:r>
              <a:rPr sz="1900" spc="-15" dirty="0">
                <a:solidFill>
                  <a:srgbClr val="FFFFFF"/>
                </a:solidFill>
                <a:latin typeface="Courier New"/>
                <a:cs typeface="Courier New"/>
              </a:rPr>
              <a:t> </a:t>
            </a:r>
            <a:r>
              <a:rPr sz="1900" spc="5" dirty="0">
                <a:solidFill>
                  <a:srgbClr val="FFFFFF"/>
                </a:solidFill>
                <a:latin typeface="Courier New"/>
                <a:cs typeface="Courier New"/>
              </a:rPr>
              <a:t>Gone</a:t>
            </a:r>
            <a:endParaRPr sz="1900" dirty="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lang="en-US" sz="1900" spc="5" dirty="0">
                <a:solidFill>
                  <a:srgbClr val="FFFFFF"/>
                </a:solidFill>
                <a:latin typeface="Courier New"/>
                <a:cs typeface="Courier New"/>
              </a:rPr>
              <a:t>Holiday</a:t>
            </a:r>
            <a:endParaRPr sz="1900" dirty="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sz="1900" spc="5" dirty="0">
                <a:solidFill>
                  <a:srgbClr val="FFFFFF"/>
                </a:solidFill>
                <a:latin typeface="Courier New"/>
                <a:cs typeface="Courier New"/>
              </a:rPr>
              <a:t>...</a:t>
            </a:r>
            <a:endParaRPr sz="1900" dirty="0">
              <a:latin typeface="Courier New"/>
              <a:cs typeface="Courier New"/>
            </a:endParaRPr>
          </a:p>
        </p:txBody>
      </p:sp>
      <p:sp>
        <p:nvSpPr>
          <p:cNvPr id="12" name="object 12"/>
          <p:cNvSpPr txBox="1"/>
          <p:nvPr/>
        </p:nvSpPr>
        <p:spPr>
          <a:xfrm>
            <a:off x="13618605" y="3659254"/>
            <a:ext cx="172085" cy="330072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p:txBody>
      </p:sp>
      <p:sp>
        <p:nvSpPr>
          <p:cNvPr id="13" name="object 13"/>
          <p:cNvSpPr txBox="1"/>
          <p:nvPr/>
        </p:nvSpPr>
        <p:spPr>
          <a:xfrm>
            <a:off x="8068947" y="7051608"/>
            <a:ext cx="5721350" cy="318135"/>
          </a:xfrm>
          <a:prstGeom prst="rect">
            <a:avLst/>
          </a:prstGeom>
        </p:spPr>
        <p:txBody>
          <a:bodyPr vert="horz" wrap="square" lIns="0" tIns="14604" rIns="0" bIns="0" rtlCol="0">
            <a:spAutoFit/>
          </a:bodyPr>
          <a:lstStyle/>
          <a:p>
            <a:pPr marL="12700">
              <a:lnSpc>
                <a:spcPct val="100000"/>
              </a:lnSpc>
              <a:spcBef>
                <a:spcPts val="114"/>
              </a:spcBef>
              <a:tabLst>
                <a:tab pos="55619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p:txBody>
      </p:sp>
      <p:sp>
        <p:nvSpPr>
          <p:cNvPr id="16" name="object 16"/>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1ADBE23E-6689-084E-BF16-3FFC91EB57D0}"/>
              </a:ext>
            </a:extLst>
          </p:cNvPr>
          <p:cNvSpPr txBox="1">
            <a:spLocks/>
          </p:cNvSpPr>
          <p:nvPr/>
        </p:nvSpPr>
        <p:spPr>
          <a:xfrm>
            <a:off x="478589" y="162560"/>
            <a:ext cx="2928620"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40" dirty="0">
                <a:solidFill>
                  <a:sysClr val="windowText" lastClr="000000"/>
                </a:solidFill>
              </a:rPr>
              <a:t>OR (4)</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61"/>
            <a:ext cx="4991100" cy="713740"/>
          </a:xfrm>
          <a:prstGeom prst="rect">
            <a:avLst/>
          </a:prstGeom>
        </p:spPr>
        <p:txBody>
          <a:bodyPr vert="horz" wrap="square" lIns="0" tIns="13970" rIns="0" bIns="0" rtlCol="0">
            <a:spAutoFit/>
          </a:bodyPr>
          <a:lstStyle/>
          <a:p>
            <a:pPr marL="12700">
              <a:lnSpc>
                <a:spcPct val="100000"/>
              </a:lnSpc>
              <a:spcBef>
                <a:spcPts val="110"/>
              </a:spcBef>
            </a:pPr>
            <a:r>
              <a:rPr sz="4500" spc="-490" dirty="0"/>
              <a:t>W</a:t>
            </a:r>
            <a:r>
              <a:rPr sz="4500" spc="-310" dirty="0"/>
              <a:t>h</a:t>
            </a:r>
            <a:r>
              <a:rPr sz="4500" spc="-15" dirty="0"/>
              <a:t>a</a:t>
            </a:r>
            <a:r>
              <a:rPr sz="4500" spc="-135" dirty="0"/>
              <a:t>t</a:t>
            </a:r>
            <a:r>
              <a:rPr sz="4500" spc="-165" dirty="0"/>
              <a:t> </a:t>
            </a:r>
            <a:r>
              <a:rPr sz="4500" spc="-475" dirty="0"/>
              <a:t>w</a:t>
            </a:r>
            <a:r>
              <a:rPr sz="4500" spc="-204" dirty="0"/>
              <a:t>e</a:t>
            </a:r>
            <a:r>
              <a:rPr sz="4500" spc="-400" dirty="0"/>
              <a:t>n</a:t>
            </a:r>
            <a:r>
              <a:rPr sz="4500" spc="-135" dirty="0"/>
              <a:t>t</a:t>
            </a:r>
            <a:r>
              <a:rPr sz="4500" spc="-165" dirty="0"/>
              <a:t> </a:t>
            </a:r>
            <a:r>
              <a:rPr sz="4500" spc="-420" dirty="0"/>
              <a:t>w</a:t>
            </a:r>
            <a:r>
              <a:rPr sz="4500" spc="-315" dirty="0"/>
              <a:t>r</a:t>
            </a:r>
            <a:r>
              <a:rPr sz="4500" spc="-240" dirty="0"/>
              <a:t>o</a:t>
            </a:r>
            <a:r>
              <a:rPr sz="4500" spc="-365" dirty="0"/>
              <a:t>n</a:t>
            </a:r>
            <a:r>
              <a:rPr sz="4500" spc="-90" dirty="0"/>
              <a:t>g</a:t>
            </a:r>
            <a:r>
              <a:rPr sz="4500" spc="-185" dirty="0"/>
              <a:t>?</a:t>
            </a:r>
            <a:endParaRPr sz="4500"/>
          </a:p>
        </p:txBody>
      </p:sp>
      <p:sp>
        <p:nvSpPr>
          <p:cNvPr id="4" name="object 4"/>
          <p:cNvSpPr/>
          <p:nvPr/>
        </p:nvSpPr>
        <p:spPr>
          <a:xfrm>
            <a:off x="491289" y="1166788"/>
            <a:ext cx="7124065" cy="2743200"/>
          </a:xfrm>
          <a:custGeom>
            <a:avLst/>
            <a:gdLst/>
            <a:ahLst/>
            <a:cxnLst/>
            <a:rect l="l" t="t" r="r" b="b"/>
            <a:pathLst>
              <a:path w="7124065" h="2743200">
                <a:moveTo>
                  <a:pt x="7047191" y="2743032"/>
                </a:moveTo>
                <a:lnTo>
                  <a:pt x="76505" y="2743032"/>
                </a:lnTo>
                <a:lnTo>
                  <a:pt x="71180" y="2742507"/>
                </a:lnTo>
                <a:lnTo>
                  <a:pt x="31920" y="2726245"/>
                </a:lnTo>
                <a:lnTo>
                  <a:pt x="4175" y="2687518"/>
                </a:lnTo>
                <a:lnTo>
                  <a:pt x="0" y="2666527"/>
                </a:lnTo>
                <a:lnTo>
                  <a:pt x="0" y="2661151"/>
                </a:lnTo>
                <a:lnTo>
                  <a:pt x="0" y="76505"/>
                </a:lnTo>
                <a:lnTo>
                  <a:pt x="16786" y="31920"/>
                </a:lnTo>
                <a:lnTo>
                  <a:pt x="55513" y="4175"/>
                </a:lnTo>
                <a:lnTo>
                  <a:pt x="76505" y="0"/>
                </a:lnTo>
                <a:lnTo>
                  <a:pt x="7047191" y="0"/>
                </a:lnTo>
                <a:lnTo>
                  <a:pt x="7091775" y="16786"/>
                </a:lnTo>
                <a:lnTo>
                  <a:pt x="7119520" y="55513"/>
                </a:lnTo>
                <a:lnTo>
                  <a:pt x="7123696" y="76505"/>
                </a:lnTo>
                <a:lnTo>
                  <a:pt x="7123696" y="2666527"/>
                </a:lnTo>
                <a:lnTo>
                  <a:pt x="7106908" y="2711111"/>
                </a:lnTo>
                <a:lnTo>
                  <a:pt x="7068182" y="2738856"/>
                </a:lnTo>
                <a:lnTo>
                  <a:pt x="7052515" y="2742507"/>
                </a:lnTo>
                <a:lnTo>
                  <a:pt x="7047191" y="274303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61596" y="1204582"/>
            <a:ext cx="3676015" cy="2482215"/>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r>
              <a:rPr sz="1900" spc="-55" dirty="0">
                <a:latin typeface="Courier New"/>
                <a:cs typeface="Courier New"/>
              </a:rPr>
              <a:t> </a:t>
            </a:r>
            <a:r>
              <a:rPr sz="1900" spc="10" dirty="0">
                <a:solidFill>
                  <a:srgbClr val="04182D"/>
                </a:solidFill>
                <a:latin typeface="Courier New"/>
                <a:cs typeface="Courier New"/>
              </a:rPr>
              <a:t>*</a:t>
            </a:r>
            <a:endParaRPr sz="1900" dirty="0">
              <a:latin typeface="Courier New"/>
              <a:cs typeface="Courier New"/>
            </a:endParaRPr>
          </a:p>
          <a:p>
            <a:pPr marL="12700" marR="1756410">
              <a:lnSpc>
                <a:spcPct val="141400"/>
              </a:lnSpc>
            </a:pPr>
            <a:r>
              <a:rPr sz="1900" b="1" spc="5" dirty="0">
                <a:solidFill>
                  <a:srgbClr val="00B0F0"/>
                </a:solidFill>
                <a:latin typeface="Courier New"/>
                <a:cs typeface="Courier New"/>
              </a:rPr>
              <a:t>FROM</a:t>
            </a:r>
            <a:r>
              <a:rPr sz="1900" spc="-75" dirty="0">
                <a:latin typeface="Courier New"/>
                <a:cs typeface="Courier New"/>
              </a:rPr>
              <a:t> </a:t>
            </a:r>
            <a:r>
              <a:rPr sz="1900" spc="5" dirty="0">
                <a:solidFill>
                  <a:srgbClr val="04182D"/>
                </a:solidFill>
                <a:latin typeface="Courier New"/>
                <a:cs typeface="Courier New"/>
              </a:rPr>
              <a:t>songlist </a:t>
            </a:r>
            <a:r>
              <a:rPr sz="1900" spc="-1125" dirty="0">
                <a:solidFill>
                  <a:srgbClr val="04182D"/>
                </a:solidFill>
                <a:latin typeface="Courier New"/>
                <a:cs typeface="Courier New"/>
              </a:rPr>
              <a:t> </a:t>
            </a: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marR="5080">
              <a:lnSpc>
                <a:spcPct val="141400"/>
              </a:lnSpc>
            </a:pPr>
            <a:r>
              <a:rPr sz="1900" spc="5" dirty="0">
                <a:solidFill>
                  <a:srgbClr val="04182D"/>
                </a:solidFill>
                <a:latin typeface="Courier New"/>
                <a:cs typeface="Courier New"/>
              </a:rPr>
              <a:t>artist</a:t>
            </a:r>
            <a:r>
              <a:rPr sz="1900" spc="40" dirty="0">
                <a:solidFill>
                  <a:srgbClr val="04182D"/>
                </a:solidFill>
                <a:latin typeface="Courier New"/>
                <a:cs typeface="Courier New"/>
              </a:rPr>
              <a:t> </a:t>
            </a:r>
            <a:r>
              <a:rPr sz="1900" spc="10" dirty="0">
                <a:solidFill>
                  <a:srgbClr val="04182D"/>
                </a:solidFill>
                <a:latin typeface="Courier New"/>
                <a:cs typeface="Courier New"/>
              </a:rPr>
              <a:t>=</a:t>
            </a:r>
            <a:r>
              <a:rPr sz="1900" spc="45" dirty="0">
                <a:solidFill>
                  <a:srgbClr val="04182D"/>
                </a:solidFill>
                <a:latin typeface="Courier New"/>
                <a:cs typeface="Courier New"/>
              </a:rPr>
              <a:t> </a:t>
            </a:r>
            <a:r>
              <a:rPr sz="1900" spc="5" dirty="0">
                <a:solidFill>
                  <a:srgbClr val="BE2F72"/>
                </a:solidFill>
                <a:latin typeface="Courier New"/>
                <a:cs typeface="Courier New"/>
              </a:rPr>
              <a:t>‘</a:t>
            </a:r>
            <a:r>
              <a:rPr lang="en-US" sz="1900" spc="5" dirty="0">
                <a:solidFill>
                  <a:srgbClr val="BE2F72"/>
                </a:solidFill>
                <a:latin typeface="Courier New"/>
                <a:cs typeface="Courier New"/>
              </a:rPr>
              <a:t>Taylor Swift</a:t>
            </a:r>
            <a:r>
              <a:rPr sz="1900" spc="5" dirty="0">
                <a:solidFill>
                  <a:srgbClr val="BE2F72"/>
                </a:solidFill>
                <a:latin typeface="Courier New"/>
                <a:cs typeface="Courier New"/>
              </a:rPr>
              <a:t>' </a:t>
            </a:r>
            <a:r>
              <a:rPr sz="1900" spc="10" dirty="0">
                <a:solidFill>
                  <a:srgbClr val="BE2F72"/>
                </a:solidFill>
                <a:latin typeface="Courier New"/>
                <a:cs typeface="Courier New"/>
              </a:rPr>
              <a:t> </a:t>
            </a:r>
            <a:r>
              <a:rPr sz="1900" b="1" spc="5" dirty="0">
                <a:solidFill>
                  <a:srgbClr val="00B0F0"/>
                </a:solidFill>
                <a:latin typeface="Courier New"/>
                <a:cs typeface="Courier New"/>
              </a:rPr>
              <a:t>AND</a:t>
            </a:r>
            <a:r>
              <a:rPr sz="1900" spc="5" dirty="0">
                <a:latin typeface="Courier New"/>
                <a:cs typeface="Courier New"/>
              </a:rPr>
              <a:t> </a:t>
            </a:r>
            <a:r>
              <a:rPr sz="1900" spc="5" dirty="0">
                <a:solidFill>
                  <a:srgbClr val="04182D"/>
                </a:solidFill>
                <a:latin typeface="Courier New"/>
                <a:cs typeface="Courier New"/>
              </a:rPr>
              <a:t>release_year </a:t>
            </a:r>
            <a:r>
              <a:rPr sz="1900" spc="10" dirty="0">
                <a:solidFill>
                  <a:srgbClr val="04182D"/>
                </a:solidFill>
                <a:latin typeface="Courier New"/>
                <a:cs typeface="Courier New"/>
              </a:rPr>
              <a:t>= </a:t>
            </a:r>
            <a:r>
              <a:rPr sz="1900" spc="5" dirty="0">
                <a:solidFill>
                  <a:srgbClr val="BE2F72"/>
                </a:solidFill>
                <a:latin typeface="Courier New"/>
                <a:cs typeface="Courier New"/>
              </a:rPr>
              <a:t>1994 </a:t>
            </a:r>
            <a:r>
              <a:rPr sz="1900" spc="-1135" dirty="0">
                <a:solidFill>
                  <a:srgbClr val="BE2F72"/>
                </a:solidFill>
                <a:latin typeface="Courier New"/>
                <a:cs typeface="Courier New"/>
              </a:rPr>
              <a:t> </a:t>
            </a:r>
            <a:r>
              <a:rPr sz="1900" b="1" spc="5" dirty="0">
                <a:solidFill>
                  <a:srgbClr val="00B0F0"/>
                </a:solidFill>
                <a:latin typeface="Courier New"/>
                <a:cs typeface="Courier New"/>
              </a:rPr>
              <a:t>OR</a:t>
            </a:r>
            <a:r>
              <a:rPr sz="1900" spc="-20" dirty="0">
                <a:latin typeface="Courier New"/>
                <a:cs typeface="Courier New"/>
              </a:rPr>
              <a:t> </a:t>
            </a:r>
            <a:r>
              <a:rPr sz="1900" spc="5" dirty="0">
                <a:solidFill>
                  <a:srgbClr val="04182D"/>
                </a:solidFill>
                <a:latin typeface="Courier New"/>
                <a:cs typeface="Courier New"/>
              </a:rPr>
              <a:t>release_year</a:t>
            </a:r>
            <a:r>
              <a:rPr sz="1900" spc="-20" dirty="0">
                <a:solidFill>
                  <a:srgbClr val="04182D"/>
                </a:solidFill>
                <a:latin typeface="Courier New"/>
                <a:cs typeface="Courier New"/>
              </a:rPr>
              <a:t> </a:t>
            </a:r>
            <a:r>
              <a:rPr sz="1900" spc="10" dirty="0">
                <a:solidFill>
                  <a:srgbClr val="04182D"/>
                </a:solidFill>
                <a:latin typeface="Courier New"/>
                <a:cs typeface="Courier New"/>
              </a:rPr>
              <a:t>&gt;</a:t>
            </a:r>
            <a:r>
              <a:rPr sz="1900" spc="-15" dirty="0">
                <a:solidFill>
                  <a:srgbClr val="04182D"/>
                </a:solidFill>
                <a:latin typeface="Courier New"/>
                <a:cs typeface="Courier New"/>
              </a:rPr>
              <a:t> </a:t>
            </a:r>
            <a:r>
              <a:rPr sz="1900" spc="5" dirty="0">
                <a:solidFill>
                  <a:srgbClr val="BE2F72"/>
                </a:solidFill>
                <a:latin typeface="Courier New"/>
                <a:cs typeface="Courier New"/>
              </a:rPr>
              <a:t>2000</a:t>
            </a:r>
            <a:r>
              <a:rPr sz="1900" spc="5" dirty="0">
                <a:solidFill>
                  <a:srgbClr val="04182D"/>
                </a:solidFill>
                <a:latin typeface="Courier New"/>
                <a:cs typeface="Courier New"/>
              </a:rPr>
              <a:t>;</a:t>
            </a:r>
            <a:endParaRPr sz="1900" dirty="0">
              <a:latin typeface="Courier New"/>
              <a:cs typeface="Courier New"/>
            </a:endParaRPr>
          </a:p>
        </p:txBody>
      </p:sp>
      <p:sp>
        <p:nvSpPr>
          <p:cNvPr id="8" name="object 8"/>
          <p:cNvSpPr/>
          <p:nvPr/>
        </p:nvSpPr>
        <p:spPr>
          <a:xfrm>
            <a:off x="7942512" y="1166788"/>
            <a:ext cx="7124065" cy="2743200"/>
          </a:xfrm>
          <a:custGeom>
            <a:avLst/>
            <a:gdLst/>
            <a:ahLst/>
            <a:cxnLst/>
            <a:rect l="l" t="t" r="r" b="b"/>
            <a:pathLst>
              <a:path w="7124065" h="2743200">
                <a:moveTo>
                  <a:pt x="7047191" y="2743032"/>
                </a:moveTo>
                <a:lnTo>
                  <a:pt x="76504" y="2743032"/>
                </a:lnTo>
                <a:lnTo>
                  <a:pt x="71179" y="2742507"/>
                </a:lnTo>
                <a:lnTo>
                  <a:pt x="31919" y="2726245"/>
                </a:lnTo>
                <a:lnTo>
                  <a:pt x="4174" y="2687518"/>
                </a:lnTo>
                <a:lnTo>
                  <a:pt x="0" y="2666527"/>
                </a:lnTo>
                <a:lnTo>
                  <a:pt x="0" y="2661151"/>
                </a:lnTo>
                <a:lnTo>
                  <a:pt x="0" y="76505"/>
                </a:lnTo>
                <a:lnTo>
                  <a:pt x="16785" y="31920"/>
                </a:lnTo>
                <a:lnTo>
                  <a:pt x="55512" y="4175"/>
                </a:lnTo>
                <a:lnTo>
                  <a:pt x="76504" y="0"/>
                </a:lnTo>
                <a:lnTo>
                  <a:pt x="7047191" y="0"/>
                </a:lnTo>
                <a:lnTo>
                  <a:pt x="7091775" y="16786"/>
                </a:lnTo>
                <a:lnTo>
                  <a:pt x="7119519" y="55513"/>
                </a:lnTo>
                <a:lnTo>
                  <a:pt x="7123695" y="76505"/>
                </a:lnTo>
                <a:lnTo>
                  <a:pt x="7123695" y="2666527"/>
                </a:lnTo>
                <a:lnTo>
                  <a:pt x="7106909" y="2711111"/>
                </a:lnTo>
                <a:lnTo>
                  <a:pt x="7068181" y="2738856"/>
                </a:lnTo>
                <a:lnTo>
                  <a:pt x="7052515" y="2742507"/>
                </a:lnTo>
                <a:lnTo>
                  <a:pt x="7047191" y="274303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1" name="object 11"/>
          <p:cNvSpPr/>
          <p:nvPr/>
        </p:nvSpPr>
        <p:spPr>
          <a:xfrm>
            <a:off x="7942512" y="4974281"/>
            <a:ext cx="7124065" cy="1904364"/>
          </a:xfrm>
          <a:custGeom>
            <a:avLst/>
            <a:gdLst/>
            <a:ahLst/>
            <a:cxnLst/>
            <a:rect l="l" t="t" r="r" b="b"/>
            <a:pathLst>
              <a:path w="7124065" h="1904365">
                <a:moveTo>
                  <a:pt x="7047191" y="1903745"/>
                </a:moveTo>
                <a:lnTo>
                  <a:pt x="76504" y="1903745"/>
                </a:lnTo>
                <a:lnTo>
                  <a:pt x="71179" y="1903221"/>
                </a:lnTo>
                <a:lnTo>
                  <a:pt x="31919" y="1886959"/>
                </a:lnTo>
                <a:lnTo>
                  <a:pt x="4174" y="1848231"/>
                </a:lnTo>
                <a:lnTo>
                  <a:pt x="0" y="1827241"/>
                </a:lnTo>
                <a:lnTo>
                  <a:pt x="0" y="1821864"/>
                </a:lnTo>
                <a:lnTo>
                  <a:pt x="0" y="76505"/>
                </a:lnTo>
                <a:lnTo>
                  <a:pt x="16785" y="31920"/>
                </a:lnTo>
                <a:lnTo>
                  <a:pt x="55512" y="4174"/>
                </a:lnTo>
                <a:lnTo>
                  <a:pt x="76504" y="0"/>
                </a:lnTo>
                <a:lnTo>
                  <a:pt x="7047191" y="0"/>
                </a:lnTo>
                <a:lnTo>
                  <a:pt x="7091775" y="16786"/>
                </a:lnTo>
                <a:lnTo>
                  <a:pt x="7119519" y="55513"/>
                </a:lnTo>
                <a:lnTo>
                  <a:pt x="7123695" y="76505"/>
                </a:lnTo>
                <a:lnTo>
                  <a:pt x="7123695" y="1827241"/>
                </a:lnTo>
                <a:lnTo>
                  <a:pt x="7106909" y="1871825"/>
                </a:lnTo>
                <a:lnTo>
                  <a:pt x="7068181" y="1899569"/>
                </a:lnTo>
                <a:lnTo>
                  <a:pt x="7052515" y="1903221"/>
                </a:lnTo>
                <a:lnTo>
                  <a:pt x="7047191" y="190374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3" name="object 13"/>
          <p:cNvSpPr txBox="1"/>
          <p:nvPr/>
        </p:nvSpPr>
        <p:spPr>
          <a:xfrm>
            <a:off x="8087106" y="1299904"/>
            <a:ext cx="4263644" cy="2044983"/>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r>
              <a:rPr sz="1900" spc="-55" dirty="0">
                <a:latin typeface="Courier New"/>
                <a:cs typeface="Courier New"/>
              </a:rPr>
              <a:t> </a:t>
            </a:r>
            <a:r>
              <a:rPr sz="1900" spc="10" dirty="0">
                <a:solidFill>
                  <a:srgbClr val="04182D"/>
                </a:solidFill>
                <a:latin typeface="Courier New"/>
                <a:cs typeface="Courier New"/>
              </a:rPr>
              <a:t>*</a:t>
            </a:r>
            <a:endParaRPr sz="1900" dirty="0">
              <a:latin typeface="Courier New"/>
              <a:cs typeface="Courier New"/>
            </a:endParaRPr>
          </a:p>
          <a:p>
            <a:pPr marL="12700" marR="1902460">
              <a:lnSpc>
                <a:spcPct val="141400"/>
              </a:lnSpc>
            </a:pPr>
            <a:r>
              <a:rPr sz="1900" b="1" spc="5" dirty="0">
                <a:solidFill>
                  <a:srgbClr val="00B0F0"/>
                </a:solidFill>
                <a:latin typeface="Courier New"/>
                <a:cs typeface="Courier New"/>
              </a:rPr>
              <a:t>FROM</a:t>
            </a:r>
            <a:r>
              <a:rPr sz="1900" spc="-75" dirty="0">
                <a:latin typeface="Courier New"/>
                <a:cs typeface="Courier New"/>
              </a:rPr>
              <a:t> </a:t>
            </a:r>
            <a:r>
              <a:rPr sz="1900" spc="5" dirty="0">
                <a:solidFill>
                  <a:srgbClr val="04182D"/>
                </a:solidFill>
                <a:latin typeface="Courier New"/>
                <a:cs typeface="Courier New"/>
              </a:rPr>
              <a:t>songlist </a:t>
            </a:r>
            <a:r>
              <a:rPr sz="1900" spc="-1125" dirty="0">
                <a:solidFill>
                  <a:srgbClr val="04182D"/>
                </a:solidFill>
                <a:latin typeface="Courier New"/>
                <a:cs typeface="Courier New"/>
              </a:rPr>
              <a:t> </a:t>
            </a: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marR="5080">
              <a:lnSpc>
                <a:spcPct val="141400"/>
              </a:lnSpc>
            </a:pPr>
            <a:r>
              <a:rPr sz="1900" spc="5" dirty="0">
                <a:solidFill>
                  <a:srgbClr val="04182D"/>
                </a:solidFill>
                <a:latin typeface="Courier New"/>
                <a:cs typeface="Courier New"/>
              </a:rPr>
              <a:t>artist</a:t>
            </a:r>
            <a:r>
              <a:rPr sz="1900" spc="10" dirty="0">
                <a:solidFill>
                  <a:srgbClr val="04182D"/>
                </a:solidFill>
                <a:latin typeface="Courier New"/>
                <a:cs typeface="Courier New"/>
              </a:rPr>
              <a:t> =  </a:t>
            </a:r>
            <a:r>
              <a:rPr sz="1900" spc="5" dirty="0">
                <a:solidFill>
                  <a:srgbClr val="BE2F72"/>
                </a:solidFill>
                <a:latin typeface="Courier New"/>
                <a:cs typeface="Courier New"/>
              </a:rPr>
              <a:t>'</a:t>
            </a:r>
            <a:r>
              <a:rPr lang="en-US" sz="1900" spc="5" dirty="0">
                <a:solidFill>
                  <a:srgbClr val="BE2F72"/>
                </a:solidFill>
                <a:latin typeface="Courier New"/>
                <a:cs typeface="Courier New"/>
              </a:rPr>
              <a:t>Taylor Swift</a:t>
            </a:r>
            <a:r>
              <a:rPr sz="1900" spc="5" dirty="0">
                <a:solidFill>
                  <a:srgbClr val="BE2F72"/>
                </a:solidFill>
                <a:latin typeface="Courier New"/>
                <a:cs typeface="Courier New"/>
              </a:rPr>
              <a:t>' </a:t>
            </a:r>
            <a:r>
              <a:rPr sz="1900" spc="10" dirty="0">
                <a:solidFill>
                  <a:srgbClr val="BE2F72"/>
                </a:solidFill>
                <a:latin typeface="Courier New"/>
                <a:cs typeface="Courier New"/>
              </a:rPr>
              <a:t> </a:t>
            </a:r>
            <a:r>
              <a:rPr sz="1900" b="1" spc="5" dirty="0">
                <a:solidFill>
                  <a:srgbClr val="00B0F0"/>
                </a:solidFill>
                <a:latin typeface="Courier New"/>
                <a:cs typeface="Courier New"/>
              </a:rPr>
              <a:t>AND</a:t>
            </a:r>
            <a:r>
              <a:rPr sz="1900" spc="-20" dirty="0">
                <a:latin typeface="Courier New"/>
                <a:cs typeface="Courier New"/>
              </a:rPr>
              <a:t> </a:t>
            </a:r>
            <a:r>
              <a:rPr sz="1900" spc="5" dirty="0">
                <a:solidFill>
                  <a:srgbClr val="04182D"/>
                </a:solidFill>
                <a:latin typeface="Courier New"/>
                <a:cs typeface="Courier New"/>
              </a:rPr>
              <a:t>release_year</a:t>
            </a:r>
            <a:r>
              <a:rPr sz="1900" spc="-20" dirty="0">
                <a:solidFill>
                  <a:srgbClr val="04182D"/>
                </a:solidFill>
                <a:latin typeface="Courier New"/>
                <a:cs typeface="Courier New"/>
              </a:rPr>
              <a:t> </a:t>
            </a:r>
            <a:r>
              <a:rPr sz="1900" spc="10" dirty="0">
                <a:solidFill>
                  <a:srgbClr val="04182D"/>
                </a:solidFill>
                <a:latin typeface="Courier New"/>
                <a:cs typeface="Courier New"/>
              </a:rPr>
              <a:t>=</a:t>
            </a:r>
            <a:r>
              <a:rPr sz="1900" spc="-15" dirty="0">
                <a:solidFill>
                  <a:srgbClr val="04182D"/>
                </a:solidFill>
                <a:latin typeface="Courier New"/>
                <a:cs typeface="Courier New"/>
              </a:rPr>
              <a:t> </a:t>
            </a:r>
            <a:r>
              <a:rPr sz="1900" spc="5" dirty="0">
                <a:solidFill>
                  <a:srgbClr val="BE2F72"/>
                </a:solidFill>
                <a:latin typeface="Courier New"/>
                <a:cs typeface="Courier New"/>
              </a:rPr>
              <a:t>1994</a:t>
            </a:r>
            <a:r>
              <a:rPr sz="1900" spc="5" dirty="0">
                <a:solidFill>
                  <a:srgbClr val="04182D"/>
                </a:solidFill>
                <a:latin typeface="Courier New"/>
                <a:cs typeface="Courier New"/>
              </a:rPr>
              <a:t>;</a:t>
            </a:r>
            <a:endParaRPr sz="1900" dirty="0">
              <a:latin typeface="Courier New"/>
              <a:cs typeface="Courier New"/>
            </a:endParaRPr>
          </a:p>
        </p:txBody>
      </p:sp>
      <p:sp>
        <p:nvSpPr>
          <p:cNvPr id="14" name="object 14"/>
          <p:cNvSpPr txBox="1"/>
          <p:nvPr/>
        </p:nvSpPr>
        <p:spPr>
          <a:xfrm>
            <a:off x="7929812" y="4163236"/>
            <a:ext cx="493395" cy="418465"/>
          </a:xfrm>
          <a:prstGeom prst="rect">
            <a:avLst/>
          </a:prstGeom>
        </p:spPr>
        <p:txBody>
          <a:bodyPr vert="horz" wrap="square" lIns="0" tIns="15875" rIns="0" bIns="0" rtlCol="0">
            <a:spAutoFit/>
          </a:bodyPr>
          <a:lstStyle/>
          <a:p>
            <a:pPr marL="12700">
              <a:lnSpc>
                <a:spcPct val="100000"/>
              </a:lnSpc>
              <a:spcBef>
                <a:spcPts val="125"/>
              </a:spcBef>
            </a:pPr>
            <a:r>
              <a:rPr sz="2550" spc="114" dirty="0">
                <a:solidFill>
                  <a:srgbClr val="04182D"/>
                </a:solidFill>
                <a:latin typeface="Arial Hebrew Scholar" pitchFamily="2" charset="-79"/>
                <a:cs typeface="Arial Hebrew Scholar" pitchFamily="2" charset="-79"/>
              </a:rPr>
              <a:t>O</a:t>
            </a:r>
            <a:r>
              <a:rPr sz="2550" spc="-250" dirty="0">
                <a:solidFill>
                  <a:srgbClr val="04182D"/>
                </a:solidFill>
                <a:latin typeface="Arial Hebrew Scholar" pitchFamily="2" charset="-79"/>
                <a:cs typeface="Arial Hebrew Scholar" pitchFamily="2" charset="-79"/>
              </a:rPr>
              <a:t>R</a:t>
            </a:r>
            <a:endParaRPr sz="2550" dirty="0">
              <a:latin typeface="Arial Hebrew Scholar" pitchFamily="2" charset="-79"/>
              <a:cs typeface="Arial Hebrew Scholar" pitchFamily="2" charset="-79"/>
            </a:endParaRPr>
          </a:p>
        </p:txBody>
      </p:sp>
      <p:sp>
        <p:nvSpPr>
          <p:cNvPr id="15" name="object 15"/>
          <p:cNvSpPr txBox="1"/>
          <p:nvPr/>
        </p:nvSpPr>
        <p:spPr>
          <a:xfrm>
            <a:off x="8093456" y="5095519"/>
            <a:ext cx="3238500" cy="1663064"/>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r>
              <a:rPr sz="1900" spc="-55" dirty="0">
                <a:latin typeface="Courier New"/>
                <a:cs typeface="Courier New"/>
              </a:rPr>
              <a:t> </a:t>
            </a:r>
            <a:r>
              <a:rPr sz="1900" spc="10" dirty="0">
                <a:solidFill>
                  <a:srgbClr val="04182D"/>
                </a:solidFill>
                <a:latin typeface="Courier New"/>
                <a:cs typeface="Courier New"/>
              </a:rPr>
              <a:t>*</a:t>
            </a:r>
            <a:endParaRPr sz="1900" dirty="0">
              <a:latin typeface="Courier New"/>
              <a:cs typeface="Courier New"/>
            </a:endParaRPr>
          </a:p>
          <a:p>
            <a:pPr marL="12700" marR="1318895">
              <a:lnSpc>
                <a:spcPct val="141400"/>
              </a:lnSpc>
            </a:pPr>
            <a:r>
              <a:rPr sz="1900" b="1" spc="5" dirty="0">
                <a:solidFill>
                  <a:srgbClr val="00B0F0"/>
                </a:solidFill>
                <a:latin typeface="Courier New"/>
                <a:cs typeface="Courier New"/>
              </a:rPr>
              <a:t>FROM</a:t>
            </a:r>
            <a:r>
              <a:rPr sz="1900" spc="-75" dirty="0">
                <a:latin typeface="Courier New"/>
                <a:cs typeface="Courier New"/>
              </a:rPr>
              <a:t> </a:t>
            </a:r>
            <a:r>
              <a:rPr sz="1900" spc="5" dirty="0">
                <a:solidFill>
                  <a:srgbClr val="04182D"/>
                </a:solidFill>
                <a:latin typeface="Courier New"/>
                <a:cs typeface="Courier New"/>
              </a:rPr>
              <a:t>songlist </a:t>
            </a:r>
            <a:r>
              <a:rPr sz="1900" spc="-1125" dirty="0">
                <a:solidFill>
                  <a:srgbClr val="04182D"/>
                </a:solidFill>
                <a:latin typeface="Courier New"/>
                <a:cs typeface="Courier New"/>
              </a:rPr>
              <a:t> </a:t>
            </a:r>
            <a:r>
              <a:rPr sz="1900" b="1" spc="5" dirty="0">
                <a:solidFill>
                  <a:srgbClr val="00B0F0"/>
                </a:solidFill>
                <a:latin typeface="Courier New"/>
                <a:cs typeface="Courier New"/>
              </a:rPr>
              <a:t>WHERE</a:t>
            </a:r>
            <a:endParaRPr sz="1900" b="1" dirty="0">
              <a:solidFill>
                <a:srgbClr val="00B0F0"/>
              </a:solidFill>
              <a:latin typeface="Courier New"/>
              <a:cs typeface="Courier New"/>
            </a:endParaRPr>
          </a:p>
          <a:p>
            <a:pPr marL="304165">
              <a:lnSpc>
                <a:spcPct val="100000"/>
              </a:lnSpc>
              <a:spcBef>
                <a:spcPts val="940"/>
              </a:spcBef>
            </a:pPr>
            <a:r>
              <a:rPr sz="1900" spc="5" dirty="0">
                <a:solidFill>
                  <a:srgbClr val="04182D"/>
                </a:solidFill>
                <a:latin typeface="Courier New"/>
                <a:cs typeface="Courier New"/>
              </a:rPr>
              <a:t>release_year</a:t>
            </a:r>
            <a:r>
              <a:rPr sz="1900" spc="-35" dirty="0">
                <a:solidFill>
                  <a:srgbClr val="04182D"/>
                </a:solidFill>
                <a:latin typeface="Courier New"/>
                <a:cs typeface="Courier New"/>
              </a:rPr>
              <a:t> </a:t>
            </a:r>
            <a:r>
              <a:rPr sz="1900" spc="10" dirty="0">
                <a:solidFill>
                  <a:srgbClr val="04182D"/>
                </a:solidFill>
                <a:latin typeface="Courier New"/>
                <a:cs typeface="Courier New"/>
              </a:rPr>
              <a:t>&gt;</a:t>
            </a:r>
            <a:r>
              <a:rPr sz="1900" spc="-30" dirty="0">
                <a:solidFill>
                  <a:srgbClr val="04182D"/>
                </a:solidFill>
                <a:latin typeface="Courier New"/>
                <a:cs typeface="Courier New"/>
              </a:rPr>
              <a:t> </a:t>
            </a:r>
            <a:r>
              <a:rPr sz="1900" spc="5" dirty="0">
                <a:solidFill>
                  <a:srgbClr val="BE2F72"/>
                </a:solidFill>
                <a:latin typeface="Courier New"/>
                <a:cs typeface="Courier New"/>
              </a:rPr>
              <a:t>2000</a:t>
            </a:r>
            <a:r>
              <a:rPr sz="1900" spc="5" dirty="0">
                <a:solidFill>
                  <a:srgbClr val="04182D"/>
                </a:solidFill>
                <a:latin typeface="Courier New"/>
                <a:cs typeface="Courier New"/>
              </a:rPr>
              <a:t>;</a:t>
            </a:r>
            <a:endParaRPr sz="1900" dirty="0">
              <a:latin typeface="Courier New"/>
              <a:cs typeface="Courier New"/>
            </a:endParaRPr>
          </a:p>
        </p:txBody>
      </p:sp>
      <p:sp>
        <p:nvSpPr>
          <p:cNvPr id="18" name="object 1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P spid="11" grpId="0" animBg="1"/>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327502"/>
            <a:ext cx="7124065" cy="2661285"/>
          </a:xfrm>
          <a:custGeom>
            <a:avLst/>
            <a:gdLst/>
            <a:ahLst/>
            <a:cxnLst/>
            <a:rect l="l" t="t" r="r" b="b"/>
            <a:pathLst>
              <a:path w="7124065" h="2661285">
                <a:moveTo>
                  <a:pt x="7047191" y="2661150"/>
                </a:moveTo>
                <a:lnTo>
                  <a:pt x="76505" y="2661150"/>
                </a:lnTo>
                <a:lnTo>
                  <a:pt x="71180" y="2660626"/>
                </a:lnTo>
                <a:lnTo>
                  <a:pt x="31920" y="2644363"/>
                </a:lnTo>
                <a:lnTo>
                  <a:pt x="4175" y="2605636"/>
                </a:lnTo>
                <a:lnTo>
                  <a:pt x="0" y="2584645"/>
                </a:lnTo>
                <a:lnTo>
                  <a:pt x="0" y="2579269"/>
                </a:lnTo>
                <a:lnTo>
                  <a:pt x="0" y="76505"/>
                </a:lnTo>
                <a:lnTo>
                  <a:pt x="16786" y="31920"/>
                </a:lnTo>
                <a:lnTo>
                  <a:pt x="55513" y="4175"/>
                </a:lnTo>
                <a:lnTo>
                  <a:pt x="76505" y="0"/>
                </a:lnTo>
                <a:lnTo>
                  <a:pt x="7047191" y="0"/>
                </a:lnTo>
                <a:lnTo>
                  <a:pt x="7091775" y="16786"/>
                </a:lnTo>
                <a:lnTo>
                  <a:pt x="7119520" y="55513"/>
                </a:lnTo>
                <a:lnTo>
                  <a:pt x="7123696" y="76505"/>
                </a:lnTo>
                <a:lnTo>
                  <a:pt x="7123696" y="2584645"/>
                </a:lnTo>
                <a:lnTo>
                  <a:pt x="7106908" y="2629230"/>
                </a:lnTo>
                <a:lnTo>
                  <a:pt x="7068182" y="2656975"/>
                </a:lnTo>
                <a:lnTo>
                  <a:pt x="7052515" y="2660626"/>
                </a:lnTo>
                <a:lnTo>
                  <a:pt x="7047191" y="26611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4053113"/>
            <a:ext cx="7124065" cy="3602990"/>
          </a:xfrm>
          <a:custGeom>
            <a:avLst/>
            <a:gdLst/>
            <a:ahLst/>
            <a:cxnLst/>
            <a:rect l="l" t="t" r="r" b="b"/>
            <a:pathLst>
              <a:path w="7124065" h="3602990">
                <a:moveTo>
                  <a:pt x="7047191" y="3602788"/>
                </a:moveTo>
                <a:lnTo>
                  <a:pt x="76505" y="3602788"/>
                </a:lnTo>
                <a:lnTo>
                  <a:pt x="71180" y="3602263"/>
                </a:lnTo>
                <a:lnTo>
                  <a:pt x="31920" y="3586001"/>
                </a:lnTo>
                <a:lnTo>
                  <a:pt x="4175" y="3547273"/>
                </a:lnTo>
                <a:lnTo>
                  <a:pt x="0" y="3526283"/>
                </a:lnTo>
                <a:lnTo>
                  <a:pt x="0" y="3520907"/>
                </a:lnTo>
                <a:lnTo>
                  <a:pt x="0" y="76505"/>
                </a:lnTo>
                <a:lnTo>
                  <a:pt x="16786" y="31919"/>
                </a:lnTo>
                <a:lnTo>
                  <a:pt x="55513" y="4174"/>
                </a:lnTo>
                <a:lnTo>
                  <a:pt x="76505" y="0"/>
                </a:lnTo>
                <a:lnTo>
                  <a:pt x="7047191" y="0"/>
                </a:lnTo>
                <a:lnTo>
                  <a:pt x="7091775" y="16786"/>
                </a:lnTo>
                <a:lnTo>
                  <a:pt x="7119520" y="55513"/>
                </a:lnTo>
                <a:lnTo>
                  <a:pt x="7123696" y="76505"/>
                </a:lnTo>
                <a:lnTo>
                  <a:pt x="7123696" y="3526283"/>
                </a:lnTo>
                <a:lnTo>
                  <a:pt x="7106908" y="3570867"/>
                </a:lnTo>
                <a:lnTo>
                  <a:pt x="7068182" y="3598612"/>
                </a:lnTo>
                <a:lnTo>
                  <a:pt x="7052515" y="3602263"/>
                </a:lnTo>
                <a:lnTo>
                  <a:pt x="7047191" y="3602788"/>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1" name="object 11"/>
          <p:cNvSpPr txBox="1"/>
          <p:nvPr/>
        </p:nvSpPr>
        <p:spPr>
          <a:xfrm>
            <a:off x="594969" y="342900"/>
            <a:ext cx="3373781" cy="2508957"/>
          </a:xfrm>
          <a:prstGeom prst="rect">
            <a:avLst/>
          </a:prstGeom>
        </p:spPr>
        <p:txBody>
          <a:bodyPr vert="horz" wrap="square" lIns="0" tIns="12065" rIns="0" bIns="0" rtlCol="0">
            <a:spAutoFit/>
          </a:bodyPr>
          <a:lstStyle/>
          <a:p>
            <a:pPr marL="12700" marR="1456055">
              <a:lnSpc>
                <a:spcPct val="139000"/>
              </a:lnSpc>
              <a:spcBef>
                <a:spcPts val="95"/>
              </a:spcBef>
            </a:pPr>
            <a:r>
              <a:rPr lang="en-US" sz="1450" b="1" spc="5" dirty="0">
                <a:solidFill>
                  <a:srgbClr val="00B0F0"/>
                </a:solidFill>
                <a:latin typeface="Courier New"/>
                <a:cs typeface="Courier New"/>
              </a:rPr>
              <a:t>SELECT</a:t>
            </a:r>
            <a:r>
              <a:rPr lang="en-US" sz="1450" spc="5" dirty="0">
                <a:latin typeface="Courier New"/>
                <a:cs typeface="Courier New"/>
              </a:rPr>
              <a:t> </a:t>
            </a:r>
            <a:r>
              <a:rPr lang="en-US" sz="1450" spc="5" dirty="0">
                <a:solidFill>
                  <a:srgbClr val="04182D"/>
                </a:solidFill>
                <a:latin typeface="Courier New"/>
                <a:cs typeface="Courier New"/>
              </a:rPr>
              <a:t>song </a:t>
            </a:r>
            <a:r>
              <a:rPr lang="en-US" sz="1450" spc="10" dirty="0">
                <a:solidFill>
                  <a:srgbClr val="04182D"/>
                </a:solidFill>
                <a:latin typeface="Courier New"/>
                <a:cs typeface="Courier New"/>
              </a:rPr>
              <a:t> </a:t>
            </a:r>
          </a:p>
          <a:p>
            <a:pPr marL="12700" marR="1456055">
              <a:lnSpc>
                <a:spcPct val="139000"/>
              </a:lnSpc>
              <a:spcBef>
                <a:spcPts val="95"/>
              </a:spcBef>
            </a:pPr>
            <a:r>
              <a:rPr lang="en-US" sz="1450" b="1" spc="5" dirty="0">
                <a:solidFill>
                  <a:srgbClr val="00B0F0"/>
                </a:solidFill>
                <a:latin typeface="Courier New"/>
                <a:cs typeface="Courier New"/>
              </a:rPr>
              <a:t>FROM</a:t>
            </a:r>
            <a:r>
              <a:rPr lang="en-US" sz="1450" spc="-80" dirty="0">
                <a:latin typeface="Courier New"/>
                <a:cs typeface="Courier New"/>
              </a:rPr>
              <a:t> </a:t>
            </a:r>
            <a:r>
              <a:rPr lang="en-US" sz="1450" spc="5" dirty="0" err="1">
                <a:solidFill>
                  <a:srgbClr val="04182D"/>
                </a:solidFill>
                <a:latin typeface="Courier New"/>
                <a:cs typeface="Courier New"/>
              </a:rPr>
              <a:t>songlist</a:t>
            </a:r>
            <a:r>
              <a:rPr lang="en-US" sz="1450" spc="5" dirty="0">
                <a:solidFill>
                  <a:srgbClr val="04182D"/>
                </a:solidFill>
                <a:latin typeface="Courier New"/>
                <a:cs typeface="Courier New"/>
              </a:rPr>
              <a:t> </a:t>
            </a:r>
            <a:r>
              <a:rPr lang="en-US" sz="1450" spc="-855" dirty="0">
                <a:solidFill>
                  <a:srgbClr val="04182D"/>
                </a:solidFill>
                <a:latin typeface="Courier New"/>
                <a:cs typeface="Courier New"/>
              </a:rPr>
              <a:t> </a:t>
            </a:r>
            <a:r>
              <a:rPr lang="en-US" sz="1450" b="1" spc="5" dirty="0">
                <a:solidFill>
                  <a:srgbClr val="00B0F0"/>
                </a:solidFill>
                <a:latin typeface="Courier New"/>
                <a:cs typeface="Courier New"/>
              </a:rPr>
              <a:t>WHERE</a:t>
            </a:r>
            <a:endParaRPr lang="en-US" sz="1450" b="1" dirty="0">
              <a:solidFill>
                <a:srgbClr val="00B0F0"/>
              </a:solidFill>
              <a:latin typeface="Courier New"/>
              <a:cs typeface="Courier New"/>
            </a:endParaRPr>
          </a:p>
          <a:p>
            <a:pPr marL="235585" marR="450850">
              <a:lnSpc>
                <a:spcPct val="139000"/>
              </a:lnSpc>
            </a:pPr>
            <a:r>
              <a:rPr lang="en-US" sz="1450" spc="5" dirty="0">
                <a:solidFill>
                  <a:srgbClr val="04182D"/>
                </a:solidFill>
                <a:latin typeface="Courier New"/>
                <a:cs typeface="Courier New"/>
              </a:rPr>
              <a:t>artist</a:t>
            </a:r>
            <a:r>
              <a:rPr lang="en-US" sz="1450" spc="-25" dirty="0">
                <a:solidFill>
                  <a:srgbClr val="04182D"/>
                </a:solidFill>
                <a:latin typeface="Courier New"/>
                <a:cs typeface="Courier New"/>
              </a:rPr>
              <a:t> </a:t>
            </a:r>
            <a:r>
              <a:rPr lang="en-US" sz="1450" spc="5" dirty="0">
                <a:solidFill>
                  <a:srgbClr val="04182D"/>
                </a:solidFill>
                <a:latin typeface="Courier New"/>
                <a:cs typeface="Courier New"/>
              </a:rPr>
              <a:t>=</a:t>
            </a:r>
            <a:r>
              <a:rPr lang="en-US" sz="1450" spc="-20" dirty="0">
                <a:solidFill>
                  <a:srgbClr val="04182D"/>
                </a:solidFill>
                <a:latin typeface="Courier New"/>
                <a:cs typeface="Courier New"/>
              </a:rPr>
              <a:t> </a:t>
            </a:r>
            <a:r>
              <a:rPr lang="en-US" sz="1450" spc="5" dirty="0">
                <a:solidFill>
                  <a:srgbClr val="BE2F72"/>
                </a:solidFill>
                <a:latin typeface="Courier New"/>
                <a:cs typeface="Courier New"/>
              </a:rPr>
              <a:t>'Taylor Swift' </a:t>
            </a:r>
            <a:r>
              <a:rPr lang="en-US" sz="1450" spc="-855" dirty="0">
                <a:solidFill>
                  <a:srgbClr val="BE2F72"/>
                </a:solidFill>
                <a:latin typeface="Courier New"/>
                <a:cs typeface="Courier New"/>
              </a:rPr>
              <a:t> </a:t>
            </a:r>
            <a:r>
              <a:rPr lang="en-US" sz="1450" b="1" spc="5" dirty="0">
                <a:solidFill>
                  <a:srgbClr val="00B0F0"/>
                </a:solidFill>
                <a:latin typeface="Courier New"/>
                <a:cs typeface="Courier New"/>
              </a:rPr>
              <a:t>AND</a:t>
            </a:r>
            <a:r>
              <a:rPr lang="en-US" sz="1450" spc="-5" dirty="0">
                <a:latin typeface="Courier New"/>
                <a:cs typeface="Courier New"/>
              </a:rPr>
              <a:t> </a:t>
            </a:r>
            <a:r>
              <a:rPr lang="en-US" sz="1450" spc="5" dirty="0">
                <a:solidFill>
                  <a:srgbClr val="04182D"/>
                </a:solidFill>
                <a:latin typeface="Courier New"/>
                <a:cs typeface="Courier New"/>
              </a:rPr>
              <a:t>(</a:t>
            </a:r>
            <a:endParaRPr lang="en-US" sz="1450" dirty="0">
              <a:latin typeface="Courier New"/>
              <a:cs typeface="Courier New"/>
            </a:endParaRPr>
          </a:p>
          <a:p>
            <a:pPr marL="459105" marR="5080">
              <a:lnSpc>
                <a:spcPct val="139000"/>
              </a:lnSpc>
            </a:pPr>
            <a:r>
              <a:rPr lang="en-US" sz="1450" spc="5" dirty="0" err="1">
                <a:solidFill>
                  <a:srgbClr val="04182D"/>
                </a:solidFill>
                <a:latin typeface="Courier New"/>
                <a:cs typeface="Courier New"/>
              </a:rPr>
              <a:t>release_year</a:t>
            </a:r>
            <a:r>
              <a:rPr lang="en-US" sz="1450" spc="5" dirty="0">
                <a:solidFill>
                  <a:srgbClr val="04182D"/>
                </a:solidFill>
                <a:latin typeface="Courier New"/>
                <a:cs typeface="Courier New"/>
              </a:rPr>
              <a:t>  =  </a:t>
            </a:r>
            <a:r>
              <a:rPr lang="en-US" sz="1450" spc="5" dirty="0">
                <a:solidFill>
                  <a:srgbClr val="BE2F72"/>
                </a:solidFill>
                <a:latin typeface="Courier New"/>
                <a:cs typeface="Courier New"/>
              </a:rPr>
              <a:t>1994 </a:t>
            </a:r>
            <a:r>
              <a:rPr lang="en-US" sz="1450" spc="10" dirty="0">
                <a:solidFill>
                  <a:srgbClr val="BE2F72"/>
                </a:solidFill>
                <a:latin typeface="Courier New"/>
                <a:cs typeface="Courier New"/>
              </a:rPr>
              <a:t> </a:t>
            </a:r>
          </a:p>
          <a:p>
            <a:pPr marL="459105" marR="5080">
              <a:lnSpc>
                <a:spcPct val="139000"/>
              </a:lnSpc>
            </a:pPr>
            <a:r>
              <a:rPr lang="en-US" sz="1450" b="1" spc="5" dirty="0">
                <a:solidFill>
                  <a:srgbClr val="00B0F0"/>
                </a:solidFill>
                <a:latin typeface="Courier New"/>
                <a:cs typeface="Courier New"/>
              </a:rPr>
              <a:t>OR</a:t>
            </a:r>
            <a:r>
              <a:rPr lang="en-US" sz="1450" spc="-25" dirty="0">
                <a:latin typeface="Courier New"/>
                <a:cs typeface="Courier New"/>
              </a:rPr>
              <a:t> </a:t>
            </a:r>
            <a:r>
              <a:rPr lang="en-US" sz="1450" spc="5" dirty="0" err="1">
                <a:solidFill>
                  <a:srgbClr val="04182D"/>
                </a:solidFill>
                <a:latin typeface="Courier New"/>
                <a:cs typeface="Courier New"/>
              </a:rPr>
              <a:t>release_year</a:t>
            </a:r>
            <a:r>
              <a:rPr lang="en-US" sz="1450" spc="-20" dirty="0">
                <a:solidFill>
                  <a:srgbClr val="04182D"/>
                </a:solidFill>
                <a:latin typeface="Courier New"/>
                <a:cs typeface="Courier New"/>
              </a:rPr>
              <a:t> </a:t>
            </a:r>
            <a:r>
              <a:rPr lang="en-US" sz="1450" spc="5" dirty="0">
                <a:solidFill>
                  <a:srgbClr val="04182D"/>
                </a:solidFill>
                <a:latin typeface="Courier New"/>
                <a:cs typeface="Courier New"/>
              </a:rPr>
              <a:t>&gt;</a:t>
            </a:r>
            <a:r>
              <a:rPr lang="en-US" sz="1450" spc="-20" dirty="0">
                <a:solidFill>
                  <a:srgbClr val="04182D"/>
                </a:solidFill>
                <a:latin typeface="Courier New"/>
                <a:cs typeface="Courier New"/>
              </a:rPr>
              <a:t> </a:t>
            </a:r>
            <a:r>
              <a:rPr lang="en-US" sz="1450" spc="5" dirty="0">
                <a:solidFill>
                  <a:srgbClr val="BE2F72"/>
                </a:solidFill>
                <a:latin typeface="Courier New"/>
                <a:cs typeface="Courier New"/>
              </a:rPr>
              <a:t>2000</a:t>
            </a:r>
            <a:endParaRPr lang="en-US" sz="1450" dirty="0">
              <a:latin typeface="Courier New"/>
              <a:cs typeface="Courier New"/>
            </a:endParaRPr>
          </a:p>
          <a:p>
            <a:pPr marL="235585">
              <a:lnSpc>
                <a:spcPct val="100000"/>
              </a:lnSpc>
              <a:spcBef>
                <a:spcPts val="675"/>
              </a:spcBef>
            </a:pPr>
            <a:r>
              <a:rPr lang="en-US" sz="1450" spc="5" dirty="0">
                <a:solidFill>
                  <a:srgbClr val="04182D"/>
                </a:solidFill>
                <a:latin typeface="Courier New"/>
                <a:cs typeface="Courier New"/>
              </a:rPr>
              <a:t>);</a:t>
            </a:r>
            <a:endParaRPr lang="en-US" sz="1450" dirty="0">
              <a:latin typeface="Courier New"/>
              <a:cs typeface="Courier New"/>
            </a:endParaRPr>
          </a:p>
        </p:txBody>
      </p:sp>
      <p:sp>
        <p:nvSpPr>
          <p:cNvPr id="12" name="object 12"/>
          <p:cNvSpPr txBox="1"/>
          <p:nvPr/>
        </p:nvSpPr>
        <p:spPr>
          <a:xfrm>
            <a:off x="478589" y="3242068"/>
            <a:ext cx="5198745" cy="418465"/>
          </a:xfrm>
          <a:prstGeom prst="rect">
            <a:avLst/>
          </a:prstGeom>
        </p:spPr>
        <p:txBody>
          <a:bodyPr vert="horz" wrap="square" lIns="0" tIns="15875" rIns="0" bIns="0" rtlCol="0">
            <a:spAutoFit/>
          </a:bodyPr>
          <a:lstStyle/>
          <a:p>
            <a:pPr marL="12700">
              <a:lnSpc>
                <a:spcPct val="100000"/>
              </a:lnSpc>
              <a:spcBef>
                <a:spcPts val="125"/>
              </a:spcBef>
            </a:pPr>
            <a:r>
              <a:rPr sz="2550" spc="105" dirty="0">
                <a:solidFill>
                  <a:srgbClr val="04182D"/>
                </a:solidFill>
                <a:latin typeface="Arial Hebrew Scholar" pitchFamily="2" charset="-79"/>
                <a:cs typeface="Arial Hebrew Scholar" pitchFamily="2" charset="-79"/>
              </a:rPr>
              <a:t>Another</a:t>
            </a:r>
            <a:r>
              <a:rPr sz="2550" spc="-60" dirty="0">
                <a:solidFill>
                  <a:srgbClr val="04182D"/>
                </a:solidFill>
                <a:latin typeface="Arial Hebrew Scholar" pitchFamily="2" charset="-79"/>
                <a:cs typeface="Arial Hebrew Scholar" pitchFamily="2" charset="-79"/>
              </a:rPr>
              <a:t> </a:t>
            </a:r>
            <a:r>
              <a:rPr sz="2550" spc="190" dirty="0">
                <a:solidFill>
                  <a:srgbClr val="04182D"/>
                </a:solidFill>
                <a:latin typeface="Arial Hebrew Scholar" pitchFamily="2" charset="-79"/>
                <a:cs typeface="Arial Hebrew Scholar" pitchFamily="2" charset="-79"/>
              </a:rPr>
              <a:t>way</a:t>
            </a:r>
            <a:r>
              <a:rPr sz="2550" spc="-6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6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writing</a:t>
            </a:r>
            <a:r>
              <a:rPr sz="2550" spc="-6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5" dirty="0">
                <a:solidFill>
                  <a:srgbClr val="04182D"/>
                </a:solidFill>
                <a:latin typeface="Arial Hebrew Scholar" pitchFamily="2" charset="-79"/>
                <a:cs typeface="Arial Hebrew Scholar" pitchFamily="2" charset="-79"/>
              </a:rPr>
              <a:t> </a:t>
            </a:r>
            <a:r>
              <a:rPr sz="2550" spc="55" dirty="0">
                <a:solidFill>
                  <a:srgbClr val="04182D"/>
                </a:solidFill>
                <a:latin typeface="Arial Hebrew Scholar" pitchFamily="2" charset="-79"/>
                <a:cs typeface="Arial Hebrew Scholar" pitchFamily="2" charset="-79"/>
              </a:rPr>
              <a:t>query:</a:t>
            </a:r>
            <a:endParaRPr sz="2550" dirty="0">
              <a:latin typeface="Arial Hebrew Scholar" pitchFamily="2" charset="-79"/>
              <a:cs typeface="Arial Hebrew Scholar" pitchFamily="2" charset="-79"/>
            </a:endParaRPr>
          </a:p>
        </p:txBody>
      </p:sp>
      <p:sp>
        <p:nvSpPr>
          <p:cNvPr id="13" name="object 13"/>
          <p:cNvSpPr txBox="1"/>
          <p:nvPr/>
        </p:nvSpPr>
        <p:spPr>
          <a:xfrm>
            <a:off x="594968" y="4102100"/>
            <a:ext cx="3373781" cy="3434851"/>
          </a:xfrm>
          <a:prstGeom prst="rect">
            <a:avLst/>
          </a:prstGeom>
        </p:spPr>
        <p:txBody>
          <a:bodyPr vert="horz" wrap="square" lIns="0" tIns="12065" rIns="0" bIns="0" rtlCol="0">
            <a:spAutoFit/>
          </a:bodyPr>
          <a:lstStyle/>
          <a:p>
            <a:pPr marR="1555115">
              <a:lnSpc>
                <a:spcPct val="139000"/>
              </a:lnSpc>
              <a:spcBef>
                <a:spcPts val="95"/>
              </a:spcBef>
            </a:pPr>
            <a:r>
              <a:rPr sz="1450" b="1" spc="5" dirty="0">
                <a:solidFill>
                  <a:srgbClr val="00B0F0"/>
                </a:solidFill>
                <a:latin typeface="Courier New"/>
                <a:cs typeface="Courier New"/>
              </a:rPr>
              <a:t>SELECT</a:t>
            </a:r>
            <a:r>
              <a:rPr sz="1450" spc="5" dirty="0">
                <a:latin typeface="Courier New"/>
                <a:cs typeface="Courier New"/>
              </a:rPr>
              <a:t> </a:t>
            </a:r>
            <a:r>
              <a:rPr sz="1450" spc="5" dirty="0">
                <a:solidFill>
                  <a:srgbClr val="04182D"/>
                </a:solidFill>
                <a:latin typeface="Courier New"/>
                <a:cs typeface="Courier New"/>
              </a:rPr>
              <a:t>song </a:t>
            </a:r>
            <a:r>
              <a:rPr sz="1450" spc="10" dirty="0">
                <a:solidFill>
                  <a:srgbClr val="04182D"/>
                </a:solidFill>
                <a:latin typeface="Courier New"/>
                <a:cs typeface="Courier New"/>
              </a:rPr>
              <a:t> </a:t>
            </a:r>
            <a:r>
              <a:rPr sz="1450" b="1" spc="5" dirty="0">
                <a:solidFill>
                  <a:srgbClr val="00B0F0"/>
                </a:solidFill>
                <a:latin typeface="Courier New"/>
                <a:cs typeface="Courier New"/>
              </a:rPr>
              <a:t>FROM</a:t>
            </a:r>
            <a:r>
              <a:rPr sz="1450" spc="-85" dirty="0">
                <a:latin typeface="Courier New"/>
                <a:cs typeface="Courier New"/>
              </a:rPr>
              <a:t> </a:t>
            </a:r>
            <a:r>
              <a:rPr sz="1450" spc="5" dirty="0">
                <a:solidFill>
                  <a:srgbClr val="04182D"/>
                </a:solidFill>
                <a:latin typeface="Courier New"/>
                <a:cs typeface="Courier New"/>
              </a:rPr>
              <a:t>songlist </a:t>
            </a:r>
            <a:r>
              <a:rPr sz="1450" spc="-855" dirty="0">
                <a:solidFill>
                  <a:srgbClr val="04182D"/>
                </a:solidFill>
                <a:latin typeface="Courier New"/>
                <a:cs typeface="Courier New"/>
              </a:rPr>
              <a:t> </a:t>
            </a:r>
            <a:r>
              <a:rPr sz="1450" b="1" spc="5" dirty="0">
                <a:solidFill>
                  <a:srgbClr val="00B0F0"/>
                </a:solidFill>
                <a:latin typeface="Courier New"/>
                <a:cs typeface="Courier New"/>
              </a:rPr>
              <a:t>WHERE</a:t>
            </a:r>
            <a:endParaRPr sz="1450" b="1" dirty="0">
              <a:solidFill>
                <a:srgbClr val="00B0F0"/>
              </a:solidFill>
              <a:latin typeface="Courier New"/>
              <a:cs typeface="Courier New"/>
            </a:endParaRPr>
          </a:p>
          <a:p>
            <a:pPr marL="222885">
              <a:lnSpc>
                <a:spcPct val="100000"/>
              </a:lnSpc>
              <a:spcBef>
                <a:spcPts val="675"/>
              </a:spcBef>
            </a:pPr>
            <a:r>
              <a:rPr sz="1450" spc="5" dirty="0">
                <a:solidFill>
                  <a:srgbClr val="04182D"/>
                </a:solidFill>
                <a:latin typeface="Courier New"/>
                <a:cs typeface="Courier New"/>
              </a:rPr>
              <a:t>(</a:t>
            </a:r>
            <a:endParaRPr sz="1450" dirty="0">
              <a:latin typeface="Courier New"/>
              <a:cs typeface="Courier New"/>
            </a:endParaRPr>
          </a:p>
          <a:p>
            <a:pPr marL="446405">
              <a:lnSpc>
                <a:spcPct val="139000"/>
              </a:lnSpc>
            </a:pPr>
            <a:r>
              <a:rPr sz="1450" spc="5" dirty="0">
                <a:solidFill>
                  <a:srgbClr val="04182D"/>
                </a:solidFill>
                <a:latin typeface="Courier New"/>
                <a:cs typeface="Courier New"/>
              </a:rPr>
              <a:t>artist</a:t>
            </a:r>
            <a:r>
              <a:rPr sz="1450" spc="35" dirty="0">
                <a:solidFill>
                  <a:srgbClr val="04182D"/>
                </a:solidFill>
                <a:latin typeface="Courier New"/>
                <a:cs typeface="Courier New"/>
              </a:rPr>
              <a:t> </a:t>
            </a:r>
            <a:r>
              <a:rPr sz="1450" spc="5" dirty="0">
                <a:solidFill>
                  <a:srgbClr val="04182D"/>
                </a:solidFill>
                <a:latin typeface="Courier New"/>
                <a:cs typeface="Courier New"/>
              </a:rPr>
              <a:t>=</a:t>
            </a:r>
            <a:r>
              <a:rPr sz="1450" spc="35" dirty="0">
                <a:solidFill>
                  <a:srgbClr val="04182D"/>
                </a:solidFill>
                <a:latin typeface="Courier New"/>
                <a:cs typeface="Courier New"/>
              </a:rPr>
              <a:t> </a:t>
            </a:r>
            <a:r>
              <a:rPr lang="en-US" sz="1450" spc="5" dirty="0">
                <a:solidFill>
                  <a:srgbClr val="BE2F72"/>
                </a:solidFill>
                <a:latin typeface="Courier New"/>
                <a:cs typeface="Courier New"/>
              </a:rPr>
              <a:t>'Taylor Swift' </a:t>
            </a:r>
            <a:r>
              <a:rPr sz="1450" b="1" spc="5" dirty="0">
                <a:solidFill>
                  <a:srgbClr val="00B0F0"/>
                </a:solidFill>
                <a:latin typeface="Courier New"/>
                <a:cs typeface="Courier New"/>
              </a:rPr>
              <a:t>AND</a:t>
            </a:r>
            <a:r>
              <a:rPr sz="1450" spc="-25" dirty="0">
                <a:latin typeface="Courier New"/>
                <a:cs typeface="Courier New"/>
              </a:rPr>
              <a:t> </a:t>
            </a:r>
            <a:r>
              <a:rPr sz="1450" spc="5" dirty="0">
                <a:solidFill>
                  <a:srgbClr val="04182D"/>
                </a:solidFill>
                <a:latin typeface="Courier New"/>
                <a:cs typeface="Courier New"/>
              </a:rPr>
              <a:t>release_year</a:t>
            </a:r>
            <a:r>
              <a:rPr sz="1450" spc="-20" dirty="0">
                <a:solidFill>
                  <a:srgbClr val="04182D"/>
                </a:solidFill>
                <a:latin typeface="Courier New"/>
                <a:cs typeface="Courier New"/>
              </a:rPr>
              <a:t> </a:t>
            </a:r>
            <a:r>
              <a:rPr sz="1450" spc="5" dirty="0">
                <a:solidFill>
                  <a:srgbClr val="04182D"/>
                </a:solidFill>
                <a:latin typeface="Courier New"/>
                <a:cs typeface="Courier New"/>
              </a:rPr>
              <a:t>=</a:t>
            </a:r>
            <a:r>
              <a:rPr sz="1450" spc="-20" dirty="0">
                <a:solidFill>
                  <a:srgbClr val="04182D"/>
                </a:solidFill>
                <a:latin typeface="Courier New"/>
                <a:cs typeface="Courier New"/>
              </a:rPr>
              <a:t> </a:t>
            </a:r>
            <a:r>
              <a:rPr sz="1450" spc="5" dirty="0">
                <a:solidFill>
                  <a:srgbClr val="BE2F72"/>
                </a:solidFill>
                <a:latin typeface="Courier New"/>
                <a:cs typeface="Courier New"/>
              </a:rPr>
              <a:t>1994</a:t>
            </a:r>
            <a:endParaRPr sz="1450" dirty="0">
              <a:latin typeface="Courier New"/>
              <a:cs typeface="Courier New"/>
            </a:endParaRPr>
          </a:p>
          <a:p>
            <a:pPr marL="222885">
              <a:lnSpc>
                <a:spcPct val="100000"/>
              </a:lnSpc>
              <a:spcBef>
                <a:spcPts val="680"/>
              </a:spcBef>
            </a:pPr>
            <a:r>
              <a:rPr sz="1450" spc="5" dirty="0">
                <a:solidFill>
                  <a:srgbClr val="04182D"/>
                </a:solidFill>
                <a:latin typeface="Courier New"/>
                <a:cs typeface="Courier New"/>
              </a:rPr>
              <a:t>)</a:t>
            </a:r>
            <a:endParaRPr sz="1450" dirty="0">
              <a:latin typeface="Courier New"/>
              <a:cs typeface="Courier New"/>
            </a:endParaRPr>
          </a:p>
          <a:p>
            <a:pPr marL="222885">
              <a:lnSpc>
                <a:spcPct val="100000"/>
              </a:lnSpc>
              <a:spcBef>
                <a:spcPts val="675"/>
              </a:spcBef>
            </a:pPr>
            <a:r>
              <a:rPr sz="1450" b="1" spc="5" dirty="0">
                <a:solidFill>
                  <a:srgbClr val="00B0F0"/>
                </a:solidFill>
                <a:latin typeface="Courier New"/>
                <a:cs typeface="Courier New"/>
              </a:rPr>
              <a:t>OR</a:t>
            </a:r>
            <a:r>
              <a:rPr sz="1450" spc="-55" dirty="0">
                <a:latin typeface="Courier New"/>
                <a:cs typeface="Courier New"/>
              </a:rPr>
              <a:t> </a:t>
            </a:r>
            <a:r>
              <a:rPr sz="1450" spc="5" dirty="0">
                <a:solidFill>
                  <a:srgbClr val="04182D"/>
                </a:solidFill>
                <a:latin typeface="Courier New"/>
                <a:cs typeface="Courier New"/>
              </a:rPr>
              <a:t>(</a:t>
            </a:r>
            <a:endParaRPr sz="1450" dirty="0">
              <a:latin typeface="Courier New"/>
              <a:cs typeface="Courier New"/>
            </a:endParaRPr>
          </a:p>
          <a:p>
            <a:pPr marL="446405">
              <a:lnSpc>
                <a:spcPct val="139000"/>
              </a:lnSpc>
            </a:pPr>
            <a:r>
              <a:rPr sz="1450" spc="5" dirty="0">
                <a:solidFill>
                  <a:srgbClr val="04182D"/>
                </a:solidFill>
                <a:latin typeface="Courier New"/>
                <a:cs typeface="Courier New"/>
              </a:rPr>
              <a:t>artist</a:t>
            </a:r>
            <a:r>
              <a:rPr sz="1450" spc="35" dirty="0">
                <a:solidFill>
                  <a:srgbClr val="04182D"/>
                </a:solidFill>
                <a:latin typeface="Courier New"/>
                <a:cs typeface="Courier New"/>
              </a:rPr>
              <a:t> </a:t>
            </a:r>
            <a:r>
              <a:rPr sz="1450" spc="5" dirty="0">
                <a:solidFill>
                  <a:srgbClr val="04182D"/>
                </a:solidFill>
                <a:latin typeface="Courier New"/>
                <a:cs typeface="Courier New"/>
              </a:rPr>
              <a:t>=</a:t>
            </a:r>
            <a:r>
              <a:rPr sz="1450" spc="35" dirty="0">
                <a:solidFill>
                  <a:srgbClr val="04182D"/>
                </a:solidFill>
                <a:latin typeface="Courier New"/>
                <a:cs typeface="Courier New"/>
              </a:rPr>
              <a:t> </a:t>
            </a:r>
            <a:r>
              <a:rPr sz="1450" spc="5" dirty="0">
                <a:solidFill>
                  <a:srgbClr val="BE2F72"/>
                </a:solidFill>
                <a:latin typeface="Courier New"/>
                <a:cs typeface="Courier New"/>
              </a:rPr>
              <a:t>'</a:t>
            </a:r>
            <a:r>
              <a:rPr lang="en-US" sz="1450" spc="5" dirty="0">
                <a:solidFill>
                  <a:srgbClr val="BE2F72"/>
                </a:solidFill>
                <a:latin typeface="Courier New"/>
                <a:cs typeface="Courier New"/>
              </a:rPr>
              <a:t>Taylor Swift</a:t>
            </a:r>
            <a:r>
              <a:rPr sz="1450" spc="5" dirty="0">
                <a:solidFill>
                  <a:srgbClr val="BE2F72"/>
                </a:solidFill>
                <a:latin typeface="Courier New"/>
                <a:cs typeface="Courier New"/>
              </a:rPr>
              <a:t>' </a:t>
            </a:r>
            <a:r>
              <a:rPr sz="1450" spc="10" dirty="0">
                <a:solidFill>
                  <a:srgbClr val="BE2F72"/>
                </a:solidFill>
                <a:latin typeface="Courier New"/>
                <a:cs typeface="Courier New"/>
              </a:rPr>
              <a:t> </a:t>
            </a:r>
            <a:endParaRPr lang="en-US" sz="1450" spc="10" dirty="0">
              <a:solidFill>
                <a:srgbClr val="BE2F72"/>
              </a:solidFill>
              <a:latin typeface="Courier New"/>
              <a:cs typeface="Courier New"/>
            </a:endParaRPr>
          </a:p>
          <a:p>
            <a:pPr marL="446405">
              <a:lnSpc>
                <a:spcPct val="139000"/>
              </a:lnSpc>
            </a:pPr>
            <a:r>
              <a:rPr sz="1450" b="1" spc="5" dirty="0">
                <a:solidFill>
                  <a:srgbClr val="00B0F0"/>
                </a:solidFill>
                <a:latin typeface="Courier New"/>
                <a:cs typeface="Courier New"/>
              </a:rPr>
              <a:t>AND</a:t>
            </a:r>
            <a:r>
              <a:rPr sz="1450" spc="-25" dirty="0">
                <a:latin typeface="Courier New"/>
                <a:cs typeface="Courier New"/>
              </a:rPr>
              <a:t> </a:t>
            </a:r>
            <a:r>
              <a:rPr sz="1450" spc="5" dirty="0">
                <a:solidFill>
                  <a:srgbClr val="04182D"/>
                </a:solidFill>
                <a:latin typeface="Courier New"/>
                <a:cs typeface="Courier New"/>
              </a:rPr>
              <a:t>release_year</a:t>
            </a:r>
            <a:r>
              <a:rPr sz="1450" spc="-20" dirty="0">
                <a:solidFill>
                  <a:srgbClr val="04182D"/>
                </a:solidFill>
                <a:latin typeface="Courier New"/>
                <a:cs typeface="Courier New"/>
              </a:rPr>
              <a:t> </a:t>
            </a:r>
            <a:r>
              <a:rPr sz="1450" spc="5" dirty="0">
                <a:solidFill>
                  <a:srgbClr val="04182D"/>
                </a:solidFill>
                <a:latin typeface="Courier New"/>
                <a:cs typeface="Courier New"/>
              </a:rPr>
              <a:t>&gt;</a:t>
            </a:r>
            <a:r>
              <a:rPr sz="1450" spc="-20" dirty="0">
                <a:solidFill>
                  <a:srgbClr val="04182D"/>
                </a:solidFill>
                <a:latin typeface="Courier New"/>
                <a:cs typeface="Courier New"/>
              </a:rPr>
              <a:t> </a:t>
            </a:r>
            <a:r>
              <a:rPr sz="1450" spc="5" dirty="0">
                <a:solidFill>
                  <a:srgbClr val="BE2F72"/>
                </a:solidFill>
                <a:latin typeface="Courier New"/>
                <a:cs typeface="Courier New"/>
              </a:rPr>
              <a:t>2000</a:t>
            </a:r>
            <a:endParaRPr sz="1450" dirty="0">
              <a:latin typeface="Courier New"/>
              <a:cs typeface="Courier New"/>
            </a:endParaRPr>
          </a:p>
          <a:p>
            <a:pPr marL="222885">
              <a:lnSpc>
                <a:spcPct val="100000"/>
              </a:lnSpc>
              <a:spcBef>
                <a:spcPts val="680"/>
              </a:spcBef>
            </a:pPr>
            <a:r>
              <a:rPr sz="1450" spc="5" dirty="0">
                <a:solidFill>
                  <a:srgbClr val="04182D"/>
                </a:solidFill>
                <a:latin typeface="Courier New"/>
                <a:cs typeface="Courier New"/>
              </a:rPr>
              <a:t>);</a:t>
            </a:r>
            <a:endParaRPr sz="1450" dirty="0">
              <a:latin typeface="Courier New"/>
              <a:cs typeface="Courier New"/>
            </a:endParaRPr>
          </a:p>
        </p:txBody>
      </p:sp>
      <p:sp>
        <p:nvSpPr>
          <p:cNvPr id="14" name="object 14"/>
          <p:cNvSpPr/>
          <p:nvPr/>
        </p:nvSpPr>
        <p:spPr>
          <a:xfrm>
            <a:off x="7942512" y="327502"/>
            <a:ext cx="7124065" cy="3275329"/>
          </a:xfrm>
          <a:custGeom>
            <a:avLst/>
            <a:gdLst/>
            <a:ahLst/>
            <a:cxnLst/>
            <a:rect l="l" t="t" r="r" b="b"/>
            <a:pathLst>
              <a:path w="7124065" h="3275329">
                <a:moveTo>
                  <a:pt x="7047191" y="3275262"/>
                </a:moveTo>
                <a:lnTo>
                  <a:pt x="76504" y="3275262"/>
                </a:lnTo>
                <a:lnTo>
                  <a:pt x="71179" y="3274738"/>
                </a:lnTo>
                <a:lnTo>
                  <a:pt x="31919" y="3258476"/>
                </a:lnTo>
                <a:lnTo>
                  <a:pt x="4174" y="3219748"/>
                </a:lnTo>
                <a:lnTo>
                  <a:pt x="0" y="3198757"/>
                </a:lnTo>
                <a:lnTo>
                  <a:pt x="0" y="3193381"/>
                </a:lnTo>
                <a:lnTo>
                  <a:pt x="0" y="76505"/>
                </a:lnTo>
                <a:lnTo>
                  <a:pt x="16785" y="31920"/>
                </a:lnTo>
                <a:lnTo>
                  <a:pt x="55512" y="4175"/>
                </a:lnTo>
                <a:lnTo>
                  <a:pt x="76504" y="0"/>
                </a:lnTo>
                <a:lnTo>
                  <a:pt x="7047191" y="0"/>
                </a:lnTo>
                <a:lnTo>
                  <a:pt x="7091775" y="16786"/>
                </a:lnTo>
                <a:lnTo>
                  <a:pt x="7119519" y="55513"/>
                </a:lnTo>
                <a:lnTo>
                  <a:pt x="7123695" y="76505"/>
                </a:lnTo>
                <a:lnTo>
                  <a:pt x="7123695" y="3198757"/>
                </a:lnTo>
                <a:lnTo>
                  <a:pt x="7106909" y="3243342"/>
                </a:lnTo>
                <a:lnTo>
                  <a:pt x="7068181" y="3271087"/>
                </a:lnTo>
                <a:lnTo>
                  <a:pt x="7052515" y="3274738"/>
                </a:lnTo>
                <a:lnTo>
                  <a:pt x="7047191" y="327526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5" name="object 15"/>
          <p:cNvSpPr txBox="1"/>
          <p:nvPr/>
        </p:nvSpPr>
        <p:spPr>
          <a:xfrm>
            <a:off x="8036002" y="372529"/>
            <a:ext cx="4493260" cy="640080"/>
          </a:xfrm>
          <a:prstGeom prst="rect">
            <a:avLst/>
          </a:prstGeom>
        </p:spPr>
        <p:txBody>
          <a:bodyPr vert="horz" wrap="square" lIns="0" tIns="98425" rIns="0" bIns="0" rtlCol="0">
            <a:spAutoFit/>
          </a:bodyPr>
          <a:lstStyle/>
          <a:p>
            <a:pPr marL="12700">
              <a:lnSpc>
                <a:spcPct val="100000"/>
              </a:lnSpc>
              <a:spcBef>
                <a:spcPts val="775"/>
              </a:spcBef>
            </a:pPr>
            <a:r>
              <a:rPr sz="1450" spc="5" dirty="0">
                <a:solidFill>
                  <a:srgbClr val="FFFFFF"/>
                </a:solidFill>
                <a:latin typeface="Courier New"/>
                <a:cs typeface="Courier New"/>
              </a:rPr>
              <a:t>+--------------------------------------+</a:t>
            </a:r>
            <a:endParaRPr sz="1450">
              <a:latin typeface="Courier New"/>
              <a:cs typeface="Courier New"/>
            </a:endParaRPr>
          </a:p>
          <a:p>
            <a:pPr marL="12700">
              <a:lnSpc>
                <a:spcPct val="100000"/>
              </a:lnSpc>
              <a:spcBef>
                <a:spcPts val="675"/>
              </a:spcBef>
              <a:tabLst>
                <a:tab pos="4368165" algn="l"/>
              </a:tabLst>
            </a:pPr>
            <a:r>
              <a:rPr sz="1450" spc="5" dirty="0">
                <a:solidFill>
                  <a:srgbClr val="FFFFFF"/>
                </a:solidFill>
                <a:latin typeface="Courier New"/>
                <a:cs typeface="Courier New"/>
              </a:rPr>
              <a:t>| </a:t>
            </a:r>
            <a:r>
              <a:rPr sz="1450" dirty="0">
                <a:solidFill>
                  <a:srgbClr val="FFFFFF"/>
                </a:solidFill>
                <a:latin typeface="Courier New"/>
                <a:cs typeface="Courier New"/>
              </a:rPr>
              <a:t>son</a:t>
            </a:r>
            <a:r>
              <a:rPr sz="1450" spc="5" dirty="0">
                <a:solidFill>
                  <a:srgbClr val="FFFFFF"/>
                </a:solidFill>
                <a:latin typeface="Courier New"/>
                <a:cs typeface="Courier New"/>
              </a:rPr>
              <a:t>g</a:t>
            </a:r>
            <a:r>
              <a:rPr sz="1450" dirty="0">
                <a:solidFill>
                  <a:srgbClr val="FFFFFF"/>
                </a:solidFill>
                <a:latin typeface="Courier New"/>
                <a:cs typeface="Courier New"/>
              </a:rPr>
              <a:t>	</a:t>
            </a:r>
            <a:r>
              <a:rPr sz="1450" spc="5" dirty="0">
                <a:solidFill>
                  <a:srgbClr val="FFFFFF"/>
                </a:solidFill>
                <a:latin typeface="Courier New"/>
                <a:cs typeface="Courier New"/>
              </a:rPr>
              <a:t>|</a:t>
            </a:r>
            <a:endParaRPr sz="1450">
              <a:latin typeface="Courier New"/>
              <a:cs typeface="Courier New"/>
            </a:endParaRPr>
          </a:p>
        </p:txBody>
      </p:sp>
      <p:sp>
        <p:nvSpPr>
          <p:cNvPr id="16" name="object 16"/>
          <p:cNvSpPr txBox="1"/>
          <p:nvPr/>
        </p:nvSpPr>
        <p:spPr>
          <a:xfrm>
            <a:off x="8036002" y="1070159"/>
            <a:ext cx="4493260" cy="249554"/>
          </a:xfrm>
          <a:prstGeom prst="rect">
            <a:avLst/>
          </a:prstGeom>
        </p:spPr>
        <p:txBody>
          <a:bodyPr vert="horz" wrap="square" lIns="0" tIns="14604" rIns="0" bIns="0" rtlCol="0">
            <a:spAutoFit/>
          </a:bodyPr>
          <a:lstStyle/>
          <a:p>
            <a:pPr marL="12700">
              <a:lnSpc>
                <a:spcPct val="100000"/>
              </a:lnSpc>
              <a:spcBef>
                <a:spcPts val="114"/>
              </a:spcBef>
            </a:pPr>
            <a:r>
              <a:rPr sz="1450" spc="5" dirty="0">
                <a:solidFill>
                  <a:srgbClr val="FFFFFF"/>
                </a:solidFill>
                <a:latin typeface="Courier New"/>
                <a:cs typeface="Courier New"/>
              </a:rPr>
              <a:t>|--------------------------------------|</a:t>
            </a:r>
            <a:endParaRPr sz="1450">
              <a:latin typeface="Courier New"/>
              <a:cs typeface="Courier New"/>
            </a:endParaRPr>
          </a:p>
        </p:txBody>
      </p:sp>
      <p:sp>
        <p:nvSpPr>
          <p:cNvPr id="17" name="object 17"/>
          <p:cNvSpPr txBox="1"/>
          <p:nvPr/>
        </p:nvSpPr>
        <p:spPr>
          <a:xfrm>
            <a:off x="8036002" y="1293695"/>
            <a:ext cx="3153410" cy="946785"/>
          </a:xfrm>
          <a:prstGeom prst="rect">
            <a:avLst/>
          </a:prstGeom>
        </p:spPr>
        <p:txBody>
          <a:bodyPr vert="horz" wrap="square" lIns="0" tIns="98425" rIns="0" bIns="0" rtlCol="0">
            <a:spAutoFit/>
          </a:bodyPr>
          <a:lstStyle/>
          <a:p>
            <a:pPr marL="12700">
              <a:lnSpc>
                <a:spcPct val="100000"/>
              </a:lnSpc>
              <a:spcBef>
                <a:spcPts val="775"/>
              </a:spcBef>
            </a:pPr>
            <a:r>
              <a:rPr sz="1450" spc="5" dirty="0">
                <a:solidFill>
                  <a:srgbClr val="FFFFFF"/>
                </a:solidFill>
                <a:latin typeface="Courier New"/>
                <a:cs typeface="Courier New"/>
              </a:rPr>
              <a:t>|</a:t>
            </a:r>
            <a:r>
              <a:rPr sz="1450" spc="-30" dirty="0">
                <a:solidFill>
                  <a:srgbClr val="FFFFFF"/>
                </a:solidFill>
                <a:latin typeface="Courier New"/>
                <a:cs typeface="Courier New"/>
              </a:rPr>
              <a:t> </a:t>
            </a:r>
            <a:r>
              <a:rPr sz="1450" spc="5" dirty="0">
                <a:solidFill>
                  <a:srgbClr val="FFFFFF"/>
                </a:solidFill>
                <a:latin typeface="Courier New"/>
                <a:cs typeface="Courier New"/>
              </a:rPr>
              <a:t>Basket</a:t>
            </a:r>
            <a:r>
              <a:rPr sz="1450" spc="-30" dirty="0">
                <a:solidFill>
                  <a:srgbClr val="FFFFFF"/>
                </a:solidFill>
                <a:latin typeface="Courier New"/>
                <a:cs typeface="Courier New"/>
              </a:rPr>
              <a:t> </a:t>
            </a:r>
            <a:r>
              <a:rPr sz="1450" spc="5" dirty="0">
                <a:solidFill>
                  <a:srgbClr val="FFFFFF"/>
                </a:solidFill>
                <a:latin typeface="Courier New"/>
                <a:cs typeface="Courier New"/>
              </a:rPr>
              <a:t>Case</a:t>
            </a:r>
            <a:endParaRPr sz="1450">
              <a:latin typeface="Courier New"/>
              <a:cs typeface="Courier New"/>
            </a:endParaRPr>
          </a:p>
          <a:p>
            <a:pPr marL="12700">
              <a:lnSpc>
                <a:spcPct val="100000"/>
              </a:lnSpc>
              <a:spcBef>
                <a:spcPts val="675"/>
              </a:spcBef>
            </a:pPr>
            <a:r>
              <a:rPr sz="1450" spc="5" dirty="0">
                <a:solidFill>
                  <a:srgbClr val="FFFFFF"/>
                </a:solidFill>
                <a:latin typeface="Courier New"/>
                <a:cs typeface="Courier New"/>
              </a:rPr>
              <a:t>|</a:t>
            </a:r>
            <a:r>
              <a:rPr sz="1450" spc="-15" dirty="0">
                <a:solidFill>
                  <a:srgbClr val="FFFFFF"/>
                </a:solidFill>
                <a:latin typeface="Courier New"/>
                <a:cs typeface="Courier New"/>
              </a:rPr>
              <a:t> </a:t>
            </a:r>
            <a:r>
              <a:rPr sz="1450" spc="5" dirty="0">
                <a:solidFill>
                  <a:srgbClr val="FFFFFF"/>
                </a:solidFill>
                <a:latin typeface="Courier New"/>
                <a:cs typeface="Courier New"/>
              </a:rPr>
              <a:t>Boulevard</a:t>
            </a:r>
            <a:r>
              <a:rPr sz="1450" spc="-15" dirty="0">
                <a:solidFill>
                  <a:srgbClr val="FFFFFF"/>
                </a:solidFill>
                <a:latin typeface="Courier New"/>
                <a:cs typeface="Courier New"/>
              </a:rPr>
              <a:t> </a:t>
            </a:r>
            <a:r>
              <a:rPr sz="1450" spc="5" dirty="0">
                <a:solidFill>
                  <a:srgbClr val="FFFFFF"/>
                </a:solidFill>
                <a:latin typeface="Courier New"/>
                <a:cs typeface="Courier New"/>
              </a:rPr>
              <a:t>Of</a:t>
            </a:r>
            <a:r>
              <a:rPr sz="1450" spc="-10" dirty="0">
                <a:solidFill>
                  <a:srgbClr val="FFFFFF"/>
                </a:solidFill>
                <a:latin typeface="Courier New"/>
                <a:cs typeface="Courier New"/>
              </a:rPr>
              <a:t> </a:t>
            </a:r>
            <a:r>
              <a:rPr sz="1450" spc="5" dirty="0">
                <a:solidFill>
                  <a:srgbClr val="FFFFFF"/>
                </a:solidFill>
                <a:latin typeface="Courier New"/>
                <a:cs typeface="Courier New"/>
              </a:rPr>
              <a:t>Broken</a:t>
            </a:r>
            <a:r>
              <a:rPr sz="1450" spc="-15" dirty="0">
                <a:solidFill>
                  <a:srgbClr val="FFFFFF"/>
                </a:solidFill>
                <a:latin typeface="Courier New"/>
                <a:cs typeface="Courier New"/>
              </a:rPr>
              <a:t> </a:t>
            </a:r>
            <a:r>
              <a:rPr sz="1450" spc="5" dirty="0">
                <a:solidFill>
                  <a:srgbClr val="FFFFFF"/>
                </a:solidFill>
                <a:latin typeface="Courier New"/>
                <a:cs typeface="Courier New"/>
              </a:rPr>
              <a:t>Dreams</a:t>
            </a:r>
            <a:endParaRPr sz="1450">
              <a:latin typeface="Courier New"/>
              <a:cs typeface="Courier New"/>
            </a:endParaRPr>
          </a:p>
          <a:p>
            <a:pPr marL="12700">
              <a:lnSpc>
                <a:spcPct val="100000"/>
              </a:lnSpc>
              <a:spcBef>
                <a:spcPts val="680"/>
              </a:spcBef>
            </a:pPr>
            <a:r>
              <a:rPr sz="1450" spc="5" dirty="0">
                <a:solidFill>
                  <a:srgbClr val="FFFFFF"/>
                </a:solidFill>
                <a:latin typeface="Courier New"/>
                <a:cs typeface="Courier New"/>
              </a:rPr>
              <a:t>|</a:t>
            </a:r>
            <a:r>
              <a:rPr sz="1450" spc="-30" dirty="0">
                <a:solidFill>
                  <a:srgbClr val="FFFFFF"/>
                </a:solidFill>
                <a:latin typeface="Courier New"/>
                <a:cs typeface="Courier New"/>
              </a:rPr>
              <a:t> </a:t>
            </a:r>
            <a:r>
              <a:rPr sz="1450" spc="5" dirty="0">
                <a:solidFill>
                  <a:srgbClr val="FFFFFF"/>
                </a:solidFill>
                <a:latin typeface="Courier New"/>
                <a:cs typeface="Courier New"/>
              </a:rPr>
              <a:t>Holiday</a:t>
            </a:r>
            <a:r>
              <a:rPr sz="1450" spc="-30" dirty="0">
                <a:solidFill>
                  <a:srgbClr val="FFFFFF"/>
                </a:solidFill>
                <a:latin typeface="Courier New"/>
                <a:cs typeface="Courier New"/>
              </a:rPr>
              <a:t> </a:t>
            </a:r>
            <a:r>
              <a:rPr sz="1450" spc="5" dirty="0">
                <a:solidFill>
                  <a:srgbClr val="FFFFFF"/>
                </a:solidFill>
                <a:latin typeface="Courier New"/>
                <a:cs typeface="Courier New"/>
              </a:rPr>
              <a:t>(Live)</a:t>
            </a:r>
            <a:endParaRPr sz="1450">
              <a:latin typeface="Courier New"/>
              <a:cs typeface="Courier New"/>
            </a:endParaRPr>
          </a:p>
        </p:txBody>
      </p:sp>
      <p:sp>
        <p:nvSpPr>
          <p:cNvPr id="18" name="object 18"/>
          <p:cNvSpPr txBox="1"/>
          <p:nvPr/>
        </p:nvSpPr>
        <p:spPr>
          <a:xfrm>
            <a:off x="12391976" y="1293695"/>
            <a:ext cx="137795" cy="946785"/>
          </a:xfrm>
          <a:prstGeom prst="rect">
            <a:avLst/>
          </a:prstGeom>
        </p:spPr>
        <p:txBody>
          <a:bodyPr vert="horz" wrap="square" lIns="0" tIns="98425" rIns="0" bIns="0" rtlCol="0">
            <a:spAutoFit/>
          </a:bodyPr>
          <a:lstStyle/>
          <a:p>
            <a:pPr marL="12700">
              <a:lnSpc>
                <a:spcPct val="100000"/>
              </a:lnSpc>
              <a:spcBef>
                <a:spcPts val="775"/>
              </a:spcBef>
            </a:pPr>
            <a:r>
              <a:rPr sz="1450" spc="5" dirty="0">
                <a:solidFill>
                  <a:srgbClr val="FFFFFF"/>
                </a:solidFill>
                <a:latin typeface="Courier New"/>
                <a:cs typeface="Courier New"/>
              </a:rPr>
              <a:t>|</a:t>
            </a:r>
            <a:endParaRPr sz="1450">
              <a:latin typeface="Courier New"/>
              <a:cs typeface="Courier New"/>
            </a:endParaRPr>
          </a:p>
          <a:p>
            <a:pPr marL="12700">
              <a:lnSpc>
                <a:spcPct val="100000"/>
              </a:lnSpc>
              <a:spcBef>
                <a:spcPts val="675"/>
              </a:spcBef>
            </a:pPr>
            <a:r>
              <a:rPr sz="1450" spc="5" dirty="0">
                <a:solidFill>
                  <a:srgbClr val="FFFFFF"/>
                </a:solidFill>
                <a:latin typeface="Courier New"/>
                <a:cs typeface="Courier New"/>
              </a:rPr>
              <a:t>|</a:t>
            </a:r>
            <a:endParaRPr sz="1450">
              <a:latin typeface="Courier New"/>
              <a:cs typeface="Courier New"/>
            </a:endParaRPr>
          </a:p>
          <a:p>
            <a:pPr marL="12700">
              <a:lnSpc>
                <a:spcPct val="100000"/>
              </a:lnSpc>
              <a:spcBef>
                <a:spcPts val="680"/>
              </a:spcBef>
            </a:pPr>
            <a:r>
              <a:rPr sz="1450" spc="5" dirty="0">
                <a:solidFill>
                  <a:srgbClr val="FFFFFF"/>
                </a:solidFill>
                <a:latin typeface="Courier New"/>
                <a:cs typeface="Courier New"/>
              </a:rPr>
              <a:t>|</a:t>
            </a:r>
            <a:endParaRPr sz="1450">
              <a:latin typeface="Courier New"/>
              <a:cs typeface="Courier New"/>
            </a:endParaRPr>
          </a:p>
        </p:txBody>
      </p:sp>
      <p:sp>
        <p:nvSpPr>
          <p:cNvPr id="19" name="object 19"/>
          <p:cNvSpPr txBox="1"/>
          <p:nvPr/>
        </p:nvSpPr>
        <p:spPr>
          <a:xfrm>
            <a:off x="8036002" y="2298383"/>
            <a:ext cx="4493260" cy="249554"/>
          </a:xfrm>
          <a:prstGeom prst="rect">
            <a:avLst/>
          </a:prstGeom>
        </p:spPr>
        <p:txBody>
          <a:bodyPr vert="horz" wrap="square" lIns="0" tIns="14604" rIns="0" bIns="0" rtlCol="0">
            <a:spAutoFit/>
          </a:bodyPr>
          <a:lstStyle/>
          <a:p>
            <a:pPr marL="12700">
              <a:lnSpc>
                <a:spcPct val="100000"/>
              </a:lnSpc>
              <a:spcBef>
                <a:spcPts val="114"/>
              </a:spcBef>
            </a:pPr>
            <a:r>
              <a:rPr sz="1450" spc="5" dirty="0">
                <a:solidFill>
                  <a:srgbClr val="FFFFFF"/>
                </a:solidFill>
                <a:latin typeface="Courier New"/>
                <a:cs typeface="Courier New"/>
              </a:rPr>
              <a:t>|</a:t>
            </a:r>
            <a:r>
              <a:rPr sz="1450" spc="-5" dirty="0">
                <a:solidFill>
                  <a:srgbClr val="FFFFFF"/>
                </a:solidFill>
                <a:latin typeface="Courier New"/>
                <a:cs typeface="Courier New"/>
              </a:rPr>
              <a:t> </a:t>
            </a:r>
            <a:r>
              <a:rPr sz="1450" spc="5" dirty="0">
                <a:solidFill>
                  <a:srgbClr val="FFFFFF"/>
                </a:solidFill>
                <a:latin typeface="Courier New"/>
                <a:cs typeface="Courier New"/>
              </a:rPr>
              <a:t>Holiday</a:t>
            </a:r>
            <a:r>
              <a:rPr sz="1450" spc="-5" dirty="0">
                <a:solidFill>
                  <a:srgbClr val="FFFFFF"/>
                </a:solidFill>
                <a:latin typeface="Courier New"/>
                <a:cs typeface="Courier New"/>
              </a:rPr>
              <a:t> </a:t>
            </a:r>
            <a:r>
              <a:rPr sz="1450" spc="5" dirty="0">
                <a:solidFill>
                  <a:srgbClr val="FFFFFF"/>
                </a:solidFill>
                <a:latin typeface="Courier New"/>
                <a:cs typeface="Courier New"/>
              </a:rPr>
              <a:t>/</a:t>
            </a:r>
            <a:r>
              <a:rPr sz="1450" spc="-5" dirty="0">
                <a:solidFill>
                  <a:srgbClr val="FFFFFF"/>
                </a:solidFill>
                <a:latin typeface="Courier New"/>
                <a:cs typeface="Courier New"/>
              </a:rPr>
              <a:t> </a:t>
            </a:r>
            <a:r>
              <a:rPr sz="1450" spc="5" dirty="0">
                <a:solidFill>
                  <a:srgbClr val="FFFFFF"/>
                </a:solidFill>
                <a:latin typeface="Courier New"/>
                <a:cs typeface="Courier New"/>
              </a:rPr>
              <a:t>Boulevard</a:t>
            </a:r>
            <a:r>
              <a:rPr sz="1450" dirty="0">
                <a:solidFill>
                  <a:srgbClr val="FFFFFF"/>
                </a:solidFill>
                <a:latin typeface="Courier New"/>
                <a:cs typeface="Courier New"/>
              </a:rPr>
              <a:t> </a:t>
            </a:r>
            <a:r>
              <a:rPr sz="1450" spc="5" dirty="0">
                <a:solidFill>
                  <a:srgbClr val="FFFFFF"/>
                </a:solidFill>
                <a:latin typeface="Courier New"/>
                <a:cs typeface="Courier New"/>
              </a:rPr>
              <a:t>of</a:t>
            </a:r>
            <a:r>
              <a:rPr sz="1450" spc="-5" dirty="0">
                <a:solidFill>
                  <a:srgbClr val="FFFFFF"/>
                </a:solidFill>
                <a:latin typeface="Courier New"/>
                <a:cs typeface="Courier New"/>
              </a:rPr>
              <a:t> </a:t>
            </a:r>
            <a:r>
              <a:rPr sz="1450" spc="5" dirty="0">
                <a:solidFill>
                  <a:srgbClr val="FFFFFF"/>
                </a:solidFill>
                <a:latin typeface="Courier New"/>
                <a:cs typeface="Courier New"/>
              </a:rPr>
              <a:t>Broken</a:t>
            </a:r>
            <a:r>
              <a:rPr sz="1450" spc="-5" dirty="0">
                <a:solidFill>
                  <a:srgbClr val="FFFFFF"/>
                </a:solidFill>
                <a:latin typeface="Courier New"/>
                <a:cs typeface="Courier New"/>
              </a:rPr>
              <a:t> </a:t>
            </a:r>
            <a:r>
              <a:rPr sz="1450" spc="5" dirty="0">
                <a:solidFill>
                  <a:srgbClr val="FFFFFF"/>
                </a:solidFill>
                <a:latin typeface="Courier New"/>
                <a:cs typeface="Courier New"/>
              </a:rPr>
              <a:t>Dreams</a:t>
            </a:r>
            <a:r>
              <a:rPr sz="1450" dirty="0">
                <a:solidFill>
                  <a:srgbClr val="FFFFFF"/>
                </a:solidFill>
                <a:latin typeface="Courier New"/>
                <a:cs typeface="Courier New"/>
              </a:rPr>
              <a:t> </a:t>
            </a:r>
            <a:r>
              <a:rPr sz="1450" spc="5" dirty="0">
                <a:solidFill>
                  <a:srgbClr val="FFFFFF"/>
                </a:solidFill>
                <a:latin typeface="Courier New"/>
                <a:cs typeface="Courier New"/>
              </a:rPr>
              <a:t>|</a:t>
            </a:r>
            <a:endParaRPr sz="1450">
              <a:latin typeface="Courier New"/>
              <a:cs typeface="Courier New"/>
            </a:endParaRPr>
          </a:p>
        </p:txBody>
      </p:sp>
      <p:graphicFrame>
        <p:nvGraphicFramePr>
          <p:cNvPr id="20" name="object 20"/>
          <p:cNvGraphicFramePr>
            <a:graphicFrameLocks noGrp="1"/>
          </p:cNvGraphicFramePr>
          <p:nvPr/>
        </p:nvGraphicFramePr>
        <p:xfrm>
          <a:off x="8016952" y="2623727"/>
          <a:ext cx="4531359" cy="538042"/>
        </p:xfrm>
        <a:graphic>
          <a:graphicData uri="http://schemas.openxmlformats.org/drawingml/2006/table">
            <a:tbl>
              <a:tblPr firstRow="1" bandRow="1">
                <a:tableStyleId>{2D5ABB26-0587-4C30-8999-92F81FD0307C}</a:tableStyleId>
              </a:tblPr>
              <a:tblGrid>
                <a:gridCol w="199390">
                  <a:extLst>
                    <a:ext uri="{9D8B030D-6E8A-4147-A177-3AD203B41FA5}">
                      <a16:colId xmlns:a16="http://schemas.microsoft.com/office/drawing/2014/main" val="20000"/>
                    </a:ext>
                  </a:extLst>
                </a:gridCol>
                <a:gridCol w="3127375">
                  <a:extLst>
                    <a:ext uri="{9D8B030D-6E8A-4147-A177-3AD203B41FA5}">
                      <a16:colId xmlns:a16="http://schemas.microsoft.com/office/drawing/2014/main" val="20001"/>
                    </a:ext>
                  </a:extLst>
                </a:gridCol>
                <a:gridCol w="1204594">
                  <a:extLst>
                    <a:ext uri="{9D8B030D-6E8A-4147-A177-3AD203B41FA5}">
                      <a16:colId xmlns:a16="http://schemas.microsoft.com/office/drawing/2014/main" val="20002"/>
                    </a:ext>
                  </a:extLst>
                </a:gridCol>
              </a:tblGrid>
              <a:tr h="269021">
                <a:tc>
                  <a:txBody>
                    <a:bodyPr/>
                    <a:lstStyle/>
                    <a:p>
                      <a:pPr marL="31750">
                        <a:lnSpc>
                          <a:spcPts val="1714"/>
                        </a:lnSpc>
                      </a:pPr>
                      <a:r>
                        <a:rPr sz="1450" dirty="0">
                          <a:solidFill>
                            <a:srgbClr val="FFFFFF"/>
                          </a:solidFill>
                          <a:latin typeface="Courier New"/>
                          <a:cs typeface="Courier New"/>
                        </a:rPr>
                        <a:t>|</a:t>
                      </a:r>
                      <a:endParaRPr sz="1450">
                        <a:latin typeface="Courier New"/>
                        <a:cs typeface="Courier New"/>
                      </a:endParaRPr>
                    </a:p>
                  </a:txBody>
                  <a:tcPr marL="0" marR="0" marT="0" marB="0"/>
                </a:tc>
                <a:tc>
                  <a:txBody>
                    <a:bodyPr/>
                    <a:lstStyle/>
                    <a:p>
                      <a:pPr marL="55244">
                        <a:lnSpc>
                          <a:spcPts val="1714"/>
                        </a:lnSpc>
                      </a:pPr>
                      <a:r>
                        <a:rPr sz="1450" spc="5" dirty="0">
                          <a:solidFill>
                            <a:srgbClr val="FFFFFF"/>
                          </a:solidFill>
                          <a:latin typeface="Courier New"/>
                          <a:cs typeface="Courier New"/>
                        </a:rPr>
                        <a:t>Longview</a:t>
                      </a:r>
                      <a:endParaRPr sz="1450">
                        <a:latin typeface="Courier New"/>
                        <a:cs typeface="Courier New"/>
                      </a:endParaRPr>
                    </a:p>
                  </a:txBody>
                  <a:tcPr marL="0" marR="0" marT="0" marB="0"/>
                </a:tc>
                <a:tc>
                  <a:txBody>
                    <a:bodyPr/>
                    <a:lstStyle/>
                    <a:p>
                      <a:pPr marR="24130" algn="r">
                        <a:lnSpc>
                          <a:spcPts val="1714"/>
                        </a:lnSpc>
                      </a:pPr>
                      <a:r>
                        <a:rPr sz="1450" dirty="0">
                          <a:solidFill>
                            <a:srgbClr val="FFFFFF"/>
                          </a:solidFill>
                          <a:latin typeface="Courier New"/>
                          <a:cs typeface="Courier New"/>
                        </a:rPr>
                        <a:t>|</a:t>
                      </a:r>
                      <a:endParaRPr sz="1450">
                        <a:latin typeface="Courier New"/>
                        <a:cs typeface="Courier New"/>
                      </a:endParaRPr>
                    </a:p>
                  </a:txBody>
                  <a:tcPr marL="0" marR="0" marT="0" marB="0"/>
                </a:tc>
                <a:extLst>
                  <a:ext uri="{0D108BD9-81ED-4DB2-BD59-A6C34878D82A}">
                    <a16:rowId xmlns:a16="http://schemas.microsoft.com/office/drawing/2014/main" val="10000"/>
                  </a:ext>
                </a:extLst>
              </a:tr>
              <a:tr h="269021">
                <a:tc>
                  <a:txBody>
                    <a:bodyPr/>
                    <a:lstStyle/>
                    <a:p>
                      <a:pPr marL="31750">
                        <a:lnSpc>
                          <a:spcPct val="100000"/>
                        </a:lnSpc>
                        <a:spcBef>
                          <a:spcPts val="270"/>
                        </a:spcBef>
                      </a:pPr>
                      <a:r>
                        <a:rPr sz="1450" dirty="0">
                          <a:solidFill>
                            <a:srgbClr val="FFFFFF"/>
                          </a:solidFill>
                          <a:latin typeface="Courier New"/>
                          <a:cs typeface="Courier New"/>
                        </a:rPr>
                        <a:t>|</a:t>
                      </a:r>
                      <a:endParaRPr sz="1450">
                        <a:latin typeface="Courier New"/>
                        <a:cs typeface="Courier New"/>
                      </a:endParaRPr>
                    </a:p>
                  </a:txBody>
                  <a:tcPr marL="0" marR="0" marT="34290" marB="0"/>
                </a:tc>
                <a:tc>
                  <a:txBody>
                    <a:bodyPr/>
                    <a:lstStyle/>
                    <a:p>
                      <a:pPr marL="55244">
                        <a:lnSpc>
                          <a:spcPct val="100000"/>
                        </a:lnSpc>
                        <a:spcBef>
                          <a:spcPts val="270"/>
                        </a:spcBef>
                      </a:pPr>
                      <a:r>
                        <a:rPr sz="1450" spc="5" dirty="0">
                          <a:solidFill>
                            <a:srgbClr val="FFFFFF"/>
                          </a:solidFill>
                          <a:latin typeface="Courier New"/>
                          <a:cs typeface="Courier New"/>
                        </a:rPr>
                        <a:t>When</a:t>
                      </a:r>
                      <a:r>
                        <a:rPr sz="1450" spc="-20" dirty="0">
                          <a:solidFill>
                            <a:srgbClr val="FFFFFF"/>
                          </a:solidFill>
                          <a:latin typeface="Courier New"/>
                          <a:cs typeface="Courier New"/>
                        </a:rPr>
                        <a:t> </a:t>
                      </a:r>
                      <a:r>
                        <a:rPr sz="1450" spc="5" dirty="0">
                          <a:solidFill>
                            <a:srgbClr val="FFFFFF"/>
                          </a:solidFill>
                          <a:latin typeface="Courier New"/>
                          <a:cs typeface="Courier New"/>
                        </a:rPr>
                        <a:t>I</a:t>
                      </a:r>
                      <a:r>
                        <a:rPr sz="1450" spc="-20" dirty="0">
                          <a:solidFill>
                            <a:srgbClr val="FFFFFF"/>
                          </a:solidFill>
                          <a:latin typeface="Courier New"/>
                          <a:cs typeface="Courier New"/>
                        </a:rPr>
                        <a:t> </a:t>
                      </a:r>
                      <a:r>
                        <a:rPr sz="1450" spc="5" dirty="0">
                          <a:solidFill>
                            <a:srgbClr val="FFFFFF"/>
                          </a:solidFill>
                          <a:latin typeface="Courier New"/>
                          <a:cs typeface="Courier New"/>
                        </a:rPr>
                        <a:t>Come</a:t>
                      </a:r>
                      <a:r>
                        <a:rPr sz="1450" spc="-15" dirty="0">
                          <a:solidFill>
                            <a:srgbClr val="FFFFFF"/>
                          </a:solidFill>
                          <a:latin typeface="Courier New"/>
                          <a:cs typeface="Courier New"/>
                        </a:rPr>
                        <a:t> </a:t>
                      </a:r>
                      <a:r>
                        <a:rPr sz="1450" spc="5" dirty="0">
                          <a:solidFill>
                            <a:srgbClr val="FFFFFF"/>
                          </a:solidFill>
                          <a:latin typeface="Courier New"/>
                          <a:cs typeface="Courier New"/>
                        </a:rPr>
                        <a:t>Around</a:t>
                      </a:r>
                      <a:endParaRPr sz="1450">
                        <a:latin typeface="Courier New"/>
                        <a:cs typeface="Courier New"/>
                      </a:endParaRPr>
                    </a:p>
                  </a:txBody>
                  <a:tcPr marL="0" marR="0" marT="34290" marB="0"/>
                </a:tc>
                <a:tc>
                  <a:txBody>
                    <a:bodyPr/>
                    <a:lstStyle/>
                    <a:p>
                      <a:pPr marR="24130" algn="r">
                        <a:lnSpc>
                          <a:spcPct val="100000"/>
                        </a:lnSpc>
                        <a:spcBef>
                          <a:spcPts val="270"/>
                        </a:spcBef>
                      </a:pPr>
                      <a:r>
                        <a:rPr sz="1450" dirty="0">
                          <a:solidFill>
                            <a:srgbClr val="FFFFFF"/>
                          </a:solidFill>
                          <a:latin typeface="Courier New"/>
                          <a:cs typeface="Courier New"/>
                        </a:rPr>
                        <a:t>|</a:t>
                      </a:r>
                      <a:endParaRPr sz="1450">
                        <a:latin typeface="Courier New"/>
                        <a:cs typeface="Courier New"/>
                      </a:endParaRPr>
                    </a:p>
                  </a:txBody>
                  <a:tcPr marL="0" marR="0" marT="34290" marB="0"/>
                </a:tc>
                <a:extLst>
                  <a:ext uri="{0D108BD9-81ED-4DB2-BD59-A6C34878D82A}">
                    <a16:rowId xmlns:a16="http://schemas.microsoft.com/office/drawing/2014/main" val="10001"/>
                  </a:ext>
                </a:extLst>
              </a:tr>
            </a:tbl>
          </a:graphicData>
        </a:graphic>
      </p:graphicFrame>
      <p:sp>
        <p:nvSpPr>
          <p:cNvPr id="21" name="object 21"/>
          <p:cNvSpPr txBox="1"/>
          <p:nvPr/>
        </p:nvSpPr>
        <p:spPr>
          <a:xfrm>
            <a:off x="8036002" y="3219551"/>
            <a:ext cx="4493260" cy="249554"/>
          </a:xfrm>
          <a:prstGeom prst="rect">
            <a:avLst/>
          </a:prstGeom>
        </p:spPr>
        <p:txBody>
          <a:bodyPr vert="horz" wrap="square" lIns="0" tIns="14604" rIns="0" bIns="0" rtlCol="0">
            <a:spAutoFit/>
          </a:bodyPr>
          <a:lstStyle/>
          <a:p>
            <a:pPr marL="12700">
              <a:lnSpc>
                <a:spcPct val="100000"/>
              </a:lnSpc>
              <a:spcBef>
                <a:spcPts val="114"/>
              </a:spcBef>
            </a:pPr>
            <a:r>
              <a:rPr sz="1450" spc="5" dirty="0">
                <a:solidFill>
                  <a:srgbClr val="FFFFFF"/>
                </a:solidFill>
                <a:latin typeface="Courier New"/>
                <a:cs typeface="Courier New"/>
              </a:rPr>
              <a:t>+--------------------------------------+</a:t>
            </a:r>
            <a:endParaRPr sz="1450">
              <a:latin typeface="Courier New"/>
              <a:cs typeface="Courier New"/>
            </a:endParaRPr>
          </a:p>
        </p:txBody>
      </p:sp>
      <p:sp>
        <p:nvSpPr>
          <p:cNvPr id="24" name="object 2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p:bldP spid="12" grpId="0"/>
      <p:bldP spid="13" grpId="0"/>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4">
            <a:extLst>
              <a:ext uri="{FF2B5EF4-FFF2-40B4-BE49-F238E27FC236}">
                <a16:creationId xmlns:a16="http://schemas.microsoft.com/office/drawing/2014/main" id="{909521E8-5D8E-9A73-1487-FFA57F2E4FAA}"/>
              </a:ext>
            </a:extLst>
          </p:cNvPr>
          <p:cNvSpPr/>
          <p:nvPr/>
        </p:nvSpPr>
        <p:spPr>
          <a:xfrm>
            <a:off x="7922281" y="250341"/>
            <a:ext cx="7124065" cy="1852578"/>
          </a:xfrm>
          <a:custGeom>
            <a:avLst/>
            <a:gdLst/>
            <a:ahLst/>
            <a:cxnLst/>
            <a:rect l="l" t="t" r="r" b="b"/>
            <a:pathLst>
              <a:path w="7124065" h="2743200">
                <a:moveTo>
                  <a:pt x="7047191" y="2743032"/>
                </a:moveTo>
                <a:lnTo>
                  <a:pt x="76505" y="2743032"/>
                </a:lnTo>
                <a:lnTo>
                  <a:pt x="71180" y="2742507"/>
                </a:lnTo>
                <a:lnTo>
                  <a:pt x="31920" y="2726245"/>
                </a:lnTo>
                <a:lnTo>
                  <a:pt x="4175" y="2687518"/>
                </a:lnTo>
                <a:lnTo>
                  <a:pt x="0" y="2666527"/>
                </a:lnTo>
                <a:lnTo>
                  <a:pt x="0" y="2661151"/>
                </a:lnTo>
                <a:lnTo>
                  <a:pt x="0" y="76505"/>
                </a:lnTo>
                <a:lnTo>
                  <a:pt x="16786" y="31920"/>
                </a:lnTo>
                <a:lnTo>
                  <a:pt x="55513" y="4175"/>
                </a:lnTo>
                <a:lnTo>
                  <a:pt x="76505" y="0"/>
                </a:lnTo>
                <a:lnTo>
                  <a:pt x="7047191" y="0"/>
                </a:lnTo>
                <a:lnTo>
                  <a:pt x="7091775" y="16786"/>
                </a:lnTo>
                <a:lnTo>
                  <a:pt x="7119520" y="55513"/>
                </a:lnTo>
                <a:lnTo>
                  <a:pt x="7123696" y="76505"/>
                </a:lnTo>
                <a:lnTo>
                  <a:pt x="7123696" y="2666527"/>
                </a:lnTo>
                <a:lnTo>
                  <a:pt x="7106908" y="2711111"/>
                </a:lnTo>
                <a:lnTo>
                  <a:pt x="7068182" y="2738856"/>
                </a:lnTo>
                <a:lnTo>
                  <a:pt x="7052515" y="2742507"/>
                </a:lnTo>
                <a:lnTo>
                  <a:pt x="7047191" y="274303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8" name="object 4">
            <a:extLst>
              <a:ext uri="{FF2B5EF4-FFF2-40B4-BE49-F238E27FC236}">
                <a16:creationId xmlns:a16="http://schemas.microsoft.com/office/drawing/2014/main" id="{DCEC216A-DC74-5EAB-F50E-552FC75B2632}"/>
              </a:ext>
            </a:extLst>
          </p:cNvPr>
          <p:cNvSpPr/>
          <p:nvPr/>
        </p:nvSpPr>
        <p:spPr>
          <a:xfrm>
            <a:off x="479043" y="244536"/>
            <a:ext cx="7124065" cy="2056657"/>
          </a:xfrm>
          <a:custGeom>
            <a:avLst/>
            <a:gdLst/>
            <a:ahLst/>
            <a:cxnLst/>
            <a:rect l="l" t="t" r="r" b="b"/>
            <a:pathLst>
              <a:path w="7124065" h="2743200">
                <a:moveTo>
                  <a:pt x="7047191" y="2743032"/>
                </a:moveTo>
                <a:lnTo>
                  <a:pt x="76505" y="2743032"/>
                </a:lnTo>
                <a:lnTo>
                  <a:pt x="71180" y="2742507"/>
                </a:lnTo>
                <a:lnTo>
                  <a:pt x="31920" y="2726245"/>
                </a:lnTo>
                <a:lnTo>
                  <a:pt x="4175" y="2687518"/>
                </a:lnTo>
                <a:lnTo>
                  <a:pt x="0" y="2666527"/>
                </a:lnTo>
                <a:lnTo>
                  <a:pt x="0" y="2661151"/>
                </a:lnTo>
                <a:lnTo>
                  <a:pt x="0" y="76505"/>
                </a:lnTo>
                <a:lnTo>
                  <a:pt x="16786" y="31920"/>
                </a:lnTo>
                <a:lnTo>
                  <a:pt x="55513" y="4175"/>
                </a:lnTo>
                <a:lnTo>
                  <a:pt x="76505" y="0"/>
                </a:lnTo>
                <a:lnTo>
                  <a:pt x="7047191" y="0"/>
                </a:lnTo>
                <a:lnTo>
                  <a:pt x="7091775" y="16786"/>
                </a:lnTo>
                <a:lnTo>
                  <a:pt x="7119520" y="55513"/>
                </a:lnTo>
                <a:lnTo>
                  <a:pt x="7123696" y="76505"/>
                </a:lnTo>
                <a:lnTo>
                  <a:pt x="7123696" y="2666527"/>
                </a:lnTo>
                <a:lnTo>
                  <a:pt x="7106908" y="2711111"/>
                </a:lnTo>
                <a:lnTo>
                  <a:pt x="7068182" y="2738856"/>
                </a:lnTo>
                <a:lnTo>
                  <a:pt x="7052515" y="2742507"/>
                </a:lnTo>
                <a:lnTo>
                  <a:pt x="7047191" y="274303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p:nvPr/>
        </p:nvSpPr>
        <p:spPr>
          <a:xfrm>
            <a:off x="491289" y="2661127"/>
            <a:ext cx="7124065" cy="4298950"/>
          </a:xfrm>
          <a:custGeom>
            <a:avLst/>
            <a:gdLst/>
            <a:ahLst/>
            <a:cxnLst/>
            <a:rect l="l" t="t" r="r" b="b"/>
            <a:pathLst>
              <a:path w="7124065" h="4298950">
                <a:moveTo>
                  <a:pt x="7047191" y="4298782"/>
                </a:moveTo>
                <a:lnTo>
                  <a:pt x="76505" y="4298782"/>
                </a:lnTo>
                <a:lnTo>
                  <a:pt x="71180" y="4298257"/>
                </a:lnTo>
                <a:lnTo>
                  <a:pt x="31920" y="4281995"/>
                </a:lnTo>
                <a:lnTo>
                  <a:pt x="4175" y="4243267"/>
                </a:lnTo>
                <a:lnTo>
                  <a:pt x="0" y="4222276"/>
                </a:lnTo>
                <a:lnTo>
                  <a:pt x="0" y="4216900"/>
                </a:lnTo>
                <a:lnTo>
                  <a:pt x="0" y="76505"/>
                </a:lnTo>
                <a:lnTo>
                  <a:pt x="16786" y="31920"/>
                </a:lnTo>
                <a:lnTo>
                  <a:pt x="55513" y="4175"/>
                </a:lnTo>
                <a:lnTo>
                  <a:pt x="76505" y="0"/>
                </a:lnTo>
                <a:lnTo>
                  <a:pt x="7047191" y="0"/>
                </a:lnTo>
                <a:lnTo>
                  <a:pt x="7091775" y="16786"/>
                </a:lnTo>
                <a:lnTo>
                  <a:pt x="7119520" y="55513"/>
                </a:lnTo>
                <a:lnTo>
                  <a:pt x="7123696" y="76505"/>
                </a:lnTo>
                <a:lnTo>
                  <a:pt x="7123696" y="4222276"/>
                </a:lnTo>
                <a:lnTo>
                  <a:pt x="7106908" y="4266862"/>
                </a:lnTo>
                <a:lnTo>
                  <a:pt x="7068182" y="4294606"/>
                </a:lnTo>
                <a:lnTo>
                  <a:pt x="7052515" y="4298257"/>
                </a:lnTo>
                <a:lnTo>
                  <a:pt x="7047191" y="42987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640849" y="307327"/>
            <a:ext cx="4538345" cy="1868170"/>
          </a:xfrm>
          <a:prstGeom prst="rect">
            <a:avLst/>
          </a:prstGeom>
        </p:spPr>
        <p:txBody>
          <a:bodyPr vert="horz" wrap="square" lIns="0" tIns="12700" rIns="0" bIns="0" rtlCol="0">
            <a:spAutoFit/>
          </a:bodyPr>
          <a:lstStyle/>
          <a:p>
            <a:pPr marL="12700" marR="2067560">
              <a:lnSpc>
                <a:spcPct val="142200"/>
              </a:lnSpc>
              <a:spcBef>
                <a:spcPts val="100"/>
              </a:spcBef>
            </a:pPr>
            <a:r>
              <a:rPr sz="1700" b="1" spc="-5" dirty="0">
                <a:solidFill>
                  <a:srgbClr val="00B0F0"/>
                </a:solidFill>
                <a:latin typeface="Courier New"/>
                <a:cs typeface="Courier New"/>
              </a:rPr>
              <a:t>SELECT</a:t>
            </a:r>
            <a:r>
              <a:rPr sz="1700" spc="-60" dirty="0">
                <a:latin typeface="Courier New"/>
                <a:cs typeface="Courier New"/>
              </a:rPr>
              <a:t> </a:t>
            </a:r>
            <a:r>
              <a:rPr sz="1700" spc="-5" dirty="0">
                <a:solidFill>
                  <a:srgbClr val="04182D"/>
                </a:solidFill>
                <a:latin typeface="Courier New"/>
                <a:cs typeface="Courier New"/>
              </a:rPr>
              <a:t>song,</a:t>
            </a:r>
            <a:r>
              <a:rPr sz="1700" spc="-50" dirty="0">
                <a:solidFill>
                  <a:srgbClr val="04182D"/>
                </a:solidFill>
                <a:latin typeface="Courier New"/>
                <a:cs typeface="Courier New"/>
              </a:rPr>
              <a:t> </a:t>
            </a:r>
            <a:r>
              <a:rPr sz="1700" spc="-5" dirty="0">
                <a:solidFill>
                  <a:srgbClr val="04182D"/>
                </a:solidFill>
                <a:latin typeface="Courier New"/>
                <a:cs typeface="Courier New"/>
              </a:rPr>
              <a:t>artist </a:t>
            </a: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25" dirty="0">
                <a:latin typeface="Courier New"/>
                <a:cs typeface="Courier New"/>
              </a:rPr>
              <a:t> </a:t>
            </a:r>
            <a:r>
              <a:rPr sz="1700" spc="-5" dirty="0">
                <a:solidFill>
                  <a:srgbClr val="04182D"/>
                </a:solidFill>
                <a:latin typeface="Courier New"/>
                <a:cs typeface="Courier New"/>
              </a:rPr>
              <a:t>songlist</a:t>
            </a:r>
            <a:endParaRPr sz="1700" dirty="0">
              <a:latin typeface="Courier New"/>
              <a:cs typeface="Courier New"/>
            </a:endParaRPr>
          </a:p>
          <a:p>
            <a:pPr marL="12700">
              <a:lnSpc>
                <a:spcPct val="100000"/>
              </a:lnSpc>
              <a:spcBef>
                <a:spcPts val="860"/>
              </a:spcBef>
            </a:pPr>
            <a:r>
              <a:rPr sz="1700" b="1" spc="-5" dirty="0">
                <a:solidFill>
                  <a:srgbClr val="00B0F0"/>
                </a:solidFill>
                <a:latin typeface="Courier New"/>
                <a:cs typeface="Courier New"/>
              </a:rPr>
              <a:t>WHERE</a:t>
            </a:r>
            <a:endParaRPr sz="1700" b="1" dirty="0">
              <a:solidFill>
                <a:srgbClr val="00B0F0"/>
              </a:solidFill>
              <a:latin typeface="Courier New"/>
              <a:cs typeface="Courier New"/>
            </a:endParaRPr>
          </a:p>
          <a:p>
            <a:pPr marL="12700" marR="5080" indent="257810">
              <a:lnSpc>
                <a:spcPct val="142200"/>
              </a:lnSpc>
            </a:pPr>
            <a:r>
              <a:rPr sz="1700" spc="-5" dirty="0">
                <a:solidFill>
                  <a:srgbClr val="04182D"/>
                </a:solidFill>
                <a:latin typeface="Courier New"/>
                <a:cs typeface="Courier New"/>
              </a:rPr>
              <a:t>artist</a:t>
            </a:r>
            <a:r>
              <a:rPr sz="1700" spc="-15" dirty="0">
                <a:solidFill>
                  <a:srgbClr val="04182D"/>
                </a:solidFill>
                <a:latin typeface="Courier New"/>
                <a:cs typeface="Courier New"/>
              </a:rPr>
              <a:t> </a:t>
            </a:r>
            <a:r>
              <a:rPr sz="1700" b="1" spc="-5" dirty="0">
                <a:solidFill>
                  <a:srgbClr val="00B0F0"/>
                </a:solidFill>
                <a:latin typeface="Courier New"/>
                <a:cs typeface="Courier New"/>
              </a:rPr>
              <a:t>IN</a:t>
            </a:r>
            <a:r>
              <a:rPr sz="1700" spc="-15" dirty="0">
                <a:latin typeface="Courier New"/>
                <a:cs typeface="Courier New"/>
              </a:rPr>
              <a:t> </a:t>
            </a:r>
            <a:r>
              <a:rPr sz="1700" spc="-10" dirty="0">
                <a:solidFill>
                  <a:srgbClr val="04182D"/>
                </a:solidFill>
                <a:latin typeface="Courier New"/>
                <a:cs typeface="Courier New"/>
              </a:rPr>
              <a:t>(</a:t>
            </a:r>
            <a:r>
              <a:rPr sz="1700" spc="-10" dirty="0">
                <a:solidFill>
                  <a:srgbClr val="BE2F72"/>
                </a:solidFill>
                <a:latin typeface="Courier New"/>
                <a:cs typeface="Courier New"/>
              </a:rPr>
              <a:t>'Van Halen'</a:t>
            </a:r>
            <a:r>
              <a:rPr sz="1700" spc="-10" dirty="0">
                <a:solidFill>
                  <a:srgbClr val="04182D"/>
                </a:solidFill>
                <a:latin typeface="Courier New"/>
                <a:cs typeface="Courier New"/>
              </a:rPr>
              <a:t>,</a:t>
            </a:r>
            <a:r>
              <a:rPr sz="1700" spc="-15" dirty="0">
                <a:solidFill>
                  <a:srgbClr val="04182D"/>
                </a:solidFill>
                <a:latin typeface="Courier New"/>
                <a:cs typeface="Courier New"/>
              </a:rPr>
              <a:t> </a:t>
            </a:r>
            <a:r>
              <a:rPr sz="1700" spc="-5" dirty="0">
                <a:solidFill>
                  <a:srgbClr val="BE2F72"/>
                </a:solidFill>
                <a:latin typeface="Courier New"/>
                <a:cs typeface="Courier New"/>
              </a:rPr>
              <a:t>'ZZ</a:t>
            </a:r>
            <a:r>
              <a:rPr sz="1700" spc="-10" dirty="0">
                <a:solidFill>
                  <a:srgbClr val="BE2F72"/>
                </a:solidFill>
                <a:latin typeface="Courier New"/>
                <a:cs typeface="Courier New"/>
              </a:rPr>
              <a:t> Top'</a:t>
            </a:r>
            <a:r>
              <a:rPr sz="1700" spc="-10" dirty="0">
                <a:solidFill>
                  <a:srgbClr val="04182D"/>
                </a:solidFill>
                <a:latin typeface="Courier New"/>
                <a:cs typeface="Courier New"/>
              </a:rPr>
              <a:t>) </a:t>
            </a:r>
            <a:r>
              <a:rPr sz="1700" spc="-1005" dirty="0">
                <a:solidFill>
                  <a:srgbClr val="04182D"/>
                </a:solidFill>
                <a:latin typeface="Courier New"/>
                <a:cs typeface="Courier New"/>
              </a:rPr>
              <a:t> </a:t>
            </a:r>
            <a:r>
              <a:rPr sz="1700" b="1" spc="-5" dirty="0">
                <a:solidFill>
                  <a:srgbClr val="00B0F0"/>
                </a:solidFill>
                <a:latin typeface="Courier New"/>
                <a:cs typeface="Courier New"/>
              </a:rPr>
              <a:t>ORDER</a:t>
            </a:r>
            <a:r>
              <a:rPr sz="1700" b="1" spc="-15" dirty="0">
                <a:solidFill>
                  <a:srgbClr val="00B0F0"/>
                </a:solidFill>
                <a:latin typeface="Courier New"/>
                <a:cs typeface="Courier New"/>
              </a:rPr>
              <a:t> </a:t>
            </a:r>
            <a:r>
              <a:rPr sz="1700" b="1" spc="-5" dirty="0">
                <a:solidFill>
                  <a:srgbClr val="00B0F0"/>
                </a:solidFill>
                <a:latin typeface="Courier New"/>
                <a:cs typeface="Courier New"/>
              </a:rPr>
              <a:t>BY</a:t>
            </a:r>
            <a:r>
              <a:rPr sz="1700" spc="-15" dirty="0">
                <a:latin typeface="Courier New"/>
                <a:cs typeface="Courier New"/>
              </a:rPr>
              <a:t> </a:t>
            </a:r>
            <a:r>
              <a:rPr sz="1700" spc="-5" dirty="0">
                <a:solidFill>
                  <a:srgbClr val="04182D"/>
                </a:solidFill>
                <a:latin typeface="Courier New"/>
                <a:cs typeface="Courier New"/>
              </a:rPr>
              <a:t>song;</a:t>
            </a:r>
            <a:endParaRPr sz="1700" dirty="0">
              <a:latin typeface="Courier New"/>
              <a:cs typeface="Courier New"/>
            </a:endParaRPr>
          </a:p>
        </p:txBody>
      </p:sp>
      <p:sp>
        <p:nvSpPr>
          <p:cNvPr id="5" name="object 5"/>
          <p:cNvSpPr txBox="1"/>
          <p:nvPr/>
        </p:nvSpPr>
        <p:spPr>
          <a:xfrm>
            <a:off x="601411" y="2691414"/>
            <a:ext cx="6216015" cy="762635"/>
          </a:xfrm>
          <a:prstGeom prst="rect">
            <a:avLst/>
          </a:prstGeom>
        </p:spPr>
        <p:txBody>
          <a:bodyPr vert="horz" wrap="square" lIns="0" tIns="121920" rIns="0" bIns="0" rtlCol="0">
            <a:spAutoFit/>
          </a:bodyPr>
          <a:lstStyle/>
          <a:p>
            <a:pPr marL="12700">
              <a:lnSpc>
                <a:spcPct val="100000"/>
              </a:lnSpc>
              <a:spcBef>
                <a:spcPts val="960"/>
              </a:spcBef>
            </a:pPr>
            <a:r>
              <a:rPr sz="1700" spc="-5" dirty="0">
                <a:solidFill>
                  <a:srgbClr val="FFFFFF"/>
                </a:solidFill>
                <a:latin typeface="Courier New"/>
                <a:cs typeface="Courier New"/>
              </a:rPr>
              <a:t>+----------------------------------+-----------+</a:t>
            </a:r>
            <a:endParaRPr sz="1700">
              <a:latin typeface="Courier New"/>
              <a:cs typeface="Courier New"/>
            </a:endParaRPr>
          </a:p>
          <a:p>
            <a:pPr marL="12700">
              <a:lnSpc>
                <a:spcPct val="100000"/>
              </a:lnSpc>
              <a:spcBef>
                <a:spcPts val="865"/>
              </a:spcBef>
              <a:tabLst>
                <a:tab pos="4526280" algn="l"/>
                <a:tab pos="6073775" algn="l"/>
              </a:tabLst>
            </a:pPr>
            <a:r>
              <a:rPr sz="1700" spc="-5" dirty="0">
                <a:solidFill>
                  <a:srgbClr val="FFFFFF"/>
                </a:solidFill>
                <a:latin typeface="Courier New"/>
                <a:cs typeface="Courier New"/>
              </a:rPr>
              <a:t>| song</a:t>
            </a:r>
            <a:r>
              <a:rPr sz="1700" dirty="0">
                <a:solidFill>
                  <a:srgbClr val="FFFFFF"/>
                </a:solidFill>
                <a:latin typeface="Courier New"/>
                <a:cs typeface="Courier New"/>
              </a:rPr>
              <a:t>	</a:t>
            </a:r>
            <a:r>
              <a:rPr sz="1700" spc="-5" dirty="0">
                <a:solidFill>
                  <a:srgbClr val="FFFFFF"/>
                </a:solidFill>
                <a:latin typeface="Courier New"/>
                <a:cs typeface="Courier New"/>
              </a:rPr>
              <a:t>| artist</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a:latin typeface="Courier New"/>
              <a:cs typeface="Courier New"/>
            </a:endParaRPr>
          </a:p>
        </p:txBody>
      </p:sp>
      <p:sp>
        <p:nvSpPr>
          <p:cNvPr id="10" name="object 10"/>
          <p:cNvSpPr/>
          <p:nvPr/>
        </p:nvSpPr>
        <p:spPr>
          <a:xfrm>
            <a:off x="7942512" y="2292660"/>
            <a:ext cx="7124065" cy="5404485"/>
          </a:xfrm>
          <a:custGeom>
            <a:avLst/>
            <a:gdLst/>
            <a:ahLst/>
            <a:cxnLst/>
            <a:rect l="l" t="t" r="r" b="b"/>
            <a:pathLst>
              <a:path w="7124065" h="5404484">
                <a:moveTo>
                  <a:pt x="7047191" y="5404182"/>
                </a:moveTo>
                <a:lnTo>
                  <a:pt x="76504" y="5404182"/>
                </a:lnTo>
                <a:lnTo>
                  <a:pt x="71179" y="5403658"/>
                </a:lnTo>
                <a:lnTo>
                  <a:pt x="31919" y="5387396"/>
                </a:lnTo>
                <a:lnTo>
                  <a:pt x="4174" y="5348669"/>
                </a:lnTo>
                <a:lnTo>
                  <a:pt x="0" y="5327678"/>
                </a:lnTo>
                <a:lnTo>
                  <a:pt x="0" y="5322302"/>
                </a:lnTo>
                <a:lnTo>
                  <a:pt x="0" y="76505"/>
                </a:lnTo>
                <a:lnTo>
                  <a:pt x="16785" y="31920"/>
                </a:lnTo>
                <a:lnTo>
                  <a:pt x="55512" y="4175"/>
                </a:lnTo>
                <a:lnTo>
                  <a:pt x="76504" y="0"/>
                </a:lnTo>
                <a:lnTo>
                  <a:pt x="7047191" y="0"/>
                </a:lnTo>
                <a:lnTo>
                  <a:pt x="7091775" y="16786"/>
                </a:lnTo>
                <a:lnTo>
                  <a:pt x="7119519" y="55513"/>
                </a:lnTo>
                <a:lnTo>
                  <a:pt x="7123695" y="76505"/>
                </a:lnTo>
                <a:lnTo>
                  <a:pt x="7123695" y="5327678"/>
                </a:lnTo>
                <a:lnTo>
                  <a:pt x="7106909" y="5372261"/>
                </a:lnTo>
                <a:lnTo>
                  <a:pt x="7068181" y="5400007"/>
                </a:lnTo>
                <a:lnTo>
                  <a:pt x="7052515" y="5403658"/>
                </a:lnTo>
                <a:lnTo>
                  <a:pt x="7047191" y="540418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1" name="object 11"/>
          <p:cNvSpPr txBox="1"/>
          <p:nvPr/>
        </p:nvSpPr>
        <p:spPr>
          <a:xfrm>
            <a:off x="8052634" y="357789"/>
            <a:ext cx="4795520" cy="1499870"/>
          </a:xfrm>
          <a:prstGeom prst="rect">
            <a:avLst/>
          </a:prstGeom>
        </p:spPr>
        <p:txBody>
          <a:bodyPr vert="horz" wrap="square" lIns="0" tIns="12700" rIns="0" bIns="0" rtlCol="0">
            <a:spAutoFit/>
          </a:bodyPr>
          <a:lstStyle/>
          <a:p>
            <a:pPr marL="12700" marR="1550670">
              <a:lnSpc>
                <a:spcPct val="142200"/>
              </a:lnSpc>
              <a:spcBef>
                <a:spcPts val="100"/>
              </a:spcBef>
            </a:pPr>
            <a:r>
              <a:rPr sz="1700" b="1" spc="-5" dirty="0">
                <a:solidFill>
                  <a:srgbClr val="00B0F0"/>
                </a:solidFill>
                <a:latin typeface="Courier New"/>
                <a:cs typeface="Courier New"/>
              </a:rPr>
              <a:t>SELECT</a:t>
            </a:r>
            <a:r>
              <a:rPr sz="1700" spc="-60" dirty="0">
                <a:latin typeface="Courier New"/>
                <a:cs typeface="Courier New"/>
              </a:rPr>
              <a:t> </a:t>
            </a:r>
            <a:r>
              <a:rPr sz="1700" spc="-5" dirty="0">
                <a:solidFill>
                  <a:srgbClr val="04182D"/>
                </a:solidFill>
                <a:latin typeface="Courier New"/>
                <a:cs typeface="Courier New"/>
              </a:rPr>
              <a:t>song,</a:t>
            </a:r>
            <a:r>
              <a:rPr sz="1700" spc="-50" dirty="0">
                <a:solidFill>
                  <a:srgbClr val="04182D"/>
                </a:solidFill>
                <a:latin typeface="Courier New"/>
                <a:cs typeface="Courier New"/>
              </a:rPr>
              <a:t> </a:t>
            </a:r>
            <a:r>
              <a:rPr sz="1700" spc="-5" dirty="0" err="1">
                <a:solidFill>
                  <a:srgbClr val="04182D"/>
                </a:solidFill>
                <a:latin typeface="Courier New"/>
                <a:cs typeface="Courier New"/>
              </a:rPr>
              <a:t>release_year</a:t>
            </a:r>
            <a:r>
              <a:rPr sz="1700" spc="-5" dirty="0">
                <a:solidFill>
                  <a:srgbClr val="04182D"/>
                </a:solidFill>
                <a:latin typeface="Courier New"/>
                <a:cs typeface="Courier New"/>
              </a:rPr>
              <a:t> </a:t>
            </a: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20" dirty="0">
                <a:latin typeface="Courier New"/>
                <a:cs typeface="Courier New"/>
              </a:rPr>
              <a:t> </a:t>
            </a:r>
            <a:r>
              <a:rPr sz="1700" spc="-5" dirty="0">
                <a:solidFill>
                  <a:srgbClr val="04182D"/>
                </a:solidFill>
                <a:latin typeface="Courier New"/>
                <a:cs typeface="Courier New"/>
              </a:rPr>
              <a:t>songlist</a:t>
            </a:r>
            <a:endParaRPr sz="1700" dirty="0">
              <a:latin typeface="Courier New"/>
              <a:cs typeface="Courier New"/>
            </a:endParaRPr>
          </a:p>
          <a:p>
            <a:pPr marL="12700">
              <a:lnSpc>
                <a:spcPct val="100000"/>
              </a:lnSpc>
              <a:spcBef>
                <a:spcPts val="860"/>
              </a:spcBef>
            </a:pPr>
            <a:r>
              <a:rPr sz="1700" b="1" spc="-5" dirty="0">
                <a:solidFill>
                  <a:srgbClr val="00B0F0"/>
                </a:solidFill>
                <a:latin typeface="Courier New"/>
                <a:cs typeface="Courier New"/>
              </a:rPr>
              <a:t>WHERE</a:t>
            </a:r>
            <a:endParaRPr sz="1700" b="1" dirty="0">
              <a:solidFill>
                <a:srgbClr val="00B0F0"/>
              </a:solidFill>
              <a:latin typeface="Courier New"/>
              <a:cs typeface="Courier New"/>
            </a:endParaRPr>
          </a:p>
          <a:p>
            <a:pPr marL="270510">
              <a:lnSpc>
                <a:spcPct val="100000"/>
              </a:lnSpc>
              <a:spcBef>
                <a:spcPts val="865"/>
              </a:spcBef>
            </a:pPr>
            <a:r>
              <a:rPr sz="1700" spc="-5" dirty="0" err="1">
                <a:solidFill>
                  <a:srgbClr val="04182D"/>
                </a:solidFill>
                <a:latin typeface="Courier New"/>
                <a:cs typeface="Courier New"/>
              </a:rPr>
              <a:t>release_year</a:t>
            </a:r>
            <a:r>
              <a:rPr sz="1700" spc="-20" dirty="0">
                <a:solidFill>
                  <a:srgbClr val="04182D"/>
                </a:solidFill>
                <a:latin typeface="Courier New"/>
                <a:cs typeface="Courier New"/>
              </a:rPr>
              <a:t> </a:t>
            </a:r>
            <a:r>
              <a:rPr sz="1700" b="1" spc="-5" dirty="0">
                <a:solidFill>
                  <a:srgbClr val="00B0F0"/>
                </a:solidFill>
                <a:latin typeface="Courier New"/>
                <a:cs typeface="Courier New"/>
              </a:rPr>
              <a:t>IN</a:t>
            </a:r>
            <a:r>
              <a:rPr sz="1700" spc="-15" dirty="0">
                <a:latin typeface="Courier New"/>
                <a:cs typeface="Courier New"/>
              </a:rPr>
              <a:t> </a:t>
            </a:r>
            <a:r>
              <a:rPr sz="1700" spc="-10" dirty="0">
                <a:solidFill>
                  <a:srgbClr val="04182D"/>
                </a:solidFill>
                <a:latin typeface="Courier New"/>
                <a:cs typeface="Courier New"/>
              </a:rPr>
              <a:t>(</a:t>
            </a:r>
            <a:r>
              <a:rPr sz="1700" spc="-10" dirty="0">
                <a:solidFill>
                  <a:srgbClr val="BE2F72"/>
                </a:solidFill>
                <a:latin typeface="Courier New"/>
                <a:cs typeface="Courier New"/>
              </a:rPr>
              <a:t>1985</a:t>
            </a:r>
            <a:r>
              <a:rPr sz="1700" spc="-10" dirty="0">
                <a:solidFill>
                  <a:srgbClr val="04182D"/>
                </a:solidFill>
                <a:latin typeface="Courier New"/>
                <a:cs typeface="Courier New"/>
              </a:rPr>
              <a:t>,</a:t>
            </a:r>
            <a:r>
              <a:rPr sz="1700" spc="-15" dirty="0">
                <a:solidFill>
                  <a:srgbClr val="04182D"/>
                </a:solidFill>
                <a:latin typeface="Courier New"/>
                <a:cs typeface="Courier New"/>
              </a:rPr>
              <a:t> </a:t>
            </a:r>
            <a:r>
              <a:rPr sz="1700" spc="-10" dirty="0">
                <a:solidFill>
                  <a:srgbClr val="BE2F72"/>
                </a:solidFill>
                <a:latin typeface="Courier New"/>
                <a:cs typeface="Courier New"/>
              </a:rPr>
              <a:t>1991</a:t>
            </a:r>
            <a:r>
              <a:rPr sz="1700" spc="-10" dirty="0">
                <a:solidFill>
                  <a:srgbClr val="04182D"/>
                </a:solidFill>
                <a:latin typeface="Courier New"/>
                <a:cs typeface="Courier New"/>
              </a:rPr>
              <a:t>,</a:t>
            </a:r>
            <a:r>
              <a:rPr sz="1700" spc="-15" dirty="0">
                <a:solidFill>
                  <a:srgbClr val="04182D"/>
                </a:solidFill>
                <a:latin typeface="Courier New"/>
                <a:cs typeface="Courier New"/>
              </a:rPr>
              <a:t> </a:t>
            </a:r>
            <a:r>
              <a:rPr sz="1700" spc="-10" dirty="0">
                <a:solidFill>
                  <a:srgbClr val="BE2F72"/>
                </a:solidFill>
                <a:latin typeface="Courier New"/>
                <a:cs typeface="Courier New"/>
              </a:rPr>
              <a:t>1992</a:t>
            </a:r>
            <a:r>
              <a:rPr sz="1700" spc="-10" dirty="0">
                <a:solidFill>
                  <a:srgbClr val="04182D"/>
                </a:solidFill>
                <a:latin typeface="Courier New"/>
                <a:cs typeface="Courier New"/>
              </a:rPr>
              <a:t>);</a:t>
            </a:r>
            <a:endParaRPr sz="1700" dirty="0">
              <a:latin typeface="Courier New"/>
              <a:cs typeface="Courier New"/>
            </a:endParaRPr>
          </a:p>
        </p:txBody>
      </p:sp>
      <p:sp>
        <p:nvSpPr>
          <p:cNvPr id="12" name="object 12"/>
          <p:cNvSpPr txBox="1"/>
          <p:nvPr/>
        </p:nvSpPr>
        <p:spPr>
          <a:xfrm>
            <a:off x="8052634" y="2322947"/>
            <a:ext cx="5313045" cy="1400383"/>
          </a:xfrm>
          <a:prstGeom prst="rect">
            <a:avLst/>
          </a:prstGeom>
        </p:spPr>
        <p:txBody>
          <a:bodyPr vert="horz" wrap="square" lIns="0" tIns="121920" rIns="0" bIns="0" rtlCol="0">
            <a:spAutoFit/>
          </a:bodyPr>
          <a:lstStyle/>
          <a:p>
            <a:pPr marL="12700">
              <a:lnSpc>
                <a:spcPct val="100000"/>
              </a:lnSpc>
              <a:spcBef>
                <a:spcPts val="960"/>
              </a:spcBef>
              <a:tabLst>
                <a:tab pos="3236595" algn="l"/>
                <a:tab pos="517080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tabLst>
                <a:tab pos="3236595" algn="l"/>
              </a:tabLst>
            </a:pPr>
            <a:r>
              <a:rPr sz="1700" spc="-5" dirty="0">
                <a:solidFill>
                  <a:srgbClr val="FFFFFF"/>
                </a:solidFill>
                <a:latin typeface="Courier New"/>
                <a:cs typeface="Courier New"/>
              </a:rPr>
              <a:t>| song	|</a:t>
            </a:r>
            <a:r>
              <a:rPr sz="1700" spc="-55" dirty="0">
                <a:solidFill>
                  <a:srgbClr val="FFFFFF"/>
                </a:solidFill>
                <a:latin typeface="Courier New"/>
                <a:cs typeface="Courier New"/>
              </a:rPr>
              <a:t> </a:t>
            </a:r>
            <a:r>
              <a:rPr sz="1700" spc="-5" dirty="0">
                <a:solidFill>
                  <a:srgbClr val="FFFFFF"/>
                </a:solidFill>
                <a:latin typeface="Courier New"/>
                <a:cs typeface="Courier New"/>
              </a:rPr>
              <a:t>release_year</a:t>
            </a:r>
            <a:r>
              <a:rPr sz="1700" spc="-5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pPr>
            <a:r>
              <a:rPr sz="1700" spc="-5" dirty="0">
                <a:solidFill>
                  <a:srgbClr val="FFFFFF"/>
                </a:solidFill>
                <a:latin typeface="Courier New"/>
                <a:cs typeface="Courier New"/>
              </a:rPr>
              <a:t>|------------------------+--------------|</a:t>
            </a:r>
            <a:endParaRPr sz="1700" dirty="0">
              <a:latin typeface="Courier New"/>
              <a:cs typeface="Courier New"/>
            </a:endParaRPr>
          </a:p>
        </p:txBody>
      </p:sp>
      <p:graphicFrame>
        <p:nvGraphicFramePr>
          <p:cNvPr id="13" name="object 13"/>
          <p:cNvGraphicFramePr>
            <a:graphicFrameLocks noGrp="1"/>
          </p:cNvGraphicFramePr>
          <p:nvPr/>
        </p:nvGraphicFramePr>
        <p:xfrm>
          <a:off x="582361" y="3558037"/>
          <a:ext cx="12806040" cy="3582724"/>
        </p:xfrm>
        <a:graphic>
          <a:graphicData uri="http://schemas.openxmlformats.org/drawingml/2006/table">
            <a:tbl>
              <a:tblPr firstRow="1" bandRow="1">
                <a:tableStyleId>{2D5ABB26-0587-4C30-8999-92F81FD0307C}</a:tableStyleId>
              </a:tblPr>
              <a:tblGrid>
                <a:gridCol w="225425">
                  <a:extLst>
                    <a:ext uri="{9D8B030D-6E8A-4147-A177-3AD203B41FA5}">
                      <a16:colId xmlns:a16="http://schemas.microsoft.com/office/drawing/2014/main" val="20000"/>
                    </a:ext>
                  </a:extLst>
                </a:gridCol>
                <a:gridCol w="4255770">
                  <a:extLst>
                    <a:ext uri="{9D8B030D-6E8A-4147-A177-3AD203B41FA5}">
                      <a16:colId xmlns:a16="http://schemas.microsoft.com/office/drawing/2014/main" val="20001"/>
                    </a:ext>
                  </a:extLst>
                </a:gridCol>
                <a:gridCol w="257810">
                  <a:extLst>
                    <a:ext uri="{9D8B030D-6E8A-4147-A177-3AD203B41FA5}">
                      <a16:colId xmlns:a16="http://schemas.microsoft.com/office/drawing/2014/main" val="20002"/>
                    </a:ext>
                  </a:extLst>
                </a:gridCol>
                <a:gridCol w="1289685">
                  <a:extLst>
                    <a:ext uri="{9D8B030D-6E8A-4147-A177-3AD203B41FA5}">
                      <a16:colId xmlns:a16="http://schemas.microsoft.com/office/drawing/2014/main" val="20003"/>
                    </a:ext>
                  </a:extLst>
                </a:gridCol>
                <a:gridCol w="824229">
                  <a:extLst>
                    <a:ext uri="{9D8B030D-6E8A-4147-A177-3AD203B41FA5}">
                      <a16:colId xmlns:a16="http://schemas.microsoft.com/office/drawing/2014/main" val="20004"/>
                    </a:ext>
                  </a:extLst>
                </a:gridCol>
                <a:gridCol w="824229">
                  <a:extLst>
                    <a:ext uri="{9D8B030D-6E8A-4147-A177-3AD203B41FA5}">
                      <a16:colId xmlns:a16="http://schemas.microsoft.com/office/drawing/2014/main" val="20005"/>
                    </a:ext>
                  </a:extLst>
                </a:gridCol>
                <a:gridCol w="1548129">
                  <a:extLst>
                    <a:ext uri="{9D8B030D-6E8A-4147-A177-3AD203B41FA5}">
                      <a16:colId xmlns:a16="http://schemas.microsoft.com/office/drawing/2014/main" val="20006"/>
                    </a:ext>
                  </a:extLst>
                </a:gridCol>
                <a:gridCol w="774065">
                  <a:extLst>
                    <a:ext uri="{9D8B030D-6E8A-4147-A177-3AD203B41FA5}">
                      <a16:colId xmlns:a16="http://schemas.microsoft.com/office/drawing/2014/main" val="20007"/>
                    </a:ext>
                  </a:extLst>
                </a:gridCol>
                <a:gridCol w="645159">
                  <a:extLst>
                    <a:ext uri="{9D8B030D-6E8A-4147-A177-3AD203B41FA5}">
                      <a16:colId xmlns:a16="http://schemas.microsoft.com/office/drawing/2014/main" val="20008"/>
                    </a:ext>
                  </a:extLst>
                </a:gridCol>
                <a:gridCol w="258445">
                  <a:extLst>
                    <a:ext uri="{9D8B030D-6E8A-4147-A177-3AD203B41FA5}">
                      <a16:colId xmlns:a16="http://schemas.microsoft.com/office/drawing/2014/main" val="20009"/>
                    </a:ext>
                  </a:extLst>
                </a:gridCol>
                <a:gridCol w="1161415">
                  <a:extLst>
                    <a:ext uri="{9D8B030D-6E8A-4147-A177-3AD203B41FA5}">
                      <a16:colId xmlns:a16="http://schemas.microsoft.com/office/drawing/2014/main" val="20010"/>
                    </a:ext>
                  </a:extLst>
                </a:gridCol>
                <a:gridCol w="741679">
                  <a:extLst>
                    <a:ext uri="{9D8B030D-6E8A-4147-A177-3AD203B41FA5}">
                      <a16:colId xmlns:a16="http://schemas.microsoft.com/office/drawing/2014/main" val="20011"/>
                    </a:ext>
                  </a:extLst>
                </a:gridCol>
              </a:tblGrid>
              <a:tr h="266524">
                <a:tc gridSpan="5">
                  <a:txBody>
                    <a:bodyPr/>
                    <a:lstStyle/>
                    <a:p>
                      <a:pPr marL="31750">
                        <a:lnSpc>
                          <a:spcPts val="1980"/>
                        </a:lnSpc>
                      </a:pPr>
                      <a:r>
                        <a:rPr sz="1700" spc="-5" dirty="0">
                          <a:solidFill>
                            <a:srgbClr val="FFFFFF"/>
                          </a:solidFill>
                          <a:latin typeface="Courier New"/>
                          <a:cs typeface="Courier New"/>
                        </a:rPr>
                        <a:t>|----------------------------------+-----------|</a:t>
                      </a:r>
                      <a:endParaRPr sz="17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Addicted</a:t>
                      </a:r>
                      <a:r>
                        <a:rPr sz="1700" spc="-70" dirty="0">
                          <a:solidFill>
                            <a:srgbClr val="FFFFFF"/>
                          </a:solidFill>
                          <a:latin typeface="Courier New"/>
                          <a:cs typeface="Courier New"/>
                        </a:rPr>
                        <a:t> </a:t>
                      </a:r>
                      <a:r>
                        <a:rPr sz="1700" spc="-5" dirty="0">
                          <a:solidFill>
                            <a:srgbClr val="FFFFFF"/>
                          </a:solidFill>
                          <a:latin typeface="Courier New"/>
                          <a:cs typeface="Courier New"/>
                        </a:rPr>
                        <a:t>to</a:t>
                      </a:r>
                      <a:endParaRPr sz="1700">
                        <a:latin typeface="Courier New"/>
                        <a:cs typeface="Courier New"/>
                      </a:endParaRPr>
                    </a:p>
                  </a:txBody>
                  <a:tcPr marL="0" marR="0" marT="0" marB="0"/>
                </a:tc>
                <a:tc>
                  <a:txBody>
                    <a:bodyPr/>
                    <a:lstStyle/>
                    <a:p>
                      <a:pPr marL="64135">
                        <a:lnSpc>
                          <a:spcPts val="1980"/>
                        </a:lnSpc>
                      </a:pPr>
                      <a:r>
                        <a:rPr sz="1700" spc="-5" dirty="0">
                          <a:solidFill>
                            <a:srgbClr val="FFFFFF"/>
                          </a:solidFill>
                          <a:latin typeface="Courier New"/>
                          <a:cs typeface="Courier New"/>
                        </a:rPr>
                        <a:t>Love</a:t>
                      </a:r>
                      <a:endParaRPr sz="1700">
                        <a:latin typeface="Courier New"/>
                        <a:cs typeface="Courier New"/>
                      </a:endParaRPr>
                    </a:p>
                  </a:txBody>
                  <a:tcPr marL="0" marR="0" marT="0" marB="0"/>
                </a:tc>
                <a:tc gridSpan="2">
                  <a:txBody>
                    <a:bodyPr/>
                    <a:lstStyle/>
                    <a:p>
                      <a:pPr marR="56515"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tc hMerge="1">
                  <a:txBody>
                    <a:bodyPr/>
                    <a:lstStyle/>
                    <a:p>
                      <a:endParaRPr/>
                    </a:p>
                  </a:txBody>
                  <a:tcPr marL="0" marR="0" marT="0" marB="0"/>
                </a:tc>
                <a:tc>
                  <a:txBody>
                    <a:bodyPr/>
                    <a:lstStyle/>
                    <a:p>
                      <a:pPr marL="64135">
                        <a:lnSpc>
                          <a:spcPts val="1980"/>
                        </a:lnSpc>
                      </a:pPr>
                      <a:r>
                        <a:rPr sz="1700" spc="-5" dirty="0">
                          <a:solidFill>
                            <a:srgbClr val="FFFFFF"/>
                          </a:solidFill>
                          <a:latin typeface="Courier New"/>
                          <a:cs typeface="Courier New"/>
                        </a:rPr>
                        <a:t>1985</a:t>
                      </a:r>
                      <a:endParaRPr sz="1700">
                        <a:latin typeface="Courier New"/>
                        <a:cs typeface="Courier New"/>
                      </a:endParaRPr>
                    </a:p>
                  </a:txBody>
                  <a:tcPr marL="0" marR="0" marT="0" marB="0"/>
                </a:tc>
                <a:tc>
                  <a:txBody>
                    <a:bodyPr/>
                    <a:lstStyle/>
                    <a:p>
                      <a:pPr marR="24130" algn="r">
                        <a:lnSpc>
                          <a:spcPts val="1980"/>
                        </a:lnSpc>
                      </a:pPr>
                      <a:r>
                        <a:rPr sz="1700" dirty="0">
                          <a:solidFill>
                            <a:srgbClr val="FFFFFF"/>
                          </a:solidFill>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419438">
                <a:tc>
                  <a:txBody>
                    <a:bodyPr/>
                    <a:lstStyle/>
                    <a:p>
                      <a:pPr marR="24765" algn="ct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(Oh)</a:t>
                      </a:r>
                      <a:r>
                        <a:rPr sz="1700" spc="-45" dirty="0">
                          <a:solidFill>
                            <a:srgbClr val="FFFFFF"/>
                          </a:solidFill>
                          <a:latin typeface="Courier New"/>
                          <a:cs typeface="Courier New"/>
                        </a:rPr>
                        <a:t> </a:t>
                      </a:r>
                      <a:r>
                        <a:rPr sz="1700" spc="-5" dirty="0">
                          <a:solidFill>
                            <a:srgbClr val="FFFFFF"/>
                          </a:solidFill>
                          <a:latin typeface="Courier New"/>
                          <a:cs typeface="Courier New"/>
                        </a:rPr>
                        <a:t>Pretty</a:t>
                      </a:r>
                      <a:r>
                        <a:rPr sz="1700" spc="-40" dirty="0">
                          <a:solidFill>
                            <a:srgbClr val="FFFFFF"/>
                          </a:solidFill>
                          <a:latin typeface="Courier New"/>
                          <a:cs typeface="Courier New"/>
                        </a:rPr>
                        <a:t> </a:t>
                      </a:r>
                      <a:r>
                        <a:rPr sz="1700" spc="-5" dirty="0">
                          <a:solidFill>
                            <a:srgbClr val="FFFFFF"/>
                          </a:solidFill>
                          <a:latin typeface="Courier New"/>
                          <a:cs typeface="Courier New"/>
                        </a:rPr>
                        <a:t>Woman</a:t>
                      </a:r>
                      <a:endParaRPr sz="1700">
                        <a:latin typeface="Courier New"/>
                        <a:cs typeface="Courier New"/>
                      </a:endParaRPr>
                    </a:p>
                  </a:txBody>
                  <a:tcPr marL="0" marR="0" marT="94615" marB="0"/>
                </a:tc>
                <a:tc>
                  <a:txBody>
                    <a:bodyPr/>
                    <a:lstStyle/>
                    <a:p>
                      <a:pPr marL="64135">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Van</a:t>
                      </a:r>
                      <a:r>
                        <a:rPr sz="1700" spc="-70" dirty="0">
                          <a:solidFill>
                            <a:srgbClr val="FFFFFF"/>
                          </a:solidFill>
                          <a:latin typeface="Courier New"/>
                          <a:cs typeface="Courier New"/>
                        </a:rPr>
                        <a:t> </a:t>
                      </a:r>
                      <a:r>
                        <a:rPr sz="1700" spc="-5" dirty="0">
                          <a:solidFill>
                            <a:srgbClr val="FFFFFF"/>
                          </a:solidFill>
                          <a:latin typeface="Courier New"/>
                          <a:cs typeface="Courier New"/>
                        </a:rPr>
                        <a:t>Halen</a:t>
                      </a:r>
                      <a:endParaRPr sz="1700">
                        <a:latin typeface="Courier New"/>
                        <a:cs typeface="Courier New"/>
                      </a:endParaRPr>
                    </a:p>
                  </a:txBody>
                  <a:tcPr marL="0" marR="0" marT="94615" marB="0"/>
                </a:tc>
                <a:tc>
                  <a:txBody>
                    <a:bodyPr/>
                    <a:lstStyle/>
                    <a:p>
                      <a:pPr marL="64135">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R="56515"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Don't</a:t>
                      </a:r>
                      <a:r>
                        <a:rPr sz="1700" spc="-70" dirty="0">
                          <a:solidFill>
                            <a:srgbClr val="FFFFFF"/>
                          </a:solidFill>
                          <a:latin typeface="Courier New"/>
                          <a:cs typeface="Courier New"/>
                        </a:rPr>
                        <a:t> </a:t>
                      </a:r>
                      <a:r>
                        <a:rPr sz="1700" spc="-5" dirty="0">
                          <a:solidFill>
                            <a:srgbClr val="FFFFFF"/>
                          </a:solidFill>
                          <a:latin typeface="Courier New"/>
                          <a:cs typeface="Courier New"/>
                        </a:rPr>
                        <a:t>You</a:t>
                      </a:r>
                      <a:endParaRPr sz="1700">
                        <a:latin typeface="Courier New"/>
                        <a:cs typeface="Courier New"/>
                      </a:endParaRPr>
                    </a:p>
                  </a:txBody>
                  <a:tcPr marL="0" marR="0" marT="94615"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gridSpan="2">
                  <a:txBody>
                    <a:bodyPr/>
                    <a:lstStyle/>
                    <a:p>
                      <a:pPr marR="56515"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hMerge="1">
                  <a:txBody>
                    <a:bodyPr/>
                    <a:lstStyle/>
                    <a:p>
                      <a:endParaRPr/>
                    </a:p>
                  </a:txBody>
                  <a:tcPr marL="0" marR="0" marT="0" marB="0"/>
                </a:tc>
                <a:tc>
                  <a:txBody>
                    <a:bodyPr/>
                    <a:lstStyle/>
                    <a:p>
                      <a:pPr marL="64135">
                        <a:lnSpc>
                          <a:spcPct val="100000"/>
                        </a:lnSpc>
                        <a:spcBef>
                          <a:spcPts val="745"/>
                        </a:spcBef>
                      </a:pPr>
                      <a:r>
                        <a:rPr sz="1700" spc="-5" dirty="0">
                          <a:solidFill>
                            <a:srgbClr val="FFFFFF"/>
                          </a:solidFill>
                          <a:latin typeface="Courier New"/>
                          <a:cs typeface="Courier New"/>
                        </a:rPr>
                        <a:t>1985</a:t>
                      </a:r>
                      <a:endParaRPr sz="1700">
                        <a:latin typeface="Courier New"/>
                        <a:cs typeface="Courier New"/>
                      </a:endParaRPr>
                    </a:p>
                  </a:txBody>
                  <a:tcPr marL="0" marR="0" marT="94615" marB="0"/>
                </a:tc>
                <a:tc>
                  <a:txBody>
                    <a:bodyPr/>
                    <a:lstStyle/>
                    <a:p>
                      <a:pPr marR="24130"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extLst>
                  <a:ext uri="{0D108BD9-81ED-4DB2-BD59-A6C34878D82A}">
                    <a16:rowId xmlns:a16="http://schemas.microsoft.com/office/drawing/2014/main" val="10001"/>
                  </a:ext>
                </a:extLst>
              </a:tr>
              <a:tr h="317495">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1984/jump</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Van</a:t>
                      </a:r>
                      <a:r>
                        <a:rPr sz="1700" spc="-70" dirty="0">
                          <a:solidFill>
                            <a:srgbClr val="FFFFFF"/>
                          </a:solidFill>
                          <a:latin typeface="Courier New"/>
                          <a:cs typeface="Courier New"/>
                        </a:rPr>
                        <a:t> </a:t>
                      </a:r>
                      <a:r>
                        <a:rPr sz="1700" spc="-5" dirty="0">
                          <a:solidFill>
                            <a:srgbClr val="FFFFFF"/>
                          </a:solidFill>
                          <a:latin typeface="Courier New"/>
                          <a:cs typeface="Courier New"/>
                        </a:rPr>
                        <a:t>Halen</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Come</a:t>
                      </a:r>
                      <a:r>
                        <a:rPr sz="1700" spc="-45" dirty="0">
                          <a:solidFill>
                            <a:srgbClr val="FFFFFF"/>
                          </a:solidFill>
                          <a:latin typeface="Courier New"/>
                          <a:cs typeface="Courier New"/>
                        </a:rPr>
                        <a:t> </a:t>
                      </a:r>
                      <a:r>
                        <a:rPr sz="1700" spc="-5" dirty="0">
                          <a:solidFill>
                            <a:srgbClr val="FFFFFF"/>
                          </a:solidFill>
                          <a:latin typeface="Courier New"/>
                          <a:cs typeface="Courier New"/>
                        </a:rPr>
                        <a:t>As</a:t>
                      </a:r>
                      <a:r>
                        <a:rPr sz="1700" spc="-45" dirty="0">
                          <a:solidFill>
                            <a:srgbClr val="FFFFFF"/>
                          </a:solidFill>
                          <a:latin typeface="Courier New"/>
                          <a:cs typeface="Courier New"/>
                        </a:rPr>
                        <a:t> </a:t>
                      </a:r>
                      <a:r>
                        <a:rPr sz="1700" spc="-5" dirty="0">
                          <a:solidFill>
                            <a:srgbClr val="FFFFFF"/>
                          </a:solidFill>
                          <a:latin typeface="Courier New"/>
                          <a:cs typeface="Courier New"/>
                        </a:rPr>
                        <a:t>You</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Are</a:t>
                      </a:r>
                      <a:endParaRPr sz="1700">
                        <a:latin typeface="Courier New"/>
                        <a:cs typeface="Courier New"/>
                      </a:endParaRPr>
                    </a:p>
                  </a:txBody>
                  <a:tcPr marL="0" marR="0" marT="43180" marB="0"/>
                </a:tc>
                <a:tc gridSpan="2">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hMerge="1">
                  <a:txBody>
                    <a:bodyPr/>
                    <a:lstStyle/>
                    <a:p>
                      <a:endParaRPr/>
                    </a:p>
                  </a:txBody>
                  <a:tcPr marL="0" marR="0" marT="0" marB="0"/>
                </a:tc>
                <a:tc>
                  <a:txBody>
                    <a:bodyPr/>
                    <a:lstStyle/>
                    <a:p>
                      <a:pPr marL="64135">
                        <a:lnSpc>
                          <a:spcPct val="100000"/>
                        </a:lnSpc>
                        <a:spcBef>
                          <a:spcPts val="340"/>
                        </a:spcBef>
                      </a:pPr>
                      <a:r>
                        <a:rPr sz="1700" spc="-5" dirty="0">
                          <a:solidFill>
                            <a:srgbClr val="FFFFFF"/>
                          </a:solidFill>
                          <a:latin typeface="Courier New"/>
                          <a:cs typeface="Courier New"/>
                        </a:rPr>
                        <a:t>1991</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2"/>
                  </a:ext>
                </a:extLst>
              </a:tr>
              <a:tr h="419438">
                <a:tc>
                  <a:txBody>
                    <a:bodyPr/>
                    <a:lstStyle/>
                    <a:p>
                      <a:pPr marR="24765" algn="ct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A</a:t>
                      </a:r>
                      <a:r>
                        <a:rPr sz="1700" spc="-30" dirty="0">
                          <a:solidFill>
                            <a:srgbClr val="FFFFFF"/>
                          </a:solidFill>
                          <a:latin typeface="Courier New"/>
                          <a:cs typeface="Courier New"/>
                        </a:rPr>
                        <a:t> </a:t>
                      </a:r>
                      <a:r>
                        <a:rPr sz="1700" spc="-5" dirty="0">
                          <a:solidFill>
                            <a:srgbClr val="FFFFFF"/>
                          </a:solidFill>
                          <a:latin typeface="Courier New"/>
                          <a:cs typeface="Courier New"/>
                        </a:rPr>
                        <a:t>Fool</a:t>
                      </a:r>
                      <a:r>
                        <a:rPr sz="1700" spc="-25" dirty="0">
                          <a:solidFill>
                            <a:srgbClr val="FFFFFF"/>
                          </a:solidFill>
                          <a:latin typeface="Courier New"/>
                          <a:cs typeface="Courier New"/>
                        </a:rPr>
                        <a:t> </a:t>
                      </a:r>
                      <a:r>
                        <a:rPr sz="1700" spc="-5" dirty="0">
                          <a:solidFill>
                            <a:srgbClr val="FFFFFF"/>
                          </a:solidFill>
                          <a:latin typeface="Courier New"/>
                          <a:cs typeface="Courier New"/>
                        </a:rPr>
                        <a:t>for</a:t>
                      </a:r>
                      <a:r>
                        <a:rPr sz="1700" spc="-25" dirty="0">
                          <a:solidFill>
                            <a:srgbClr val="FFFFFF"/>
                          </a:solidFill>
                          <a:latin typeface="Courier New"/>
                          <a:cs typeface="Courier New"/>
                        </a:rPr>
                        <a:t> </a:t>
                      </a:r>
                      <a:r>
                        <a:rPr sz="1700" spc="-5" dirty="0">
                          <a:solidFill>
                            <a:srgbClr val="FFFFFF"/>
                          </a:solidFill>
                          <a:latin typeface="Courier New"/>
                          <a:cs typeface="Courier New"/>
                        </a:rPr>
                        <a:t>Your</a:t>
                      </a:r>
                      <a:r>
                        <a:rPr sz="1700" spc="-25" dirty="0">
                          <a:solidFill>
                            <a:srgbClr val="FFFFFF"/>
                          </a:solidFill>
                          <a:latin typeface="Courier New"/>
                          <a:cs typeface="Courier New"/>
                        </a:rPr>
                        <a:t> </a:t>
                      </a:r>
                      <a:r>
                        <a:rPr sz="1700" spc="-5" dirty="0">
                          <a:solidFill>
                            <a:srgbClr val="FFFFFF"/>
                          </a:solidFill>
                          <a:latin typeface="Courier New"/>
                          <a:cs typeface="Courier New"/>
                        </a:rPr>
                        <a:t>Stockings</a:t>
                      </a:r>
                      <a:endParaRPr sz="1700">
                        <a:latin typeface="Courier New"/>
                        <a:cs typeface="Courier New"/>
                      </a:endParaRPr>
                    </a:p>
                  </a:txBody>
                  <a:tcPr marL="0" marR="0" marT="94615" marB="0"/>
                </a:tc>
                <a:tc>
                  <a:txBody>
                    <a:bodyPr/>
                    <a:lstStyle/>
                    <a:p>
                      <a:pPr marL="64135">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ZZ</a:t>
                      </a:r>
                      <a:r>
                        <a:rPr sz="1700" spc="-70" dirty="0">
                          <a:solidFill>
                            <a:srgbClr val="FFFFFF"/>
                          </a:solidFill>
                          <a:latin typeface="Courier New"/>
                          <a:cs typeface="Courier New"/>
                        </a:rPr>
                        <a:t> </a:t>
                      </a:r>
                      <a:r>
                        <a:rPr sz="1700" spc="-5" dirty="0">
                          <a:solidFill>
                            <a:srgbClr val="FFFFFF"/>
                          </a:solidFill>
                          <a:latin typeface="Courier New"/>
                          <a:cs typeface="Courier New"/>
                        </a:rPr>
                        <a:t>Top</a:t>
                      </a:r>
                      <a:endParaRPr sz="1700">
                        <a:latin typeface="Courier New"/>
                        <a:cs typeface="Courier New"/>
                      </a:endParaRPr>
                    </a:p>
                  </a:txBody>
                  <a:tcPr marL="0" marR="0" marT="94615" marB="0"/>
                </a:tc>
                <a:tc>
                  <a:txBody>
                    <a:bodyPr/>
                    <a:lstStyle/>
                    <a:p>
                      <a:pPr marL="64135">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R="56515"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gridSpan="2">
                  <a:txBody>
                    <a:bodyPr/>
                    <a:lstStyle/>
                    <a:p>
                      <a:pPr marL="64135">
                        <a:lnSpc>
                          <a:spcPct val="100000"/>
                        </a:lnSpc>
                        <a:spcBef>
                          <a:spcPts val="745"/>
                        </a:spcBef>
                      </a:pPr>
                      <a:r>
                        <a:rPr sz="1700" spc="-5" dirty="0">
                          <a:solidFill>
                            <a:srgbClr val="FFFFFF"/>
                          </a:solidFill>
                          <a:latin typeface="Courier New"/>
                          <a:cs typeface="Courier New"/>
                        </a:rPr>
                        <a:t>Money</a:t>
                      </a:r>
                      <a:r>
                        <a:rPr sz="1700" spc="-45" dirty="0">
                          <a:solidFill>
                            <a:srgbClr val="FFFFFF"/>
                          </a:solidFill>
                          <a:latin typeface="Courier New"/>
                          <a:cs typeface="Courier New"/>
                        </a:rPr>
                        <a:t> </a:t>
                      </a:r>
                      <a:r>
                        <a:rPr sz="1700" spc="-5" dirty="0">
                          <a:solidFill>
                            <a:srgbClr val="FFFFFF"/>
                          </a:solidFill>
                          <a:latin typeface="Courier New"/>
                          <a:cs typeface="Courier New"/>
                        </a:rPr>
                        <a:t>for</a:t>
                      </a:r>
                      <a:r>
                        <a:rPr sz="1700" spc="-45" dirty="0">
                          <a:solidFill>
                            <a:srgbClr val="FFFFFF"/>
                          </a:solidFill>
                          <a:latin typeface="Courier New"/>
                          <a:cs typeface="Courier New"/>
                        </a:rPr>
                        <a:t> </a:t>
                      </a:r>
                      <a:r>
                        <a:rPr sz="1700" spc="-5" dirty="0">
                          <a:solidFill>
                            <a:srgbClr val="FFFFFF"/>
                          </a:solidFill>
                          <a:latin typeface="Courier New"/>
                          <a:cs typeface="Courier New"/>
                        </a:rPr>
                        <a:t>Nothing</a:t>
                      </a:r>
                      <a:endParaRPr sz="1700">
                        <a:latin typeface="Courier New"/>
                        <a:cs typeface="Courier New"/>
                      </a:endParaRPr>
                    </a:p>
                  </a:txBody>
                  <a:tcPr marL="0" marR="0" marT="94615" marB="0"/>
                </a:tc>
                <a:tc hMerge="1">
                  <a:txBody>
                    <a:bodyPr/>
                    <a:lstStyle/>
                    <a:p>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a:txBody>
                    <a:bodyPr/>
                    <a:lstStyle/>
                    <a:p>
                      <a:pPr marL="64135">
                        <a:lnSpc>
                          <a:spcPct val="100000"/>
                        </a:lnSpc>
                        <a:spcBef>
                          <a:spcPts val="745"/>
                        </a:spcBef>
                      </a:pPr>
                      <a:r>
                        <a:rPr sz="1700" spc="-5" dirty="0">
                          <a:solidFill>
                            <a:srgbClr val="FFFFFF"/>
                          </a:solidFill>
                          <a:latin typeface="Courier New"/>
                          <a:cs typeface="Courier New"/>
                        </a:rPr>
                        <a:t>1985</a:t>
                      </a:r>
                      <a:endParaRPr sz="1700">
                        <a:latin typeface="Courier New"/>
                        <a:cs typeface="Courier New"/>
                      </a:endParaRPr>
                    </a:p>
                  </a:txBody>
                  <a:tcPr marL="0" marR="0" marT="94615" marB="0"/>
                </a:tc>
                <a:tc>
                  <a:txBody>
                    <a:bodyPr/>
                    <a:lstStyle/>
                    <a:p>
                      <a:pPr marR="24130"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extLst>
                  <a:ext uri="{0D108BD9-81ED-4DB2-BD59-A6C34878D82A}">
                    <a16:rowId xmlns:a16="http://schemas.microsoft.com/office/drawing/2014/main" val="10003"/>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Ain't</a:t>
                      </a:r>
                      <a:r>
                        <a:rPr sz="1700" spc="-35" dirty="0">
                          <a:solidFill>
                            <a:srgbClr val="FFFFFF"/>
                          </a:solidFill>
                          <a:latin typeface="Courier New"/>
                          <a:cs typeface="Courier New"/>
                        </a:rPr>
                        <a:t> </a:t>
                      </a:r>
                      <a:r>
                        <a:rPr sz="1700" spc="-5" dirty="0">
                          <a:solidFill>
                            <a:srgbClr val="FFFFFF"/>
                          </a:solidFill>
                          <a:latin typeface="Courier New"/>
                          <a:cs typeface="Courier New"/>
                        </a:rPr>
                        <a:t>Talkin'</a:t>
                      </a:r>
                      <a:r>
                        <a:rPr sz="1700" spc="-30" dirty="0">
                          <a:solidFill>
                            <a:srgbClr val="FFFFFF"/>
                          </a:solidFill>
                          <a:latin typeface="Courier New"/>
                          <a:cs typeface="Courier New"/>
                        </a:rPr>
                        <a:t> </a:t>
                      </a:r>
                      <a:r>
                        <a:rPr sz="1700" spc="-5" dirty="0">
                          <a:solidFill>
                            <a:srgbClr val="FFFFFF"/>
                          </a:solidFill>
                          <a:latin typeface="Courier New"/>
                          <a:cs typeface="Courier New"/>
                        </a:rPr>
                        <a:t>'bout</a:t>
                      </a:r>
                      <a:r>
                        <a:rPr sz="1700" spc="-30" dirty="0">
                          <a:solidFill>
                            <a:srgbClr val="FFFFFF"/>
                          </a:solidFill>
                          <a:latin typeface="Courier New"/>
                          <a:cs typeface="Courier New"/>
                        </a:rPr>
                        <a:t> </a:t>
                      </a:r>
                      <a:r>
                        <a:rPr sz="1700" spc="-5" dirty="0">
                          <a:solidFill>
                            <a:srgbClr val="FFFFFF"/>
                          </a:solidFill>
                          <a:latin typeface="Courier New"/>
                          <a:cs typeface="Courier New"/>
                        </a:rPr>
                        <a:t>Love</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Van</a:t>
                      </a:r>
                      <a:r>
                        <a:rPr sz="1700" spc="-70" dirty="0">
                          <a:solidFill>
                            <a:srgbClr val="FFFFFF"/>
                          </a:solidFill>
                          <a:latin typeface="Courier New"/>
                          <a:cs typeface="Courier New"/>
                        </a:rPr>
                        <a:t> </a:t>
                      </a:r>
                      <a:r>
                        <a:rPr sz="1700" spc="-5" dirty="0">
                          <a:solidFill>
                            <a:srgbClr val="FFFFFF"/>
                          </a:solidFill>
                          <a:latin typeface="Courier New"/>
                          <a:cs typeface="Courier New"/>
                        </a:rPr>
                        <a:t>Halen</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gridSpan="2">
                  <a:txBody>
                    <a:bodyPr/>
                    <a:lstStyle/>
                    <a:p>
                      <a:pPr marL="64135">
                        <a:lnSpc>
                          <a:spcPct val="100000"/>
                        </a:lnSpc>
                        <a:spcBef>
                          <a:spcPts val="340"/>
                        </a:spcBef>
                      </a:pPr>
                      <a:r>
                        <a:rPr sz="1700" spc="-5" dirty="0">
                          <a:solidFill>
                            <a:srgbClr val="FFFFFF"/>
                          </a:solidFill>
                          <a:latin typeface="Courier New"/>
                          <a:cs typeface="Courier New"/>
                        </a:rPr>
                        <a:t>Walk</a:t>
                      </a:r>
                      <a:r>
                        <a:rPr sz="1700" spc="-45" dirty="0">
                          <a:solidFill>
                            <a:srgbClr val="FFFFFF"/>
                          </a:solidFill>
                          <a:latin typeface="Courier New"/>
                          <a:cs typeface="Courier New"/>
                        </a:rPr>
                        <a:t> </a:t>
                      </a:r>
                      <a:r>
                        <a:rPr sz="1700" spc="-5" dirty="0">
                          <a:solidFill>
                            <a:srgbClr val="FFFFFF"/>
                          </a:solidFill>
                          <a:latin typeface="Courier New"/>
                          <a:cs typeface="Courier New"/>
                        </a:rPr>
                        <a:t>of</a:t>
                      </a:r>
                      <a:r>
                        <a:rPr sz="1700" spc="-45" dirty="0">
                          <a:solidFill>
                            <a:srgbClr val="FFFFFF"/>
                          </a:solidFill>
                          <a:latin typeface="Courier New"/>
                          <a:cs typeface="Courier New"/>
                        </a:rPr>
                        <a:t> </a:t>
                      </a:r>
                      <a:r>
                        <a:rPr sz="1700" spc="-5" dirty="0">
                          <a:solidFill>
                            <a:srgbClr val="FFFFFF"/>
                          </a:solidFill>
                          <a:latin typeface="Courier New"/>
                          <a:cs typeface="Courier New"/>
                        </a:rPr>
                        <a:t>Life</a:t>
                      </a:r>
                      <a:endParaRPr sz="1700">
                        <a:latin typeface="Courier New"/>
                        <a:cs typeface="Courier New"/>
                      </a:endParaRPr>
                    </a:p>
                  </a:txBody>
                  <a:tcPr marL="0" marR="0" marT="43180" marB="0"/>
                </a:tc>
                <a:tc hMerge="1">
                  <a:txBody>
                    <a:bodyPr/>
                    <a:lstStyle/>
                    <a:p>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1985</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4"/>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And</a:t>
                      </a:r>
                      <a:r>
                        <a:rPr sz="1700" spc="-30" dirty="0">
                          <a:solidFill>
                            <a:srgbClr val="FFFFFF"/>
                          </a:solidFill>
                          <a:latin typeface="Courier New"/>
                          <a:cs typeface="Courier New"/>
                        </a:rPr>
                        <a:t> </a:t>
                      </a:r>
                      <a:r>
                        <a:rPr sz="1700" spc="-5" dirty="0">
                          <a:solidFill>
                            <a:srgbClr val="FFFFFF"/>
                          </a:solidFill>
                          <a:latin typeface="Courier New"/>
                          <a:cs typeface="Courier New"/>
                        </a:rPr>
                        <a:t>the</a:t>
                      </a:r>
                      <a:r>
                        <a:rPr sz="1700" spc="-25" dirty="0">
                          <a:solidFill>
                            <a:srgbClr val="FFFFFF"/>
                          </a:solidFill>
                          <a:latin typeface="Courier New"/>
                          <a:cs typeface="Courier New"/>
                        </a:rPr>
                        <a:t> </a:t>
                      </a:r>
                      <a:r>
                        <a:rPr sz="1700" spc="-5" dirty="0">
                          <a:solidFill>
                            <a:srgbClr val="FFFFFF"/>
                          </a:solidFill>
                          <a:latin typeface="Courier New"/>
                          <a:cs typeface="Courier New"/>
                        </a:rPr>
                        <a:t>Cradle</a:t>
                      </a:r>
                      <a:r>
                        <a:rPr sz="1700" spc="-25" dirty="0">
                          <a:solidFill>
                            <a:srgbClr val="FFFFFF"/>
                          </a:solidFill>
                          <a:latin typeface="Courier New"/>
                          <a:cs typeface="Courier New"/>
                        </a:rPr>
                        <a:t> </a:t>
                      </a:r>
                      <a:r>
                        <a:rPr sz="1700" spc="-5" dirty="0">
                          <a:solidFill>
                            <a:srgbClr val="FFFFFF"/>
                          </a:solidFill>
                          <a:latin typeface="Courier New"/>
                          <a:cs typeface="Courier New"/>
                        </a:rPr>
                        <a:t>Will</a:t>
                      </a:r>
                      <a:r>
                        <a:rPr sz="1700" spc="-25" dirty="0">
                          <a:solidFill>
                            <a:srgbClr val="FFFFFF"/>
                          </a:solidFill>
                          <a:latin typeface="Courier New"/>
                          <a:cs typeface="Courier New"/>
                        </a:rPr>
                        <a:t> </a:t>
                      </a:r>
                      <a:r>
                        <a:rPr sz="1700" spc="-5" dirty="0">
                          <a:solidFill>
                            <a:srgbClr val="FFFFFF"/>
                          </a:solidFill>
                          <a:latin typeface="Courier New"/>
                          <a:cs typeface="Courier New"/>
                        </a:rPr>
                        <a:t>Rock...</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Van</a:t>
                      </a:r>
                      <a:r>
                        <a:rPr sz="1700" spc="-70" dirty="0">
                          <a:solidFill>
                            <a:srgbClr val="FFFFFF"/>
                          </a:solidFill>
                          <a:latin typeface="Courier New"/>
                          <a:cs typeface="Courier New"/>
                        </a:rPr>
                        <a:t> </a:t>
                      </a:r>
                      <a:r>
                        <a:rPr sz="1700" spc="-5" dirty="0">
                          <a:solidFill>
                            <a:srgbClr val="FFFFFF"/>
                          </a:solidFill>
                          <a:latin typeface="Courier New"/>
                          <a:cs typeface="Courier New"/>
                        </a:rPr>
                        <a:t>Halen</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gridSpan="2">
                  <a:txBody>
                    <a:bodyPr/>
                    <a:lstStyle/>
                    <a:p>
                      <a:pPr marL="64135">
                        <a:lnSpc>
                          <a:spcPct val="100000"/>
                        </a:lnSpc>
                        <a:spcBef>
                          <a:spcPts val="340"/>
                        </a:spcBef>
                      </a:pPr>
                      <a:r>
                        <a:rPr sz="1700" spc="-5" dirty="0">
                          <a:solidFill>
                            <a:srgbClr val="FFFFFF"/>
                          </a:solidFill>
                          <a:latin typeface="Courier New"/>
                          <a:cs typeface="Courier New"/>
                        </a:rPr>
                        <a:t>Man</a:t>
                      </a:r>
                      <a:r>
                        <a:rPr sz="1700" spc="-35" dirty="0">
                          <a:solidFill>
                            <a:srgbClr val="FFFFFF"/>
                          </a:solidFill>
                          <a:latin typeface="Courier New"/>
                          <a:cs typeface="Courier New"/>
                        </a:rPr>
                        <a:t> </a:t>
                      </a:r>
                      <a:r>
                        <a:rPr sz="1700" spc="-5" dirty="0">
                          <a:solidFill>
                            <a:srgbClr val="FFFFFF"/>
                          </a:solidFill>
                          <a:latin typeface="Courier New"/>
                          <a:cs typeface="Courier New"/>
                        </a:rPr>
                        <a:t>On</a:t>
                      </a:r>
                      <a:r>
                        <a:rPr sz="1700" spc="-30" dirty="0">
                          <a:solidFill>
                            <a:srgbClr val="FFFFFF"/>
                          </a:solidFill>
                          <a:latin typeface="Courier New"/>
                          <a:cs typeface="Courier New"/>
                        </a:rPr>
                        <a:t> </a:t>
                      </a:r>
                      <a:r>
                        <a:rPr sz="1700" spc="-5" dirty="0">
                          <a:solidFill>
                            <a:srgbClr val="FFFFFF"/>
                          </a:solidFill>
                          <a:latin typeface="Courier New"/>
                          <a:cs typeface="Courier New"/>
                        </a:rPr>
                        <a:t>the</a:t>
                      </a:r>
                      <a:r>
                        <a:rPr sz="1700" spc="-35" dirty="0">
                          <a:solidFill>
                            <a:srgbClr val="FFFFFF"/>
                          </a:solidFill>
                          <a:latin typeface="Courier New"/>
                          <a:cs typeface="Courier New"/>
                        </a:rPr>
                        <a:t> </a:t>
                      </a:r>
                      <a:r>
                        <a:rPr sz="1700" spc="-5" dirty="0">
                          <a:solidFill>
                            <a:srgbClr val="FFFFFF"/>
                          </a:solidFill>
                          <a:latin typeface="Courier New"/>
                          <a:cs typeface="Courier New"/>
                        </a:rPr>
                        <a:t>Moon</a:t>
                      </a:r>
                      <a:endParaRPr sz="1700">
                        <a:latin typeface="Courier New"/>
                        <a:cs typeface="Courier New"/>
                      </a:endParaRPr>
                    </a:p>
                  </a:txBody>
                  <a:tcPr marL="0" marR="0" marT="43180" marB="0"/>
                </a:tc>
                <a:tc hMerge="1">
                  <a:txBody>
                    <a:bodyPr/>
                    <a:lstStyle/>
                    <a:p>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1992</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5"/>
                  </a:ext>
                </a:extLst>
              </a:tr>
              <a:tr h="368467">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Arrested</a:t>
                      </a:r>
                      <a:r>
                        <a:rPr sz="1700" spc="-30" dirty="0">
                          <a:solidFill>
                            <a:srgbClr val="FFFFFF"/>
                          </a:solidFill>
                          <a:latin typeface="Courier New"/>
                          <a:cs typeface="Courier New"/>
                        </a:rPr>
                        <a:t> </a:t>
                      </a:r>
                      <a:r>
                        <a:rPr sz="1700" spc="-5" dirty="0">
                          <a:solidFill>
                            <a:srgbClr val="FFFFFF"/>
                          </a:solidFill>
                          <a:latin typeface="Courier New"/>
                          <a:cs typeface="Courier New"/>
                        </a:rPr>
                        <a:t>For</a:t>
                      </a:r>
                      <a:r>
                        <a:rPr sz="1700" spc="-25" dirty="0">
                          <a:solidFill>
                            <a:srgbClr val="FFFFFF"/>
                          </a:solidFill>
                          <a:latin typeface="Courier New"/>
                          <a:cs typeface="Courier New"/>
                        </a:rPr>
                        <a:t> </a:t>
                      </a:r>
                      <a:r>
                        <a:rPr sz="1700" spc="-5" dirty="0">
                          <a:solidFill>
                            <a:srgbClr val="FFFFFF"/>
                          </a:solidFill>
                          <a:latin typeface="Courier New"/>
                          <a:cs typeface="Courier New"/>
                        </a:rPr>
                        <a:t>Driving</a:t>
                      </a:r>
                      <a:r>
                        <a:rPr sz="1700" spc="-25" dirty="0">
                          <a:solidFill>
                            <a:srgbClr val="FFFFFF"/>
                          </a:solidFill>
                          <a:latin typeface="Courier New"/>
                          <a:cs typeface="Courier New"/>
                        </a:rPr>
                        <a:t> </a:t>
                      </a:r>
                      <a:r>
                        <a:rPr sz="1700" spc="-5" dirty="0">
                          <a:solidFill>
                            <a:srgbClr val="FFFFFF"/>
                          </a:solidFill>
                          <a:latin typeface="Courier New"/>
                          <a:cs typeface="Courier New"/>
                        </a:rPr>
                        <a:t>While</a:t>
                      </a:r>
                      <a:r>
                        <a:rPr sz="1700" spc="-25" dirty="0">
                          <a:solidFill>
                            <a:srgbClr val="FFFFFF"/>
                          </a:solidFill>
                          <a:latin typeface="Courier New"/>
                          <a:cs typeface="Courier New"/>
                        </a:rPr>
                        <a:t> </a:t>
                      </a:r>
                      <a:r>
                        <a:rPr sz="1700" spc="-5" dirty="0">
                          <a:solidFill>
                            <a:srgbClr val="FFFFFF"/>
                          </a:solidFill>
                          <a:latin typeface="Courier New"/>
                          <a:cs typeface="Courier New"/>
                        </a:rPr>
                        <a:t>Blind</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ZZ</a:t>
                      </a:r>
                      <a:r>
                        <a:rPr sz="1700" spc="-70" dirty="0">
                          <a:solidFill>
                            <a:srgbClr val="FFFFFF"/>
                          </a:solidFill>
                          <a:latin typeface="Courier New"/>
                          <a:cs typeface="Courier New"/>
                        </a:rPr>
                        <a:t> </a:t>
                      </a:r>
                      <a:r>
                        <a:rPr sz="1700" spc="-5" dirty="0">
                          <a:solidFill>
                            <a:srgbClr val="FFFFFF"/>
                          </a:solidFill>
                          <a:latin typeface="Courier New"/>
                          <a:cs typeface="Courier New"/>
                        </a:rPr>
                        <a:t>Top</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gridSpan="2">
                  <a:txBody>
                    <a:bodyPr/>
                    <a:lstStyle/>
                    <a:p>
                      <a:pPr marL="64135">
                        <a:lnSpc>
                          <a:spcPct val="100000"/>
                        </a:lnSpc>
                        <a:spcBef>
                          <a:spcPts val="340"/>
                        </a:spcBef>
                      </a:pPr>
                      <a:r>
                        <a:rPr sz="1700" spc="-5" dirty="0">
                          <a:solidFill>
                            <a:srgbClr val="FFFFFF"/>
                          </a:solidFill>
                          <a:latin typeface="Courier New"/>
                          <a:cs typeface="Courier New"/>
                        </a:rPr>
                        <a:t>Breaking</a:t>
                      </a:r>
                      <a:r>
                        <a:rPr sz="1700" spc="-45" dirty="0">
                          <a:solidFill>
                            <a:srgbClr val="FFFFFF"/>
                          </a:solidFill>
                          <a:latin typeface="Courier New"/>
                          <a:cs typeface="Courier New"/>
                        </a:rPr>
                        <a:t> </a:t>
                      </a:r>
                      <a:r>
                        <a:rPr sz="1700" spc="-5" dirty="0">
                          <a:solidFill>
                            <a:srgbClr val="FFFFFF"/>
                          </a:solidFill>
                          <a:latin typeface="Courier New"/>
                          <a:cs typeface="Courier New"/>
                        </a:rPr>
                        <a:t>the</a:t>
                      </a:r>
                      <a:r>
                        <a:rPr sz="1700" spc="-45" dirty="0">
                          <a:solidFill>
                            <a:srgbClr val="FFFFFF"/>
                          </a:solidFill>
                          <a:latin typeface="Courier New"/>
                          <a:cs typeface="Courier New"/>
                        </a:rPr>
                        <a:t> </a:t>
                      </a:r>
                      <a:r>
                        <a:rPr sz="1700" spc="-5" dirty="0">
                          <a:solidFill>
                            <a:srgbClr val="FFFFFF"/>
                          </a:solidFill>
                          <a:latin typeface="Courier New"/>
                          <a:cs typeface="Courier New"/>
                        </a:rPr>
                        <a:t>Girl</a:t>
                      </a:r>
                      <a:endParaRPr sz="1700">
                        <a:latin typeface="Courier New"/>
                        <a:cs typeface="Courier New"/>
                      </a:endParaRPr>
                    </a:p>
                  </a:txBody>
                  <a:tcPr marL="0" marR="0" marT="43180" marB="0"/>
                </a:tc>
                <a:tc hMerge="1">
                  <a:txBody>
                    <a:bodyPr/>
                    <a:lstStyle/>
                    <a:p>
                      <a:endParaRPr/>
                    </a:p>
                  </a:txBody>
                  <a:tcPr marL="0" marR="0" marT="0" marB="0"/>
                </a:tc>
                <a:tc>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1992</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6"/>
                  </a:ext>
                </a:extLst>
              </a:tr>
              <a:tr h="317495">
                <a:tc>
                  <a:txBody>
                    <a:bodyPr/>
                    <a:lstStyle/>
                    <a:p>
                      <a:pPr marR="24765"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Atomic</a:t>
                      </a:r>
                      <a:r>
                        <a:rPr sz="1700" spc="-70" dirty="0">
                          <a:solidFill>
                            <a:srgbClr val="FFFFFF"/>
                          </a:solidFill>
                          <a:latin typeface="Courier New"/>
                          <a:cs typeface="Courier New"/>
                        </a:rPr>
                        <a:t> </a:t>
                      </a:r>
                      <a:r>
                        <a:rPr sz="1700" spc="-5" dirty="0">
                          <a:solidFill>
                            <a:srgbClr val="FFFFFF"/>
                          </a:solidFill>
                          <a:latin typeface="Courier New"/>
                          <a:cs typeface="Courier New"/>
                        </a:rPr>
                        <a:t>Punk</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Van</a:t>
                      </a:r>
                      <a:r>
                        <a:rPr sz="1700" spc="-70" dirty="0">
                          <a:solidFill>
                            <a:srgbClr val="FFFFFF"/>
                          </a:solidFill>
                          <a:latin typeface="Courier New"/>
                          <a:cs typeface="Courier New"/>
                        </a:rPr>
                        <a:t> </a:t>
                      </a:r>
                      <a:r>
                        <a:rPr sz="1700" spc="-5" dirty="0">
                          <a:solidFill>
                            <a:srgbClr val="FFFFFF"/>
                          </a:solidFill>
                          <a:latin typeface="Courier New"/>
                          <a:cs typeface="Courier New"/>
                        </a:rPr>
                        <a:t>Halen</a:t>
                      </a:r>
                      <a:endParaRPr sz="1700">
                        <a:latin typeface="Courier New"/>
                        <a:cs typeface="Courier New"/>
                      </a:endParaRPr>
                    </a:p>
                  </a:txBody>
                  <a:tcPr marL="0" marR="0" marT="43180" marB="0"/>
                </a:tc>
                <a:tc>
                  <a:txBody>
                    <a:bodyPr/>
                    <a:lstStyle/>
                    <a:p>
                      <a:pPr marL="64135">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gridSpan="2">
                  <a:txBody>
                    <a:bodyPr/>
                    <a:lstStyle/>
                    <a:p>
                      <a:pPr marL="64135">
                        <a:lnSpc>
                          <a:spcPct val="100000"/>
                        </a:lnSpc>
                        <a:spcBef>
                          <a:spcPts val="340"/>
                        </a:spcBef>
                      </a:pPr>
                      <a:r>
                        <a:rPr sz="1700" spc="-5" dirty="0">
                          <a:solidFill>
                            <a:srgbClr val="FFFFFF"/>
                          </a:solidFill>
                          <a:latin typeface="Courier New"/>
                          <a:cs typeface="Courier New"/>
                        </a:rPr>
                        <a:t>You</a:t>
                      </a:r>
                      <a:r>
                        <a:rPr sz="1700" spc="-35" dirty="0">
                          <a:solidFill>
                            <a:srgbClr val="FFFFFF"/>
                          </a:solidFill>
                          <a:latin typeface="Courier New"/>
                          <a:cs typeface="Courier New"/>
                        </a:rPr>
                        <a:t> </a:t>
                      </a:r>
                      <a:r>
                        <a:rPr sz="1700" spc="-5" dirty="0">
                          <a:solidFill>
                            <a:srgbClr val="FFFFFF"/>
                          </a:solidFill>
                          <a:latin typeface="Courier New"/>
                          <a:cs typeface="Courier New"/>
                        </a:rPr>
                        <a:t>Belong</a:t>
                      </a:r>
                      <a:r>
                        <a:rPr sz="1700" spc="-30" dirty="0">
                          <a:solidFill>
                            <a:srgbClr val="FFFFFF"/>
                          </a:solidFill>
                          <a:latin typeface="Courier New"/>
                          <a:cs typeface="Courier New"/>
                        </a:rPr>
                        <a:t> </a:t>
                      </a:r>
                      <a:r>
                        <a:rPr sz="1700" spc="-5" dirty="0">
                          <a:solidFill>
                            <a:srgbClr val="FFFFFF"/>
                          </a:solidFill>
                          <a:latin typeface="Courier New"/>
                          <a:cs typeface="Courier New"/>
                        </a:rPr>
                        <a:t>to</a:t>
                      </a:r>
                      <a:r>
                        <a:rPr sz="1700" spc="-35" dirty="0">
                          <a:solidFill>
                            <a:srgbClr val="FFFFFF"/>
                          </a:solidFill>
                          <a:latin typeface="Courier New"/>
                          <a:cs typeface="Courier New"/>
                        </a:rPr>
                        <a:t> </a:t>
                      </a:r>
                      <a:r>
                        <a:rPr sz="1700" spc="-5" dirty="0">
                          <a:solidFill>
                            <a:srgbClr val="FFFFFF"/>
                          </a:solidFill>
                          <a:latin typeface="Courier New"/>
                          <a:cs typeface="Courier New"/>
                        </a:rPr>
                        <a:t>the</a:t>
                      </a:r>
                      <a:endParaRPr sz="1700">
                        <a:latin typeface="Courier New"/>
                        <a:cs typeface="Courier New"/>
                      </a:endParaRPr>
                    </a:p>
                  </a:txBody>
                  <a:tcPr marL="0" marR="0" marT="43180" marB="0"/>
                </a:tc>
                <a:tc hMerge="1">
                  <a:txBody>
                    <a:bodyPr/>
                    <a:lstStyle/>
                    <a:p>
                      <a:endParaRPr/>
                    </a:p>
                  </a:txBody>
                  <a:tcPr marL="0" marR="0" marT="0" marB="0"/>
                </a:tc>
                <a:tc>
                  <a:txBody>
                    <a:bodyPr/>
                    <a:lstStyle/>
                    <a:p>
                      <a:pPr marL="64135">
                        <a:lnSpc>
                          <a:spcPct val="100000"/>
                        </a:lnSpc>
                        <a:spcBef>
                          <a:spcPts val="340"/>
                        </a:spcBef>
                      </a:pPr>
                      <a:r>
                        <a:rPr sz="1700" spc="-5" dirty="0">
                          <a:solidFill>
                            <a:srgbClr val="FFFFFF"/>
                          </a:solidFill>
                          <a:latin typeface="Courier New"/>
                          <a:cs typeface="Courier New"/>
                        </a:rPr>
                        <a:t>City</a:t>
                      </a:r>
                      <a:endParaRPr sz="1700">
                        <a:latin typeface="Courier New"/>
                        <a:cs typeface="Courier New"/>
                      </a:endParaRPr>
                    </a:p>
                  </a:txBody>
                  <a:tcPr marL="0" marR="0" marT="43180" marB="0"/>
                </a:tc>
                <a:tc>
                  <a:txBody>
                    <a:bodyPr/>
                    <a:lstStyle/>
                    <a:p>
                      <a:pPr algn="ct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a:txBody>
                    <a:bodyPr/>
                    <a:lstStyle/>
                    <a:p>
                      <a:pPr marL="64135">
                        <a:lnSpc>
                          <a:spcPct val="100000"/>
                        </a:lnSpc>
                        <a:spcBef>
                          <a:spcPts val="340"/>
                        </a:spcBef>
                      </a:pPr>
                      <a:r>
                        <a:rPr sz="1700" spc="-5" dirty="0">
                          <a:solidFill>
                            <a:srgbClr val="FFFFFF"/>
                          </a:solidFill>
                          <a:latin typeface="Courier New"/>
                          <a:cs typeface="Courier New"/>
                        </a:rPr>
                        <a:t>1985</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7"/>
                  </a:ext>
                </a:extLst>
              </a:tr>
              <a:tr h="419438">
                <a:tc gridSpan="5">
                  <a:txBody>
                    <a:bodyPr/>
                    <a:lstStyle/>
                    <a:p>
                      <a:pPr marL="31750">
                        <a:lnSpc>
                          <a:spcPct val="100000"/>
                        </a:lnSpc>
                        <a:spcBef>
                          <a:spcPts val="745"/>
                        </a:spcBef>
                      </a:pPr>
                      <a:r>
                        <a:rPr sz="1700" spc="-5" dirty="0">
                          <a:solidFill>
                            <a:srgbClr val="FFFFFF"/>
                          </a:solidFill>
                          <a:latin typeface="Courier New"/>
                          <a:cs typeface="Courier New"/>
                        </a:rPr>
                        <a:t>+----------------------------------+-----------+</a:t>
                      </a:r>
                      <a:endParaRPr sz="1700">
                        <a:latin typeface="Courier New"/>
                        <a:cs typeface="Courier New"/>
                      </a:endParaRPr>
                    </a:p>
                  </a:txBody>
                  <a:tcPr marL="0" marR="0" marT="9461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56515"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gridSpan="2">
                  <a:txBody>
                    <a:bodyPr/>
                    <a:lstStyle/>
                    <a:p>
                      <a:pPr marL="64135">
                        <a:lnSpc>
                          <a:spcPct val="100000"/>
                        </a:lnSpc>
                        <a:spcBef>
                          <a:spcPts val="745"/>
                        </a:spcBef>
                      </a:pPr>
                      <a:r>
                        <a:rPr sz="1700" spc="-5" dirty="0">
                          <a:solidFill>
                            <a:srgbClr val="FFFFFF"/>
                          </a:solidFill>
                          <a:latin typeface="Courier New"/>
                          <a:cs typeface="Courier New"/>
                        </a:rPr>
                        <a:t>Enter</a:t>
                      </a:r>
                      <a:r>
                        <a:rPr sz="1700" spc="-70" dirty="0">
                          <a:solidFill>
                            <a:srgbClr val="FFFFFF"/>
                          </a:solidFill>
                          <a:latin typeface="Courier New"/>
                          <a:cs typeface="Courier New"/>
                        </a:rPr>
                        <a:t> </a:t>
                      </a:r>
                      <a:r>
                        <a:rPr sz="1700" spc="-5" dirty="0">
                          <a:solidFill>
                            <a:srgbClr val="FFFFFF"/>
                          </a:solidFill>
                          <a:latin typeface="Courier New"/>
                          <a:cs typeface="Courier New"/>
                        </a:rPr>
                        <a:t>Sandman</a:t>
                      </a:r>
                      <a:endParaRPr sz="1700">
                        <a:latin typeface="Courier New"/>
                        <a:cs typeface="Courier New"/>
                      </a:endParaRPr>
                    </a:p>
                  </a:txBody>
                  <a:tcPr marL="0" marR="0" marT="94615" marB="0"/>
                </a:tc>
                <a:tc hMerge="1">
                  <a:txBody>
                    <a:bodyPr/>
                    <a:lstStyle/>
                    <a:p>
                      <a:endParaRPr/>
                    </a:p>
                  </a:txBody>
                  <a:tcPr marL="0" marR="0" marT="0" marB="0"/>
                </a:tc>
                <a:tc gridSpan="2">
                  <a:txBody>
                    <a:bodyPr/>
                    <a:lstStyle/>
                    <a:p>
                      <a:pPr marR="56515"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tc hMerge="1">
                  <a:txBody>
                    <a:bodyPr/>
                    <a:lstStyle/>
                    <a:p>
                      <a:endParaRPr/>
                    </a:p>
                  </a:txBody>
                  <a:tcPr marL="0" marR="0" marT="0" marB="0"/>
                </a:tc>
                <a:tc>
                  <a:txBody>
                    <a:bodyPr/>
                    <a:lstStyle/>
                    <a:p>
                      <a:pPr marL="64135">
                        <a:lnSpc>
                          <a:spcPct val="100000"/>
                        </a:lnSpc>
                        <a:spcBef>
                          <a:spcPts val="745"/>
                        </a:spcBef>
                      </a:pPr>
                      <a:r>
                        <a:rPr sz="1700" spc="-5" dirty="0">
                          <a:solidFill>
                            <a:srgbClr val="FFFFFF"/>
                          </a:solidFill>
                          <a:latin typeface="Courier New"/>
                          <a:cs typeface="Courier New"/>
                        </a:rPr>
                        <a:t>1991</a:t>
                      </a:r>
                      <a:endParaRPr sz="1700">
                        <a:latin typeface="Courier New"/>
                        <a:cs typeface="Courier New"/>
                      </a:endParaRPr>
                    </a:p>
                  </a:txBody>
                  <a:tcPr marL="0" marR="0" marT="94615" marB="0"/>
                </a:tc>
                <a:tc>
                  <a:txBody>
                    <a:bodyPr/>
                    <a:lstStyle/>
                    <a:p>
                      <a:pPr marR="24130" algn="r">
                        <a:lnSpc>
                          <a:spcPct val="100000"/>
                        </a:lnSpc>
                        <a:spcBef>
                          <a:spcPts val="745"/>
                        </a:spcBef>
                      </a:pPr>
                      <a:r>
                        <a:rPr sz="1700" dirty="0">
                          <a:solidFill>
                            <a:srgbClr val="FFFFFF"/>
                          </a:solidFill>
                          <a:latin typeface="Courier New"/>
                          <a:cs typeface="Courier New"/>
                        </a:rPr>
                        <a:t>|</a:t>
                      </a:r>
                      <a:endParaRPr sz="1700">
                        <a:latin typeface="Courier New"/>
                        <a:cs typeface="Courier New"/>
                      </a:endParaRPr>
                    </a:p>
                  </a:txBody>
                  <a:tcPr marL="0" marR="0" marT="94615" marB="0"/>
                </a:tc>
                <a:extLst>
                  <a:ext uri="{0D108BD9-81ED-4DB2-BD59-A6C34878D82A}">
                    <a16:rowId xmlns:a16="http://schemas.microsoft.com/office/drawing/2014/main" val="10008"/>
                  </a:ext>
                </a:extLst>
              </a:tr>
              <a:tr h="317495">
                <a:tc gridSpan="5">
                  <a:txBody>
                    <a:bodyPr/>
                    <a:lstStyle/>
                    <a:p>
                      <a:pPr>
                        <a:lnSpc>
                          <a:spcPct val="100000"/>
                        </a:lnSpc>
                      </a:pPr>
                      <a:endParaRPr sz="17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gridSpan="2">
                  <a:txBody>
                    <a:bodyPr/>
                    <a:lstStyle/>
                    <a:p>
                      <a:pPr marL="64135">
                        <a:lnSpc>
                          <a:spcPct val="100000"/>
                        </a:lnSpc>
                        <a:spcBef>
                          <a:spcPts val="340"/>
                        </a:spcBef>
                      </a:pPr>
                      <a:r>
                        <a:rPr sz="1700" spc="-5" dirty="0">
                          <a:solidFill>
                            <a:srgbClr val="FFFFFF"/>
                          </a:solidFill>
                          <a:latin typeface="Courier New"/>
                          <a:cs typeface="Courier New"/>
                        </a:rPr>
                        <a:t>In</a:t>
                      </a:r>
                      <a:r>
                        <a:rPr sz="1700" spc="-70" dirty="0">
                          <a:solidFill>
                            <a:srgbClr val="FFFFFF"/>
                          </a:solidFill>
                          <a:latin typeface="Courier New"/>
                          <a:cs typeface="Courier New"/>
                        </a:rPr>
                        <a:t> </a:t>
                      </a:r>
                      <a:r>
                        <a:rPr sz="1700" spc="-5" dirty="0">
                          <a:solidFill>
                            <a:srgbClr val="FFFFFF"/>
                          </a:solidFill>
                          <a:latin typeface="Courier New"/>
                          <a:cs typeface="Courier New"/>
                        </a:rPr>
                        <a:t>Bloom</a:t>
                      </a:r>
                      <a:endParaRPr sz="1700">
                        <a:latin typeface="Courier New"/>
                        <a:cs typeface="Courier New"/>
                      </a:endParaRPr>
                    </a:p>
                  </a:txBody>
                  <a:tcPr marL="0" marR="0" marT="43180" marB="0"/>
                </a:tc>
                <a:tc hMerge="1">
                  <a:txBody>
                    <a:bodyPr/>
                    <a:lstStyle/>
                    <a:p>
                      <a:endParaRPr/>
                    </a:p>
                  </a:txBody>
                  <a:tcPr marL="0" marR="0" marT="0" marB="0"/>
                </a:tc>
                <a:tc gridSpan="2">
                  <a:txBody>
                    <a:bodyPr/>
                    <a:lstStyle/>
                    <a:p>
                      <a:pPr marR="56515"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tc hMerge="1">
                  <a:txBody>
                    <a:bodyPr/>
                    <a:lstStyle/>
                    <a:p>
                      <a:endParaRPr/>
                    </a:p>
                  </a:txBody>
                  <a:tcPr marL="0" marR="0" marT="0" marB="0"/>
                </a:tc>
                <a:tc>
                  <a:txBody>
                    <a:bodyPr/>
                    <a:lstStyle/>
                    <a:p>
                      <a:pPr marL="64135">
                        <a:lnSpc>
                          <a:spcPct val="100000"/>
                        </a:lnSpc>
                        <a:spcBef>
                          <a:spcPts val="340"/>
                        </a:spcBef>
                      </a:pPr>
                      <a:r>
                        <a:rPr sz="1700" spc="-5" dirty="0">
                          <a:solidFill>
                            <a:srgbClr val="FFFFFF"/>
                          </a:solidFill>
                          <a:latin typeface="Courier New"/>
                          <a:cs typeface="Courier New"/>
                        </a:rPr>
                        <a:t>1991</a:t>
                      </a:r>
                      <a:endParaRPr sz="1700">
                        <a:latin typeface="Courier New"/>
                        <a:cs typeface="Courier New"/>
                      </a:endParaRPr>
                    </a:p>
                  </a:txBody>
                  <a:tcPr marL="0" marR="0" marT="43180" marB="0"/>
                </a:tc>
                <a:tc>
                  <a:txBody>
                    <a:bodyPr/>
                    <a:lstStyle/>
                    <a:p>
                      <a:pPr marR="24130" algn="r">
                        <a:lnSpc>
                          <a:spcPct val="100000"/>
                        </a:lnSpc>
                        <a:spcBef>
                          <a:spcPts val="340"/>
                        </a:spcBef>
                      </a:pPr>
                      <a:r>
                        <a:rPr sz="1700" dirty="0">
                          <a:solidFill>
                            <a:srgbClr val="FFFFFF"/>
                          </a:solidFill>
                          <a:latin typeface="Courier New"/>
                          <a:cs typeface="Courier New"/>
                        </a:rPr>
                        <a:t>|</a:t>
                      </a:r>
                      <a:endParaRPr sz="1700">
                        <a:latin typeface="Courier New"/>
                        <a:cs typeface="Courier New"/>
                      </a:endParaRPr>
                    </a:p>
                  </a:txBody>
                  <a:tcPr marL="0" marR="0" marT="43180" marB="0"/>
                </a:tc>
                <a:extLst>
                  <a:ext uri="{0D108BD9-81ED-4DB2-BD59-A6C34878D82A}">
                    <a16:rowId xmlns:a16="http://schemas.microsoft.com/office/drawing/2014/main" val="10009"/>
                  </a:ext>
                </a:extLst>
              </a:tr>
            </a:tbl>
          </a:graphicData>
        </a:graphic>
      </p:graphicFrame>
      <p:sp>
        <p:nvSpPr>
          <p:cNvPr id="14" name="object 14"/>
          <p:cNvSpPr txBox="1"/>
          <p:nvPr/>
        </p:nvSpPr>
        <p:spPr>
          <a:xfrm>
            <a:off x="8052634" y="7223559"/>
            <a:ext cx="5313045" cy="283845"/>
          </a:xfrm>
          <a:prstGeom prst="rect">
            <a:avLst/>
          </a:prstGeom>
        </p:spPr>
        <p:txBody>
          <a:bodyPr vert="horz" wrap="square" lIns="0" tIns="11430" rIns="0" bIns="0" rtlCol="0">
            <a:spAutoFit/>
          </a:bodyPr>
          <a:lstStyle/>
          <a:p>
            <a:pPr marL="12700">
              <a:lnSpc>
                <a:spcPct val="100000"/>
              </a:lnSpc>
              <a:spcBef>
                <a:spcPts val="90"/>
              </a:spcBef>
              <a:tabLst>
                <a:tab pos="3236595" algn="l"/>
                <a:tab pos="517080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 grpId="0" animBg="1"/>
      <p:bldP spid="4" grpId="0"/>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9" y="327526"/>
            <a:ext cx="7124065" cy="1801495"/>
          </a:xfrm>
          <a:custGeom>
            <a:avLst/>
            <a:gdLst/>
            <a:ahLst/>
            <a:cxnLst/>
            <a:rect l="l" t="t" r="r" b="b"/>
            <a:pathLst>
              <a:path w="7124065" h="1801495">
                <a:moveTo>
                  <a:pt x="7047191" y="1801394"/>
                </a:moveTo>
                <a:lnTo>
                  <a:pt x="76505" y="1801394"/>
                </a:lnTo>
                <a:lnTo>
                  <a:pt x="71180" y="1800869"/>
                </a:lnTo>
                <a:lnTo>
                  <a:pt x="31920" y="1784607"/>
                </a:lnTo>
                <a:lnTo>
                  <a:pt x="4175" y="1745880"/>
                </a:lnTo>
                <a:lnTo>
                  <a:pt x="0" y="1724889"/>
                </a:lnTo>
                <a:lnTo>
                  <a:pt x="0" y="1719512"/>
                </a:lnTo>
                <a:lnTo>
                  <a:pt x="0" y="76505"/>
                </a:lnTo>
                <a:lnTo>
                  <a:pt x="16786" y="31920"/>
                </a:lnTo>
                <a:lnTo>
                  <a:pt x="55513" y="4175"/>
                </a:lnTo>
                <a:lnTo>
                  <a:pt x="76505" y="0"/>
                </a:lnTo>
                <a:lnTo>
                  <a:pt x="7047191" y="0"/>
                </a:lnTo>
                <a:lnTo>
                  <a:pt x="7091775" y="16786"/>
                </a:lnTo>
                <a:lnTo>
                  <a:pt x="7119520" y="55513"/>
                </a:lnTo>
                <a:lnTo>
                  <a:pt x="7123696" y="76505"/>
                </a:lnTo>
                <a:lnTo>
                  <a:pt x="7123696" y="1724889"/>
                </a:lnTo>
                <a:lnTo>
                  <a:pt x="7106908" y="1769474"/>
                </a:lnTo>
                <a:lnTo>
                  <a:pt x="7068182" y="1797218"/>
                </a:lnTo>
                <a:lnTo>
                  <a:pt x="7052515" y="1800869"/>
                </a:lnTo>
                <a:lnTo>
                  <a:pt x="7047191"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374565"/>
            <a:ext cx="7124065" cy="3275329"/>
          </a:xfrm>
          <a:custGeom>
            <a:avLst/>
            <a:gdLst/>
            <a:ahLst/>
            <a:cxnLst/>
            <a:rect l="l" t="t" r="r" b="b"/>
            <a:pathLst>
              <a:path w="7124065" h="3275329">
                <a:moveTo>
                  <a:pt x="7047191" y="3275262"/>
                </a:moveTo>
                <a:lnTo>
                  <a:pt x="76505" y="3275262"/>
                </a:lnTo>
                <a:lnTo>
                  <a:pt x="71180" y="3274737"/>
                </a:lnTo>
                <a:lnTo>
                  <a:pt x="31920" y="3258475"/>
                </a:lnTo>
                <a:lnTo>
                  <a:pt x="4175" y="3219748"/>
                </a:lnTo>
                <a:lnTo>
                  <a:pt x="0" y="3198757"/>
                </a:lnTo>
                <a:lnTo>
                  <a:pt x="0" y="3193381"/>
                </a:lnTo>
                <a:lnTo>
                  <a:pt x="0" y="76505"/>
                </a:lnTo>
                <a:lnTo>
                  <a:pt x="16786" y="31920"/>
                </a:lnTo>
                <a:lnTo>
                  <a:pt x="55513" y="4175"/>
                </a:lnTo>
                <a:lnTo>
                  <a:pt x="76505" y="0"/>
                </a:lnTo>
                <a:lnTo>
                  <a:pt x="7047191" y="0"/>
                </a:lnTo>
                <a:lnTo>
                  <a:pt x="7091775" y="16786"/>
                </a:lnTo>
                <a:lnTo>
                  <a:pt x="7119520" y="55513"/>
                </a:lnTo>
                <a:lnTo>
                  <a:pt x="7123696" y="76505"/>
                </a:lnTo>
                <a:lnTo>
                  <a:pt x="7123696" y="3198757"/>
                </a:lnTo>
                <a:lnTo>
                  <a:pt x="7106908" y="3243341"/>
                </a:lnTo>
                <a:lnTo>
                  <a:pt x="7068182" y="3271086"/>
                </a:lnTo>
                <a:lnTo>
                  <a:pt x="7052515" y="3274737"/>
                </a:lnTo>
                <a:lnTo>
                  <a:pt x="7047191" y="327526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79808" y="392613"/>
            <a:ext cx="3636010" cy="1499870"/>
          </a:xfrm>
          <a:prstGeom prst="rect">
            <a:avLst/>
          </a:prstGeom>
        </p:spPr>
        <p:txBody>
          <a:bodyPr vert="horz" wrap="square" lIns="0" tIns="12065" rIns="0" bIns="0" rtlCol="0">
            <a:spAutoFit/>
          </a:bodyPr>
          <a:lstStyle/>
          <a:p>
            <a:pPr marL="12700" marR="1379855">
              <a:lnSpc>
                <a:spcPct val="143300"/>
              </a:lnSpc>
              <a:spcBef>
                <a:spcPts val="95"/>
              </a:spcBef>
            </a:pPr>
            <a:r>
              <a:rPr sz="2250" b="1" dirty="0">
                <a:solidFill>
                  <a:srgbClr val="00B0F0"/>
                </a:solidFill>
                <a:latin typeface="Courier New"/>
                <a:cs typeface="Courier New"/>
              </a:rPr>
              <a:t>SELECT</a:t>
            </a:r>
            <a:r>
              <a:rPr sz="2250" dirty="0">
                <a:latin typeface="Courier New"/>
                <a:cs typeface="Courier New"/>
              </a:rPr>
              <a:t> </a:t>
            </a:r>
            <a:r>
              <a:rPr sz="2250" dirty="0">
                <a:solidFill>
                  <a:srgbClr val="04182D"/>
                </a:solidFill>
                <a:latin typeface="Courier New"/>
                <a:cs typeface="Courier New"/>
              </a:rPr>
              <a:t>song </a:t>
            </a:r>
            <a:r>
              <a:rPr sz="2250" spc="5" dirty="0">
                <a:solidFill>
                  <a:srgbClr val="04182D"/>
                </a:solidFill>
                <a:latin typeface="Courier New"/>
                <a:cs typeface="Courier New"/>
              </a:rPr>
              <a:t> </a:t>
            </a: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WHERE</a:t>
            </a:r>
            <a:r>
              <a:rPr sz="2250" spc="-15" dirty="0">
                <a:latin typeface="Courier New"/>
                <a:cs typeface="Courier New"/>
              </a:rPr>
              <a:t> </a:t>
            </a:r>
            <a:r>
              <a:rPr sz="2250" dirty="0">
                <a:solidFill>
                  <a:srgbClr val="04182D"/>
                </a:solidFill>
                <a:latin typeface="Courier New"/>
                <a:cs typeface="Courier New"/>
              </a:rPr>
              <a:t>song</a:t>
            </a:r>
            <a:r>
              <a:rPr sz="2250" spc="-10" dirty="0">
                <a:solidFill>
                  <a:srgbClr val="04182D"/>
                </a:solidFill>
                <a:latin typeface="Courier New"/>
                <a:cs typeface="Courier New"/>
              </a:rPr>
              <a:t> </a:t>
            </a:r>
            <a:r>
              <a:rPr sz="2250" b="1" dirty="0">
                <a:solidFill>
                  <a:srgbClr val="00B0F0"/>
                </a:solidFill>
                <a:latin typeface="Courier New"/>
                <a:cs typeface="Courier New"/>
              </a:rPr>
              <a:t>LIKE</a:t>
            </a:r>
            <a:r>
              <a:rPr sz="2250" spc="-15" dirty="0">
                <a:latin typeface="Courier New"/>
                <a:cs typeface="Courier New"/>
              </a:rPr>
              <a:t> </a:t>
            </a:r>
            <a:r>
              <a:rPr sz="2250" dirty="0">
                <a:solidFill>
                  <a:srgbClr val="BE2F72"/>
                </a:solidFill>
                <a:latin typeface="Courier New"/>
                <a:cs typeface="Courier New"/>
              </a:rPr>
              <a:t>'a%'</a:t>
            </a:r>
            <a:r>
              <a:rPr sz="2250" dirty="0">
                <a:solidFill>
                  <a:srgbClr val="04182D"/>
                </a:solidFill>
                <a:latin typeface="Courier New"/>
                <a:cs typeface="Courier New"/>
              </a:rPr>
              <a:t>;</a:t>
            </a:r>
            <a:endParaRPr sz="2250" dirty="0">
              <a:latin typeface="Courier New"/>
              <a:cs typeface="Courier New"/>
            </a:endParaRPr>
          </a:p>
        </p:txBody>
      </p:sp>
      <p:sp>
        <p:nvSpPr>
          <p:cNvPr id="7" name="object 7"/>
          <p:cNvSpPr txBox="1"/>
          <p:nvPr/>
        </p:nvSpPr>
        <p:spPr>
          <a:xfrm>
            <a:off x="642352" y="2439653"/>
            <a:ext cx="4496435" cy="1499870"/>
          </a:xfrm>
          <a:prstGeom prst="rect">
            <a:avLst/>
          </a:prstGeom>
        </p:spPr>
        <p:txBody>
          <a:bodyPr vert="horz" wrap="square" lIns="0" tIns="160655" rIns="0" bIns="0" rtlCol="0">
            <a:spAutoFit/>
          </a:bodyPr>
          <a:lstStyle/>
          <a:p>
            <a:pPr marL="12700">
              <a:lnSpc>
                <a:spcPct val="100000"/>
              </a:lnSpc>
              <a:spcBef>
                <a:spcPts val="12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311015" algn="l"/>
              </a:tabLst>
            </a:pPr>
            <a:r>
              <a:rPr sz="2250" dirty="0">
                <a:solidFill>
                  <a:srgbClr val="FFFFFF"/>
                </a:solidFill>
                <a:latin typeface="Courier New"/>
                <a:cs typeface="Courier New"/>
              </a:rPr>
              <a:t>| song	|</a:t>
            </a:r>
            <a:endParaRPr sz="2250" dirty="0">
              <a:latin typeface="Courier New"/>
              <a:cs typeface="Courier New"/>
            </a:endParaRPr>
          </a:p>
          <a:p>
            <a:pPr marL="12700">
              <a:lnSpc>
                <a:spcPct val="100000"/>
              </a:lnSpc>
              <a:spcBef>
                <a:spcPts val="11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8" name="object 8"/>
          <p:cNvSpPr txBox="1"/>
          <p:nvPr/>
        </p:nvSpPr>
        <p:spPr>
          <a:xfrm>
            <a:off x="642352" y="3913521"/>
            <a:ext cx="4496435" cy="1499870"/>
          </a:xfrm>
          <a:prstGeom prst="rect">
            <a:avLst/>
          </a:prstGeom>
        </p:spPr>
        <p:txBody>
          <a:bodyPr vert="horz" wrap="square" lIns="0" tIns="160655" rIns="0" bIns="0" rtlCol="0">
            <a:spAutoFit/>
          </a:bodyPr>
          <a:lstStyle/>
          <a:p>
            <a:pPr marL="12700">
              <a:lnSpc>
                <a:spcPct val="100000"/>
              </a:lnSpc>
              <a:spcBef>
                <a:spcPts val="1265"/>
              </a:spcBef>
              <a:tabLst>
                <a:tab pos="4311015" algn="l"/>
              </a:tabLst>
            </a:pPr>
            <a:r>
              <a:rPr sz="2250" dirty="0">
                <a:solidFill>
                  <a:srgbClr val="FFFFFF"/>
                </a:solidFill>
                <a:latin typeface="Courier New"/>
                <a:cs typeface="Courier New"/>
              </a:rPr>
              <a:t>| Addicted to Love	|</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5" dirty="0">
                <a:solidFill>
                  <a:srgbClr val="FFFFFF"/>
                </a:solidFill>
                <a:latin typeface="Courier New"/>
                <a:cs typeface="Courier New"/>
              </a:rPr>
              <a:t> </a:t>
            </a:r>
            <a:r>
              <a:rPr sz="2250" dirty="0">
                <a:solidFill>
                  <a:srgbClr val="FFFFFF"/>
                </a:solidFill>
                <a:latin typeface="Courier New"/>
                <a:cs typeface="Courier New"/>
              </a:rPr>
              <a:t>Ain't</a:t>
            </a:r>
            <a:r>
              <a:rPr sz="2250" spc="-5" dirty="0">
                <a:solidFill>
                  <a:srgbClr val="FFFFFF"/>
                </a:solidFill>
                <a:latin typeface="Courier New"/>
                <a:cs typeface="Courier New"/>
              </a:rPr>
              <a:t> </a:t>
            </a:r>
            <a:r>
              <a:rPr sz="2250" dirty="0">
                <a:solidFill>
                  <a:srgbClr val="FFFFFF"/>
                </a:solidFill>
                <a:latin typeface="Courier New"/>
                <a:cs typeface="Courier New"/>
              </a:rPr>
              <a:t>Too</a:t>
            </a:r>
            <a:r>
              <a:rPr sz="2250" spc="-5" dirty="0">
                <a:solidFill>
                  <a:srgbClr val="FFFFFF"/>
                </a:solidFill>
                <a:latin typeface="Courier New"/>
                <a:cs typeface="Courier New"/>
              </a:rPr>
              <a:t> </a:t>
            </a:r>
            <a:r>
              <a:rPr sz="2250" dirty="0">
                <a:solidFill>
                  <a:srgbClr val="FFFFFF"/>
                </a:solidFill>
                <a:latin typeface="Courier New"/>
                <a:cs typeface="Courier New"/>
              </a:rPr>
              <a:t>Proud</a:t>
            </a:r>
            <a:r>
              <a:rPr sz="2250" spc="-5" dirty="0">
                <a:solidFill>
                  <a:srgbClr val="FFFFFF"/>
                </a:solidFill>
                <a:latin typeface="Courier New"/>
                <a:cs typeface="Courier New"/>
              </a:rPr>
              <a:t> </a:t>
            </a:r>
            <a:r>
              <a:rPr sz="2250" dirty="0">
                <a:solidFill>
                  <a:srgbClr val="FFFFFF"/>
                </a:solidFill>
                <a:latin typeface="Courier New"/>
                <a:cs typeface="Courier New"/>
              </a:rPr>
              <a:t>to</a:t>
            </a:r>
            <a:r>
              <a:rPr sz="2250" spc="-5" dirty="0">
                <a:solidFill>
                  <a:srgbClr val="FFFFFF"/>
                </a:solidFill>
                <a:latin typeface="Courier New"/>
                <a:cs typeface="Courier New"/>
              </a:rPr>
              <a:t> </a:t>
            </a:r>
            <a:r>
              <a:rPr sz="2250" dirty="0">
                <a:solidFill>
                  <a:srgbClr val="FFFFFF"/>
                </a:solidFill>
                <a:latin typeface="Courier New"/>
                <a:cs typeface="Courier New"/>
              </a:rPr>
              <a:t>Beg</a:t>
            </a:r>
            <a:r>
              <a:rPr sz="2250" spc="-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0" name="object 10"/>
          <p:cNvSpPr/>
          <p:nvPr/>
        </p:nvSpPr>
        <p:spPr>
          <a:xfrm>
            <a:off x="7942512" y="327526"/>
            <a:ext cx="7124065" cy="1801495"/>
          </a:xfrm>
          <a:custGeom>
            <a:avLst/>
            <a:gdLst/>
            <a:ahLst/>
            <a:cxnLst/>
            <a:rect l="l" t="t" r="r" b="b"/>
            <a:pathLst>
              <a:path w="7124065" h="1801495">
                <a:moveTo>
                  <a:pt x="7047191" y="1801394"/>
                </a:moveTo>
                <a:lnTo>
                  <a:pt x="76504" y="1801394"/>
                </a:lnTo>
                <a:lnTo>
                  <a:pt x="71179" y="1800869"/>
                </a:lnTo>
                <a:lnTo>
                  <a:pt x="31919" y="1784607"/>
                </a:lnTo>
                <a:lnTo>
                  <a:pt x="4174" y="1745880"/>
                </a:lnTo>
                <a:lnTo>
                  <a:pt x="0" y="1724889"/>
                </a:lnTo>
                <a:lnTo>
                  <a:pt x="0" y="1719512"/>
                </a:lnTo>
                <a:lnTo>
                  <a:pt x="0" y="76505"/>
                </a:lnTo>
                <a:lnTo>
                  <a:pt x="16785" y="31920"/>
                </a:lnTo>
                <a:lnTo>
                  <a:pt x="55512" y="4175"/>
                </a:lnTo>
                <a:lnTo>
                  <a:pt x="76504" y="0"/>
                </a:lnTo>
                <a:lnTo>
                  <a:pt x="7047191" y="0"/>
                </a:lnTo>
                <a:lnTo>
                  <a:pt x="7091775" y="16786"/>
                </a:lnTo>
                <a:lnTo>
                  <a:pt x="7119519" y="55513"/>
                </a:lnTo>
                <a:lnTo>
                  <a:pt x="7123695" y="76505"/>
                </a:lnTo>
                <a:lnTo>
                  <a:pt x="7123695" y="1724889"/>
                </a:lnTo>
                <a:lnTo>
                  <a:pt x="7106909" y="1769474"/>
                </a:lnTo>
                <a:lnTo>
                  <a:pt x="7068181" y="1797218"/>
                </a:lnTo>
                <a:lnTo>
                  <a:pt x="7052515" y="1800869"/>
                </a:lnTo>
                <a:lnTo>
                  <a:pt x="7047191"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2" name="object 12"/>
          <p:cNvSpPr/>
          <p:nvPr/>
        </p:nvSpPr>
        <p:spPr>
          <a:xfrm>
            <a:off x="7942512" y="2374565"/>
            <a:ext cx="7124065" cy="3275329"/>
          </a:xfrm>
          <a:custGeom>
            <a:avLst/>
            <a:gdLst/>
            <a:ahLst/>
            <a:cxnLst/>
            <a:rect l="l" t="t" r="r" b="b"/>
            <a:pathLst>
              <a:path w="7124065" h="3275329">
                <a:moveTo>
                  <a:pt x="7047191" y="3275262"/>
                </a:moveTo>
                <a:lnTo>
                  <a:pt x="76504" y="3275262"/>
                </a:lnTo>
                <a:lnTo>
                  <a:pt x="71179" y="3274737"/>
                </a:lnTo>
                <a:lnTo>
                  <a:pt x="31919" y="3258475"/>
                </a:lnTo>
                <a:lnTo>
                  <a:pt x="4174" y="3219748"/>
                </a:lnTo>
                <a:lnTo>
                  <a:pt x="0" y="3198757"/>
                </a:lnTo>
                <a:lnTo>
                  <a:pt x="0" y="3193381"/>
                </a:lnTo>
                <a:lnTo>
                  <a:pt x="0" y="76505"/>
                </a:lnTo>
                <a:lnTo>
                  <a:pt x="16785" y="31920"/>
                </a:lnTo>
                <a:lnTo>
                  <a:pt x="55512" y="4175"/>
                </a:lnTo>
                <a:lnTo>
                  <a:pt x="76504" y="0"/>
                </a:lnTo>
                <a:lnTo>
                  <a:pt x="7047191" y="0"/>
                </a:lnTo>
                <a:lnTo>
                  <a:pt x="7091775" y="16786"/>
                </a:lnTo>
                <a:lnTo>
                  <a:pt x="7119519" y="55513"/>
                </a:lnTo>
                <a:lnTo>
                  <a:pt x="7123695" y="76505"/>
                </a:lnTo>
                <a:lnTo>
                  <a:pt x="7123695" y="3198757"/>
                </a:lnTo>
                <a:lnTo>
                  <a:pt x="7106909" y="3243341"/>
                </a:lnTo>
                <a:lnTo>
                  <a:pt x="7068181" y="3271086"/>
                </a:lnTo>
                <a:lnTo>
                  <a:pt x="7052515" y="3274737"/>
                </a:lnTo>
                <a:lnTo>
                  <a:pt x="7047191" y="327526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3" name="object 13"/>
          <p:cNvSpPr txBox="1"/>
          <p:nvPr/>
        </p:nvSpPr>
        <p:spPr>
          <a:xfrm>
            <a:off x="8093574" y="392613"/>
            <a:ext cx="3979545" cy="1499870"/>
          </a:xfrm>
          <a:prstGeom prst="rect">
            <a:avLst/>
          </a:prstGeom>
        </p:spPr>
        <p:txBody>
          <a:bodyPr vert="horz" wrap="square" lIns="0" tIns="12065" rIns="0" bIns="0" rtlCol="0">
            <a:spAutoFit/>
          </a:bodyPr>
          <a:lstStyle/>
          <a:p>
            <a:pPr marL="12700" marR="1723389">
              <a:lnSpc>
                <a:spcPct val="143300"/>
              </a:lnSpc>
              <a:spcBef>
                <a:spcPts val="95"/>
              </a:spcBef>
            </a:pPr>
            <a:r>
              <a:rPr sz="2250" b="1" dirty="0">
                <a:solidFill>
                  <a:srgbClr val="00B0F0"/>
                </a:solidFill>
                <a:latin typeface="Courier New"/>
                <a:cs typeface="Courier New"/>
              </a:rPr>
              <a:t>SELECT</a:t>
            </a:r>
            <a:r>
              <a:rPr sz="2250" spc="-55" dirty="0">
                <a:latin typeface="Courier New"/>
                <a:cs typeface="Courier New"/>
              </a:rPr>
              <a:t> </a:t>
            </a:r>
            <a:r>
              <a:rPr sz="2250" dirty="0">
                <a:solidFill>
                  <a:srgbClr val="04182D"/>
                </a:solidFill>
                <a:latin typeface="Courier New"/>
                <a:cs typeface="Courier New"/>
              </a:rPr>
              <a:t>artist </a:t>
            </a: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5" dirty="0">
                <a:latin typeface="Courier New"/>
                <a:cs typeface="Courier New"/>
              </a:rPr>
              <a:t> </a:t>
            </a:r>
            <a:r>
              <a:rPr sz="2250" dirty="0">
                <a:solidFill>
                  <a:srgbClr val="04182D"/>
                </a:solidFill>
                <a:latin typeface="Courier New"/>
                <a:cs typeface="Courier New"/>
              </a:rPr>
              <a:t>songlist</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WHERE</a:t>
            </a:r>
            <a:r>
              <a:rPr sz="2250" spc="-10" dirty="0">
                <a:latin typeface="Courier New"/>
                <a:cs typeface="Courier New"/>
              </a:rPr>
              <a:t> </a:t>
            </a:r>
            <a:r>
              <a:rPr sz="2250" dirty="0">
                <a:solidFill>
                  <a:srgbClr val="04182D"/>
                </a:solidFill>
                <a:latin typeface="Courier New"/>
                <a:cs typeface="Courier New"/>
              </a:rPr>
              <a:t>artist</a:t>
            </a:r>
            <a:r>
              <a:rPr sz="2250" spc="-10" dirty="0">
                <a:solidFill>
                  <a:srgbClr val="04182D"/>
                </a:solidFill>
                <a:latin typeface="Courier New"/>
                <a:cs typeface="Courier New"/>
              </a:rPr>
              <a:t> </a:t>
            </a:r>
            <a:r>
              <a:rPr sz="2250" b="1" dirty="0">
                <a:solidFill>
                  <a:srgbClr val="00B0F0"/>
                </a:solidFill>
                <a:latin typeface="Courier New"/>
                <a:cs typeface="Courier New"/>
              </a:rPr>
              <a:t>LIKE</a:t>
            </a:r>
            <a:r>
              <a:rPr sz="2250" spc="-10" dirty="0">
                <a:latin typeface="Courier New"/>
                <a:cs typeface="Courier New"/>
              </a:rPr>
              <a:t> </a:t>
            </a:r>
            <a:r>
              <a:rPr sz="2250" dirty="0">
                <a:solidFill>
                  <a:srgbClr val="BE2F72"/>
                </a:solidFill>
                <a:latin typeface="Courier New"/>
                <a:cs typeface="Courier New"/>
              </a:rPr>
              <a:t>'f%'</a:t>
            </a:r>
            <a:r>
              <a:rPr sz="2250" dirty="0">
                <a:solidFill>
                  <a:srgbClr val="04182D"/>
                </a:solidFill>
                <a:latin typeface="Courier New"/>
                <a:cs typeface="Courier New"/>
              </a:rPr>
              <a:t>;</a:t>
            </a:r>
            <a:endParaRPr sz="2250" dirty="0">
              <a:latin typeface="Courier New"/>
              <a:cs typeface="Courier New"/>
            </a:endParaRPr>
          </a:p>
        </p:txBody>
      </p:sp>
      <p:sp>
        <p:nvSpPr>
          <p:cNvPr id="14" name="object 14"/>
          <p:cNvSpPr txBox="1"/>
          <p:nvPr/>
        </p:nvSpPr>
        <p:spPr>
          <a:xfrm>
            <a:off x="8093574" y="2439653"/>
            <a:ext cx="2948940" cy="1499870"/>
          </a:xfrm>
          <a:prstGeom prst="rect">
            <a:avLst/>
          </a:prstGeom>
        </p:spPr>
        <p:txBody>
          <a:bodyPr vert="horz" wrap="square" lIns="0" tIns="160655" rIns="0" bIns="0" rtlCol="0">
            <a:spAutoFit/>
          </a:bodyPr>
          <a:lstStyle/>
          <a:p>
            <a:pPr marL="12700">
              <a:lnSpc>
                <a:spcPct val="100000"/>
              </a:lnSpc>
              <a:spcBef>
                <a:spcPts val="1265"/>
              </a:spcBef>
              <a:tabLst>
                <a:tab pos="27635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2763520" algn="l"/>
              </a:tabLst>
            </a:pPr>
            <a:r>
              <a:rPr sz="2250" dirty="0">
                <a:solidFill>
                  <a:srgbClr val="FFFFFF"/>
                </a:solidFill>
                <a:latin typeface="Courier New"/>
                <a:cs typeface="Courier New"/>
              </a:rPr>
              <a:t>| artist	|</a:t>
            </a:r>
            <a:endParaRPr sz="2250" dirty="0">
              <a:latin typeface="Courier New"/>
              <a:cs typeface="Courier New"/>
            </a:endParaRPr>
          </a:p>
          <a:p>
            <a:pPr marL="12700">
              <a:lnSpc>
                <a:spcPct val="100000"/>
              </a:lnSpc>
              <a:spcBef>
                <a:spcPts val="1165"/>
              </a:spcBef>
              <a:tabLst>
                <a:tab pos="27635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5" name="object 15"/>
          <p:cNvSpPr txBox="1"/>
          <p:nvPr/>
        </p:nvSpPr>
        <p:spPr>
          <a:xfrm>
            <a:off x="8093574" y="3913521"/>
            <a:ext cx="2948940" cy="1499870"/>
          </a:xfrm>
          <a:prstGeom prst="rect">
            <a:avLst/>
          </a:prstGeom>
        </p:spPr>
        <p:txBody>
          <a:bodyPr vert="horz" wrap="square" lIns="0" tIns="160655" rIns="0" bIns="0" rtlCol="0">
            <a:spAutoFit/>
          </a:bodyPr>
          <a:lstStyle/>
          <a:p>
            <a:pPr marL="12700">
              <a:lnSpc>
                <a:spcPct val="100000"/>
              </a:lnSpc>
              <a:spcBef>
                <a:spcPts val="1265"/>
              </a:spcBef>
              <a:tabLst>
                <a:tab pos="2763520" algn="l"/>
              </a:tabLst>
            </a:pPr>
            <a:r>
              <a:rPr sz="2250" dirty="0">
                <a:solidFill>
                  <a:srgbClr val="FFFFFF"/>
                </a:solidFill>
                <a:latin typeface="Courier New"/>
                <a:cs typeface="Courier New"/>
              </a:rPr>
              <a:t>| Faces	|</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15" dirty="0">
                <a:solidFill>
                  <a:srgbClr val="FFFFFF"/>
                </a:solidFill>
                <a:latin typeface="Courier New"/>
                <a:cs typeface="Courier New"/>
              </a:rPr>
              <a:t> </a:t>
            </a:r>
            <a:r>
              <a:rPr sz="2250" dirty="0">
                <a:solidFill>
                  <a:srgbClr val="FFFFFF"/>
                </a:solidFill>
                <a:latin typeface="Courier New"/>
                <a:cs typeface="Courier New"/>
              </a:rPr>
              <a:t>Faith</a:t>
            </a:r>
            <a:r>
              <a:rPr sz="2250" spc="-15" dirty="0">
                <a:solidFill>
                  <a:srgbClr val="FFFFFF"/>
                </a:solidFill>
                <a:latin typeface="Courier New"/>
                <a:cs typeface="Courier New"/>
              </a:rPr>
              <a:t> </a:t>
            </a:r>
            <a:r>
              <a:rPr sz="2250" dirty="0">
                <a:solidFill>
                  <a:srgbClr val="FFFFFF"/>
                </a:solidFill>
                <a:latin typeface="Courier New"/>
                <a:cs typeface="Courier New"/>
              </a:rPr>
              <a:t>No</a:t>
            </a:r>
            <a:r>
              <a:rPr sz="2250" spc="-10" dirty="0">
                <a:solidFill>
                  <a:srgbClr val="FFFFFF"/>
                </a:solidFill>
                <a:latin typeface="Courier New"/>
                <a:cs typeface="Courier New"/>
              </a:rPr>
              <a:t> </a:t>
            </a:r>
            <a:r>
              <a:rPr sz="2250" dirty="0">
                <a:solidFill>
                  <a:srgbClr val="FFFFFF"/>
                </a:solidFill>
                <a:latin typeface="Courier New"/>
                <a:cs typeface="Courier New"/>
              </a:rPr>
              <a:t>More</a:t>
            </a:r>
            <a:r>
              <a:rPr sz="2250" spc="-1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276352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8" name="object 18"/>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10" grpId="0" animBg="1"/>
      <p:bldP spid="12"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53"/>
            <a:ext cx="5492115" cy="1825625"/>
          </a:xfrm>
          <a:prstGeom prst="rect">
            <a:avLst/>
          </a:prstGeom>
        </p:spPr>
        <p:txBody>
          <a:bodyPr vert="horz" wrap="square" lIns="0" tIns="363220" rIns="0" bIns="0" rtlCol="0">
            <a:spAutoFit/>
          </a:bodyPr>
          <a:lstStyle/>
          <a:p>
            <a:pPr marL="61594" algn="ctr">
              <a:lnSpc>
                <a:spcPct val="100000"/>
              </a:lnSpc>
              <a:spcBef>
                <a:spcPts val="2860"/>
              </a:spcBef>
            </a:pPr>
            <a:r>
              <a:rPr spc="-620" dirty="0"/>
              <a:t>L</a:t>
            </a:r>
            <a:r>
              <a:rPr spc="-395" dirty="0"/>
              <a:t>e</a:t>
            </a:r>
            <a:r>
              <a:rPr spc="-365" dirty="0"/>
              <a:t>t</a:t>
            </a:r>
            <a:r>
              <a:rPr spc="-805" dirty="0"/>
              <a:t>'</a:t>
            </a:r>
            <a:r>
              <a:rPr spc="-290" dirty="0"/>
              <a:t>s</a:t>
            </a:r>
            <a:r>
              <a:rPr spc="-330" dirty="0"/>
              <a:t> </a:t>
            </a:r>
            <a:r>
              <a:rPr spc="-320" dirty="0"/>
              <a:t>p</a:t>
            </a:r>
            <a:r>
              <a:rPr spc="-509" dirty="0"/>
              <a:t>r</a:t>
            </a:r>
            <a:r>
              <a:rPr spc="-140" dirty="0"/>
              <a:t>a</a:t>
            </a:r>
            <a:r>
              <a:rPr spc="35" dirty="0"/>
              <a:t>c</a:t>
            </a:r>
            <a:r>
              <a:rPr spc="-370" dirty="0"/>
              <a:t>t</a:t>
            </a:r>
            <a:r>
              <a:rPr spc="-470" dirty="0"/>
              <a:t>i</a:t>
            </a:r>
            <a:r>
              <a:rPr spc="85" dirty="0"/>
              <a:t>c</a:t>
            </a:r>
            <a:r>
              <a:rPr spc="-285" dirty="0"/>
              <a:t>e</a:t>
            </a:r>
            <a:r>
              <a:rPr spc="-445" dirty="0"/>
              <a:t>!</a:t>
            </a:r>
          </a:p>
          <a:p>
            <a:pPr algn="ctr">
              <a:lnSpc>
                <a:spcPct val="100000"/>
              </a:lnSpc>
              <a:spcBef>
                <a:spcPts val="969"/>
              </a:spcBef>
              <a:tabLst>
                <a:tab pos="2806700" algn="l"/>
                <a:tab pos="3401060" algn="l"/>
                <a:tab pos="4196715" algn="l"/>
              </a:tabLst>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endParaRPr sz="225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1: Exploring classic rock songs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14342934" cy="1661993"/>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In this set of exercises, you'll use the </a:t>
            </a:r>
            <a:r>
              <a:rPr lang="en-US" sz="2550" b="1" noProof="1">
                <a:solidFill>
                  <a:srgbClr val="05192D"/>
                </a:solidFill>
                <a:latin typeface="Arial Hebrew Scholar" pitchFamily="2" charset="-79"/>
                <a:cs typeface="Arial Hebrew Scholar" pitchFamily="2" charset="-79"/>
              </a:rPr>
              <a:t>songlist</a:t>
            </a:r>
            <a:r>
              <a:rPr lang="en-US" sz="2550" dirty="0">
                <a:solidFill>
                  <a:srgbClr val="05192D"/>
                </a:solidFill>
                <a:latin typeface="Arial Hebrew Scholar" pitchFamily="2" charset="-79"/>
                <a:cs typeface="Arial Hebrew Scholar" pitchFamily="2" charset="-79"/>
              </a:rPr>
              <a:t> table, which contains songs featured on the playlists of 25 classic rock radio stations. </a:t>
            </a:r>
          </a:p>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First, let's get download and familiar with the data.</a:t>
            </a:r>
          </a:p>
          <a:p>
            <a:pPr marL="914400" lvl="1" indent="-457200" algn="just">
              <a:buFont typeface="Courier New" panose="02070309020205020404" pitchFamily="49" charset="0"/>
              <a:buChar char="o"/>
            </a:pPr>
            <a:r>
              <a:rPr lang="en-US" sz="2550" dirty="0">
                <a:solidFill>
                  <a:srgbClr val="05192D"/>
                </a:solidFill>
                <a:latin typeface="Arial Hebrew Scholar" pitchFamily="2" charset="-79"/>
                <a:cs typeface="Arial Hebrew Scholar" pitchFamily="2" charset="-79"/>
              </a:rPr>
              <a:t>Download data: </a:t>
            </a:r>
            <a:r>
              <a:rPr lang="en-US" sz="2550" dirty="0">
                <a:solidFill>
                  <a:srgbClr val="05192D"/>
                </a:solidFill>
                <a:latin typeface="Arial Hebrew Scholar" pitchFamily="2" charset="-79"/>
                <a:cs typeface="Arial Hebrew Scholar" pitchFamily="2" charset="-79"/>
                <a:hlinkClick r:id="rId3"/>
              </a:rPr>
              <a:t>songlist.csv</a:t>
            </a:r>
            <a:endParaRPr lang="en-US" sz="2550" dirty="0">
              <a:solidFill>
                <a:srgbClr val="05192D"/>
              </a:solidFill>
              <a:latin typeface="Arial Hebrew Scholar" pitchFamily="2" charset="-79"/>
              <a:cs typeface="Arial Hebrew Scholar" pitchFamily="2" charset="-79"/>
            </a:endParaRPr>
          </a:p>
        </p:txBody>
      </p:sp>
      <p:sp>
        <p:nvSpPr>
          <p:cNvPr id="6" name="TextBox 5">
            <a:extLst>
              <a:ext uri="{FF2B5EF4-FFF2-40B4-BE49-F238E27FC236}">
                <a16:creationId xmlns:a16="http://schemas.microsoft.com/office/drawing/2014/main" id="{BCB26E6E-0AC5-932B-1CDE-04CC2AB30C4E}"/>
              </a:ext>
            </a:extLst>
          </p:cNvPr>
          <p:cNvSpPr txBox="1"/>
          <p:nvPr/>
        </p:nvSpPr>
        <p:spPr>
          <a:xfrm>
            <a:off x="349473" y="3018957"/>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83108" y="4199483"/>
            <a:ext cx="14342935" cy="1248818"/>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490620" y="3552357"/>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Retrieve the </a:t>
            </a:r>
            <a:r>
              <a:rPr lang="en-US" sz="2550" noProof="1">
                <a:solidFill>
                  <a:schemeClr val="accent6">
                    <a:lumMod val="75000"/>
                  </a:schemeClr>
                </a:solidFill>
                <a:latin typeface="Arial Hebrew Scholar" pitchFamily="2" charset="-79"/>
                <a:cs typeface="Arial Hebrew Scholar" pitchFamily="2" charset="-79"/>
              </a:rPr>
              <a:t>song</a:t>
            </a:r>
            <a:r>
              <a:rPr lang="en-US" sz="2550" noProof="1">
                <a:latin typeface="Arial Hebrew Scholar" pitchFamily="2" charset="-79"/>
                <a:cs typeface="Arial Hebrew Scholar" pitchFamily="2" charset="-79"/>
              </a:rPr>
              <a:t>,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release_year </a:t>
            </a:r>
            <a:r>
              <a:rPr lang="en-US" sz="2550" noProof="1">
                <a:latin typeface="Arial Hebrew Scholar" pitchFamily="2" charset="-79"/>
                <a:cs typeface="Arial Hebrew Scholar" pitchFamily="2" charset="-79"/>
              </a:rPr>
              <a:t>columns from the </a:t>
            </a:r>
            <a:r>
              <a:rPr lang="en-US" sz="2550" noProof="1">
                <a:solidFill>
                  <a:schemeClr val="accent6">
                    <a:lumMod val="75000"/>
                  </a:schemeClr>
                </a:solidFill>
                <a:latin typeface="Arial Hebrew Scholar" pitchFamily="2" charset="-79"/>
                <a:cs typeface="Arial Hebrew Scholar" pitchFamily="2" charset="-79"/>
              </a:rPr>
              <a:t>songlist</a:t>
            </a:r>
            <a:r>
              <a:rPr lang="en-US" sz="2550" noProof="1">
                <a:latin typeface="Arial Hebrew Scholar" pitchFamily="2" charset="-79"/>
                <a:cs typeface="Arial Hebrew Scholar" pitchFamily="2" charset="-79"/>
              </a:rPr>
              <a:t> table.</a:t>
            </a:r>
          </a:p>
        </p:txBody>
      </p:sp>
      <p:sp>
        <p:nvSpPr>
          <p:cNvPr id="11" name="object 4">
            <a:extLst>
              <a:ext uri="{FF2B5EF4-FFF2-40B4-BE49-F238E27FC236}">
                <a16:creationId xmlns:a16="http://schemas.microsoft.com/office/drawing/2014/main" id="{1CF69CB5-3F0B-17BA-212E-F7F4C2EB57AF}"/>
              </a:ext>
            </a:extLst>
          </p:cNvPr>
          <p:cNvSpPr txBox="1"/>
          <p:nvPr/>
        </p:nvSpPr>
        <p:spPr>
          <a:xfrm>
            <a:off x="1077314" y="4227577"/>
            <a:ext cx="10827046" cy="982320"/>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the song, artist and release_year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 ___,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songlist</a:t>
            </a:r>
            <a:r>
              <a:rPr lang="en-US" sz="2100" noProof="1">
                <a:solidFill>
                  <a:srgbClr val="00B050"/>
                </a:solidFill>
                <a:latin typeface="Courier New"/>
                <a:cs typeface="Courier New"/>
              </a:rPr>
              <a:t> </a:t>
            </a:r>
          </a:p>
        </p:txBody>
      </p:sp>
      <p:sp>
        <p:nvSpPr>
          <p:cNvPr id="3" name="object 5">
            <a:extLst>
              <a:ext uri="{FF2B5EF4-FFF2-40B4-BE49-F238E27FC236}">
                <a16:creationId xmlns:a16="http://schemas.microsoft.com/office/drawing/2014/main" id="{5C104769-62B5-76CB-04AC-AFCA7D17310F}"/>
              </a:ext>
            </a:extLst>
          </p:cNvPr>
          <p:cNvSpPr/>
          <p:nvPr/>
        </p:nvSpPr>
        <p:spPr>
          <a:xfrm>
            <a:off x="885914" y="6085448"/>
            <a:ext cx="14342935" cy="2121942"/>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4" name="TextBox 3">
            <a:extLst>
              <a:ext uri="{FF2B5EF4-FFF2-40B4-BE49-F238E27FC236}">
                <a16:creationId xmlns:a16="http://schemas.microsoft.com/office/drawing/2014/main" id="{6254BAF1-CA1F-7696-92FF-2FF9A48B9663}"/>
              </a:ext>
            </a:extLst>
          </p:cNvPr>
          <p:cNvSpPr txBox="1"/>
          <p:nvPr/>
        </p:nvSpPr>
        <p:spPr>
          <a:xfrm>
            <a:off x="493426" y="560070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Make sure there are no NULL values in the </a:t>
            </a:r>
            <a:r>
              <a:rPr lang="en-US" sz="2550" noProof="1">
                <a:solidFill>
                  <a:schemeClr val="accent6">
                    <a:lumMod val="75000"/>
                  </a:schemeClr>
                </a:solidFill>
                <a:latin typeface="Arial Hebrew Scholar" pitchFamily="2" charset="-79"/>
                <a:cs typeface="Arial Hebrew Scholar" pitchFamily="2" charset="-79"/>
              </a:rPr>
              <a:t>release_year </a:t>
            </a:r>
            <a:r>
              <a:rPr lang="en-US" sz="2550" noProof="1">
                <a:latin typeface="Arial Hebrew Scholar" pitchFamily="2" charset="-79"/>
                <a:cs typeface="Arial Hebrew Scholar" pitchFamily="2" charset="-79"/>
              </a:rPr>
              <a:t>column.</a:t>
            </a:r>
          </a:p>
        </p:txBody>
      </p:sp>
      <p:sp>
        <p:nvSpPr>
          <p:cNvPr id="5" name="object 4">
            <a:extLst>
              <a:ext uri="{FF2B5EF4-FFF2-40B4-BE49-F238E27FC236}">
                <a16:creationId xmlns:a16="http://schemas.microsoft.com/office/drawing/2014/main" id="{966768ED-44CB-41AD-B4B2-482DA6B12DF3}"/>
              </a:ext>
            </a:extLst>
          </p:cNvPr>
          <p:cNvSpPr txBox="1"/>
          <p:nvPr/>
        </p:nvSpPr>
        <p:spPr>
          <a:xfrm>
            <a:off x="1080120" y="6275920"/>
            <a:ext cx="12566030" cy="1628651"/>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the song, artist and release_year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 artist, release_year</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songlist</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Ensure there are no missing or unknown values in the release_year column</a:t>
            </a:r>
          </a:p>
          <a:p>
            <a:pPr>
              <a:spcBef>
                <a:spcPts val="30"/>
              </a:spcBef>
            </a:pPr>
            <a:r>
              <a:rPr lang="en-US" sz="2100" noProof="1">
                <a:solidFill>
                  <a:schemeClr val="bg1"/>
                </a:solidFill>
                <a:latin typeface="Courier New"/>
                <a:cs typeface="Courier New"/>
              </a:rPr>
              <a:t>___ ___ ___ ___ ___;</a:t>
            </a:r>
          </a:p>
        </p:txBody>
      </p:sp>
    </p:spTree>
    <p:extLst>
      <p:ext uri="{BB962C8B-B14F-4D97-AF65-F5344CB8AC3E}">
        <p14:creationId xmlns:p14="http://schemas.microsoft.com/office/powerpoint/2010/main" val="304212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dissolv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dissolv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3" grpId="0" animBg="1"/>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1: Exploring classic rock songs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334635" y="1315009"/>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475782" y="1848409"/>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Order the results by </a:t>
            </a:r>
            <a:r>
              <a:rPr lang="en-US" sz="2550" noProof="1">
                <a:solidFill>
                  <a:schemeClr val="accent6">
                    <a:lumMod val="75000"/>
                  </a:schemeClr>
                </a:solidFill>
                <a:latin typeface="Arial Hebrew Scholar" pitchFamily="2" charset="-79"/>
                <a:cs typeface="Arial Hebrew Scholar" pitchFamily="2" charset="-79"/>
              </a:rPr>
              <a:t>artist</a:t>
            </a:r>
            <a:r>
              <a:rPr lang="en-US" sz="2550" noProof="1">
                <a:latin typeface="Arial Hebrew Scholar" pitchFamily="2" charset="-79"/>
                <a:cs typeface="Arial Hebrew Scholar" pitchFamily="2" charset="-79"/>
              </a:rPr>
              <a:t> and </a:t>
            </a:r>
            <a:r>
              <a:rPr lang="en-US" sz="2550" noProof="1">
                <a:solidFill>
                  <a:schemeClr val="accent6">
                    <a:lumMod val="75000"/>
                  </a:schemeClr>
                </a:solidFill>
                <a:latin typeface="Arial Hebrew Scholar" pitchFamily="2" charset="-79"/>
                <a:cs typeface="Arial Hebrew Scholar" pitchFamily="2" charset="-79"/>
              </a:rPr>
              <a:t>release_year</a:t>
            </a:r>
            <a:r>
              <a:rPr lang="en-US" sz="2550" noProof="1">
                <a:latin typeface="Arial Hebrew Scholar" pitchFamily="2" charset="-79"/>
                <a:cs typeface="Arial Hebrew Scholar" pitchFamily="2" charset="-79"/>
              </a:rPr>
              <a:t>.</a:t>
            </a:r>
          </a:p>
        </p:txBody>
      </p:sp>
      <p:sp>
        <p:nvSpPr>
          <p:cNvPr id="3" name="object 5">
            <a:extLst>
              <a:ext uri="{FF2B5EF4-FFF2-40B4-BE49-F238E27FC236}">
                <a16:creationId xmlns:a16="http://schemas.microsoft.com/office/drawing/2014/main" id="{5C104769-62B5-76CB-04AC-AFCA7D17310F}"/>
              </a:ext>
            </a:extLst>
          </p:cNvPr>
          <p:cNvSpPr/>
          <p:nvPr/>
        </p:nvSpPr>
        <p:spPr>
          <a:xfrm>
            <a:off x="871076" y="2381809"/>
            <a:ext cx="14342935" cy="3142691"/>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5" name="object 4">
            <a:extLst>
              <a:ext uri="{FF2B5EF4-FFF2-40B4-BE49-F238E27FC236}">
                <a16:creationId xmlns:a16="http://schemas.microsoft.com/office/drawing/2014/main" id="{966768ED-44CB-41AD-B4B2-482DA6B12DF3}"/>
              </a:ext>
            </a:extLst>
          </p:cNvPr>
          <p:cNvSpPr txBox="1"/>
          <p:nvPr/>
        </p:nvSpPr>
        <p:spPr>
          <a:xfrm>
            <a:off x="1073150" y="2536467"/>
            <a:ext cx="12566030" cy="2598147"/>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the song, artist and release_year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 artist, release_year</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songlist</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Ensure there are no missing or unknown values in the release_year column</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release_year ___ ___ ___</a:t>
            </a:r>
            <a:endParaRPr lang="en-US" sz="2100" noProof="1">
              <a:solidFill>
                <a:srgbClr val="00B0F0"/>
              </a:solidFill>
              <a:latin typeface="Courier New"/>
              <a:cs typeface="Courier New"/>
            </a:endParaRPr>
          </a:p>
          <a:p>
            <a:pPr>
              <a:spcBef>
                <a:spcPts val="30"/>
              </a:spcBef>
            </a:pPr>
            <a:endParaRPr lang="en-US" sz="2100" noProof="1">
              <a:solidFill>
                <a:srgbClr val="00B050"/>
              </a:solidFill>
              <a:latin typeface="Courier New"/>
              <a:cs typeface="Courier New"/>
            </a:endParaRPr>
          </a:p>
          <a:p>
            <a:pPr>
              <a:spcBef>
                <a:spcPts val="30"/>
              </a:spcBef>
            </a:pPr>
            <a:r>
              <a:rPr lang="en-US" sz="2100" noProof="1">
                <a:solidFill>
                  <a:srgbClr val="00B050"/>
                </a:solidFill>
                <a:latin typeface="Courier New"/>
                <a:cs typeface="Courier New"/>
              </a:rPr>
              <a:t>-- Arrange the results by the artist and release_year columns</a:t>
            </a:r>
          </a:p>
          <a:p>
            <a:pPr>
              <a:spcBef>
                <a:spcPts val="30"/>
              </a:spcBef>
            </a:pPr>
            <a:r>
              <a:rPr lang="en-US" sz="2100" noProof="1">
                <a:solidFill>
                  <a:schemeClr val="bg1"/>
                </a:solidFill>
                <a:latin typeface="Courier New"/>
                <a:cs typeface="Courier New"/>
              </a:rPr>
              <a:t>___ ___ ___, ___;</a:t>
            </a:r>
          </a:p>
        </p:txBody>
      </p:sp>
    </p:spTree>
    <p:extLst>
      <p:ext uri="{BB962C8B-B14F-4D97-AF65-F5344CB8AC3E}">
        <p14:creationId xmlns:p14="http://schemas.microsoft.com/office/powerpoint/2010/main" val="333883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3700962" cy="1399101"/>
          </a:xfrm>
          <a:prstGeom prst="rect">
            <a:avLst/>
          </a:prstGeom>
        </p:spPr>
        <p:txBody>
          <a:bodyPr vert="horz" wrap="square" lIns="0" tIns="13970" rIns="0" bIns="0" rtlCol="0">
            <a:spAutoFit/>
          </a:bodyPr>
          <a:lstStyle/>
          <a:p>
            <a:pPr marL="12700" algn="l">
              <a:spcBef>
                <a:spcPts val="110"/>
              </a:spcBef>
            </a:pPr>
            <a:r>
              <a:rPr lang="en-US" sz="4500" spc="60" dirty="0"/>
              <a:t>Exercise 2: Exploring classic rock songs - AND/OR</a:t>
            </a:r>
            <a:br>
              <a:rPr lang="en-US" sz="4500" spc="60" dirty="0"/>
            </a:b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334635" y="1315009"/>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475782" y="1848409"/>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Extend the WHERE clause so that the results are those with a </a:t>
            </a:r>
            <a:r>
              <a:rPr lang="en-US" sz="2550" noProof="1">
                <a:solidFill>
                  <a:schemeClr val="accent6">
                    <a:lumMod val="75000"/>
                  </a:schemeClr>
                </a:solidFill>
                <a:latin typeface="Arial Hebrew Scholar" pitchFamily="2" charset="-79"/>
                <a:cs typeface="Arial Hebrew Scholar" pitchFamily="2" charset="-79"/>
              </a:rPr>
              <a:t>release_year </a:t>
            </a:r>
            <a:r>
              <a:rPr lang="en-US" sz="2550" noProof="1">
                <a:latin typeface="Arial Hebrew Scholar" pitchFamily="2" charset="-79"/>
                <a:cs typeface="Arial Hebrew Scholar" pitchFamily="2" charset="-79"/>
              </a:rPr>
              <a:t>greater than or equal to 1980 and less than or equal to 1990.</a:t>
            </a:r>
          </a:p>
        </p:txBody>
      </p:sp>
      <p:sp>
        <p:nvSpPr>
          <p:cNvPr id="3" name="object 5">
            <a:extLst>
              <a:ext uri="{FF2B5EF4-FFF2-40B4-BE49-F238E27FC236}">
                <a16:creationId xmlns:a16="http://schemas.microsoft.com/office/drawing/2014/main" id="{5C104769-62B5-76CB-04AC-AFCA7D17310F}"/>
              </a:ext>
            </a:extLst>
          </p:cNvPr>
          <p:cNvSpPr/>
          <p:nvPr/>
        </p:nvSpPr>
        <p:spPr>
          <a:xfrm>
            <a:off x="871076" y="2839010"/>
            <a:ext cx="14342935" cy="2894554"/>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5" name="object 4">
            <a:extLst>
              <a:ext uri="{FF2B5EF4-FFF2-40B4-BE49-F238E27FC236}">
                <a16:creationId xmlns:a16="http://schemas.microsoft.com/office/drawing/2014/main" id="{966768ED-44CB-41AD-B4B2-482DA6B12DF3}"/>
              </a:ext>
            </a:extLst>
          </p:cNvPr>
          <p:cNvSpPr txBox="1"/>
          <p:nvPr/>
        </p:nvSpPr>
        <p:spPr>
          <a:xfrm>
            <a:off x="1073150" y="2993667"/>
            <a:ext cx="12566030" cy="2598147"/>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the song, artist and release_year columns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 artist, release_year</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songlist</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Retrieve records greater than and including 1980</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release_year ___ ___</a:t>
            </a:r>
            <a:endParaRPr lang="en-US" sz="2100" noProof="1">
              <a:solidFill>
                <a:srgbClr val="00B0F0"/>
              </a:solidFill>
              <a:latin typeface="Courier New"/>
              <a:cs typeface="Courier New"/>
            </a:endParaRPr>
          </a:p>
          <a:p>
            <a:pPr>
              <a:spcBef>
                <a:spcPts val="30"/>
              </a:spcBef>
            </a:pPr>
            <a:r>
              <a:rPr lang="en-US" sz="2100" noProof="1">
                <a:solidFill>
                  <a:srgbClr val="00B050"/>
                </a:solidFill>
                <a:latin typeface="Courier New"/>
                <a:cs typeface="Courier New"/>
              </a:rPr>
              <a:t>-- Also retrieve records up to and including 1990</a:t>
            </a:r>
          </a:p>
          <a:p>
            <a:pPr>
              <a:spcBef>
                <a:spcPts val="30"/>
              </a:spcBef>
            </a:pPr>
            <a:r>
              <a:rPr lang="en-US" sz="2100" noProof="1">
                <a:solidFill>
                  <a:schemeClr val="bg1"/>
                </a:solidFill>
                <a:latin typeface="Courier New"/>
                <a:cs typeface="Courier New"/>
              </a:rPr>
              <a:t>___ release_year ___ ___</a:t>
            </a:r>
            <a:endParaRPr lang="en-US" sz="2100" noProof="1">
              <a:solidFill>
                <a:srgbClr val="00B0F0"/>
              </a:solidFill>
              <a:latin typeface="Courier New"/>
              <a:cs typeface="Courier New"/>
            </a:endParaRPr>
          </a:p>
          <a:p>
            <a:pPr>
              <a:spcBef>
                <a:spcPts val="30"/>
              </a:spcBef>
            </a:pPr>
            <a:r>
              <a:rPr lang="en-US" sz="2100" noProof="1">
                <a:solidFill>
                  <a:srgbClr val="00B0F0"/>
                </a:solidFill>
                <a:latin typeface="Courier New"/>
                <a:cs typeface="Courier New"/>
              </a:rPr>
              <a:t>ORDER BY</a:t>
            </a:r>
            <a:r>
              <a:rPr lang="en-US" sz="2100" noProof="1">
                <a:solidFill>
                  <a:schemeClr val="bg1"/>
                </a:solidFill>
                <a:latin typeface="Courier New"/>
                <a:cs typeface="Courier New"/>
              </a:rPr>
              <a:t> artist, release_year;</a:t>
            </a:r>
          </a:p>
        </p:txBody>
      </p:sp>
      <p:sp>
        <p:nvSpPr>
          <p:cNvPr id="4" name="TextBox 3">
            <a:extLst>
              <a:ext uri="{FF2B5EF4-FFF2-40B4-BE49-F238E27FC236}">
                <a16:creationId xmlns:a16="http://schemas.microsoft.com/office/drawing/2014/main" id="{37C6F1AE-24ED-1EE6-F14F-836A8664F5AB}"/>
              </a:ext>
            </a:extLst>
          </p:cNvPr>
          <p:cNvSpPr txBox="1"/>
          <p:nvPr/>
        </p:nvSpPr>
        <p:spPr>
          <a:xfrm>
            <a:off x="475782" y="602242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Update your query to use an OR instead of an AND.</a:t>
            </a:r>
          </a:p>
        </p:txBody>
      </p:sp>
    </p:spTree>
    <p:extLst>
      <p:ext uri="{BB962C8B-B14F-4D97-AF65-F5344CB8AC3E}">
        <p14:creationId xmlns:p14="http://schemas.microsoft.com/office/powerpoint/2010/main" val="32986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animBg="1"/>
      <p:bldP spid="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0924" y="1128561"/>
            <a:ext cx="7124065" cy="1146810"/>
          </a:xfrm>
          <a:custGeom>
            <a:avLst/>
            <a:gdLst/>
            <a:ahLst/>
            <a:cxnLst/>
            <a:rect l="l" t="t" r="r" b="b"/>
            <a:pathLst>
              <a:path w="7124065" h="1146810">
                <a:moveTo>
                  <a:pt x="7047191" y="1146341"/>
                </a:moveTo>
                <a:lnTo>
                  <a:pt x="76505" y="1146341"/>
                </a:lnTo>
                <a:lnTo>
                  <a:pt x="71180" y="1145817"/>
                </a:lnTo>
                <a:lnTo>
                  <a:pt x="31920" y="1129555"/>
                </a:lnTo>
                <a:lnTo>
                  <a:pt x="4175" y="1090827"/>
                </a:lnTo>
                <a:lnTo>
                  <a:pt x="0" y="1069836"/>
                </a:lnTo>
                <a:lnTo>
                  <a:pt x="0" y="1064460"/>
                </a:lnTo>
                <a:lnTo>
                  <a:pt x="0" y="76505"/>
                </a:lnTo>
                <a:lnTo>
                  <a:pt x="16786" y="31920"/>
                </a:lnTo>
                <a:lnTo>
                  <a:pt x="55513" y="4175"/>
                </a:lnTo>
                <a:lnTo>
                  <a:pt x="76505" y="0"/>
                </a:lnTo>
                <a:lnTo>
                  <a:pt x="7047191" y="0"/>
                </a:lnTo>
                <a:lnTo>
                  <a:pt x="7091775" y="16786"/>
                </a:lnTo>
                <a:lnTo>
                  <a:pt x="7119520" y="55513"/>
                </a:lnTo>
                <a:lnTo>
                  <a:pt x="7123696" y="76505"/>
                </a:lnTo>
                <a:lnTo>
                  <a:pt x="7123696" y="1069836"/>
                </a:lnTo>
                <a:lnTo>
                  <a:pt x="7106908" y="1114421"/>
                </a:lnTo>
                <a:lnTo>
                  <a:pt x="7068182" y="1142166"/>
                </a:lnTo>
                <a:lnTo>
                  <a:pt x="7052515" y="1145817"/>
                </a:lnTo>
                <a:lnTo>
                  <a:pt x="7047191" y="1146341"/>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txBox="1"/>
          <p:nvPr/>
        </p:nvSpPr>
        <p:spPr>
          <a:xfrm>
            <a:off x="659602" y="1277683"/>
            <a:ext cx="2809875" cy="848566"/>
          </a:xfrm>
          <a:prstGeom prst="rect">
            <a:avLst/>
          </a:prstGeom>
        </p:spPr>
        <p:txBody>
          <a:bodyPr vert="horz" wrap="square" lIns="0" tIns="12065" rIns="0" bIns="0" rtlCol="0">
            <a:spAutoFit/>
          </a:bodyPr>
          <a:lstStyle/>
          <a:p>
            <a:pPr marL="12700" marR="5080">
              <a:lnSpc>
                <a:spcPct val="141000"/>
              </a:lnSpc>
              <a:spcBef>
                <a:spcPts val="95"/>
              </a:spcBef>
            </a:pPr>
            <a:r>
              <a:rPr sz="2000" b="1" spc="10" dirty="0">
                <a:solidFill>
                  <a:srgbClr val="00B0F0"/>
                </a:solidFill>
                <a:latin typeface="Courier New"/>
                <a:cs typeface="Courier New"/>
              </a:rPr>
              <a:t>SELECT</a:t>
            </a:r>
            <a:r>
              <a:rPr sz="2000" spc="10" dirty="0">
                <a:latin typeface="Courier New"/>
                <a:cs typeface="Courier New"/>
              </a:rPr>
              <a:t> </a:t>
            </a:r>
            <a:r>
              <a:rPr sz="2000" spc="10" dirty="0">
                <a:solidFill>
                  <a:srgbClr val="04182D"/>
                </a:solidFill>
                <a:latin typeface="Courier New"/>
                <a:cs typeface="Courier New"/>
              </a:rPr>
              <a:t>description </a:t>
            </a:r>
            <a:r>
              <a:rPr sz="2000" spc="-1190" dirty="0">
                <a:solidFill>
                  <a:srgbClr val="04182D"/>
                </a:solidFill>
                <a:latin typeface="Courier New"/>
                <a:cs typeface="Courier New"/>
              </a:rPr>
              <a:t> </a:t>
            </a:r>
            <a:r>
              <a:rPr sz="2000" b="1" spc="10" dirty="0">
                <a:solidFill>
                  <a:srgbClr val="00B0F0"/>
                </a:solidFill>
                <a:latin typeface="Courier New"/>
                <a:cs typeface="Courier New"/>
              </a:rPr>
              <a:t>FROM</a:t>
            </a:r>
            <a:r>
              <a:rPr sz="2000" spc="5" dirty="0">
                <a:latin typeface="Courier New"/>
                <a:cs typeface="Courier New"/>
              </a:rPr>
              <a:t> </a:t>
            </a:r>
            <a:r>
              <a:rPr sz="2000" spc="10" dirty="0">
                <a:solidFill>
                  <a:srgbClr val="04182D"/>
                </a:solidFill>
                <a:latin typeface="Courier New"/>
                <a:cs typeface="Courier New"/>
              </a:rPr>
              <a:t>grid;</a:t>
            </a:r>
            <a:endParaRPr sz="2000" dirty="0">
              <a:latin typeface="Courier New"/>
              <a:cs typeface="Courier New"/>
            </a:endParaRPr>
          </a:p>
        </p:txBody>
      </p:sp>
      <p:sp>
        <p:nvSpPr>
          <p:cNvPr id="6" name="object 6"/>
          <p:cNvSpPr/>
          <p:nvPr/>
        </p:nvSpPr>
        <p:spPr>
          <a:xfrm>
            <a:off x="7942512" y="327526"/>
            <a:ext cx="7124065" cy="7164705"/>
          </a:xfrm>
          <a:custGeom>
            <a:avLst/>
            <a:gdLst/>
            <a:ahLst/>
            <a:cxnLst/>
            <a:rect l="l" t="t" r="r" b="b"/>
            <a:pathLst>
              <a:path w="7124065" h="7164705">
                <a:moveTo>
                  <a:pt x="7047191" y="7164637"/>
                </a:moveTo>
                <a:lnTo>
                  <a:pt x="76504" y="7164637"/>
                </a:lnTo>
                <a:lnTo>
                  <a:pt x="71179" y="7164112"/>
                </a:lnTo>
                <a:lnTo>
                  <a:pt x="31919" y="7147849"/>
                </a:lnTo>
                <a:lnTo>
                  <a:pt x="4174" y="7109122"/>
                </a:lnTo>
                <a:lnTo>
                  <a:pt x="0" y="7088131"/>
                </a:lnTo>
                <a:lnTo>
                  <a:pt x="0" y="7082755"/>
                </a:lnTo>
                <a:lnTo>
                  <a:pt x="0" y="76505"/>
                </a:lnTo>
                <a:lnTo>
                  <a:pt x="16785" y="31920"/>
                </a:lnTo>
                <a:lnTo>
                  <a:pt x="55512" y="4175"/>
                </a:lnTo>
                <a:lnTo>
                  <a:pt x="76504" y="0"/>
                </a:lnTo>
                <a:lnTo>
                  <a:pt x="7047191" y="0"/>
                </a:lnTo>
                <a:lnTo>
                  <a:pt x="7091775" y="16786"/>
                </a:lnTo>
                <a:lnTo>
                  <a:pt x="7119519" y="55513"/>
                </a:lnTo>
                <a:lnTo>
                  <a:pt x="7123695" y="76505"/>
                </a:lnTo>
                <a:lnTo>
                  <a:pt x="7123695" y="7088131"/>
                </a:lnTo>
                <a:lnTo>
                  <a:pt x="7106909" y="7132715"/>
                </a:lnTo>
                <a:lnTo>
                  <a:pt x="7068181" y="7160460"/>
                </a:lnTo>
                <a:lnTo>
                  <a:pt x="7052515" y="7164112"/>
                </a:lnTo>
                <a:lnTo>
                  <a:pt x="7047191" y="716463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8076943" y="386881"/>
            <a:ext cx="6058535" cy="1315085"/>
          </a:xfrm>
          <a:prstGeom prst="rect">
            <a:avLst/>
          </a:prstGeom>
        </p:spPr>
        <p:txBody>
          <a:bodyPr vert="horz" wrap="square" lIns="0" tIns="136525" rIns="0" bIns="0" rtlCol="0">
            <a:spAutoFit/>
          </a:bodyPr>
          <a:lstStyle/>
          <a:p>
            <a:pPr marL="12700">
              <a:lnSpc>
                <a:spcPct val="100000"/>
              </a:lnSpc>
              <a:spcBef>
                <a:spcPts val="1075"/>
              </a:spcBef>
            </a:pPr>
            <a:r>
              <a:rPr sz="2000" spc="10"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5890260" algn="l"/>
              </a:tabLst>
            </a:pPr>
            <a:r>
              <a:rPr sz="2000" spc="15" dirty="0">
                <a:solidFill>
                  <a:srgbClr val="FFFFFF"/>
                </a:solidFill>
                <a:latin typeface="Courier New"/>
                <a:cs typeface="Courier New"/>
              </a:rPr>
              <a:t>| </a:t>
            </a:r>
            <a:r>
              <a:rPr sz="2000" spc="10" dirty="0">
                <a:solidFill>
                  <a:srgbClr val="FFFFFF"/>
                </a:solidFill>
                <a:latin typeface="Courier New"/>
                <a:cs typeface="Courier New"/>
              </a:rPr>
              <a:t>descriptio</a:t>
            </a:r>
            <a:r>
              <a:rPr sz="2000" spc="15" dirty="0">
                <a:solidFill>
                  <a:srgbClr val="FFFFFF"/>
                </a:solidFill>
                <a:latin typeface="Courier New"/>
                <a:cs typeface="Courier New"/>
              </a:rPr>
              <a:t>n</a:t>
            </a:r>
            <a:r>
              <a:rPr sz="2000" dirty="0">
                <a:solidFill>
                  <a:srgbClr val="FFFFFF"/>
                </a:solidFill>
                <a:latin typeface="Courier New"/>
                <a:cs typeface="Courier New"/>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589026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2608038503"/>
              </p:ext>
            </p:extLst>
          </p:nvPr>
        </p:nvGraphicFramePr>
        <p:xfrm>
          <a:off x="8057893" y="1817320"/>
          <a:ext cx="6094730" cy="5048486"/>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5026660">
                  <a:extLst>
                    <a:ext uri="{9D8B030D-6E8A-4147-A177-3AD203B41FA5}">
                      <a16:colId xmlns:a16="http://schemas.microsoft.com/office/drawing/2014/main" val="20001"/>
                    </a:ext>
                  </a:extLst>
                </a:gridCol>
                <a:gridCol w="804545">
                  <a:extLst>
                    <a:ext uri="{9D8B030D-6E8A-4147-A177-3AD203B41FA5}">
                      <a16:colId xmlns:a16="http://schemas.microsoft.com/office/drawing/2014/main" val="20002"/>
                    </a:ext>
                  </a:extLst>
                </a:gridCol>
              </a:tblGrid>
              <a:tr h="374853">
                <a:tc>
                  <a:txBody>
                    <a:bodyPr/>
                    <a:lstStyle/>
                    <a:p>
                      <a:pPr marL="31750">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15" dirty="0">
                          <a:solidFill>
                            <a:srgbClr val="FFFFFF"/>
                          </a:solidFill>
                          <a:latin typeface="Courier New"/>
                          <a:cs typeface="Courier New"/>
                        </a:rPr>
                        <a:t> </a:t>
                      </a:r>
                      <a:r>
                        <a:rPr sz="2000" spc="10" dirty="0">
                          <a:solidFill>
                            <a:srgbClr val="FFFFFF"/>
                          </a:solidFill>
                          <a:latin typeface="Courier New"/>
                          <a:cs typeface="Courier New"/>
                        </a:rPr>
                        <a:t>Thunderstorms</a:t>
                      </a:r>
                      <a:endParaRPr sz="2000">
                        <a:latin typeface="Courier New"/>
                        <a:cs typeface="Courier New"/>
                      </a:endParaRPr>
                    </a:p>
                  </a:txBody>
                  <a:tcPr marL="0" marR="0" marT="0" marB="0"/>
                </a:tc>
                <a:tc>
                  <a:txBody>
                    <a:bodyPr/>
                    <a:lstStyle/>
                    <a:p>
                      <a:pPr marR="24130"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0"/>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15" dirty="0">
                          <a:solidFill>
                            <a:srgbClr val="FFFFFF"/>
                          </a:solidFill>
                          <a:latin typeface="Courier New"/>
                          <a:cs typeface="Courier New"/>
                        </a:rPr>
                        <a:t> </a:t>
                      </a:r>
                      <a:r>
                        <a:rPr sz="2000" spc="10" dirty="0">
                          <a:solidFill>
                            <a:srgbClr val="FFFFFF"/>
                          </a:solidFill>
                          <a:latin typeface="Courier New"/>
                          <a:cs typeface="Courier New"/>
                        </a:rPr>
                        <a:t>Thunderstorms</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1"/>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15" dirty="0">
                          <a:solidFill>
                            <a:srgbClr val="FFFFFF"/>
                          </a:solidFill>
                          <a:latin typeface="Courier New"/>
                          <a:cs typeface="Courier New"/>
                        </a:rPr>
                        <a:t> </a:t>
                      </a:r>
                      <a:r>
                        <a:rPr sz="2000" spc="10" dirty="0">
                          <a:solidFill>
                            <a:srgbClr val="FFFFFF"/>
                          </a:solidFill>
                          <a:latin typeface="Courier New"/>
                          <a:cs typeface="Courier New"/>
                        </a:rPr>
                        <a:t>Thunderstorms</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2"/>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Fuel Supply</a:t>
                      </a:r>
                      <a:r>
                        <a:rPr sz="2000" spc="15" dirty="0">
                          <a:solidFill>
                            <a:srgbClr val="FFFFFF"/>
                          </a:solidFill>
                          <a:latin typeface="Courier New"/>
                          <a:cs typeface="Courier New"/>
                        </a:rPr>
                        <a:t> </a:t>
                      </a:r>
                      <a:r>
                        <a:rPr sz="2000" spc="10" dirty="0">
                          <a:solidFill>
                            <a:srgbClr val="FFFFFF"/>
                          </a:solidFill>
                          <a:latin typeface="Courier New"/>
                          <a:cs typeface="Courier New"/>
                        </a:rPr>
                        <a:t>Emergency</a:t>
                      </a:r>
                      <a:r>
                        <a:rPr sz="2000" spc="15" dirty="0">
                          <a:solidFill>
                            <a:srgbClr val="FFFFFF"/>
                          </a:solidFill>
                          <a:latin typeface="Courier New"/>
                          <a:cs typeface="Courier New"/>
                        </a:rPr>
                        <a:t> </a:t>
                      </a:r>
                      <a:r>
                        <a:rPr sz="2000" spc="10" dirty="0">
                          <a:solidFill>
                            <a:srgbClr val="FFFFFF"/>
                          </a:solidFill>
                          <a:latin typeface="Courier New"/>
                          <a:cs typeface="Courier New"/>
                        </a:rPr>
                        <a:t>Coal</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3"/>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Physical Attack Vandalism</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4"/>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Physical Attack Vandalism</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5"/>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Physical Attack Vandalism</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6"/>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15" dirty="0">
                          <a:solidFill>
                            <a:srgbClr val="FFFFFF"/>
                          </a:solidFill>
                          <a:latin typeface="Courier New"/>
                          <a:cs typeface="Courier New"/>
                        </a:rPr>
                        <a:t> </a:t>
                      </a:r>
                      <a:r>
                        <a:rPr sz="2000" spc="10" dirty="0">
                          <a:solidFill>
                            <a:srgbClr val="FFFFFF"/>
                          </a:solidFill>
                          <a:latin typeface="Courier New"/>
                          <a:cs typeface="Courier New"/>
                        </a:rPr>
                        <a:t>Thunderstorms</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7"/>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Severe</a:t>
                      </a:r>
                      <a:r>
                        <a:rPr sz="2000" spc="15" dirty="0">
                          <a:solidFill>
                            <a:srgbClr val="FFFFFF"/>
                          </a:solidFill>
                          <a:latin typeface="Courier New"/>
                          <a:cs typeface="Courier New"/>
                        </a:rPr>
                        <a:t> </a:t>
                      </a:r>
                      <a:r>
                        <a:rPr sz="2000" spc="10" dirty="0">
                          <a:solidFill>
                            <a:srgbClr val="FFFFFF"/>
                          </a:solidFill>
                          <a:latin typeface="Courier New"/>
                          <a:cs typeface="Courier New"/>
                        </a:rPr>
                        <a:t>Weather</a:t>
                      </a:r>
                      <a:r>
                        <a:rPr sz="2000" spc="15" dirty="0">
                          <a:solidFill>
                            <a:srgbClr val="FFFFFF"/>
                          </a:solidFill>
                          <a:latin typeface="Courier New"/>
                          <a:cs typeface="Courier New"/>
                        </a:rPr>
                        <a:t> </a:t>
                      </a:r>
                      <a:r>
                        <a:rPr sz="2000" spc="10" dirty="0">
                          <a:solidFill>
                            <a:srgbClr val="FFFFFF"/>
                          </a:solidFill>
                          <a:latin typeface="Courier New"/>
                          <a:cs typeface="Courier New"/>
                        </a:rPr>
                        <a:t>Thunderstorms</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8"/>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Suspected Physical Attack</a:t>
                      </a:r>
                      <a:endParaRPr sz="200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9"/>
                  </a:ext>
                </a:extLst>
              </a:tr>
              <a:tr h="429878">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Physical Attack Vandalism</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10"/>
                  </a:ext>
                </a:extLst>
              </a:tr>
              <a:tr h="374853">
                <a:tc>
                  <a:txBody>
                    <a:bodyPr/>
                    <a:lstStyle/>
                    <a:p>
                      <a:pPr marL="31750">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5" dirty="0">
                          <a:solidFill>
                            <a:srgbClr val="FFFFFF"/>
                          </a:solidFill>
                          <a:latin typeface="Courier New"/>
                          <a:cs typeface="Courier New"/>
                        </a:rPr>
                        <a:t>...</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dirty="0">
                        <a:latin typeface="Courier New"/>
                        <a:cs typeface="Courier New"/>
                      </a:endParaRPr>
                    </a:p>
                  </a:txBody>
                  <a:tcPr marL="0" marR="0" marT="50800" marB="0"/>
                </a:tc>
                <a:extLst>
                  <a:ext uri="{0D108BD9-81ED-4DB2-BD59-A6C34878D82A}">
                    <a16:rowId xmlns:a16="http://schemas.microsoft.com/office/drawing/2014/main" val="10011"/>
                  </a:ext>
                </a:extLst>
              </a:tr>
            </a:tbl>
          </a:graphicData>
        </a:graphic>
      </p:graphicFrame>
      <p:sp>
        <p:nvSpPr>
          <p:cNvPr id="9" name="object 9"/>
          <p:cNvSpPr txBox="1"/>
          <p:nvPr/>
        </p:nvSpPr>
        <p:spPr>
          <a:xfrm>
            <a:off x="8076943" y="6955421"/>
            <a:ext cx="6058535" cy="335280"/>
          </a:xfrm>
          <a:prstGeom prst="rect">
            <a:avLst/>
          </a:prstGeom>
        </p:spPr>
        <p:txBody>
          <a:bodyPr vert="horz" wrap="square" lIns="0" tIns="16510" rIns="0" bIns="0" rtlCol="0">
            <a:spAutoFit/>
          </a:bodyPr>
          <a:lstStyle/>
          <a:p>
            <a:pPr marL="12700">
              <a:lnSpc>
                <a:spcPct val="100000"/>
              </a:lnSpc>
              <a:spcBef>
                <a:spcPts val="130"/>
              </a:spcBef>
              <a:tabLst>
                <a:tab pos="589026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37E4B6AD-5BCF-17D7-C3F8-75AA805C41CB}"/>
              </a:ext>
            </a:extLst>
          </p:cNvPr>
          <p:cNvSpPr txBox="1">
            <a:spLocks/>
          </p:cNvSpPr>
          <p:nvPr/>
        </p:nvSpPr>
        <p:spPr>
          <a:xfrm>
            <a:off x="478589" y="273885"/>
            <a:ext cx="8546465"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355" dirty="0">
                <a:solidFill>
                  <a:sysClr val="windowText" lastClr="000000"/>
                </a:solidFill>
              </a:rPr>
              <a:t>Structure of a simple SELECT query</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3700962" cy="706604"/>
          </a:xfrm>
          <a:prstGeom prst="rect">
            <a:avLst/>
          </a:prstGeom>
        </p:spPr>
        <p:txBody>
          <a:bodyPr vert="horz" wrap="square" lIns="0" tIns="13970" rIns="0" bIns="0" rtlCol="0">
            <a:spAutoFit/>
          </a:bodyPr>
          <a:lstStyle/>
          <a:p>
            <a:pPr marL="12700" algn="l">
              <a:spcBef>
                <a:spcPts val="110"/>
              </a:spcBef>
            </a:pPr>
            <a:r>
              <a:rPr lang="en-US" sz="4500" spc="60" dirty="0"/>
              <a:t>Exercise 3: Using parentheses in your queries</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280292" y="24003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444180" y="2792989"/>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Select all artist names beginning with B who released tracks in 1986, but also retrieve any records where the </a:t>
            </a:r>
            <a:r>
              <a:rPr lang="en-US" sz="2550" noProof="1">
                <a:solidFill>
                  <a:schemeClr val="accent6">
                    <a:lumMod val="75000"/>
                  </a:schemeClr>
                </a:solidFill>
                <a:latin typeface="Arial Hebrew Scholar" pitchFamily="2" charset="-79"/>
                <a:cs typeface="Arial Hebrew Scholar" pitchFamily="2" charset="-79"/>
              </a:rPr>
              <a:t>release_year </a:t>
            </a:r>
            <a:r>
              <a:rPr lang="en-US" sz="2550" noProof="1">
                <a:latin typeface="Arial Hebrew Scholar" pitchFamily="2" charset="-79"/>
                <a:cs typeface="Arial Hebrew Scholar" pitchFamily="2" charset="-79"/>
              </a:rPr>
              <a:t>is greater than 1990.</a:t>
            </a:r>
          </a:p>
        </p:txBody>
      </p:sp>
      <p:sp>
        <p:nvSpPr>
          <p:cNvPr id="3" name="object 5">
            <a:extLst>
              <a:ext uri="{FF2B5EF4-FFF2-40B4-BE49-F238E27FC236}">
                <a16:creationId xmlns:a16="http://schemas.microsoft.com/office/drawing/2014/main" id="{5C104769-62B5-76CB-04AC-AFCA7D17310F}"/>
              </a:ext>
            </a:extLst>
          </p:cNvPr>
          <p:cNvSpPr/>
          <p:nvPr/>
        </p:nvSpPr>
        <p:spPr>
          <a:xfrm>
            <a:off x="839474" y="3783590"/>
            <a:ext cx="14342935" cy="417931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5" name="object 4">
            <a:extLst>
              <a:ext uri="{FF2B5EF4-FFF2-40B4-BE49-F238E27FC236}">
                <a16:creationId xmlns:a16="http://schemas.microsoft.com/office/drawing/2014/main" id="{966768ED-44CB-41AD-B4B2-482DA6B12DF3}"/>
              </a:ext>
            </a:extLst>
          </p:cNvPr>
          <p:cNvSpPr txBox="1"/>
          <p:nvPr/>
        </p:nvSpPr>
        <p:spPr>
          <a:xfrm>
            <a:off x="1041548" y="3938247"/>
            <a:ext cx="12566030" cy="3890809"/>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Retrieve the song, artist and release_year columns</a:t>
            </a:r>
          </a:p>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artist, release_year, song</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songlist</a:t>
            </a:r>
            <a:r>
              <a:rPr lang="en-US" sz="2100" noProof="1">
                <a:solidFill>
                  <a:srgbClr val="00B050"/>
                </a:solidFill>
                <a:latin typeface="Courier New"/>
                <a:cs typeface="Courier New"/>
              </a:rPr>
              <a:t> </a:t>
            </a:r>
          </a:p>
          <a:p>
            <a:pPr>
              <a:spcBef>
                <a:spcPts val="30"/>
              </a:spcBef>
            </a:pPr>
            <a:r>
              <a:rPr lang="en-US" sz="2100" noProof="1">
                <a:solidFill>
                  <a:srgbClr val="00B050"/>
                </a:solidFill>
                <a:latin typeface="Courier New"/>
                <a:cs typeface="Courier New"/>
              </a:rPr>
              <a:t>-- Choose the correct artist and specify the release year</a:t>
            </a:r>
          </a:p>
          <a:p>
            <a:pPr>
              <a:spcBef>
                <a:spcPts val="30"/>
              </a:spcBef>
            </a:pPr>
            <a:r>
              <a:rPr lang="en-US" sz="2100" noProof="1">
                <a:solidFill>
                  <a:srgbClr val="00B0F0"/>
                </a:solidFill>
                <a:latin typeface="Courier New"/>
                <a:cs typeface="Courier New"/>
              </a:rPr>
              <a:t>WHERE(</a:t>
            </a:r>
          </a:p>
          <a:p>
            <a:pPr lvl="1">
              <a:spcBef>
                <a:spcPts val="30"/>
              </a:spcBef>
            </a:pPr>
            <a:r>
              <a:rPr lang="en-US" sz="2100" noProof="1">
                <a:solidFill>
                  <a:schemeClr val="bg1"/>
                </a:solidFill>
                <a:latin typeface="Courier New"/>
                <a:cs typeface="Courier New"/>
              </a:rPr>
              <a:t>artist </a:t>
            </a:r>
            <a:r>
              <a:rPr lang="en-US" sz="2100" noProof="1">
                <a:solidFill>
                  <a:srgbClr val="00B0F0"/>
                </a:solidFill>
                <a:latin typeface="Courier New"/>
                <a:cs typeface="Courier New"/>
              </a:rPr>
              <a:t>LIKE</a:t>
            </a:r>
            <a:r>
              <a:rPr lang="en-US" sz="2100" noProof="1">
                <a:solidFill>
                  <a:schemeClr val="bg1"/>
                </a:solidFill>
                <a:latin typeface="Courier New"/>
                <a:cs typeface="Courier New"/>
              </a:rPr>
              <a:t> </a:t>
            </a:r>
            <a:r>
              <a:rPr lang="en-US" sz="2100" noProof="1">
                <a:solidFill>
                  <a:srgbClr val="EB21A5"/>
                </a:solidFill>
                <a:latin typeface="Courier New"/>
                <a:cs typeface="Courier New"/>
              </a:rPr>
              <a:t>'B%' </a:t>
            </a:r>
          </a:p>
          <a:p>
            <a:pPr lvl="1">
              <a:spcBef>
                <a:spcPts val="30"/>
              </a:spcBef>
            </a:pPr>
            <a:r>
              <a:rPr lang="en-US" sz="2100" noProof="1">
                <a:solidFill>
                  <a:schemeClr val="bg1"/>
                </a:solidFill>
                <a:latin typeface="Courier New"/>
                <a:cs typeface="Courier New"/>
              </a:rPr>
              <a:t>___ release_year = ___</a:t>
            </a:r>
          </a:p>
          <a:p>
            <a:pPr>
              <a:spcBef>
                <a:spcPts val="30"/>
              </a:spcBef>
            </a:pPr>
            <a:r>
              <a:rPr lang="en-US" sz="2100" noProof="1">
                <a:solidFill>
                  <a:srgbClr val="00B0F0"/>
                </a:solidFill>
                <a:latin typeface="Courier New"/>
                <a:cs typeface="Courier New"/>
              </a:rPr>
              <a:t>) </a:t>
            </a:r>
          </a:p>
          <a:p>
            <a:pPr>
              <a:spcBef>
                <a:spcPts val="30"/>
              </a:spcBef>
            </a:pPr>
            <a:r>
              <a:rPr lang="en-US" sz="2100" noProof="1">
                <a:solidFill>
                  <a:srgbClr val="00B050"/>
                </a:solidFill>
                <a:latin typeface="Courier New"/>
                <a:cs typeface="Courier New"/>
              </a:rPr>
              <a:t>-- Or return all songs released after 1990</a:t>
            </a:r>
          </a:p>
          <a:p>
            <a:pPr>
              <a:spcBef>
                <a:spcPts val="30"/>
              </a:spcBef>
            </a:pPr>
            <a:r>
              <a:rPr lang="en-US" sz="2100" noProof="1">
                <a:solidFill>
                  <a:schemeClr val="bg1"/>
                </a:solidFill>
                <a:latin typeface="Courier New"/>
                <a:cs typeface="Courier New"/>
              </a:rPr>
              <a:t>___ release_year ___ ___ </a:t>
            </a:r>
          </a:p>
          <a:p>
            <a:pPr>
              <a:spcBef>
                <a:spcPts val="30"/>
              </a:spcBef>
            </a:pPr>
            <a:r>
              <a:rPr lang="en-US" sz="2100" noProof="1">
                <a:solidFill>
                  <a:srgbClr val="00B050"/>
                </a:solidFill>
                <a:latin typeface="Courier New"/>
                <a:cs typeface="Courier New"/>
              </a:rPr>
              <a:t>-- Order the results</a:t>
            </a:r>
          </a:p>
          <a:p>
            <a:pPr>
              <a:spcBef>
                <a:spcPts val="30"/>
              </a:spcBef>
            </a:pPr>
            <a:r>
              <a:rPr lang="en-US" sz="2100" noProof="1">
                <a:solidFill>
                  <a:srgbClr val="00B0F0"/>
                </a:solidFill>
                <a:latin typeface="Courier New"/>
                <a:cs typeface="Courier New"/>
              </a:rPr>
              <a:t>ORDER BY</a:t>
            </a:r>
            <a:r>
              <a:rPr lang="en-US" sz="2100" noProof="1">
                <a:solidFill>
                  <a:schemeClr val="bg1"/>
                </a:solidFill>
                <a:latin typeface="Courier New"/>
                <a:cs typeface="Courier New"/>
              </a:rPr>
              <a:t> release_year, artist, song;</a:t>
            </a:r>
          </a:p>
        </p:txBody>
      </p:sp>
      <p:sp>
        <p:nvSpPr>
          <p:cNvPr id="7" name="TextBox 6">
            <a:extLst>
              <a:ext uri="{FF2B5EF4-FFF2-40B4-BE49-F238E27FC236}">
                <a16:creationId xmlns:a16="http://schemas.microsoft.com/office/drawing/2014/main" id="{0FE8B31C-948B-428D-F67D-9E442BC074B4}"/>
              </a:ext>
            </a:extLst>
          </p:cNvPr>
          <p:cNvSpPr txBox="1"/>
          <p:nvPr/>
        </p:nvSpPr>
        <p:spPr>
          <a:xfrm>
            <a:off x="432809" y="1016412"/>
            <a:ext cx="13518258" cy="1269578"/>
          </a:xfrm>
          <a:prstGeom prst="rect">
            <a:avLst/>
          </a:prstGeom>
          <a:noFill/>
        </p:spPr>
        <p:txBody>
          <a:bodyPr wrap="square" rtlCol="0">
            <a:spAutoFit/>
          </a:bodyPr>
          <a:lstStyle/>
          <a:p>
            <a:pPr marL="457200" indent="-457200" algn="just">
              <a:buFont typeface="Arial" panose="020B0604020202020204" pitchFamily="34" charset="0"/>
              <a:buChar char="•"/>
            </a:pPr>
            <a:r>
              <a:rPr lang="en-US" sz="2550" noProof="1">
                <a:latin typeface="Arial Hebrew Scholar" pitchFamily="2" charset="-79"/>
                <a:cs typeface="Arial Hebrew Scholar" pitchFamily="2" charset="-79"/>
              </a:rPr>
              <a:t>You can use parentheses to make the intention of your code clearer. This becomes very important when using AND and OR clauses, to ensure your queries return the exact subsets you need.</a:t>
            </a:r>
          </a:p>
        </p:txBody>
      </p:sp>
    </p:spTree>
    <p:extLst>
      <p:ext uri="{BB962C8B-B14F-4D97-AF65-F5344CB8AC3E}">
        <p14:creationId xmlns:p14="http://schemas.microsoft.com/office/powerpoint/2010/main" val="238507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animBg="1"/>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232" y="2236119"/>
            <a:ext cx="6791325" cy="2180084"/>
          </a:xfrm>
          <a:prstGeom prst="rect">
            <a:avLst/>
          </a:prstGeom>
        </p:spPr>
        <p:txBody>
          <a:bodyPr vert="horz" wrap="square" lIns="0" tIns="363220" rIns="0" bIns="0" rtlCol="0">
            <a:spAutoFit/>
          </a:bodyPr>
          <a:lstStyle/>
          <a:p>
            <a:pPr algn="ctr">
              <a:lnSpc>
                <a:spcPct val="100000"/>
              </a:lnSpc>
              <a:spcBef>
                <a:spcPts val="2860"/>
              </a:spcBef>
            </a:pPr>
            <a:r>
              <a:rPr spc="25" dirty="0"/>
              <a:t>A</a:t>
            </a:r>
            <a:r>
              <a:rPr spc="-185" dirty="0"/>
              <a:t>gg</a:t>
            </a:r>
            <a:r>
              <a:rPr spc="-509" dirty="0"/>
              <a:t>r</a:t>
            </a:r>
            <a:r>
              <a:rPr spc="-330" dirty="0"/>
              <a:t>e</a:t>
            </a:r>
            <a:r>
              <a:rPr spc="-185" dirty="0"/>
              <a:t>g</a:t>
            </a:r>
            <a:r>
              <a:rPr spc="-75" dirty="0"/>
              <a:t>a</a:t>
            </a:r>
            <a:r>
              <a:rPr spc="-370" dirty="0"/>
              <a:t>t</a:t>
            </a:r>
            <a:r>
              <a:rPr spc="-420" dirty="0"/>
              <a:t>i</a:t>
            </a:r>
            <a:r>
              <a:rPr spc="-575" dirty="0"/>
              <a:t>n</a:t>
            </a:r>
            <a:r>
              <a:rPr spc="-20" dirty="0"/>
              <a:t>g</a:t>
            </a:r>
            <a:r>
              <a:rPr spc="-330" dirty="0"/>
              <a:t> </a:t>
            </a:r>
            <a:r>
              <a:rPr spc="-275" dirty="0"/>
              <a:t>D</a:t>
            </a:r>
            <a:r>
              <a:rPr spc="-75" dirty="0"/>
              <a:t>a</a:t>
            </a:r>
            <a:r>
              <a:rPr spc="-465" dirty="0"/>
              <a:t>t</a:t>
            </a:r>
            <a:r>
              <a:rPr spc="90" dirty="0"/>
              <a:t>a</a:t>
            </a:r>
          </a:p>
          <a:p>
            <a:pPr marR="53975" algn="ctr">
              <a:spcBef>
                <a:spcPts val="969"/>
              </a:spcBef>
              <a:tabLst>
                <a:tab pos="2806700" algn="l"/>
                <a:tab pos="3401060" algn="l"/>
                <a:tab pos="4196715" algn="l"/>
              </a:tabLst>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br>
              <a:rPr lang="en-US" sz="900" b="0" spc="-100" dirty="0">
                <a:latin typeface="Arial Hebrew Scholar" pitchFamily="2" charset="-79"/>
                <a:cs typeface="Arial Hebrew Scholar" pitchFamily="2" charset="-79"/>
              </a:rPr>
            </a:br>
            <a:endParaRPr lang="en-US" sz="2250" dirty="0"/>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6" name="object 6"/>
          <p:cNvSpPr/>
          <p:nvPr/>
        </p:nvSpPr>
        <p:spPr>
          <a:xfrm>
            <a:off x="0" y="5956884"/>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7" name="object 7"/>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5382895"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300" dirty="0"/>
              <a:t>U</a:t>
            </a:r>
            <a:r>
              <a:rPr sz="4500" spc="145" dirty="0"/>
              <a:t>M</a:t>
            </a:r>
            <a:r>
              <a:rPr sz="4500" spc="-165" dirty="0"/>
              <a:t> </a:t>
            </a:r>
            <a:r>
              <a:rPr sz="4500" spc="-340" dirty="0"/>
              <a:t>-</a:t>
            </a:r>
            <a:r>
              <a:rPr sz="4500" spc="-165" dirty="0"/>
              <a:t> </a:t>
            </a:r>
            <a:r>
              <a:rPr sz="4500" spc="-280" dirty="0"/>
              <a:t>s</a:t>
            </a:r>
            <a:r>
              <a:rPr sz="4500" spc="-260" dirty="0"/>
              <a:t>i</a:t>
            </a:r>
            <a:r>
              <a:rPr sz="4500" spc="-365" dirty="0"/>
              <a:t>n</a:t>
            </a:r>
            <a:r>
              <a:rPr sz="4500" spc="-90" dirty="0"/>
              <a:t>g</a:t>
            </a:r>
            <a:r>
              <a:rPr sz="4500" spc="-285" dirty="0"/>
              <a:t>l</a:t>
            </a:r>
            <a:r>
              <a:rPr sz="4500" spc="-75" dirty="0"/>
              <a:t>e</a:t>
            </a:r>
            <a:r>
              <a:rPr sz="4500" spc="-165" dirty="0"/>
              <a:t> </a:t>
            </a:r>
            <a:r>
              <a:rPr sz="4500" spc="100" dirty="0"/>
              <a:t>c</a:t>
            </a:r>
            <a:r>
              <a:rPr sz="4500" spc="-240" dirty="0"/>
              <a:t>o</a:t>
            </a:r>
            <a:r>
              <a:rPr sz="4500" spc="-275" dirty="0"/>
              <a:t>l</a:t>
            </a:r>
            <a:r>
              <a:rPr sz="4500" spc="-325" dirty="0"/>
              <a:t>u</a:t>
            </a:r>
            <a:r>
              <a:rPr sz="4500" spc="-305" dirty="0"/>
              <a:t>m</a:t>
            </a:r>
            <a:r>
              <a:rPr sz="4500" spc="-240" dirty="0"/>
              <a:t>n</a:t>
            </a:r>
            <a:endParaRPr sz="4500" dirty="0"/>
          </a:p>
        </p:txBody>
      </p:sp>
      <p:sp>
        <p:nvSpPr>
          <p:cNvPr id="4" name="object 4"/>
          <p:cNvSpPr/>
          <p:nvPr/>
        </p:nvSpPr>
        <p:spPr>
          <a:xfrm>
            <a:off x="491289" y="1985627"/>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80"/>
                </a:lnTo>
                <a:lnTo>
                  <a:pt x="0" y="1724889"/>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4032666"/>
            <a:ext cx="14575155" cy="2784475"/>
          </a:xfrm>
          <a:custGeom>
            <a:avLst/>
            <a:gdLst/>
            <a:ahLst/>
            <a:cxnLst/>
            <a:rect l="l" t="t" r="r" b="b"/>
            <a:pathLst>
              <a:path w="14575155" h="2784475">
                <a:moveTo>
                  <a:pt x="14498413" y="2783972"/>
                </a:moveTo>
                <a:lnTo>
                  <a:pt x="76505" y="2783972"/>
                </a:lnTo>
                <a:lnTo>
                  <a:pt x="71180" y="2783448"/>
                </a:lnTo>
                <a:lnTo>
                  <a:pt x="31920" y="2767186"/>
                </a:lnTo>
                <a:lnTo>
                  <a:pt x="4175" y="2728458"/>
                </a:lnTo>
                <a:lnTo>
                  <a:pt x="0" y="2707467"/>
                </a:lnTo>
                <a:lnTo>
                  <a:pt x="0" y="2702091"/>
                </a:lnTo>
                <a:lnTo>
                  <a:pt x="0" y="76505"/>
                </a:lnTo>
                <a:lnTo>
                  <a:pt x="16786" y="31920"/>
                </a:lnTo>
                <a:lnTo>
                  <a:pt x="55513" y="4175"/>
                </a:lnTo>
                <a:lnTo>
                  <a:pt x="76505" y="0"/>
                </a:lnTo>
                <a:lnTo>
                  <a:pt x="14498413" y="0"/>
                </a:lnTo>
                <a:lnTo>
                  <a:pt x="14542998" y="16786"/>
                </a:lnTo>
                <a:lnTo>
                  <a:pt x="14570742" y="55513"/>
                </a:lnTo>
                <a:lnTo>
                  <a:pt x="14574918" y="76505"/>
                </a:lnTo>
                <a:lnTo>
                  <a:pt x="14574918" y="2707467"/>
                </a:lnTo>
                <a:lnTo>
                  <a:pt x="14558132" y="2752052"/>
                </a:lnTo>
                <a:lnTo>
                  <a:pt x="14519404" y="2779796"/>
                </a:lnTo>
                <a:lnTo>
                  <a:pt x="14503737" y="2783448"/>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p:nvPr/>
        </p:nvSpPr>
        <p:spPr>
          <a:xfrm>
            <a:off x="8083550" y="1207752"/>
            <a:ext cx="941705" cy="429895"/>
          </a:xfrm>
          <a:custGeom>
            <a:avLst/>
            <a:gdLst/>
            <a:ahLst/>
            <a:cxnLst/>
            <a:rect l="l" t="t" r="r" b="b"/>
            <a:pathLst>
              <a:path w="941704" h="429894">
                <a:moveTo>
                  <a:pt x="865132" y="429878"/>
                </a:moveTo>
                <a:lnTo>
                  <a:pt x="76505" y="429878"/>
                </a:lnTo>
                <a:lnTo>
                  <a:pt x="71180" y="429353"/>
                </a:lnTo>
                <a:lnTo>
                  <a:pt x="31918" y="413091"/>
                </a:lnTo>
                <a:lnTo>
                  <a:pt x="4174" y="374363"/>
                </a:lnTo>
                <a:lnTo>
                  <a:pt x="0" y="353373"/>
                </a:lnTo>
                <a:lnTo>
                  <a:pt x="0" y="347996"/>
                </a:lnTo>
                <a:lnTo>
                  <a:pt x="0" y="76505"/>
                </a:lnTo>
                <a:lnTo>
                  <a:pt x="16785" y="31920"/>
                </a:lnTo>
                <a:lnTo>
                  <a:pt x="55513" y="4175"/>
                </a:lnTo>
                <a:lnTo>
                  <a:pt x="76505" y="0"/>
                </a:lnTo>
                <a:lnTo>
                  <a:pt x="865132" y="0"/>
                </a:lnTo>
                <a:lnTo>
                  <a:pt x="909717" y="16786"/>
                </a:lnTo>
                <a:lnTo>
                  <a:pt x="937461" y="55513"/>
                </a:lnTo>
                <a:lnTo>
                  <a:pt x="941637" y="76505"/>
                </a:lnTo>
                <a:lnTo>
                  <a:pt x="941637" y="353373"/>
                </a:lnTo>
                <a:lnTo>
                  <a:pt x="924850" y="397957"/>
                </a:lnTo>
                <a:lnTo>
                  <a:pt x="886123" y="425702"/>
                </a:lnTo>
                <a:lnTo>
                  <a:pt x="870457" y="429353"/>
                </a:lnTo>
                <a:lnTo>
                  <a:pt x="865132" y="429878"/>
                </a:lnTo>
                <a:close/>
              </a:path>
            </a:pathLst>
          </a:custGeom>
          <a:solidFill>
            <a:srgbClr val="EFEBE3"/>
          </a:solidFill>
        </p:spPr>
        <p:txBody>
          <a:bodyPr wrap="square" lIns="0" tIns="0" rIns="0" bIns="0" rtlCol="0"/>
          <a:lstStyle/>
          <a:p>
            <a:endParaRPr dirty="0">
              <a:latin typeface="Arial Hebrew Scholar" pitchFamily="2" charset="-79"/>
            </a:endParaRPr>
          </a:p>
        </p:txBody>
      </p:sp>
      <p:sp>
        <p:nvSpPr>
          <p:cNvPr id="8" name="object 8"/>
          <p:cNvSpPr txBox="1"/>
          <p:nvPr/>
        </p:nvSpPr>
        <p:spPr>
          <a:xfrm>
            <a:off x="475608" y="1207752"/>
            <a:ext cx="8903342" cy="2390013"/>
          </a:xfrm>
          <a:prstGeom prst="rect">
            <a:avLst/>
          </a:prstGeom>
        </p:spPr>
        <p:txBody>
          <a:bodyPr vert="horz" wrap="square" lIns="0" tIns="15875" rIns="0" bIns="0" rtlCol="0">
            <a:spAutoFit/>
          </a:bodyPr>
          <a:lstStyle/>
          <a:p>
            <a:pPr marL="12700">
              <a:lnSpc>
                <a:spcPct val="100000"/>
              </a:lnSpc>
              <a:spcBef>
                <a:spcPts val="125"/>
              </a:spcBef>
              <a:tabLst>
                <a:tab pos="7915275" algn="l"/>
              </a:tabLst>
            </a:pPr>
            <a:r>
              <a:rPr lang="en-US" sz="2550" spc="-50" dirty="0">
                <a:solidFill>
                  <a:srgbClr val="04182D"/>
                </a:solidFill>
                <a:latin typeface="Arial Hebrew Scholar" pitchFamily="2" charset="-79"/>
                <a:cs typeface="Arial Hebrew Scholar" pitchFamily="2" charset="-79"/>
              </a:rPr>
              <a:t>Calculate </a:t>
            </a:r>
            <a:r>
              <a:rPr sz="2550" spc="75" dirty="0">
                <a:solidFill>
                  <a:srgbClr val="04182D"/>
                </a:solidFill>
                <a:latin typeface="Arial Hebrew Scholar" pitchFamily="2" charset="-79"/>
                <a:cs typeface="Arial Hebrew Scholar" pitchFamily="2" charset="-79"/>
              </a:rPr>
              <a:t>t</a:t>
            </a:r>
            <a:r>
              <a:rPr sz="2550" spc="80" dirty="0">
                <a:solidFill>
                  <a:srgbClr val="04182D"/>
                </a:solidFill>
                <a:latin typeface="Arial Hebrew Scholar" pitchFamily="2" charset="-79"/>
                <a:cs typeface="Arial Hebrew Scholar" pitchFamily="2" charset="-79"/>
              </a:rPr>
              <a:t>h</a:t>
            </a:r>
            <a:r>
              <a:rPr sz="2550" spc="145" dirty="0">
                <a:solidFill>
                  <a:srgbClr val="04182D"/>
                </a:solidFill>
                <a:latin typeface="Arial Hebrew Scholar" pitchFamily="2" charset="-79"/>
                <a:cs typeface="Arial Hebrew Scholar" pitchFamily="2" charset="-79"/>
              </a:rPr>
              <a:t>e</a:t>
            </a:r>
            <a:r>
              <a:rPr sz="2550" spc="-50" dirty="0">
                <a:solidFill>
                  <a:srgbClr val="04182D"/>
                </a:solidFill>
                <a:latin typeface="Arial Hebrew Scholar" pitchFamily="2" charset="-79"/>
                <a:cs typeface="Arial Hebrew Scholar" pitchFamily="2" charset="-79"/>
              </a:rPr>
              <a:t> </a:t>
            </a:r>
            <a:r>
              <a:rPr sz="2550" spc="45" dirty="0">
                <a:solidFill>
                  <a:srgbClr val="04182D"/>
                </a:solidFill>
                <a:latin typeface="Arial Hebrew Scholar" pitchFamily="2" charset="-79"/>
                <a:cs typeface="Arial Hebrew Scholar" pitchFamily="2" charset="-79"/>
              </a:rPr>
              <a:t>t</a:t>
            </a:r>
            <a:r>
              <a:rPr sz="2550" spc="95" dirty="0">
                <a:solidFill>
                  <a:srgbClr val="04182D"/>
                </a:solidFill>
                <a:latin typeface="Arial Hebrew Scholar" pitchFamily="2" charset="-79"/>
                <a:cs typeface="Arial Hebrew Scholar" pitchFamily="2" charset="-79"/>
              </a:rPr>
              <a:t>o</a:t>
            </a:r>
            <a:r>
              <a:rPr sz="2550" spc="45" dirty="0">
                <a:solidFill>
                  <a:srgbClr val="04182D"/>
                </a:solidFill>
                <a:latin typeface="Arial Hebrew Scholar" pitchFamily="2" charset="-79"/>
                <a:cs typeface="Arial Hebrew Scholar" pitchFamily="2" charset="-79"/>
              </a:rPr>
              <a:t>t</a:t>
            </a:r>
            <a:r>
              <a:rPr sz="2550" spc="235" dirty="0">
                <a:solidFill>
                  <a:srgbClr val="04182D"/>
                </a:solidFill>
                <a:latin typeface="Arial Hebrew Scholar" pitchFamily="2" charset="-79"/>
                <a:cs typeface="Arial Hebrew Scholar" pitchFamily="2" charset="-79"/>
              </a:rPr>
              <a:t>a</a:t>
            </a:r>
            <a:r>
              <a:rPr sz="2550" spc="60" dirty="0">
                <a:solidFill>
                  <a:srgbClr val="04182D"/>
                </a:solidFill>
                <a:latin typeface="Arial Hebrew Scholar" pitchFamily="2" charset="-79"/>
                <a:cs typeface="Arial Hebrew Scholar" pitchFamily="2" charset="-79"/>
              </a:rPr>
              <a:t>l</a:t>
            </a:r>
            <a:r>
              <a:rPr sz="2550" spc="-50" dirty="0">
                <a:solidFill>
                  <a:srgbClr val="04182D"/>
                </a:solidFill>
                <a:latin typeface="Arial Hebrew Scholar" pitchFamily="2" charset="-79"/>
                <a:cs typeface="Arial Hebrew Scholar" pitchFamily="2" charset="-79"/>
              </a:rPr>
              <a:t> </a:t>
            </a:r>
            <a:r>
              <a:rPr sz="2550" spc="235" dirty="0">
                <a:solidFill>
                  <a:srgbClr val="04182D"/>
                </a:solidFill>
                <a:latin typeface="Arial Hebrew Scholar" pitchFamily="2" charset="-79"/>
                <a:cs typeface="Arial Hebrew Scholar" pitchFamily="2" charset="-79"/>
              </a:rPr>
              <a:t>a</a:t>
            </a:r>
            <a:r>
              <a:rPr sz="2550" spc="150" dirty="0">
                <a:solidFill>
                  <a:srgbClr val="04182D"/>
                </a:solidFill>
                <a:latin typeface="Arial Hebrew Scholar" pitchFamily="2" charset="-79"/>
                <a:cs typeface="Arial Hebrew Scholar" pitchFamily="2" charset="-79"/>
              </a:rPr>
              <a:t>m</a:t>
            </a:r>
            <a:r>
              <a:rPr sz="2550" spc="105" dirty="0">
                <a:solidFill>
                  <a:srgbClr val="04182D"/>
                </a:solidFill>
                <a:latin typeface="Arial Hebrew Scholar" pitchFamily="2" charset="-79"/>
                <a:cs typeface="Arial Hebrew Scholar" pitchFamily="2" charset="-79"/>
              </a:rPr>
              <a:t>o</a:t>
            </a:r>
            <a:r>
              <a:rPr sz="2550" spc="70" dirty="0">
                <a:solidFill>
                  <a:srgbClr val="04182D"/>
                </a:solidFill>
                <a:latin typeface="Arial Hebrew Scholar" pitchFamily="2" charset="-79"/>
                <a:cs typeface="Arial Hebrew Scholar" pitchFamily="2" charset="-79"/>
              </a:rPr>
              <a:t>u</a:t>
            </a:r>
            <a:r>
              <a:rPr sz="2550" spc="35" dirty="0">
                <a:solidFill>
                  <a:srgbClr val="04182D"/>
                </a:solidFill>
                <a:latin typeface="Arial Hebrew Scholar" pitchFamily="2" charset="-79"/>
                <a:cs typeface="Arial Hebrew Scholar" pitchFamily="2" charset="-79"/>
              </a:rPr>
              <a:t>n</a:t>
            </a:r>
            <a:r>
              <a:rPr sz="2550" spc="95" dirty="0">
                <a:solidFill>
                  <a:srgbClr val="04182D"/>
                </a:solidFill>
                <a:latin typeface="Arial Hebrew Scholar" pitchFamily="2" charset="-79"/>
                <a:cs typeface="Arial Hebrew Scholar" pitchFamily="2" charset="-79"/>
              </a:rPr>
              <a:t>t</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o</a:t>
            </a:r>
            <a:r>
              <a:rPr sz="2550" spc="125" dirty="0">
                <a:solidFill>
                  <a:srgbClr val="04182D"/>
                </a:solidFill>
                <a:latin typeface="Arial Hebrew Scholar" pitchFamily="2" charset="-79"/>
                <a:cs typeface="Arial Hebrew Scholar" pitchFamily="2" charset="-79"/>
              </a:rPr>
              <a:t>f</a:t>
            </a:r>
            <a:r>
              <a:rPr sz="2550" spc="-50" dirty="0">
                <a:solidFill>
                  <a:srgbClr val="04182D"/>
                </a:solidFill>
                <a:latin typeface="Arial Hebrew Scholar" pitchFamily="2" charset="-79"/>
                <a:cs typeface="Arial Hebrew Scholar" pitchFamily="2" charset="-79"/>
              </a:rPr>
              <a:t> </a:t>
            </a:r>
            <a:r>
              <a:rPr sz="2550" spc="235" dirty="0">
                <a:solidFill>
                  <a:srgbClr val="04182D"/>
                </a:solidFill>
                <a:latin typeface="Arial Hebrew Scholar" pitchFamily="2" charset="-79"/>
                <a:cs typeface="Arial Hebrew Scholar" pitchFamily="2" charset="-79"/>
              </a:rPr>
              <a:t>a</a:t>
            </a:r>
            <a:r>
              <a:rPr sz="2550" spc="-50" dirty="0">
                <a:solidFill>
                  <a:srgbClr val="04182D"/>
                </a:solidFill>
                <a:latin typeface="Arial Hebrew Scholar" pitchFamily="2" charset="-79"/>
                <a:cs typeface="Arial Hebrew Scholar" pitchFamily="2" charset="-79"/>
              </a:rPr>
              <a:t> </a:t>
            </a:r>
            <a:r>
              <a:rPr lang="en-US" sz="2550" spc="265" dirty="0">
                <a:solidFill>
                  <a:srgbClr val="04182D"/>
                </a:solidFill>
                <a:latin typeface="Arial Hebrew Scholar" pitchFamily="2" charset="-79"/>
                <a:cs typeface="Arial Hebrew Scholar" pitchFamily="2" charset="-79"/>
              </a:rPr>
              <a:t>c</a:t>
            </a:r>
            <a:r>
              <a:rPr sz="2550" spc="100" dirty="0">
                <a:solidFill>
                  <a:srgbClr val="04182D"/>
                </a:solidFill>
                <a:latin typeface="Arial Hebrew Scholar" pitchFamily="2" charset="-79"/>
                <a:cs typeface="Arial Hebrew Scholar" pitchFamily="2" charset="-79"/>
              </a:rPr>
              <a:t>o</a:t>
            </a:r>
            <a:r>
              <a:rPr sz="2550" spc="15" dirty="0">
                <a:solidFill>
                  <a:srgbClr val="04182D"/>
                </a:solidFill>
                <a:latin typeface="Arial Hebrew Scholar" pitchFamily="2" charset="-79"/>
                <a:cs typeface="Arial Hebrew Scholar" pitchFamily="2" charset="-79"/>
              </a:rPr>
              <a:t>l</a:t>
            </a:r>
            <a:r>
              <a:rPr sz="2550" spc="70" dirty="0">
                <a:solidFill>
                  <a:srgbClr val="04182D"/>
                </a:solidFill>
                <a:latin typeface="Arial Hebrew Scholar" pitchFamily="2" charset="-79"/>
                <a:cs typeface="Arial Hebrew Scholar" pitchFamily="2" charset="-79"/>
              </a:rPr>
              <a:t>u</a:t>
            </a:r>
            <a:r>
              <a:rPr sz="2550" spc="145" dirty="0">
                <a:solidFill>
                  <a:srgbClr val="04182D"/>
                </a:solidFill>
                <a:latin typeface="Arial Hebrew Scholar" pitchFamily="2" charset="-79"/>
                <a:cs typeface="Arial Hebrew Scholar" pitchFamily="2" charset="-79"/>
              </a:rPr>
              <a:t>m</a:t>
            </a:r>
            <a:r>
              <a:rPr sz="2550" spc="70" dirty="0">
                <a:solidFill>
                  <a:srgbClr val="04182D"/>
                </a:solidFill>
                <a:latin typeface="Arial Hebrew Scholar" pitchFamily="2" charset="-79"/>
                <a:cs typeface="Arial Hebrew Scholar" pitchFamily="2" charset="-79"/>
              </a:rPr>
              <a:t>n</a:t>
            </a:r>
            <a:r>
              <a:rPr sz="2550" spc="-5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v</a:t>
            </a:r>
            <a:r>
              <a:rPr sz="2550" spc="235" dirty="0">
                <a:solidFill>
                  <a:srgbClr val="04182D"/>
                </a:solidFill>
                <a:latin typeface="Arial Hebrew Scholar" pitchFamily="2" charset="-79"/>
                <a:cs typeface="Arial Hebrew Scholar" pitchFamily="2" charset="-79"/>
              </a:rPr>
              <a:t>a</a:t>
            </a:r>
            <a:r>
              <a:rPr sz="2550" spc="15" dirty="0">
                <a:solidFill>
                  <a:srgbClr val="04182D"/>
                </a:solidFill>
                <a:latin typeface="Arial Hebrew Scholar" pitchFamily="2" charset="-79"/>
                <a:cs typeface="Arial Hebrew Scholar" pitchFamily="2" charset="-79"/>
              </a:rPr>
              <a:t>l</a:t>
            </a:r>
            <a:r>
              <a:rPr sz="2550" spc="65" dirty="0">
                <a:solidFill>
                  <a:srgbClr val="04182D"/>
                </a:solidFill>
                <a:latin typeface="Arial Hebrew Scholar" pitchFamily="2" charset="-79"/>
                <a:cs typeface="Arial Hebrew Scholar" pitchFamily="2" charset="-79"/>
              </a:rPr>
              <a:t>u</a:t>
            </a:r>
            <a:r>
              <a:rPr sz="2550" spc="145" dirty="0">
                <a:solidFill>
                  <a:srgbClr val="04182D"/>
                </a:solidFill>
                <a:latin typeface="Arial Hebrew Scholar" pitchFamily="2" charset="-79"/>
                <a:cs typeface="Arial Hebrew Scholar" pitchFamily="2" charset="-79"/>
              </a:rPr>
              <a:t>e</a:t>
            </a:r>
            <a:r>
              <a:rPr sz="2550" spc="-5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w</a:t>
            </a:r>
            <a:r>
              <a:rPr sz="2550" spc="45" dirty="0">
                <a:solidFill>
                  <a:srgbClr val="04182D"/>
                </a:solidFill>
                <a:latin typeface="Arial Hebrew Scholar" pitchFamily="2" charset="-79"/>
                <a:cs typeface="Arial Hebrew Scholar" pitchFamily="2" charset="-79"/>
              </a:rPr>
              <a:t>i</a:t>
            </a:r>
            <a:r>
              <a:rPr sz="2550" spc="75" dirty="0">
                <a:solidFill>
                  <a:srgbClr val="04182D"/>
                </a:solidFill>
                <a:latin typeface="Arial Hebrew Scholar" pitchFamily="2" charset="-79"/>
                <a:cs typeface="Arial Hebrew Scholar" pitchFamily="2" charset="-79"/>
              </a:rPr>
              <a:t>t</a:t>
            </a:r>
            <a:r>
              <a:rPr sz="2550" spc="80" dirty="0">
                <a:solidFill>
                  <a:srgbClr val="04182D"/>
                </a:solidFill>
                <a:latin typeface="Arial Hebrew Scholar" pitchFamily="2" charset="-79"/>
                <a:cs typeface="Arial Hebrew Scholar" pitchFamily="2" charset="-79"/>
              </a:rPr>
              <a:t>h</a:t>
            </a:r>
            <a:r>
              <a:rPr lang="en-US" sz="2550" spc="80" dirty="0">
                <a:solidFill>
                  <a:srgbClr val="04182D"/>
                </a:solidFill>
                <a:latin typeface="Arial Hebrew Scholar" pitchFamily="2" charset="-79"/>
                <a:cs typeface="Arial Hebrew Scholar" pitchFamily="2" charset="-79"/>
              </a:rPr>
              <a:t>   </a:t>
            </a:r>
            <a:r>
              <a:rPr sz="2250" dirty="0">
                <a:solidFill>
                  <a:srgbClr val="00B050"/>
                </a:solidFill>
                <a:latin typeface="Courier New"/>
                <a:cs typeface="Courier New"/>
              </a:rPr>
              <a:t>SUM()</a:t>
            </a:r>
          </a:p>
          <a:p>
            <a:pPr>
              <a:lnSpc>
                <a:spcPct val="100000"/>
              </a:lnSpc>
              <a:spcBef>
                <a:spcPts val="50"/>
              </a:spcBef>
            </a:pPr>
            <a:endParaRPr sz="4350" dirty="0">
              <a:latin typeface="Courier New"/>
              <a:cs typeface="Courier New"/>
            </a:endParaRPr>
          </a:p>
          <a:p>
            <a:pPr marL="175895">
              <a:lnSpc>
                <a:spcPct val="100000"/>
              </a:lnSpc>
            </a:pPr>
            <a:r>
              <a:rPr sz="2250" b="1" dirty="0">
                <a:solidFill>
                  <a:srgbClr val="00B0F0"/>
                </a:solidFill>
                <a:latin typeface="Courier New"/>
                <a:cs typeface="Courier New"/>
              </a:rPr>
              <a:t>SELECT</a:t>
            </a:r>
          </a:p>
          <a:p>
            <a:pPr marL="175895" marR="1210310" indent="343535">
              <a:lnSpc>
                <a:spcPct val="143300"/>
              </a:lnSpc>
            </a:pPr>
            <a:r>
              <a:rPr sz="2250" dirty="0">
                <a:solidFill>
                  <a:srgbClr val="00B050"/>
                </a:solidFill>
                <a:latin typeface="Courier New"/>
                <a:cs typeface="Courier New"/>
              </a:rPr>
              <a:t>SUM</a:t>
            </a:r>
            <a:r>
              <a:rPr sz="2250" dirty="0">
                <a:solidFill>
                  <a:srgbClr val="04182D"/>
                </a:solidFill>
                <a:latin typeface="Courier New"/>
                <a:cs typeface="Courier New"/>
              </a:rPr>
              <a:t>(</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b="1" dirty="0">
                <a:solidFill>
                  <a:srgbClr val="00B0F0"/>
                </a:solidFill>
                <a:latin typeface="Courier New"/>
                <a:cs typeface="Courier New"/>
              </a:rPr>
              <a:t>AS</a:t>
            </a:r>
            <a:r>
              <a:rPr sz="2250" spc="20" dirty="0">
                <a:latin typeface="Courier New"/>
                <a:cs typeface="Courier New"/>
              </a:rPr>
              <a:t> </a:t>
            </a:r>
            <a:r>
              <a:rPr sz="2250" dirty="0">
                <a:solidFill>
                  <a:srgbClr val="04182D"/>
                </a:solidFill>
                <a:latin typeface="Courier New"/>
                <a:cs typeface="Courier New"/>
              </a:rPr>
              <a:t>total</a:t>
            </a:r>
            <a:endParaRPr lang="en-US" sz="2250" dirty="0">
              <a:solidFill>
                <a:srgbClr val="04182D"/>
              </a:solidFill>
              <a:latin typeface="Courier New"/>
              <a:cs typeface="Courier New"/>
            </a:endParaRPr>
          </a:p>
          <a:p>
            <a:pPr marL="175895" marR="1210310" indent="343535">
              <a:lnSpc>
                <a:spcPct val="143300"/>
              </a:lnSpc>
            </a:pP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9" name="object 9"/>
          <p:cNvSpPr txBox="1"/>
          <p:nvPr/>
        </p:nvSpPr>
        <p:spPr>
          <a:xfrm>
            <a:off x="642352" y="4097754"/>
            <a:ext cx="3121025" cy="2509020"/>
          </a:xfrm>
          <a:prstGeom prst="rect">
            <a:avLst/>
          </a:prstGeom>
        </p:spPr>
        <p:txBody>
          <a:bodyPr vert="horz" wrap="square" lIns="0" tIns="160655" rIns="0" bIns="0" rtlCol="0">
            <a:spAutoFit/>
          </a:bodyPr>
          <a:lstStyle/>
          <a:p>
            <a:pPr marL="12700">
              <a:lnSpc>
                <a:spcPct val="100000"/>
              </a:lnSpc>
              <a:spcBef>
                <a:spcPts val="1265"/>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25" dirty="0">
                <a:solidFill>
                  <a:srgbClr val="FFFFFF"/>
                </a:solidFill>
                <a:latin typeface="Courier New"/>
                <a:cs typeface="Courier New"/>
              </a:rPr>
              <a:t> </a:t>
            </a:r>
            <a:r>
              <a:rPr sz="2250" dirty="0">
                <a:solidFill>
                  <a:srgbClr val="FFFFFF"/>
                </a:solidFill>
                <a:latin typeface="Courier New"/>
                <a:cs typeface="Courier New"/>
              </a:rPr>
              <a:t>total</a:t>
            </a:r>
            <a:r>
              <a:rPr lang="en-US" sz="2250" dirty="0">
                <a:solidFill>
                  <a:srgbClr val="FFFFFF"/>
                </a:solidFill>
                <a:latin typeface="Courier New"/>
                <a:cs typeface="Courier New"/>
              </a:rPr>
              <a:t>         </a:t>
            </a:r>
            <a:r>
              <a:rPr sz="2250" spc="-20"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2935605" algn="l"/>
              </a:tabLst>
            </a:pPr>
            <a:r>
              <a:rPr sz="2250" dirty="0">
                <a:solidFill>
                  <a:srgbClr val="FFFFFF"/>
                </a:solidFill>
                <a:latin typeface="Courier New"/>
                <a:cs typeface="Courier New"/>
              </a:rPr>
              <a:t>| 70143996	|</a:t>
            </a:r>
            <a:endParaRPr sz="2250" dirty="0">
              <a:latin typeface="Courier New"/>
              <a:cs typeface="Courier New"/>
            </a:endParaRPr>
          </a:p>
          <a:p>
            <a:pPr marL="12700">
              <a:lnSpc>
                <a:spcPct val="100000"/>
              </a:lnSpc>
              <a:spcBef>
                <a:spcPts val="1170"/>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4"/>
            <a:ext cx="7315834"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300" dirty="0"/>
              <a:t>U</a:t>
            </a:r>
            <a:r>
              <a:rPr sz="4500" spc="145" dirty="0"/>
              <a:t>M</a:t>
            </a:r>
            <a:r>
              <a:rPr sz="4500" spc="-165" dirty="0"/>
              <a:t> </a:t>
            </a:r>
            <a:r>
              <a:rPr sz="4500" spc="-340" dirty="0"/>
              <a:t>-</a:t>
            </a:r>
            <a:r>
              <a:rPr sz="4500" spc="-165" dirty="0"/>
              <a:t> </a:t>
            </a:r>
            <a:r>
              <a:rPr sz="4500" spc="-220" dirty="0"/>
              <a:t>t</a:t>
            </a:r>
            <a:r>
              <a:rPr sz="4500" spc="-475" dirty="0"/>
              <a:t>w</a:t>
            </a:r>
            <a:r>
              <a:rPr sz="4500" spc="-110" dirty="0"/>
              <a:t>o</a:t>
            </a:r>
            <a:r>
              <a:rPr sz="4500" spc="-165" dirty="0"/>
              <a:t> </a:t>
            </a:r>
            <a:r>
              <a:rPr sz="4500" spc="-240" dirty="0"/>
              <a:t>o</a:t>
            </a:r>
            <a:r>
              <a:rPr sz="4500" spc="-155" dirty="0"/>
              <a:t>r</a:t>
            </a:r>
            <a:r>
              <a:rPr sz="4500" spc="-165" dirty="0"/>
              <a:t> </a:t>
            </a:r>
            <a:r>
              <a:rPr sz="4500" spc="-300" dirty="0"/>
              <a:t>m</a:t>
            </a:r>
            <a:r>
              <a:rPr sz="4500" spc="-240" dirty="0"/>
              <a:t>o</a:t>
            </a:r>
            <a:r>
              <a:rPr sz="4500" spc="-315" dirty="0"/>
              <a:t>r</a:t>
            </a:r>
            <a:r>
              <a:rPr sz="4500" spc="-75" dirty="0"/>
              <a:t>e</a:t>
            </a:r>
            <a:r>
              <a:rPr sz="4500" spc="-165" dirty="0"/>
              <a:t> </a:t>
            </a:r>
            <a:r>
              <a:rPr sz="4500" spc="100" dirty="0"/>
              <a:t>c</a:t>
            </a:r>
            <a:r>
              <a:rPr sz="4500" spc="-240" dirty="0"/>
              <a:t>o</a:t>
            </a:r>
            <a:r>
              <a:rPr sz="4500" spc="-275" dirty="0"/>
              <a:t>l</a:t>
            </a:r>
            <a:r>
              <a:rPr sz="4500" spc="-325" dirty="0"/>
              <a:t>u</a:t>
            </a:r>
            <a:r>
              <a:rPr sz="4500" spc="-305" dirty="0"/>
              <a:t>m</a:t>
            </a:r>
            <a:r>
              <a:rPr sz="4500" spc="-340" dirty="0"/>
              <a:t>n</a:t>
            </a:r>
            <a:r>
              <a:rPr sz="4500" spc="-195" dirty="0"/>
              <a:t>s</a:t>
            </a:r>
            <a:endParaRPr sz="4500"/>
          </a:p>
        </p:txBody>
      </p:sp>
      <p:sp>
        <p:nvSpPr>
          <p:cNvPr id="4" name="object 4"/>
          <p:cNvSpPr/>
          <p:nvPr/>
        </p:nvSpPr>
        <p:spPr>
          <a:xfrm>
            <a:off x="491289" y="1166810"/>
            <a:ext cx="14575155" cy="1433195"/>
          </a:xfrm>
          <a:custGeom>
            <a:avLst/>
            <a:gdLst/>
            <a:ahLst/>
            <a:cxnLst/>
            <a:rect l="l" t="t" r="r" b="b"/>
            <a:pathLst>
              <a:path w="14575155" h="1433195">
                <a:moveTo>
                  <a:pt x="14498413" y="1432927"/>
                </a:moveTo>
                <a:lnTo>
                  <a:pt x="76505" y="1432927"/>
                </a:lnTo>
                <a:lnTo>
                  <a:pt x="71180" y="1432402"/>
                </a:lnTo>
                <a:lnTo>
                  <a:pt x="31920" y="1416140"/>
                </a:lnTo>
                <a:lnTo>
                  <a:pt x="4175" y="1377413"/>
                </a:lnTo>
                <a:lnTo>
                  <a:pt x="0" y="1356422"/>
                </a:lnTo>
                <a:lnTo>
                  <a:pt x="0" y="1351045"/>
                </a:lnTo>
                <a:lnTo>
                  <a:pt x="0" y="76505"/>
                </a:lnTo>
                <a:lnTo>
                  <a:pt x="16786" y="31920"/>
                </a:lnTo>
                <a:lnTo>
                  <a:pt x="55513" y="4175"/>
                </a:lnTo>
                <a:lnTo>
                  <a:pt x="76505" y="0"/>
                </a:lnTo>
                <a:lnTo>
                  <a:pt x="14498413" y="0"/>
                </a:lnTo>
                <a:lnTo>
                  <a:pt x="14542998" y="16786"/>
                </a:lnTo>
                <a:lnTo>
                  <a:pt x="14570742" y="55513"/>
                </a:lnTo>
                <a:lnTo>
                  <a:pt x="14574918" y="76505"/>
                </a:lnTo>
                <a:lnTo>
                  <a:pt x="14574918" y="1356422"/>
                </a:lnTo>
                <a:lnTo>
                  <a:pt x="14558132" y="1401006"/>
                </a:lnTo>
                <a:lnTo>
                  <a:pt x="14519404" y="1428751"/>
                </a:lnTo>
                <a:lnTo>
                  <a:pt x="14503737" y="1432402"/>
                </a:lnTo>
                <a:lnTo>
                  <a:pt x="14498413" y="1432927"/>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2845383"/>
            <a:ext cx="14575155" cy="1822450"/>
          </a:xfrm>
          <a:custGeom>
            <a:avLst/>
            <a:gdLst/>
            <a:ahLst/>
            <a:cxnLst/>
            <a:rect l="l" t="t" r="r" b="b"/>
            <a:pathLst>
              <a:path w="14575155" h="1822450">
                <a:moveTo>
                  <a:pt x="14498413" y="1821864"/>
                </a:moveTo>
                <a:lnTo>
                  <a:pt x="76505" y="1821864"/>
                </a:lnTo>
                <a:lnTo>
                  <a:pt x="71180" y="1821340"/>
                </a:lnTo>
                <a:lnTo>
                  <a:pt x="31920" y="1805078"/>
                </a:lnTo>
                <a:lnTo>
                  <a:pt x="4175" y="1766350"/>
                </a:lnTo>
                <a:lnTo>
                  <a:pt x="0" y="1745359"/>
                </a:lnTo>
                <a:lnTo>
                  <a:pt x="0" y="1739983"/>
                </a:lnTo>
                <a:lnTo>
                  <a:pt x="0" y="76505"/>
                </a:lnTo>
                <a:lnTo>
                  <a:pt x="16786" y="31920"/>
                </a:lnTo>
                <a:lnTo>
                  <a:pt x="55513" y="4175"/>
                </a:lnTo>
                <a:lnTo>
                  <a:pt x="76505" y="0"/>
                </a:lnTo>
                <a:lnTo>
                  <a:pt x="14498413" y="0"/>
                </a:lnTo>
                <a:lnTo>
                  <a:pt x="14542998" y="16786"/>
                </a:lnTo>
                <a:lnTo>
                  <a:pt x="14570742" y="55513"/>
                </a:lnTo>
                <a:lnTo>
                  <a:pt x="14574918" y="76505"/>
                </a:lnTo>
                <a:lnTo>
                  <a:pt x="14574918" y="1745359"/>
                </a:lnTo>
                <a:lnTo>
                  <a:pt x="14558132" y="1789944"/>
                </a:lnTo>
                <a:lnTo>
                  <a:pt x="14519404" y="1817689"/>
                </a:lnTo>
                <a:lnTo>
                  <a:pt x="14503737" y="1821340"/>
                </a:lnTo>
                <a:lnTo>
                  <a:pt x="14498413" y="182186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p:nvPr/>
        </p:nvSpPr>
        <p:spPr>
          <a:xfrm>
            <a:off x="491289" y="4912892"/>
            <a:ext cx="14575155" cy="2190750"/>
          </a:xfrm>
          <a:custGeom>
            <a:avLst/>
            <a:gdLst/>
            <a:ahLst/>
            <a:cxnLst/>
            <a:rect l="l" t="t" r="r" b="b"/>
            <a:pathLst>
              <a:path w="14575155" h="2190750">
                <a:moveTo>
                  <a:pt x="14498413" y="2190331"/>
                </a:moveTo>
                <a:lnTo>
                  <a:pt x="76505" y="2190331"/>
                </a:lnTo>
                <a:lnTo>
                  <a:pt x="71180" y="2189806"/>
                </a:lnTo>
                <a:lnTo>
                  <a:pt x="31920" y="2173544"/>
                </a:lnTo>
                <a:lnTo>
                  <a:pt x="4175" y="2134816"/>
                </a:lnTo>
                <a:lnTo>
                  <a:pt x="0" y="2113826"/>
                </a:lnTo>
                <a:lnTo>
                  <a:pt x="0" y="2108450"/>
                </a:lnTo>
                <a:lnTo>
                  <a:pt x="0" y="76505"/>
                </a:lnTo>
                <a:lnTo>
                  <a:pt x="16786" y="31919"/>
                </a:lnTo>
                <a:lnTo>
                  <a:pt x="55513" y="4174"/>
                </a:lnTo>
                <a:lnTo>
                  <a:pt x="76505" y="0"/>
                </a:lnTo>
                <a:lnTo>
                  <a:pt x="14498413" y="0"/>
                </a:lnTo>
                <a:lnTo>
                  <a:pt x="14542998" y="16786"/>
                </a:lnTo>
                <a:lnTo>
                  <a:pt x="14570742" y="55513"/>
                </a:lnTo>
                <a:lnTo>
                  <a:pt x="14574918" y="76505"/>
                </a:lnTo>
                <a:lnTo>
                  <a:pt x="14574918" y="2113826"/>
                </a:lnTo>
                <a:lnTo>
                  <a:pt x="14558132" y="2158410"/>
                </a:lnTo>
                <a:lnTo>
                  <a:pt x="14519404" y="2186155"/>
                </a:lnTo>
                <a:lnTo>
                  <a:pt x="14503737" y="2189806"/>
                </a:lnTo>
                <a:lnTo>
                  <a:pt x="14498413" y="2190331"/>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0" name="object 10"/>
          <p:cNvSpPr txBox="1"/>
          <p:nvPr/>
        </p:nvSpPr>
        <p:spPr>
          <a:xfrm>
            <a:off x="633528" y="2887076"/>
            <a:ext cx="6209030" cy="1584280"/>
          </a:xfrm>
          <a:prstGeom prst="rect">
            <a:avLst/>
          </a:prstGeom>
        </p:spPr>
        <p:txBody>
          <a:bodyPr vert="horz" wrap="square" lIns="0" tIns="127000" rIns="0" bIns="0" rtlCol="0">
            <a:spAutoFit/>
          </a:bodyPr>
          <a:lstStyle/>
          <a:p>
            <a:pPr marL="12700">
              <a:lnSpc>
                <a:spcPct val="100000"/>
              </a:lnSpc>
            </a:pPr>
            <a:r>
              <a:rPr sz="1800" b="1" spc="-5" dirty="0">
                <a:solidFill>
                  <a:srgbClr val="00B0F0"/>
                </a:solidFill>
                <a:latin typeface="Courier New"/>
                <a:cs typeface="Courier New"/>
              </a:rPr>
              <a:t>SELECT</a:t>
            </a:r>
            <a:endParaRPr sz="1800" b="1" dirty="0">
              <a:solidFill>
                <a:srgbClr val="00B0F0"/>
              </a:solidFill>
              <a:latin typeface="Courier New"/>
              <a:cs typeface="Courier New"/>
            </a:endParaRPr>
          </a:p>
          <a:p>
            <a:pPr marL="287020" marR="5080">
              <a:lnSpc>
                <a:spcPct val="141800"/>
              </a:lnSpc>
              <a:tabLst>
                <a:tab pos="3584575" algn="l"/>
                <a:tab pos="3721735" algn="l"/>
                <a:tab pos="4133850" algn="l"/>
              </a:tabLst>
            </a:pPr>
            <a:r>
              <a:rPr sz="1800" spc="-5" dirty="0">
                <a:solidFill>
                  <a:schemeClr val="accent6"/>
                </a:solidFill>
                <a:latin typeface="Courier New"/>
                <a:cs typeface="Courier New"/>
              </a:rPr>
              <a:t>SU</a:t>
            </a:r>
            <a:r>
              <a:rPr sz="1800" dirty="0">
                <a:solidFill>
                  <a:schemeClr val="accent6"/>
                </a:solidFill>
                <a:latin typeface="Courier New"/>
                <a:cs typeface="Courier New"/>
              </a:rPr>
              <a:t>M</a:t>
            </a:r>
            <a:r>
              <a:rPr sz="1800" spc="-5" dirty="0">
                <a:solidFill>
                  <a:srgbClr val="008600"/>
                </a:solidFill>
                <a:latin typeface="Courier New"/>
                <a:cs typeface="Courier New"/>
              </a:rPr>
              <a:t> </a:t>
            </a:r>
            <a:r>
              <a:rPr sz="1800" spc="-5" dirty="0">
                <a:solidFill>
                  <a:srgbClr val="04182D"/>
                </a:solidFill>
                <a:latin typeface="Courier New"/>
                <a:cs typeface="Courier New"/>
              </a:rPr>
              <a:t>(</a:t>
            </a:r>
            <a:r>
              <a:rPr lang="en-US" spc="-5" dirty="0" err="1">
                <a:solidFill>
                  <a:srgbClr val="04182D"/>
                </a:solidFill>
                <a:latin typeface="Courier New"/>
                <a:cs typeface="Courier New"/>
              </a:rPr>
              <a:t>affected_customers</a:t>
            </a:r>
            <a:r>
              <a:rPr sz="1800" dirty="0">
                <a:solidFill>
                  <a:srgbClr val="04182D"/>
                </a:solidFill>
                <a:latin typeface="Courier New"/>
                <a:cs typeface="Courier New"/>
              </a:rPr>
              <a:t>)</a:t>
            </a:r>
            <a:r>
              <a:rPr lang="en-US" dirty="0">
                <a:solidFill>
                  <a:srgbClr val="04182D"/>
                </a:solidFill>
                <a:latin typeface="Courier New"/>
                <a:cs typeface="Courier New"/>
              </a:rPr>
              <a:t> </a:t>
            </a:r>
            <a:r>
              <a:rPr sz="1800" b="1" spc="-5" dirty="0">
                <a:solidFill>
                  <a:srgbClr val="00B0F0"/>
                </a:solidFill>
                <a:latin typeface="Courier New"/>
                <a:cs typeface="Courier New"/>
              </a:rPr>
              <a:t>A</a:t>
            </a:r>
            <a:r>
              <a:rPr sz="1800" b="1" dirty="0">
                <a:solidFill>
                  <a:srgbClr val="00B0F0"/>
                </a:solidFill>
                <a:latin typeface="Courier New"/>
                <a:cs typeface="Courier New"/>
              </a:rPr>
              <a:t>S</a:t>
            </a:r>
            <a:r>
              <a:rPr lang="en-US" dirty="0">
                <a:latin typeface="Courier New"/>
                <a:cs typeface="Courier New"/>
              </a:rPr>
              <a:t> </a:t>
            </a:r>
            <a:r>
              <a:rPr sz="1800" spc="-5" dirty="0">
                <a:solidFill>
                  <a:srgbClr val="04182D"/>
                </a:solidFill>
                <a:latin typeface="Courier New"/>
                <a:cs typeface="Courier New"/>
              </a:rPr>
              <a:t>total</a:t>
            </a:r>
            <a:r>
              <a:rPr sz="1800" dirty="0">
                <a:solidFill>
                  <a:srgbClr val="04182D"/>
                </a:solidFill>
                <a:latin typeface="Courier New"/>
                <a:cs typeface="Courier New"/>
              </a:rPr>
              <a:t>,  </a:t>
            </a:r>
            <a:endParaRPr lang="en-US" sz="1800" dirty="0">
              <a:solidFill>
                <a:srgbClr val="04182D"/>
              </a:solidFill>
              <a:latin typeface="Courier New"/>
              <a:cs typeface="Courier New"/>
            </a:endParaRPr>
          </a:p>
          <a:p>
            <a:pPr marL="287020" marR="5080">
              <a:lnSpc>
                <a:spcPct val="141800"/>
              </a:lnSpc>
              <a:tabLst>
                <a:tab pos="3584575" algn="l"/>
                <a:tab pos="3721735" algn="l"/>
                <a:tab pos="4133850" algn="l"/>
              </a:tabLst>
            </a:pPr>
            <a:r>
              <a:rPr sz="1800" spc="-5" dirty="0">
                <a:solidFill>
                  <a:schemeClr val="accent6"/>
                </a:solidFill>
                <a:latin typeface="Courier New"/>
                <a:cs typeface="Courier New"/>
              </a:rPr>
              <a:t>SUM</a:t>
            </a:r>
            <a:r>
              <a:rPr sz="1800" spc="15" dirty="0">
                <a:solidFill>
                  <a:srgbClr val="008600"/>
                </a:solidFill>
                <a:latin typeface="Courier New"/>
                <a:cs typeface="Courier New"/>
              </a:rPr>
              <a:t> </a:t>
            </a:r>
            <a:r>
              <a:rPr sz="1800" spc="-5" dirty="0">
                <a:solidFill>
                  <a:srgbClr val="04182D"/>
                </a:solidFill>
                <a:latin typeface="Courier New"/>
                <a:cs typeface="Courier New"/>
              </a:rPr>
              <a:t>(demand_loss_mw)</a:t>
            </a:r>
            <a:r>
              <a:rPr sz="1800" spc="20" dirty="0">
                <a:solidFill>
                  <a:srgbClr val="04182D"/>
                </a:solidFill>
                <a:latin typeface="Courier New"/>
                <a:cs typeface="Courier New"/>
              </a:rPr>
              <a:t> </a:t>
            </a:r>
            <a:r>
              <a:rPr sz="1800" b="1" dirty="0">
                <a:solidFill>
                  <a:srgbClr val="00B0F0"/>
                </a:solidFill>
                <a:latin typeface="Courier New"/>
                <a:cs typeface="Courier New"/>
              </a:rPr>
              <a:t>AS</a:t>
            </a:r>
            <a:r>
              <a:rPr sz="1800" dirty="0">
                <a:latin typeface="Courier New"/>
                <a:cs typeface="Courier New"/>
              </a:rPr>
              <a:t>	</a:t>
            </a:r>
            <a:r>
              <a:rPr sz="1800" spc="-5" dirty="0">
                <a:solidFill>
                  <a:srgbClr val="04182D"/>
                </a:solidFill>
                <a:latin typeface="Courier New"/>
                <a:cs typeface="Courier New"/>
              </a:rPr>
              <a:t>total_loss</a:t>
            </a:r>
            <a:endParaRPr sz="1800" dirty="0">
              <a:latin typeface="Courier New"/>
              <a:cs typeface="Courier New"/>
            </a:endParaRPr>
          </a:p>
          <a:p>
            <a:pPr marL="12700">
              <a:lnSpc>
                <a:spcPct val="100000"/>
              </a:lnSpc>
              <a:spcBef>
                <a:spcPts val="900"/>
              </a:spcBef>
            </a:pPr>
            <a:r>
              <a:rPr sz="1800" b="1" spc="-5" dirty="0">
                <a:solidFill>
                  <a:srgbClr val="00B0F0"/>
                </a:solidFill>
                <a:latin typeface="Courier New"/>
                <a:cs typeface="Courier New"/>
              </a:rPr>
              <a:t>FROM</a:t>
            </a:r>
            <a:r>
              <a:rPr sz="1800" spc="-50" dirty="0">
                <a:latin typeface="Courier New"/>
                <a:cs typeface="Courier New"/>
              </a:rPr>
              <a:t> </a:t>
            </a:r>
            <a:r>
              <a:rPr sz="1800" spc="-5" dirty="0">
                <a:solidFill>
                  <a:srgbClr val="04182D"/>
                </a:solidFill>
                <a:latin typeface="Courier New"/>
                <a:cs typeface="Courier New"/>
              </a:rPr>
              <a:t>grid;</a:t>
            </a:r>
            <a:endParaRPr sz="1800" dirty="0">
              <a:latin typeface="Courier New"/>
              <a:cs typeface="Courier New"/>
            </a:endParaRPr>
          </a:p>
        </p:txBody>
      </p:sp>
      <p:sp>
        <p:nvSpPr>
          <p:cNvPr id="11" name="object 11"/>
          <p:cNvSpPr txBox="1"/>
          <p:nvPr/>
        </p:nvSpPr>
        <p:spPr>
          <a:xfrm>
            <a:off x="609408" y="4946046"/>
            <a:ext cx="4285615" cy="1970405"/>
          </a:xfrm>
          <a:prstGeom prst="rect">
            <a:avLst/>
          </a:prstGeom>
        </p:spPr>
        <p:txBody>
          <a:bodyPr vert="horz" wrap="square" lIns="0" tIns="127000" rIns="0" bIns="0" rtlCol="0">
            <a:spAutoFit/>
          </a:bodyPr>
          <a:lstStyle/>
          <a:p>
            <a:pPr marL="12700">
              <a:lnSpc>
                <a:spcPct val="100000"/>
              </a:lnSpc>
              <a:spcBef>
                <a:spcPts val="1000"/>
              </a:spcBef>
              <a:tabLst>
                <a:tab pos="2348230" algn="l"/>
                <a:tab pos="413448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0"/>
              </a:spcBef>
            </a:pPr>
            <a:r>
              <a:rPr sz="1800" dirty="0">
                <a:solidFill>
                  <a:srgbClr val="FFFFFF"/>
                </a:solidFill>
                <a:latin typeface="Courier New"/>
                <a:cs typeface="Courier New"/>
              </a:rPr>
              <a:t>|</a:t>
            </a:r>
            <a:r>
              <a:rPr sz="1800" spc="-5" dirty="0">
                <a:solidFill>
                  <a:srgbClr val="FFFFFF"/>
                </a:solidFill>
                <a:latin typeface="Courier New"/>
                <a:cs typeface="Courier New"/>
              </a:rPr>
              <a:t> total</a:t>
            </a:r>
            <a:r>
              <a:rPr lang="en-US" spc="-5" dirty="0">
                <a:solidFill>
                  <a:srgbClr val="FFFFFF"/>
                </a:solidFill>
                <a:latin typeface="Courier New"/>
                <a:cs typeface="Courier New"/>
              </a:rPr>
              <a:t>         </a:t>
            </a:r>
            <a:r>
              <a:rPr sz="1800" dirty="0">
                <a:solidFill>
                  <a:srgbClr val="FFFFFF"/>
                </a:solidFill>
                <a:latin typeface="Courier New"/>
                <a:cs typeface="Courier New"/>
              </a:rPr>
              <a:t> |</a:t>
            </a:r>
            <a:r>
              <a:rPr sz="1800" spc="-5" dirty="0">
                <a:solidFill>
                  <a:srgbClr val="FFFFFF"/>
                </a:solidFill>
                <a:latin typeface="Courier New"/>
                <a:cs typeface="Courier New"/>
              </a:rPr>
              <a:t> total_loss</a:t>
            </a:r>
            <a:r>
              <a:rPr sz="1800" dirty="0">
                <a:solidFill>
                  <a:srgbClr val="FFFFFF"/>
                </a:solidFill>
                <a:latin typeface="Courier New"/>
                <a:cs typeface="Courier New"/>
              </a:rPr>
              <a:t> |</a:t>
            </a:r>
            <a:endParaRPr sz="1800" dirty="0">
              <a:latin typeface="Courier New"/>
              <a:cs typeface="Courier New"/>
            </a:endParaRPr>
          </a:p>
          <a:p>
            <a:pPr marL="12700">
              <a:lnSpc>
                <a:spcPct val="100000"/>
              </a:lnSpc>
              <a:spcBef>
                <a:spcPts val="905"/>
              </a:spcBef>
              <a:tabLst>
                <a:tab pos="2348230" algn="l"/>
                <a:tab pos="413448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a:p>
            <a:pPr marL="12700">
              <a:lnSpc>
                <a:spcPct val="100000"/>
              </a:lnSpc>
              <a:spcBef>
                <a:spcPts val="900"/>
              </a:spcBef>
              <a:tabLst>
                <a:tab pos="2348230" algn="l"/>
                <a:tab pos="4134485" algn="l"/>
              </a:tabLst>
            </a:pPr>
            <a:r>
              <a:rPr sz="1800" dirty="0">
                <a:solidFill>
                  <a:srgbClr val="FFFFFF"/>
                </a:solidFill>
                <a:latin typeface="Courier New"/>
                <a:cs typeface="Courier New"/>
              </a:rPr>
              <a:t>| </a:t>
            </a:r>
            <a:r>
              <a:rPr sz="1800" spc="-5" dirty="0">
                <a:solidFill>
                  <a:srgbClr val="FFFFFF"/>
                </a:solidFill>
                <a:latin typeface="Courier New"/>
                <a:cs typeface="Courier New"/>
              </a:rPr>
              <a:t>7014399</a:t>
            </a:r>
            <a:r>
              <a:rPr sz="1800" dirty="0">
                <a:solidFill>
                  <a:srgbClr val="FFFFFF"/>
                </a:solidFill>
                <a:latin typeface="Courier New"/>
                <a:cs typeface="Courier New"/>
              </a:rPr>
              <a:t>6	| </a:t>
            </a:r>
            <a:r>
              <a:rPr sz="1800" spc="-5" dirty="0">
                <a:solidFill>
                  <a:srgbClr val="FFFFFF"/>
                </a:solidFill>
                <a:latin typeface="Courier New"/>
                <a:cs typeface="Courier New"/>
              </a:rPr>
              <a:t>17788</a:t>
            </a:r>
            <a:r>
              <a:rPr sz="1800" dirty="0">
                <a:solidFill>
                  <a:srgbClr val="FFFFFF"/>
                </a:solidFill>
                <a:latin typeface="Courier New"/>
                <a:cs typeface="Courier New"/>
              </a:rPr>
              <a:t>8	|</a:t>
            </a:r>
            <a:endParaRPr sz="1800" dirty="0">
              <a:latin typeface="Courier New"/>
              <a:cs typeface="Courier New"/>
            </a:endParaRPr>
          </a:p>
          <a:p>
            <a:pPr marL="12700">
              <a:lnSpc>
                <a:spcPct val="100000"/>
              </a:lnSpc>
              <a:spcBef>
                <a:spcPts val="905"/>
              </a:spcBef>
              <a:tabLst>
                <a:tab pos="2348230" algn="l"/>
                <a:tab pos="413448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5" name="object 10">
            <a:extLst>
              <a:ext uri="{FF2B5EF4-FFF2-40B4-BE49-F238E27FC236}">
                <a16:creationId xmlns:a16="http://schemas.microsoft.com/office/drawing/2014/main" id="{FE46FC9E-9739-FEA9-7B8D-7891B82E36C9}"/>
              </a:ext>
            </a:extLst>
          </p:cNvPr>
          <p:cNvSpPr txBox="1"/>
          <p:nvPr/>
        </p:nvSpPr>
        <p:spPr>
          <a:xfrm>
            <a:off x="633528" y="1199399"/>
            <a:ext cx="6209030" cy="1162819"/>
          </a:xfrm>
          <a:prstGeom prst="rect">
            <a:avLst/>
          </a:prstGeom>
        </p:spPr>
        <p:txBody>
          <a:bodyPr vert="horz" wrap="square" lIns="0" tIns="127000" rIns="0" bIns="0" rtlCol="0">
            <a:spAutoFit/>
          </a:bodyPr>
          <a:lstStyle/>
          <a:p>
            <a:pPr marL="12700">
              <a:lnSpc>
                <a:spcPct val="100000"/>
              </a:lnSpc>
              <a:spcBef>
                <a:spcPts val="1000"/>
              </a:spcBef>
            </a:pPr>
            <a:r>
              <a:rPr sz="1800" b="1" spc="-5" dirty="0">
                <a:solidFill>
                  <a:srgbClr val="00B0F0"/>
                </a:solidFill>
                <a:latin typeface="Courier New"/>
                <a:cs typeface="Courier New"/>
              </a:rPr>
              <a:t>SELECT</a:t>
            </a:r>
            <a:endParaRPr sz="1800" b="1" dirty="0">
              <a:solidFill>
                <a:srgbClr val="00B0F0"/>
              </a:solidFill>
              <a:latin typeface="Courier New"/>
              <a:cs typeface="Courier New"/>
            </a:endParaRPr>
          </a:p>
          <a:p>
            <a:pPr marL="12700" marR="279400" indent="274320">
              <a:lnSpc>
                <a:spcPct val="141800"/>
              </a:lnSpc>
              <a:tabLst>
                <a:tab pos="3996690" algn="l"/>
              </a:tabLst>
            </a:pPr>
            <a:r>
              <a:rPr sz="1800" spc="-5" dirty="0">
                <a:solidFill>
                  <a:schemeClr val="accent6"/>
                </a:solidFill>
                <a:latin typeface="Courier New"/>
                <a:cs typeface="Courier New"/>
              </a:rPr>
              <a:t>SUM</a:t>
            </a:r>
            <a:r>
              <a:rPr sz="1800" spc="-5" dirty="0">
                <a:solidFill>
                  <a:srgbClr val="04182D"/>
                </a:solidFill>
                <a:latin typeface="Courier New"/>
                <a:cs typeface="Courier New"/>
              </a:rPr>
              <a:t>(</a:t>
            </a:r>
            <a:r>
              <a:rPr lang="en-US" spc="-5" dirty="0" err="1">
                <a:solidFill>
                  <a:srgbClr val="04182D"/>
                </a:solidFill>
                <a:latin typeface="Courier New"/>
                <a:cs typeface="Courier New"/>
              </a:rPr>
              <a:t>affected_customers</a:t>
            </a:r>
            <a:r>
              <a:rPr sz="1800" dirty="0">
                <a:solidFill>
                  <a:srgbClr val="04182D"/>
                </a:solidFill>
                <a:latin typeface="Courier New"/>
                <a:cs typeface="Courier New"/>
              </a:rPr>
              <a:t>)</a:t>
            </a:r>
            <a:r>
              <a:rPr sz="1800" spc="-5" dirty="0">
                <a:solidFill>
                  <a:srgbClr val="04182D"/>
                </a:solidFill>
                <a:latin typeface="Courier New"/>
                <a:cs typeface="Courier New"/>
              </a:rPr>
              <a:t> </a:t>
            </a:r>
            <a:r>
              <a:rPr sz="1800" b="1" spc="-5" dirty="0">
                <a:solidFill>
                  <a:srgbClr val="00B0F0"/>
                </a:solidFill>
                <a:latin typeface="Courier New"/>
                <a:cs typeface="Courier New"/>
              </a:rPr>
              <a:t>A</a:t>
            </a:r>
            <a:r>
              <a:rPr sz="1800" b="1" dirty="0">
                <a:solidFill>
                  <a:srgbClr val="00B0F0"/>
                </a:solidFill>
                <a:latin typeface="Courier New"/>
                <a:cs typeface="Courier New"/>
              </a:rPr>
              <a:t>S</a:t>
            </a:r>
            <a:r>
              <a:rPr lang="en-US" dirty="0">
                <a:latin typeface="Courier New"/>
                <a:cs typeface="Courier New"/>
              </a:rPr>
              <a:t> </a:t>
            </a:r>
            <a:r>
              <a:rPr sz="1800" spc="-5" dirty="0">
                <a:solidFill>
                  <a:srgbClr val="04182D"/>
                </a:solidFill>
                <a:latin typeface="Courier New"/>
                <a:cs typeface="Courier New"/>
              </a:rPr>
              <a:t>total</a:t>
            </a:r>
            <a:r>
              <a:rPr sz="1800" dirty="0">
                <a:solidFill>
                  <a:srgbClr val="04182D"/>
                </a:solidFill>
                <a:latin typeface="Courier New"/>
                <a:cs typeface="Courier New"/>
              </a:rPr>
              <a:t>  </a:t>
            </a:r>
            <a:endParaRPr lang="en-US" sz="1800" dirty="0">
              <a:solidFill>
                <a:srgbClr val="04182D"/>
              </a:solidFill>
              <a:latin typeface="Courier New"/>
              <a:cs typeface="Courier New"/>
            </a:endParaRPr>
          </a:p>
          <a:p>
            <a:pPr marL="12700" marR="279400" indent="274320">
              <a:lnSpc>
                <a:spcPct val="141800"/>
              </a:lnSpc>
              <a:tabLst>
                <a:tab pos="3996690" algn="l"/>
              </a:tabLst>
            </a:pPr>
            <a:r>
              <a:rPr sz="1800" b="1" spc="-5" dirty="0">
                <a:solidFill>
                  <a:srgbClr val="00B0F0"/>
                </a:solidFill>
                <a:latin typeface="Courier New"/>
                <a:cs typeface="Courier New"/>
              </a:rPr>
              <a:t>FROM</a:t>
            </a:r>
            <a:r>
              <a:rPr sz="1800" spc="-10" dirty="0">
                <a:latin typeface="Courier New"/>
                <a:cs typeface="Courier New"/>
              </a:rPr>
              <a:t> </a:t>
            </a:r>
            <a:r>
              <a:rPr sz="1800" spc="-5" dirty="0">
                <a:solidFill>
                  <a:srgbClr val="04182D"/>
                </a:solidFill>
                <a:latin typeface="Courier New"/>
                <a:cs typeface="Courier New"/>
              </a:rPr>
              <a:t>grid;</a:t>
            </a:r>
            <a:endParaRPr sz="18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4521200" cy="713740"/>
          </a:xfrm>
          <a:prstGeom prst="rect">
            <a:avLst/>
          </a:prstGeom>
        </p:spPr>
        <p:txBody>
          <a:bodyPr vert="horz" wrap="square" lIns="0" tIns="13970" rIns="0" bIns="0" rtlCol="0">
            <a:spAutoFit/>
          </a:bodyPr>
          <a:lstStyle/>
          <a:p>
            <a:pPr marL="12700">
              <a:lnSpc>
                <a:spcPct val="100000"/>
              </a:lnSpc>
              <a:spcBef>
                <a:spcPts val="110"/>
              </a:spcBef>
            </a:pPr>
            <a:r>
              <a:rPr sz="4500" spc="-240" dirty="0"/>
              <a:t>T</a:t>
            </a:r>
            <a:r>
              <a:rPr sz="4500" spc="-310" dirty="0"/>
              <a:t>h</a:t>
            </a:r>
            <a:r>
              <a:rPr sz="4500" spc="-75" dirty="0"/>
              <a:t>e</a:t>
            </a:r>
            <a:r>
              <a:rPr sz="4500" spc="-165" dirty="0"/>
              <a:t> </a:t>
            </a:r>
            <a:r>
              <a:rPr sz="4500" spc="-420" dirty="0"/>
              <a:t>w</a:t>
            </a:r>
            <a:r>
              <a:rPr sz="4500" spc="-315" dirty="0"/>
              <a:t>r</a:t>
            </a:r>
            <a:r>
              <a:rPr sz="4500" spc="-240" dirty="0"/>
              <a:t>o</a:t>
            </a:r>
            <a:r>
              <a:rPr sz="4500" spc="-365" dirty="0"/>
              <a:t>n</a:t>
            </a:r>
            <a:r>
              <a:rPr sz="4500" spc="-5" dirty="0"/>
              <a:t>g</a:t>
            </a:r>
            <a:r>
              <a:rPr sz="4500" spc="-165" dirty="0"/>
              <a:t> </a:t>
            </a:r>
            <a:r>
              <a:rPr sz="4500" spc="-475" dirty="0"/>
              <a:t>w</a:t>
            </a:r>
            <a:r>
              <a:rPr sz="4500" spc="-20" dirty="0"/>
              <a:t>a</a:t>
            </a:r>
            <a:r>
              <a:rPr sz="4500" spc="-5" dirty="0"/>
              <a:t>y</a:t>
            </a:r>
            <a:r>
              <a:rPr sz="4500" spc="-290" dirty="0"/>
              <a:t>..</a:t>
            </a:r>
            <a:r>
              <a:rPr sz="4500" spc="-204" dirty="0"/>
              <a:t>.</a:t>
            </a:r>
            <a:endParaRPr sz="4500"/>
          </a:p>
        </p:txBody>
      </p:sp>
      <p:sp>
        <p:nvSpPr>
          <p:cNvPr id="4" name="object 4"/>
          <p:cNvSpPr/>
          <p:nvPr/>
        </p:nvSpPr>
        <p:spPr>
          <a:xfrm>
            <a:off x="491289" y="1166812"/>
            <a:ext cx="14575155" cy="2292985"/>
          </a:xfrm>
          <a:custGeom>
            <a:avLst/>
            <a:gdLst/>
            <a:ahLst/>
            <a:cxnLst/>
            <a:rect l="l" t="t" r="r" b="b"/>
            <a:pathLst>
              <a:path w="14575155" h="2292985">
                <a:moveTo>
                  <a:pt x="14498413" y="2292683"/>
                </a:moveTo>
                <a:lnTo>
                  <a:pt x="76505" y="2292683"/>
                </a:lnTo>
                <a:lnTo>
                  <a:pt x="71180" y="2292159"/>
                </a:lnTo>
                <a:lnTo>
                  <a:pt x="31920" y="2275896"/>
                </a:lnTo>
                <a:lnTo>
                  <a:pt x="4175" y="2237169"/>
                </a:lnTo>
                <a:lnTo>
                  <a:pt x="0" y="2216178"/>
                </a:lnTo>
                <a:lnTo>
                  <a:pt x="0" y="2210802"/>
                </a:lnTo>
                <a:lnTo>
                  <a:pt x="0" y="76505"/>
                </a:lnTo>
                <a:lnTo>
                  <a:pt x="16786" y="31920"/>
                </a:lnTo>
                <a:lnTo>
                  <a:pt x="55513" y="4175"/>
                </a:lnTo>
                <a:lnTo>
                  <a:pt x="76505" y="0"/>
                </a:lnTo>
                <a:lnTo>
                  <a:pt x="14498413" y="0"/>
                </a:lnTo>
                <a:lnTo>
                  <a:pt x="14542998" y="16786"/>
                </a:lnTo>
                <a:lnTo>
                  <a:pt x="14570742" y="55513"/>
                </a:lnTo>
                <a:lnTo>
                  <a:pt x="14574918" y="76505"/>
                </a:lnTo>
                <a:lnTo>
                  <a:pt x="14574918" y="2216178"/>
                </a:lnTo>
                <a:lnTo>
                  <a:pt x="14558132" y="2260763"/>
                </a:lnTo>
                <a:lnTo>
                  <a:pt x="14519404" y="2288508"/>
                </a:lnTo>
                <a:lnTo>
                  <a:pt x="14503737" y="2292159"/>
                </a:lnTo>
                <a:lnTo>
                  <a:pt x="14498413" y="2292683"/>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705140"/>
            <a:ext cx="14575155" cy="1801495"/>
          </a:xfrm>
          <a:custGeom>
            <a:avLst/>
            <a:gdLst/>
            <a:ahLst/>
            <a:cxnLst/>
            <a:rect l="l" t="t" r="r" b="b"/>
            <a:pathLst>
              <a:path w="14575155" h="1801495">
                <a:moveTo>
                  <a:pt x="14498413" y="1801394"/>
                </a:moveTo>
                <a:lnTo>
                  <a:pt x="76505" y="1801394"/>
                </a:lnTo>
                <a:lnTo>
                  <a:pt x="71180" y="1800870"/>
                </a:lnTo>
                <a:lnTo>
                  <a:pt x="31920" y="1784607"/>
                </a:lnTo>
                <a:lnTo>
                  <a:pt x="4175" y="1745880"/>
                </a:lnTo>
                <a:lnTo>
                  <a:pt x="0" y="1724889"/>
                </a:lnTo>
                <a:lnTo>
                  <a:pt x="0" y="1719512"/>
                </a:lnTo>
                <a:lnTo>
                  <a:pt x="0" y="76505"/>
                </a:lnTo>
                <a:lnTo>
                  <a:pt x="16786" y="31919"/>
                </a:lnTo>
                <a:lnTo>
                  <a:pt x="55513" y="4175"/>
                </a:lnTo>
                <a:lnTo>
                  <a:pt x="76505" y="0"/>
                </a:lnTo>
                <a:lnTo>
                  <a:pt x="14498413" y="0"/>
                </a:lnTo>
                <a:lnTo>
                  <a:pt x="14542998" y="16786"/>
                </a:lnTo>
                <a:lnTo>
                  <a:pt x="14570742" y="55513"/>
                </a:lnTo>
                <a:lnTo>
                  <a:pt x="14574918" y="76505"/>
                </a:lnTo>
                <a:lnTo>
                  <a:pt x="14574918" y="1724889"/>
                </a:lnTo>
                <a:lnTo>
                  <a:pt x="14558132" y="1769473"/>
                </a:lnTo>
                <a:lnTo>
                  <a:pt x="14519404" y="1797218"/>
                </a:lnTo>
                <a:lnTo>
                  <a:pt x="14503737" y="1800869"/>
                </a:lnTo>
                <a:lnTo>
                  <a:pt x="14498413" y="180139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757913" y="1232968"/>
            <a:ext cx="7762875" cy="1990725"/>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356235" marR="5080" indent="-635">
              <a:lnSpc>
                <a:spcPct val="143300"/>
              </a:lnSpc>
            </a:pPr>
            <a:r>
              <a:rPr sz="2250" dirty="0">
                <a:solidFill>
                  <a:schemeClr val="accent6"/>
                </a:solidFill>
                <a:latin typeface="Courier New"/>
                <a:cs typeface="Courier New"/>
              </a:rPr>
              <a:t>SUM</a:t>
            </a:r>
            <a:r>
              <a:rPr sz="2250" spc="15" dirty="0">
                <a:solidFill>
                  <a:srgbClr val="008600"/>
                </a:solidFill>
                <a:latin typeface="Courier New"/>
                <a:cs typeface="Courier New"/>
              </a:rPr>
              <a:t> </a:t>
            </a:r>
            <a:r>
              <a:rPr sz="2250" dirty="0">
                <a:solidFill>
                  <a:srgbClr val="04182D"/>
                </a:solidFill>
                <a:latin typeface="Courier New"/>
                <a:cs typeface="Courier New"/>
              </a:rPr>
              <a:t>(</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b="1" dirty="0">
                <a:solidFill>
                  <a:srgbClr val="00B0F0"/>
                </a:solidFill>
                <a:latin typeface="Courier New"/>
                <a:cs typeface="Courier New"/>
              </a:rPr>
              <a:t>AS</a:t>
            </a:r>
            <a:r>
              <a:rPr sz="2250" spc="15" dirty="0">
                <a:latin typeface="Courier New"/>
                <a:cs typeface="Courier New"/>
              </a:rPr>
              <a:t> </a:t>
            </a:r>
            <a:r>
              <a:rPr sz="2250" dirty="0">
                <a:solidFill>
                  <a:srgbClr val="04182D"/>
                </a:solidFill>
                <a:latin typeface="Courier New"/>
                <a:cs typeface="Courier New"/>
              </a:rPr>
              <a:t>total, </a:t>
            </a:r>
            <a:r>
              <a:rPr sz="2250" spc="-1335" dirty="0">
                <a:solidFill>
                  <a:srgbClr val="04182D"/>
                </a:solidFill>
                <a:latin typeface="Courier New"/>
                <a:cs typeface="Courier New"/>
              </a:rPr>
              <a:t> </a:t>
            </a:r>
            <a:endParaRPr lang="en-US" sz="2250" spc="-1335" dirty="0">
              <a:solidFill>
                <a:srgbClr val="04182D"/>
              </a:solidFill>
              <a:latin typeface="Courier New"/>
              <a:cs typeface="Courier New"/>
            </a:endParaRPr>
          </a:p>
          <a:p>
            <a:pPr marL="356235" marR="5080" indent="-635">
              <a:lnSpc>
                <a:spcPct val="143300"/>
              </a:lnSpc>
            </a:pPr>
            <a:r>
              <a:rPr sz="2250" dirty="0">
                <a:solidFill>
                  <a:srgbClr val="04182D"/>
                </a:solidFill>
                <a:latin typeface="Courier New"/>
                <a:cs typeface="Courier New"/>
              </a:rPr>
              <a:t>(demand_loss_mw) </a:t>
            </a:r>
            <a:r>
              <a:rPr sz="2250" b="1" dirty="0">
                <a:solidFill>
                  <a:srgbClr val="00B0F0"/>
                </a:solidFill>
                <a:latin typeface="Courier New"/>
                <a:cs typeface="Courier New"/>
              </a:rPr>
              <a:t>AS</a:t>
            </a:r>
            <a:r>
              <a:rPr sz="2250" dirty="0">
                <a:latin typeface="Courier New"/>
                <a:cs typeface="Courier New"/>
              </a:rPr>
              <a:t> </a:t>
            </a:r>
            <a:r>
              <a:rPr sz="2250" dirty="0">
                <a:solidFill>
                  <a:srgbClr val="04182D"/>
                </a:solidFill>
                <a:latin typeface="Courier New"/>
                <a:cs typeface="Courier New"/>
              </a:rPr>
              <a:t>total_loss</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FROM</a:t>
            </a:r>
            <a:r>
              <a:rPr sz="2250" spc="-4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770228"/>
            <a:ext cx="12922250" cy="149987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Msg 8120, Level 16, State 1, Line 6</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Column</a:t>
            </a:r>
            <a:r>
              <a:rPr sz="2250" spc="10" dirty="0">
                <a:solidFill>
                  <a:srgbClr val="FFFFFF"/>
                </a:solidFill>
                <a:latin typeface="Courier New"/>
                <a:cs typeface="Courier New"/>
              </a:rPr>
              <a:t> </a:t>
            </a:r>
            <a:r>
              <a:rPr sz="2250" dirty="0">
                <a:solidFill>
                  <a:srgbClr val="FFFFFF"/>
                </a:solidFill>
                <a:latin typeface="Courier New"/>
                <a:cs typeface="Courier New"/>
              </a:rPr>
              <a:t>'</a:t>
            </a:r>
            <a:r>
              <a:rPr sz="2250" dirty="0" err="1">
                <a:solidFill>
                  <a:srgbClr val="FFFFFF"/>
                </a:solidFill>
                <a:latin typeface="Courier New"/>
                <a:cs typeface="Courier New"/>
              </a:rPr>
              <a:t>grid</a:t>
            </a:r>
            <a:r>
              <a:rPr lang="en-US" sz="2250" dirty="0" err="1">
                <a:solidFill>
                  <a:srgbClr val="FFFFFF"/>
                </a:solidFill>
                <a:latin typeface="Courier New"/>
                <a:cs typeface="Courier New"/>
              </a:rPr>
              <a:t>.</a:t>
            </a:r>
            <a:r>
              <a:rPr sz="2250" dirty="0" err="1">
                <a:solidFill>
                  <a:srgbClr val="FFFFFF"/>
                </a:solidFill>
                <a:latin typeface="Courier New"/>
                <a:cs typeface="Courier New"/>
              </a:rPr>
              <a:t>demand_loss_mw</a:t>
            </a:r>
            <a:r>
              <a:rPr sz="2250" dirty="0">
                <a:solidFill>
                  <a:srgbClr val="FFFFFF"/>
                </a:solidFill>
                <a:latin typeface="Courier New"/>
                <a:cs typeface="Courier New"/>
              </a:rPr>
              <a:t>'</a:t>
            </a:r>
            <a:r>
              <a:rPr sz="2250" spc="15" dirty="0">
                <a:solidFill>
                  <a:srgbClr val="FFFFFF"/>
                </a:solidFill>
                <a:latin typeface="Courier New"/>
                <a:cs typeface="Courier New"/>
              </a:rPr>
              <a:t> </a:t>
            </a:r>
            <a:r>
              <a:rPr sz="2250" dirty="0">
                <a:solidFill>
                  <a:srgbClr val="FFFFFF"/>
                </a:solidFill>
                <a:latin typeface="Courier New"/>
                <a:cs typeface="Courier New"/>
              </a:rPr>
              <a:t>is</a:t>
            </a:r>
            <a:r>
              <a:rPr sz="2250" spc="15" dirty="0">
                <a:solidFill>
                  <a:srgbClr val="FFFFFF"/>
                </a:solidFill>
                <a:latin typeface="Courier New"/>
                <a:cs typeface="Courier New"/>
              </a:rPr>
              <a:t> </a:t>
            </a:r>
            <a:r>
              <a:rPr sz="2250" dirty="0">
                <a:solidFill>
                  <a:srgbClr val="FFFFFF"/>
                </a:solidFill>
                <a:latin typeface="Courier New"/>
                <a:cs typeface="Courier New"/>
              </a:rPr>
              <a:t>invalid</a:t>
            </a:r>
            <a:r>
              <a:rPr sz="2250" spc="10" dirty="0">
                <a:solidFill>
                  <a:srgbClr val="FFFFFF"/>
                </a:solidFill>
                <a:latin typeface="Courier New"/>
                <a:cs typeface="Courier New"/>
              </a:rPr>
              <a:t> </a:t>
            </a:r>
            <a:r>
              <a:rPr sz="2250" dirty="0">
                <a:solidFill>
                  <a:srgbClr val="FFFFFF"/>
                </a:solidFill>
                <a:latin typeface="Courier New"/>
                <a:cs typeface="Courier New"/>
              </a:rPr>
              <a:t>in</a:t>
            </a:r>
            <a:r>
              <a:rPr sz="2250" spc="15" dirty="0">
                <a:solidFill>
                  <a:srgbClr val="FFFFFF"/>
                </a:solidFill>
                <a:latin typeface="Courier New"/>
                <a:cs typeface="Courier New"/>
              </a:rPr>
              <a:t> </a:t>
            </a:r>
            <a:r>
              <a:rPr sz="2250" dirty="0">
                <a:solidFill>
                  <a:srgbClr val="FFFFFF"/>
                </a:solidFill>
                <a:latin typeface="Courier New"/>
                <a:cs typeface="Courier New"/>
              </a:rPr>
              <a:t>the</a:t>
            </a:r>
            <a:r>
              <a:rPr sz="2250" spc="15" dirty="0">
                <a:solidFill>
                  <a:srgbClr val="FFFFFF"/>
                </a:solidFill>
                <a:latin typeface="Courier New"/>
                <a:cs typeface="Courier New"/>
              </a:rPr>
              <a:t> </a:t>
            </a:r>
            <a:r>
              <a:rPr sz="2250" dirty="0">
                <a:solidFill>
                  <a:srgbClr val="FFFFFF"/>
                </a:solidFill>
                <a:latin typeface="Courier New"/>
                <a:cs typeface="Courier New"/>
              </a:rPr>
              <a:t>select</a:t>
            </a:r>
            <a:r>
              <a:rPr sz="2250" spc="15" dirty="0">
                <a:solidFill>
                  <a:srgbClr val="FFFFFF"/>
                </a:solidFill>
                <a:latin typeface="Courier New"/>
                <a:cs typeface="Courier New"/>
              </a:rPr>
              <a:t> </a:t>
            </a:r>
            <a:r>
              <a:rPr sz="2250" dirty="0">
                <a:solidFill>
                  <a:srgbClr val="FFFFFF"/>
                </a:solidFill>
                <a:latin typeface="Courier New"/>
                <a:cs typeface="Courier New"/>
              </a:rPr>
              <a:t>list</a:t>
            </a:r>
            <a:r>
              <a:rPr sz="2250" spc="10" dirty="0">
                <a:solidFill>
                  <a:srgbClr val="FFFFFF"/>
                </a:solidFill>
                <a:latin typeface="Courier New"/>
                <a:cs typeface="Courier New"/>
              </a:rPr>
              <a:t> </a:t>
            </a:r>
            <a:r>
              <a:rPr sz="2250" dirty="0">
                <a:solidFill>
                  <a:srgbClr val="FFFFFF"/>
                </a:solidFill>
                <a:latin typeface="Courier New"/>
                <a:cs typeface="Courier New"/>
              </a:rPr>
              <a:t>because</a:t>
            </a:r>
            <a:endParaRPr sz="2250" dirty="0">
              <a:latin typeface="Courier New"/>
              <a:cs typeface="Courier New"/>
            </a:endParaRPr>
          </a:p>
          <a:p>
            <a:pPr marL="12700">
              <a:lnSpc>
                <a:spcPct val="100000"/>
              </a:lnSpc>
              <a:spcBef>
                <a:spcPts val="1165"/>
              </a:spcBef>
            </a:pPr>
            <a:r>
              <a:rPr sz="2250" dirty="0">
                <a:solidFill>
                  <a:srgbClr val="FFFFFF"/>
                </a:solidFill>
                <a:latin typeface="Courier New"/>
                <a:cs typeface="Courier New"/>
              </a:rPr>
              <a:t>it</a:t>
            </a:r>
            <a:r>
              <a:rPr sz="2250" spc="10" dirty="0">
                <a:solidFill>
                  <a:srgbClr val="FFFFFF"/>
                </a:solidFill>
                <a:latin typeface="Courier New"/>
                <a:cs typeface="Courier New"/>
              </a:rPr>
              <a:t> </a:t>
            </a:r>
            <a:r>
              <a:rPr sz="2250" dirty="0">
                <a:solidFill>
                  <a:srgbClr val="FFFFFF"/>
                </a:solidFill>
                <a:latin typeface="Courier New"/>
                <a:cs typeface="Courier New"/>
              </a:rPr>
              <a:t>is</a:t>
            </a:r>
            <a:r>
              <a:rPr sz="2250" spc="10" dirty="0">
                <a:solidFill>
                  <a:srgbClr val="FFFFFF"/>
                </a:solidFill>
                <a:latin typeface="Courier New"/>
                <a:cs typeface="Courier New"/>
              </a:rPr>
              <a:t> </a:t>
            </a:r>
            <a:r>
              <a:rPr sz="2250" dirty="0">
                <a:solidFill>
                  <a:srgbClr val="FFFFFF"/>
                </a:solidFill>
                <a:latin typeface="Courier New"/>
                <a:cs typeface="Courier New"/>
              </a:rPr>
              <a:t>not</a:t>
            </a:r>
            <a:r>
              <a:rPr sz="2250" spc="10" dirty="0">
                <a:solidFill>
                  <a:srgbClr val="FFFFFF"/>
                </a:solidFill>
                <a:latin typeface="Courier New"/>
                <a:cs typeface="Courier New"/>
              </a:rPr>
              <a:t> </a:t>
            </a:r>
            <a:r>
              <a:rPr sz="2250" dirty="0">
                <a:solidFill>
                  <a:srgbClr val="FFFFFF"/>
                </a:solidFill>
                <a:latin typeface="Courier New"/>
                <a:cs typeface="Courier New"/>
              </a:rPr>
              <a:t>contained</a:t>
            </a:r>
            <a:r>
              <a:rPr sz="2250" spc="10" dirty="0">
                <a:solidFill>
                  <a:srgbClr val="FFFFFF"/>
                </a:solidFill>
                <a:latin typeface="Courier New"/>
                <a:cs typeface="Courier New"/>
              </a:rPr>
              <a:t> </a:t>
            </a:r>
            <a:r>
              <a:rPr sz="2250" dirty="0">
                <a:solidFill>
                  <a:srgbClr val="FFFFFF"/>
                </a:solidFill>
                <a:latin typeface="Courier New"/>
                <a:cs typeface="Courier New"/>
              </a:rPr>
              <a:t>in</a:t>
            </a:r>
            <a:r>
              <a:rPr sz="2250" spc="10" dirty="0">
                <a:solidFill>
                  <a:srgbClr val="FFFFFF"/>
                </a:solidFill>
                <a:latin typeface="Courier New"/>
                <a:cs typeface="Courier New"/>
              </a:rPr>
              <a:t> </a:t>
            </a:r>
            <a:r>
              <a:rPr sz="2250" dirty="0">
                <a:solidFill>
                  <a:srgbClr val="FFFFFF"/>
                </a:solidFill>
                <a:latin typeface="Courier New"/>
                <a:cs typeface="Courier New"/>
              </a:rPr>
              <a:t>either</a:t>
            </a:r>
            <a:r>
              <a:rPr sz="2250" spc="10" dirty="0">
                <a:solidFill>
                  <a:srgbClr val="FFFFFF"/>
                </a:solidFill>
                <a:latin typeface="Courier New"/>
                <a:cs typeface="Courier New"/>
              </a:rPr>
              <a:t> </a:t>
            </a:r>
            <a:r>
              <a:rPr sz="2250" dirty="0">
                <a:solidFill>
                  <a:srgbClr val="FFFFFF"/>
                </a:solidFill>
                <a:latin typeface="Courier New"/>
                <a:cs typeface="Courier New"/>
              </a:rPr>
              <a:t>an</a:t>
            </a:r>
            <a:r>
              <a:rPr sz="2250" spc="10" dirty="0">
                <a:solidFill>
                  <a:srgbClr val="FFFFFF"/>
                </a:solidFill>
                <a:latin typeface="Courier New"/>
                <a:cs typeface="Courier New"/>
              </a:rPr>
              <a:t> </a:t>
            </a:r>
            <a:r>
              <a:rPr sz="2250" dirty="0">
                <a:solidFill>
                  <a:srgbClr val="FFFFFF"/>
                </a:solidFill>
                <a:latin typeface="Courier New"/>
                <a:cs typeface="Courier New"/>
              </a:rPr>
              <a:t>aggregate</a:t>
            </a:r>
            <a:r>
              <a:rPr sz="2250" spc="10" dirty="0">
                <a:solidFill>
                  <a:srgbClr val="FFFFFF"/>
                </a:solidFill>
                <a:latin typeface="Courier New"/>
                <a:cs typeface="Courier New"/>
              </a:rPr>
              <a:t> </a:t>
            </a:r>
            <a:r>
              <a:rPr sz="2250" dirty="0">
                <a:solidFill>
                  <a:srgbClr val="FFFFFF"/>
                </a:solidFill>
                <a:latin typeface="Courier New"/>
                <a:cs typeface="Courier New"/>
              </a:rPr>
              <a:t>function</a:t>
            </a:r>
            <a:r>
              <a:rPr sz="2250" spc="5" dirty="0">
                <a:solidFill>
                  <a:srgbClr val="FFFFFF"/>
                </a:solidFill>
                <a:latin typeface="Courier New"/>
                <a:cs typeface="Courier New"/>
              </a:rPr>
              <a:t> </a:t>
            </a:r>
            <a:r>
              <a:rPr sz="2250" dirty="0">
                <a:solidFill>
                  <a:srgbClr val="FFFFFF"/>
                </a:solidFill>
                <a:latin typeface="Courier New"/>
                <a:cs typeface="Courier New"/>
              </a:rPr>
              <a:t>or</a:t>
            </a:r>
            <a:r>
              <a:rPr sz="2250" spc="10" dirty="0">
                <a:solidFill>
                  <a:srgbClr val="FFFFFF"/>
                </a:solidFill>
                <a:latin typeface="Courier New"/>
                <a:cs typeface="Courier New"/>
              </a:rPr>
              <a:t> </a:t>
            </a:r>
            <a:r>
              <a:rPr sz="2250" dirty="0">
                <a:solidFill>
                  <a:srgbClr val="FFFFFF"/>
                </a:solidFill>
                <a:latin typeface="Courier New"/>
                <a:cs typeface="Courier New"/>
              </a:rPr>
              <a:t>the</a:t>
            </a:r>
            <a:r>
              <a:rPr sz="2250" spc="10" dirty="0">
                <a:solidFill>
                  <a:srgbClr val="FFFFFF"/>
                </a:solidFill>
                <a:latin typeface="Courier New"/>
                <a:cs typeface="Courier New"/>
              </a:rPr>
              <a:t> </a:t>
            </a:r>
            <a:r>
              <a:rPr sz="2250" dirty="0">
                <a:solidFill>
                  <a:srgbClr val="FFFFFF"/>
                </a:solidFill>
                <a:latin typeface="Courier New"/>
                <a:cs typeface="Courier New"/>
              </a:rPr>
              <a:t>GROUP</a:t>
            </a:r>
            <a:r>
              <a:rPr sz="2250" spc="10" dirty="0">
                <a:solidFill>
                  <a:srgbClr val="FFFFFF"/>
                </a:solidFill>
                <a:latin typeface="Courier New"/>
                <a:cs typeface="Courier New"/>
              </a:rPr>
              <a:t> </a:t>
            </a:r>
            <a:r>
              <a:rPr sz="2250" dirty="0">
                <a:solidFill>
                  <a:srgbClr val="FFFFFF"/>
                </a:solidFill>
                <a:latin typeface="Courier New"/>
                <a:cs typeface="Courier New"/>
              </a:rPr>
              <a:t>BY</a:t>
            </a:r>
            <a:r>
              <a:rPr sz="2250" spc="10" dirty="0">
                <a:solidFill>
                  <a:srgbClr val="FFFFFF"/>
                </a:solidFill>
                <a:latin typeface="Courier New"/>
                <a:cs typeface="Courier New"/>
              </a:rPr>
              <a:t> </a:t>
            </a:r>
            <a:r>
              <a:rPr sz="2250" dirty="0">
                <a:solidFill>
                  <a:srgbClr val="FFFFFF"/>
                </a:solidFill>
                <a:latin typeface="Courier New"/>
                <a:cs typeface="Courier New"/>
              </a:rPr>
              <a:t>clause.</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4">
            <a:extLst>
              <a:ext uri="{FF2B5EF4-FFF2-40B4-BE49-F238E27FC236}">
                <a16:creationId xmlns:a16="http://schemas.microsoft.com/office/drawing/2014/main" id="{31FE8DFD-AD0B-BF78-5E56-A755128905B5}"/>
              </a:ext>
            </a:extLst>
          </p:cNvPr>
          <p:cNvSpPr/>
          <p:nvPr/>
        </p:nvSpPr>
        <p:spPr>
          <a:xfrm>
            <a:off x="7805739" y="1166809"/>
            <a:ext cx="7124065" cy="1924685"/>
          </a:xfrm>
          <a:custGeom>
            <a:avLst/>
            <a:gdLst/>
            <a:ahLst/>
            <a:cxnLst/>
            <a:rect l="l" t="t" r="r" b="b"/>
            <a:pathLst>
              <a:path w="7124065" h="1924685">
                <a:moveTo>
                  <a:pt x="7047191" y="1924216"/>
                </a:moveTo>
                <a:lnTo>
                  <a:pt x="76505" y="1924216"/>
                </a:lnTo>
                <a:lnTo>
                  <a:pt x="71180" y="1923692"/>
                </a:lnTo>
                <a:lnTo>
                  <a:pt x="31920" y="1907430"/>
                </a:lnTo>
                <a:lnTo>
                  <a:pt x="4175" y="1868702"/>
                </a:lnTo>
                <a:lnTo>
                  <a:pt x="0" y="1847711"/>
                </a:lnTo>
                <a:lnTo>
                  <a:pt x="0" y="1842335"/>
                </a:lnTo>
                <a:lnTo>
                  <a:pt x="0" y="76505"/>
                </a:lnTo>
                <a:lnTo>
                  <a:pt x="16786" y="31920"/>
                </a:lnTo>
                <a:lnTo>
                  <a:pt x="55513" y="4175"/>
                </a:lnTo>
                <a:lnTo>
                  <a:pt x="76505" y="0"/>
                </a:lnTo>
                <a:lnTo>
                  <a:pt x="7047191" y="0"/>
                </a:lnTo>
                <a:lnTo>
                  <a:pt x="7091775" y="16786"/>
                </a:lnTo>
                <a:lnTo>
                  <a:pt x="7119520" y="55513"/>
                </a:lnTo>
                <a:lnTo>
                  <a:pt x="7123696" y="76505"/>
                </a:lnTo>
                <a:lnTo>
                  <a:pt x="7123696" y="1847711"/>
                </a:lnTo>
                <a:lnTo>
                  <a:pt x="7106908" y="1892296"/>
                </a:lnTo>
                <a:lnTo>
                  <a:pt x="7068182" y="1920041"/>
                </a:lnTo>
                <a:lnTo>
                  <a:pt x="7052515" y="1923692"/>
                </a:lnTo>
                <a:lnTo>
                  <a:pt x="7047191" y="1924216"/>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txBox="1">
            <a:spLocks noGrp="1"/>
          </p:cNvSpPr>
          <p:nvPr>
            <p:ph type="title"/>
          </p:nvPr>
        </p:nvSpPr>
        <p:spPr>
          <a:xfrm>
            <a:off x="478589" y="273882"/>
            <a:ext cx="2955290" cy="713740"/>
          </a:xfrm>
          <a:prstGeom prst="rect">
            <a:avLst/>
          </a:prstGeom>
        </p:spPr>
        <p:txBody>
          <a:bodyPr vert="horz" wrap="square" lIns="0" tIns="13970" rIns="0" bIns="0" rtlCol="0">
            <a:spAutoFit/>
          </a:bodyPr>
          <a:lstStyle/>
          <a:p>
            <a:pPr marL="12700">
              <a:lnSpc>
                <a:spcPct val="100000"/>
              </a:lnSpc>
              <a:spcBef>
                <a:spcPts val="110"/>
              </a:spcBef>
            </a:pPr>
            <a:r>
              <a:rPr sz="4500" spc="-305" dirty="0"/>
              <a:t>U</a:t>
            </a:r>
            <a:r>
              <a:rPr sz="4500" spc="-280" dirty="0"/>
              <a:t>s</a:t>
            </a:r>
            <a:r>
              <a:rPr sz="4500" spc="-75" dirty="0"/>
              <a:t>e</a:t>
            </a:r>
            <a:r>
              <a:rPr sz="4500" spc="-165" dirty="0"/>
              <a:t> </a:t>
            </a:r>
            <a:r>
              <a:rPr sz="4500" spc="-15" dirty="0"/>
              <a:t>a</a:t>
            </a:r>
            <a:r>
              <a:rPr sz="4500" spc="-240" dirty="0"/>
              <a:t>l</a:t>
            </a:r>
            <a:r>
              <a:rPr sz="4500" spc="-295" dirty="0"/>
              <a:t>i</a:t>
            </a:r>
            <a:r>
              <a:rPr sz="4500" spc="-15" dirty="0"/>
              <a:t>a</a:t>
            </a:r>
            <a:r>
              <a:rPr sz="4500" spc="-280" dirty="0"/>
              <a:t>s</a:t>
            </a:r>
            <a:r>
              <a:rPr sz="4500" spc="-160" dirty="0"/>
              <a:t>e</a:t>
            </a:r>
            <a:r>
              <a:rPr sz="4500" spc="-195" dirty="0"/>
              <a:t>s</a:t>
            </a:r>
            <a:endParaRPr sz="4500"/>
          </a:p>
        </p:txBody>
      </p:sp>
      <p:sp>
        <p:nvSpPr>
          <p:cNvPr id="4" name="object 4"/>
          <p:cNvSpPr/>
          <p:nvPr/>
        </p:nvSpPr>
        <p:spPr>
          <a:xfrm>
            <a:off x="491289" y="1166809"/>
            <a:ext cx="7124065" cy="1924685"/>
          </a:xfrm>
          <a:custGeom>
            <a:avLst/>
            <a:gdLst/>
            <a:ahLst/>
            <a:cxnLst/>
            <a:rect l="l" t="t" r="r" b="b"/>
            <a:pathLst>
              <a:path w="7124065" h="1924685">
                <a:moveTo>
                  <a:pt x="7047191" y="1924216"/>
                </a:moveTo>
                <a:lnTo>
                  <a:pt x="76505" y="1924216"/>
                </a:lnTo>
                <a:lnTo>
                  <a:pt x="71180" y="1923692"/>
                </a:lnTo>
                <a:lnTo>
                  <a:pt x="31920" y="1907430"/>
                </a:lnTo>
                <a:lnTo>
                  <a:pt x="4175" y="1868702"/>
                </a:lnTo>
                <a:lnTo>
                  <a:pt x="0" y="1847711"/>
                </a:lnTo>
                <a:lnTo>
                  <a:pt x="0" y="1842335"/>
                </a:lnTo>
                <a:lnTo>
                  <a:pt x="0" y="76505"/>
                </a:lnTo>
                <a:lnTo>
                  <a:pt x="16786" y="31920"/>
                </a:lnTo>
                <a:lnTo>
                  <a:pt x="55513" y="4175"/>
                </a:lnTo>
                <a:lnTo>
                  <a:pt x="76505" y="0"/>
                </a:lnTo>
                <a:lnTo>
                  <a:pt x="7047191" y="0"/>
                </a:lnTo>
                <a:lnTo>
                  <a:pt x="7091775" y="16786"/>
                </a:lnTo>
                <a:lnTo>
                  <a:pt x="7119520" y="55513"/>
                </a:lnTo>
                <a:lnTo>
                  <a:pt x="7123696" y="76505"/>
                </a:lnTo>
                <a:lnTo>
                  <a:pt x="7123696" y="1847711"/>
                </a:lnTo>
                <a:lnTo>
                  <a:pt x="7106908" y="1892296"/>
                </a:lnTo>
                <a:lnTo>
                  <a:pt x="7068182" y="1920041"/>
                </a:lnTo>
                <a:lnTo>
                  <a:pt x="7052515" y="1923692"/>
                </a:lnTo>
                <a:lnTo>
                  <a:pt x="7047191" y="1924216"/>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336671"/>
            <a:ext cx="7124065" cy="2313305"/>
          </a:xfrm>
          <a:custGeom>
            <a:avLst/>
            <a:gdLst/>
            <a:ahLst/>
            <a:cxnLst/>
            <a:rect l="l" t="t" r="r" b="b"/>
            <a:pathLst>
              <a:path w="7124065" h="2313304">
                <a:moveTo>
                  <a:pt x="7047191" y="2313153"/>
                </a:moveTo>
                <a:lnTo>
                  <a:pt x="76505" y="2313153"/>
                </a:lnTo>
                <a:lnTo>
                  <a:pt x="71180" y="2312628"/>
                </a:lnTo>
                <a:lnTo>
                  <a:pt x="31920" y="2296366"/>
                </a:lnTo>
                <a:lnTo>
                  <a:pt x="4175" y="2257639"/>
                </a:lnTo>
                <a:lnTo>
                  <a:pt x="0" y="2236648"/>
                </a:lnTo>
                <a:lnTo>
                  <a:pt x="0" y="2231272"/>
                </a:lnTo>
                <a:lnTo>
                  <a:pt x="0" y="76505"/>
                </a:lnTo>
                <a:lnTo>
                  <a:pt x="16786" y="31920"/>
                </a:lnTo>
                <a:lnTo>
                  <a:pt x="55513" y="4175"/>
                </a:lnTo>
                <a:lnTo>
                  <a:pt x="76505" y="0"/>
                </a:lnTo>
                <a:lnTo>
                  <a:pt x="7047191" y="0"/>
                </a:lnTo>
                <a:lnTo>
                  <a:pt x="7091775" y="16785"/>
                </a:lnTo>
                <a:lnTo>
                  <a:pt x="7119520" y="55513"/>
                </a:lnTo>
                <a:lnTo>
                  <a:pt x="7123696" y="76505"/>
                </a:lnTo>
                <a:lnTo>
                  <a:pt x="7123696" y="2236648"/>
                </a:lnTo>
                <a:lnTo>
                  <a:pt x="7106908" y="2281233"/>
                </a:lnTo>
                <a:lnTo>
                  <a:pt x="7068182" y="2308978"/>
                </a:lnTo>
                <a:lnTo>
                  <a:pt x="7052515" y="2312628"/>
                </a:lnTo>
                <a:lnTo>
                  <a:pt x="7047191" y="231315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17724" y="1330614"/>
            <a:ext cx="3968750" cy="1658146"/>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endParaRPr sz="1900" b="1" dirty="0">
              <a:solidFill>
                <a:srgbClr val="00B0F0"/>
              </a:solidFill>
              <a:latin typeface="Courier New"/>
              <a:cs typeface="Courier New"/>
            </a:endParaRPr>
          </a:p>
          <a:p>
            <a:pPr marL="304165" marR="5080">
              <a:lnSpc>
                <a:spcPct val="141400"/>
              </a:lnSpc>
            </a:pPr>
            <a:r>
              <a:rPr sz="1900" spc="5" dirty="0">
                <a:solidFill>
                  <a:schemeClr val="accent6"/>
                </a:solidFill>
                <a:latin typeface="Courier New"/>
                <a:cs typeface="Courier New"/>
              </a:rPr>
              <a:t>SUM</a:t>
            </a:r>
            <a:r>
              <a:rPr sz="1900" spc="5" dirty="0">
                <a:solidFill>
                  <a:srgbClr val="008600"/>
                </a:solidFill>
                <a:latin typeface="Courier New"/>
                <a:cs typeface="Courier New"/>
              </a:rPr>
              <a:t> </a:t>
            </a:r>
            <a:r>
              <a:rPr sz="1900" spc="5" dirty="0">
                <a:solidFill>
                  <a:srgbClr val="04182D"/>
                </a:solidFill>
                <a:latin typeface="Courier New"/>
                <a:cs typeface="Courier New"/>
              </a:rPr>
              <a:t>(</a:t>
            </a:r>
            <a:r>
              <a:rPr lang="en-US" sz="1900" spc="5" dirty="0" err="1">
                <a:solidFill>
                  <a:srgbClr val="04182D"/>
                </a:solidFill>
                <a:latin typeface="Courier New"/>
                <a:cs typeface="Courier New"/>
              </a:rPr>
              <a:t>affected_customers</a:t>
            </a:r>
            <a:r>
              <a:rPr sz="1900" spc="5" dirty="0">
                <a:solidFill>
                  <a:srgbClr val="04182D"/>
                </a:solidFill>
                <a:latin typeface="Courier New"/>
                <a:cs typeface="Courier New"/>
              </a:rPr>
              <a:t>), </a:t>
            </a:r>
            <a:r>
              <a:rPr sz="1900" spc="-1130" dirty="0">
                <a:solidFill>
                  <a:srgbClr val="04182D"/>
                </a:solidFill>
                <a:latin typeface="Courier New"/>
                <a:cs typeface="Courier New"/>
              </a:rPr>
              <a:t> </a:t>
            </a:r>
            <a:endParaRPr lang="en-US" sz="1900" spc="-1130" dirty="0">
              <a:solidFill>
                <a:srgbClr val="04182D"/>
              </a:solidFill>
              <a:latin typeface="Courier New"/>
              <a:cs typeface="Courier New"/>
            </a:endParaRPr>
          </a:p>
          <a:p>
            <a:pPr marL="304165" marR="5080">
              <a:lnSpc>
                <a:spcPct val="141400"/>
              </a:lnSpc>
            </a:pPr>
            <a:r>
              <a:rPr sz="1900" spc="5" dirty="0">
                <a:solidFill>
                  <a:schemeClr val="accent6"/>
                </a:solidFill>
                <a:latin typeface="Courier New"/>
                <a:cs typeface="Courier New"/>
              </a:rPr>
              <a:t>SUM</a:t>
            </a:r>
            <a:r>
              <a:rPr sz="1900" spc="-10" dirty="0">
                <a:solidFill>
                  <a:srgbClr val="008600"/>
                </a:solidFill>
                <a:latin typeface="Courier New"/>
                <a:cs typeface="Courier New"/>
              </a:rPr>
              <a:t> </a:t>
            </a:r>
            <a:r>
              <a:rPr sz="1900" spc="5" dirty="0">
                <a:solidFill>
                  <a:srgbClr val="04182D"/>
                </a:solidFill>
                <a:latin typeface="Courier New"/>
                <a:cs typeface="Courier New"/>
              </a:rPr>
              <a:t>(demand_loss_mw)</a:t>
            </a:r>
            <a:endParaRPr sz="1900" dirty="0">
              <a:latin typeface="Courier New"/>
              <a:cs typeface="Courier New"/>
            </a:endParaRPr>
          </a:p>
          <a:p>
            <a:pPr marL="12700">
              <a:lnSpc>
                <a:spcPct val="100000"/>
              </a:lnSpc>
              <a:spcBef>
                <a:spcPts val="940"/>
              </a:spcBef>
            </a:pPr>
            <a:r>
              <a:rPr sz="1900" b="1" spc="5" dirty="0">
                <a:solidFill>
                  <a:srgbClr val="00B0F0"/>
                </a:solidFill>
                <a:latin typeface="Courier New"/>
                <a:cs typeface="Courier New"/>
              </a:rPr>
              <a:t>FROM</a:t>
            </a:r>
            <a:r>
              <a:rPr sz="1900" spc="-50" dirty="0">
                <a:latin typeface="Courier New"/>
                <a:cs typeface="Courier New"/>
              </a:rPr>
              <a:t> </a:t>
            </a:r>
            <a:r>
              <a:rPr sz="1900" spc="5" dirty="0">
                <a:solidFill>
                  <a:srgbClr val="04182D"/>
                </a:solidFill>
                <a:latin typeface="Courier New"/>
                <a:cs typeface="Courier New"/>
              </a:rPr>
              <a:t>grid;</a:t>
            </a:r>
            <a:endParaRPr sz="1900" dirty="0">
              <a:latin typeface="Courier New"/>
              <a:cs typeface="Courier New"/>
            </a:endParaRPr>
          </a:p>
        </p:txBody>
      </p:sp>
      <p:sp>
        <p:nvSpPr>
          <p:cNvPr id="8" name="object 8"/>
          <p:cNvSpPr txBox="1"/>
          <p:nvPr/>
        </p:nvSpPr>
        <p:spPr>
          <a:xfrm>
            <a:off x="617724" y="3372690"/>
            <a:ext cx="5721350" cy="2072639"/>
          </a:xfrm>
          <a:prstGeom prst="rect">
            <a:avLst/>
          </a:prstGeom>
        </p:spPr>
        <p:txBody>
          <a:bodyPr vert="horz" wrap="square" lIns="0" tIns="132080" rIns="0" bIns="0" rtlCol="0">
            <a:spAutoFit/>
          </a:bodyPr>
          <a:lstStyle/>
          <a:p>
            <a:pPr marL="12700">
              <a:lnSpc>
                <a:spcPct val="100000"/>
              </a:lnSpc>
              <a:spcBef>
                <a:spcPts val="1040"/>
              </a:spcBef>
              <a:tabLst>
                <a:tab pos="2787015" algn="l"/>
                <a:tab pos="55619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5" dirty="0">
                <a:solidFill>
                  <a:srgbClr val="FFFFFF"/>
                </a:solidFill>
                <a:latin typeface="Courier New"/>
                <a:cs typeface="Courier New"/>
              </a:rPr>
              <a:t> </a:t>
            </a:r>
            <a:r>
              <a:rPr sz="1900" spc="5" dirty="0">
                <a:solidFill>
                  <a:srgbClr val="FFFFFF"/>
                </a:solidFill>
                <a:latin typeface="Courier New"/>
                <a:cs typeface="Courier New"/>
              </a:rPr>
              <a:t>(No</a:t>
            </a:r>
            <a:r>
              <a:rPr sz="1900" dirty="0">
                <a:solidFill>
                  <a:srgbClr val="FFFFFF"/>
                </a:solidFill>
                <a:latin typeface="Courier New"/>
                <a:cs typeface="Courier New"/>
              </a:rPr>
              <a:t> </a:t>
            </a:r>
            <a:r>
              <a:rPr sz="1900" spc="5" dirty="0">
                <a:solidFill>
                  <a:srgbClr val="FFFFFF"/>
                </a:solidFill>
                <a:latin typeface="Courier New"/>
                <a:cs typeface="Courier New"/>
              </a:rPr>
              <a:t>column</a:t>
            </a:r>
            <a:r>
              <a:rPr sz="1900" dirty="0">
                <a:solidFill>
                  <a:srgbClr val="FFFFFF"/>
                </a:solidFill>
                <a:latin typeface="Courier New"/>
                <a:cs typeface="Courier New"/>
              </a:rPr>
              <a:t> </a:t>
            </a:r>
            <a:r>
              <a:rPr sz="1900" spc="5" dirty="0">
                <a:solidFill>
                  <a:srgbClr val="FFFFFF"/>
                </a:solidFill>
                <a:latin typeface="Courier New"/>
                <a:cs typeface="Courier New"/>
              </a:rPr>
              <a:t>name)</a:t>
            </a:r>
            <a:r>
              <a:rPr sz="1900" dirty="0">
                <a:solidFill>
                  <a:srgbClr val="FFFFFF"/>
                </a:solidFill>
                <a:latin typeface="Courier New"/>
                <a:cs typeface="Courier New"/>
              </a:rPr>
              <a:t> </a:t>
            </a:r>
            <a:r>
              <a:rPr sz="1900" spc="10" dirty="0">
                <a:solidFill>
                  <a:srgbClr val="FFFFFF"/>
                </a:solidFill>
                <a:latin typeface="Courier New"/>
                <a:cs typeface="Courier New"/>
              </a:rPr>
              <a:t>|</a:t>
            </a:r>
            <a:r>
              <a:rPr sz="1900" spc="-5" dirty="0">
                <a:solidFill>
                  <a:srgbClr val="FFFFFF"/>
                </a:solidFill>
                <a:latin typeface="Courier New"/>
                <a:cs typeface="Courier New"/>
              </a:rPr>
              <a:t> </a:t>
            </a:r>
            <a:r>
              <a:rPr sz="1900" spc="5" dirty="0">
                <a:solidFill>
                  <a:srgbClr val="FFFFFF"/>
                </a:solidFill>
                <a:latin typeface="Courier New"/>
                <a:cs typeface="Courier New"/>
              </a:rPr>
              <a:t>(No</a:t>
            </a:r>
            <a:r>
              <a:rPr sz="1900" dirty="0">
                <a:solidFill>
                  <a:srgbClr val="FFFFFF"/>
                </a:solidFill>
                <a:latin typeface="Courier New"/>
                <a:cs typeface="Courier New"/>
              </a:rPr>
              <a:t> </a:t>
            </a:r>
            <a:r>
              <a:rPr sz="1900" spc="5" dirty="0">
                <a:solidFill>
                  <a:srgbClr val="FFFFFF"/>
                </a:solidFill>
                <a:latin typeface="Courier New"/>
                <a:cs typeface="Courier New"/>
              </a:rPr>
              <a:t>column</a:t>
            </a:r>
            <a:r>
              <a:rPr sz="1900" dirty="0">
                <a:solidFill>
                  <a:srgbClr val="FFFFFF"/>
                </a:solidFill>
                <a:latin typeface="Courier New"/>
                <a:cs typeface="Courier New"/>
              </a:rPr>
              <a:t> </a:t>
            </a:r>
            <a:r>
              <a:rPr sz="1900" spc="5" dirty="0">
                <a:solidFill>
                  <a:srgbClr val="FFFFFF"/>
                </a:solidFill>
                <a:latin typeface="Courier New"/>
                <a:cs typeface="Courier New"/>
              </a:rPr>
              <a:t>name)</a:t>
            </a:r>
            <a:r>
              <a:rPr sz="1900"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4"/>
              </a:spcBef>
              <a:tabLst>
                <a:tab pos="2787015" algn="l"/>
                <a:tab pos="55619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4"/>
              </a:spcBef>
              <a:tabLst>
                <a:tab pos="2787015" algn="l"/>
                <a:tab pos="5561965" algn="l"/>
              </a:tabLst>
            </a:pPr>
            <a:r>
              <a:rPr sz="1900" spc="10" dirty="0">
                <a:solidFill>
                  <a:srgbClr val="FFFFFF"/>
                </a:solidFill>
                <a:latin typeface="Courier New"/>
                <a:cs typeface="Courier New"/>
              </a:rPr>
              <a:t>|</a:t>
            </a:r>
            <a:r>
              <a:rPr sz="1900" spc="5" dirty="0">
                <a:solidFill>
                  <a:srgbClr val="FFFFFF"/>
                </a:solidFill>
                <a:latin typeface="Courier New"/>
                <a:cs typeface="Courier New"/>
              </a:rPr>
              <a:t> 7014399</a:t>
            </a:r>
            <a:r>
              <a:rPr sz="1900" spc="10" dirty="0">
                <a:solidFill>
                  <a:srgbClr val="FFFFFF"/>
                </a:solidFill>
                <a:latin typeface="Courier New"/>
                <a:cs typeface="Courier New"/>
              </a:rPr>
              <a:t>6</a:t>
            </a:r>
            <a:r>
              <a:rPr sz="1900" dirty="0">
                <a:solidFill>
                  <a:srgbClr val="FFFFFF"/>
                </a:solidFill>
                <a:latin typeface="Courier New"/>
                <a:cs typeface="Courier New"/>
              </a:rPr>
              <a:t>	</a:t>
            </a:r>
            <a:r>
              <a:rPr sz="1900" spc="10" dirty="0">
                <a:solidFill>
                  <a:srgbClr val="FFFFFF"/>
                </a:solidFill>
                <a:latin typeface="Courier New"/>
                <a:cs typeface="Courier New"/>
              </a:rPr>
              <a:t>|</a:t>
            </a:r>
            <a:r>
              <a:rPr sz="1900" spc="5" dirty="0">
                <a:solidFill>
                  <a:srgbClr val="FFFFFF"/>
                </a:solidFill>
                <a:latin typeface="Courier New"/>
                <a:cs typeface="Courier New"/>
              </a:rPr>
              <a:t> 17788</a:t>
            </a:r>
            <a:r>
              <a:rPr sz="1900" spc="10" dirty="0">
                <a:solidFill>
                  <a:srgbClr val="FFFFFF"/>
                </a:solidFill>
                <a:latin typeface="Courier New"/>
                <a:cs typeface="Courier New"/>
              </a:rPr>
              <a:t>8</a:t>
            </a:r>
            <a:r>
              <a:rPr sz="1900"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5"/>
              </a:spcBef>
              <a:tabLst>
                <a:tab pos="2787015" algn="l"/>
                <a:tab pos="55619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p:txBody>
      </p:sp>
      <p:sp>
        <p:nvSpPr>
          <p:cNvPr id="12" name="object 12"/>
          <p:cNvSpPr/>
          <p:nvPr/>
        </p:nvSpPr>
        <p:spPr>
          <a:xfrm>
            <a:off x="7942512" y="3336671"/>
            <a:ext cx="7124065" cy="2313305"/>
          </a:xfrm>
          <a:custGeom>
            <a:avLst/>
            <a:gdLst/>
            <a:ahLst/>
            <a:cxnLst/>
            <a:rect l="l" t="t" r="r" b="b"/>
            <a:pathLst>
              <a:path w="7124065" h="2313304">
                <a:moveTo>
                  <a:pt x="7047191" y="2313153"/>
                </a:moveTo>
                <a:lnTo>
                  <a:pt x="76504" y="2313153"/>
                </a:lnTo>
                <a:lnTo>
                  <a:pt x="71179" y="2312628"/>
                </a:lnTo>
                <a:lnTo>
                  <a:pt x="31919" y="2296366"/>
                </a:lnTo>
                <a:lnTo>
                  <a:pt x="4174" y="2257639"/>
                </a:lnTo>
                <a:lnTo>
                  <a:pt x="0" y="2236648"/>
                </a:lnTo>
                <a:lnTo>
                  <a:pt x="0" y="2231272"/>
                </a:lnTo>
                <a:lnTo>
                  <a:pt x="0" y="76505"/>
                </a:lnTo>
                <a:lnTo>
                  <a:pt x="16785" y="31920"/>
                </a:lnTo>
                <a:lnTo>
                  <a:pt x="55512" y="4175"/>
                </a:lnTo>
                <a:lnTo>
                  <a:pt x="76504" y="0"/>
                </a:lnTo>
                <a:lnTo>
                  <a:pt x="7047191" y="0"/>
                </a:lnTo>
                <a:lnTo>
                  <a:pt x="7091775" y="16785"/>
                </a:lnTo>
                <a:lnTo>
                  <a:pt x="7119519" y="55513"/>
                </a:lnTo>
                <a:lnTo>
                  <a:pt x="7123695" y="76505"/>
                </a:lnTo>
                <a:lnTo>
                  <a:pt x="7123695" y="2236648"/>
                </a:lnTo>
                <a:lnTo>
                  <a:pt x="7106909" y="2281233"/>
                </a:lnTo>
                <a:lnTo>
                  <a:pt x="7068181" y="2308978"/>
                </a:lnTo>
                <a:lnTo>
                  <a:pt x="7052515" y="2312628"/>
                </a:lnTo>
                <a:lnTo>
                  <a:pt x="7047191" y="231315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3" name="object 13"/>
          <p:cNvSpPr txBox="1"/>
          <p:nvPr/>
        </p:nvSpPr>
        <p:spPr>
          <a:xfrm>
            <a:off x="8068947" y="1270636"/>
            <a:ext cx="6597650" cy="1658146"/>
          </a:xfrm>
          <a:prstGeom prst="rect">
            <a:avLst/>
          </a:prstGeom>
        </p:spPr>
        <p:txBody>
          <a:bodyPr vert="horz" wrap="square" lIns="0" tIns="132080" rIns="0" bIns="0" rtlCol="0">
            <a:spAutoFit/>
          </a:bodyPr>
          <a:lstStyle/>
          <a:p>
            <a:pPr marL="12700">
              <a:lnSpc>
                <a:spcPct val="100000"/>
              </a:lnSpc>
              <a:spcBef>
                <a:spcPts val="1040"/>
              </a:spcBef>
            </a:pPr>
            <a:r>
              <a:rPr sz="1900" b="1" spc="5" dirty="0">
                <a:solidFill>
                  <a:srgbClr val="00B0F0"/>
                </a:solidFill>
                <a:latin typeface="Courier New"/>
                <a:cs typeface="Courier New"/>
              </a:rPr>
              <a:t>SELECT</a:t>
            </a:r>
            <a:endParaRPr sz="1900" b="1" dirty="0">
              <a:solidFill>
                <a:srgbClr val="00B0F0"/>
              </a:solidFill>
              <a:latin typeface="Courier New"/>
              <a:cs typeface="Courier New"/>
            </a:endParaRPr>
          </a:p>
          <a:p>
            <a:pPr marL="304165" marR="5080">
              <a:lnSpc>
                <a:spcPct val="141400"/>
              </a:lnSpc>
            </a:pPr>
            <a:r>
              <a:rPr sz="1900" spc="5" dirty="0">
                <a:solidFill>
                  <a:schemeClr val="accent6"/>
                </a:solidFill>
                <a:latin typeface="Courier New"/>
                <a:cs typeface="Courier New"/>
              </a:rPr>
              <a:t>SUM</a:t>
            </a:r>
            <a:r>
              <a:rPr sz="1900" spc="5" dirty="0">
                <a:solidFill>
                  <a:srgbClr val="008600"/>
                </a:solidFill>
                <a:latin typeface="Courier New"/>
                <a:cs typeface="Courier New"/>
              </a:rPr>
              <a:t> </a:t>
            </a:r>
            <a:r>
              <a:rPr sz="1900" spc="5" dirty="0">
                <a:solidFill>
                  <a:srgbClr val="04182D"/>
                </a:solidFill>
                <a:latin typeface="Courier New"/>
                <a:cs typeface="Courier New"/>
              </a:rPr>
              <a:t>(</a:t>
            </a:r>
            <a:r>
              <a:rPr lang="en-US" sz="1900" spc="5" dirty="0" err="1">
                <a:solidFill>
                  <a:srgbClr val="04182D"/>
                </a:solidFill>
                <a:latin typeface="Courier New"/>
                <a:cs typeface="Courier New"/>
              </a:rPr>
              <a:t>affected_customers</a:t>
            </a:r>
            <a:r>
              <a:rPr sz="1900" spc="5" dirty="0">
                <a:solidFill>
                  <a:srgbClr val="04182D"/>
                </a:solidFill>
                <a:latin typeface="Courier New"/>
                <a:cs typeface="Courier New"/>
              </a:rPr>
              <a:t>) </a:t>
            </a:r>
            <a:r>
              <a:rPr sz="1900" b="1" spc="5" dirty="0">
                <a:solidFill>
                  <a:srgbClr val="00B0F0"/>
                </a:solidFill>
                <a:latin typeface="Courier New"/>
                <a:cs typeface="Courier New"/>
              </a:rPr>
              <a:t>AS</a:t>
            </a:r>
            <a:r>
              <a:rPr sz="1900" spc="5" dirty="0">
                <a:latin typeface="Courier New"/>
                <a:cs typeface="Courier New"/>
              </a:rPr>
              <a:t> </a:t>
            </a:r>
            <a:r>
              <a:rPr sz="1900" spc="5" dirty="0">
                <a:solidFill>
                  <a:srgbClr val="04182D"/>
                </a:solidFill>
                <a:latin typeface="Courier New"/>
                <a:cs typeface="Courier New"/>
              </a:rPr>
              <a:t>total, </a:t>
            </a:r>
            <a:endParaRPr lang="en-US" sz="1900" spc="5" dirty="0">
              <a:solidFill>
                <a:srgbClr val="04182D"/>
              </a:solidFill>
              <a:latin typeface="Courier New"/>
              <a:cs typeface="Courier New"/>
            </a:endParaRPr>
          </a:p>
          <a:p>
            <a:pPr marL="304165" marR="5080">
              <a:lnSpc>
                <a:spcPct val="141400"/>
              </a:lnSpc>
            </a:pPr>
            <a:r>
              <a:rPr sz="1900" spc="-1130" dirty="0">
                <a:solidFill>
                  <a:srgbClr val="04182D"/>
                </a:solidFill>
                <a:latin typeface="Courier New"/>
                <a:cs typeface="Courier New"/>
              </a:rPr>
              <a:t> </a:t>
            </a:r>
            <a:r>
              <a:rPr sz="1900" spc="5" dirty="0">
                <a:solidFill>
                  <a:schemeClr val="accent6"/>
                </a:solidFill>
                <a:latin typeface="Courier New"/>
                <a:cs typeface="Courier New"/>
              </a:rPr>
              <a:t>SUM</a:t>
            </a:r>
            <a:r>
              <a:rPr sz="1900" dirty="0">
                <a:solidFill>
                  <a:srgbClr val="008600"/>
                </a:solidFill>
                <a:latin typeface="Courier New"/>
                <a:cs typeface="Courier New"/>
              </a:rPr>
              <a:t> </a:t>
            </a:r>
            <a:r>
              <a:rPr sz="1900" spc="5" dirty="0">
                <a:solidFill>
                  <a:srgbClr val="04182D"/>
                </a:solidFill>
                <a:latin typeface="Courier New"/>
                <a:cs typeface="Courier New"/>
              </a:rPr>
              <a:t>(demand_loss_mw)</a:t>
            </a:r>
            <a:r>
              <a:rPr sz="1900" dirty="0">
                <a:solidFill>
                  <a:srgbClr val="04182D"/>
                </a:solidFill>
                <a:latin typeface="Courier New"/>
                <a:cs typeface="Courier New"/>
              </a:rPr>
              <a:t> </a:t>
            </a:r>
            <a:r>
              <a:rPr sz="1900" b="1" spc="5" dirty="0">
                <a:solidFill>
                  <a:srgbClr val="00B0F0"/>
                </a:solidFill>
                <a:latin typeface="Courier New"/>
                <a:cs typeface="Courier New"/>
              </a:rPr>
              <a:t>AS</a:t>
            </a:r>
            <a:r>
              <a:rPr sz="1900" dirty="0">
                <a:latin typeface="Courier New"/>
                <a:cs typeface="Courier New"/>
              </a:rPr>
              <a:t> </a:t>
            </a:r>
            <a:r>
              <a:rPr sz="1900" spc="5" dirty="0">
                <a:solidFill>
                  <a:srgbClr val="04182D"/>
                </a:solidFill>
                <a:latin typeface="Courier New"/>
                <a:cs typeface="Courier New"/>
              </a:rPr>
              <a:t>total_loss</a:t>
            </a:r>
            <a:endParaRPr sz="1900" dirty="0">
              <a:latin typeface="Courier New"/>
              <a:cs typeface="Courier New"/>
            </a:endParaRPr>
          </a:p>
          <a:p>
            <a:pPr marL="12700">
              <a:lnSpc>
                <a:spcPct val="100000"/>
              </a:lnSpc>
              <a:spcBef>
                <a:spcPts val="940"/>
              </a:spcBef>
            </a:pPr>
            <a:r>
              <a:rPr sz="1900" b="1" spc="5" dirty="0">
                <a:solidFill>
                  <a:srgbClr val="00B0F0"/>
                </a:solidFill>
                <a:latin typeface="Courier New"/>
                <a:cs typeface="Courier New"/>
              </a:rPr>
              <a:t>FROM</a:t>
            </a:r>
            <a:r>
              <a:rPr sz="1900" spc="-50" dirty="0">
                <a:latin typeface="Courier New"/>
                <a:cs typeface="Courier New"/>
              </a:rPr>
              <a:t> </a:t>
            </a:r>
            <a:r>
              <a:rPr sz="1900" spc="5" dirty="0">
                <a:solidFill>
                  <a:srgbClr val="04182D"/>
                </a:solidFill>
                <a:latin typeface="Courier New"/>
                <a:cs typeface="Courier New"/>
              </a:rPr>
              <a:t>grid;</a:t>
            </a:r>
            <a:endParaRPr sz="1900" dirty="0">
              <a:latin typeface="Courier New"/>
              <a:cs typeface="Courier New"/>
            </a:endParaRPr>
          </a:p>
        </p:txBody>
      </p:sp>
      <p:sp>
        <p:nvSpPr>
          <p:cNvPr id="14" name="object 14"/>
          <p:cNvSpPr txBox="1"/>
          <p:nvPr/>
        </p:nvSpPr>
        <p:spPr>
          <a:xfrm>
            <a:off x="8068947" y="3372690"/>
            <a:ext cx="4552950" cy="2072639"/>
          </a:xfrm>
          <a:prstGeom prst="rect">
            <a:avLst/>
          </a:prstGeom>
        </p:spPr>
        <p:txBody>
          <a:bodyPr vert="horz" wrap="square" lIns="0" tIns="132080" rIns="0" bIns="0" rtlCol="0">
            <a:spAutoFit/>
          </a:bodyPr>
          <a:lstStyle/>
          <a:p>
            <a:pPr marL="12700">
              <a:lnSpc>
                <a:spcPct val="100000"/>
              </a:lnSpc>
              <a:spcBef>
                <a:spcPts val="1040"/>
              </a:spcBef>
              <a:tabLst>
                <a:tab pos="2494915" algn="l"/>
                <a:tab pos="43935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15" dirty="0">
                <a:solidFill>
                  <a:srgbClr val="FFFFFF"/>
                </a:solidFill>
                <a:latin typeface="Courier New"/>
                <a:cs typeface="Courier New"/>
              </a:rPr>
              <a:t> </a:t>
            </a:r>
            <a:r>
              <a:rPr sz="1900" spc="5" dirty="0">
                <a:solidFill>
                  <a:srgbClr val="FFFFFF"/>
                </a:solidFill>
                <a:latin typeface="Courier New"/>
                <a:cs typeface="Courier New"/>
              </a:rPr>
              <a:t>total</a:t>
            </a:r>
            <a:r>
              <a:rPr lang="en-US" sz="1900" spc="5" dirty="0">
                <a:solidFill>
                  <a:srgbClr val="FFFFFF"/>
                </a:solidFill>
                <a:latin typeface="Courier New"/>
                <a:cs typeface="Courier New"/>
              </a:rPr>
              <a:t>         </a:t>
            </a:r>
            <a:r>
              <a:rPr sz="1900" spc="-15" dirty="0">
                <a:solidFill>
                  <a:srgbClr val="FFFFFF"/>
                </a:solidFill>
                <a:latin typeface="Courier New"/>
                <a:cs typeface="Courier New"/>
              </a:rPr>
              <a:t> </a:t>
            </a:r>
            <a:r>
              <a:rPr sz="1900" spc="10" dirty="0">
                <a:solidFill>
                  <a:srgbClr val="FFFFFF"/>
                </a:solidFill>
                <a:latin typeface="Courier New"/>
                <a:cs typeface="Courier New"/>
              </a:rPr>
              <a:t>|</a:t>
            </a:r>
            <a:r>
              <a:rPr sz="1900" spc="-10" dirty="0">
                <a:solidFill>
                  <a:srgbClr val="FFFFFF"/>
                </a:solidFill>
                <a:latin typeface="Courier New"/>
                <a:cs typeface="Courier New"/>
              </a:rPr>
              <a:t> </a:t>
            </a:r>
            <a:r>
              <a:rPr sz="1900" spc="5" dirty="0">
                <a:solidFill>
                  <a:srgbClr val="FFFFFF"/>
                </a:solidFill>
                <a:latin typeface="Courier New"/>
                <a:cs typeface="Courier New"/>
              </a:rPr>
              <a:t>total_loss</a:t>
            </a:r>
            <a:r>
              <a:rPr sz="1900" spc="-15"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4"/>
              </a:spcBef>
              <a:tabLst>
                <a:tab pos="2494915" algn="l"/>
                <a:tab pos="43935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4"/>
              </a:spcBef>
              <a:tabLst>
                <a:tab pos="2494915" algn="l"/>
                <a:tab pos="4393565" algn="l"/>
              </a:tabLst>
            </a:pPr>
            <a:r>
              <a:rPr sz="1900" spc="10" dirty="0">
                <a:solidFill>
                  <a:srgbClr val="FFFFFF"/>
                </a:solidFill>
                <a:latin typeface="Courier New"/>
                <a:cs typeface="Courier New"/>
              </a:rPr>
              <a:t>|</a:t>
            </a:r>
            <a:r>
              <a:rPr sz="1900" spc="5" dirty="0">
                <a:solidFill>
                  <a:srgbClr val="FFFFFF"/>
                </a:solidFill>
                <a:latin typeface="Courier New"/>
                <a:cs typeface="Courier New"/>
              </a:rPr>
              <a:t> 7014399</a:t>
            </a:r>
            <a:r>
              <a:rPr sz="1900" spc="10" dirty="0">
                <a:solidFill>
                  <a:srgbClr val="FFFFFF"/>
                </a:solidFill>
                <a:latin typeface="Courier New"/>
                <a:cs typeface="Courier New"/>
              </a:rPr>
              <a:t>6</a:t>
            </a:r>
            <a:r>
              <a:rPr sz="1900" dirty="0">
                <a:solidFill>
                  <a:srgbClr val="FFFFFF"/>
                </a:solidFill>
                <a:latin typeface="Courier New"/>
                <a:cs typeface="Courier New"/>
              </a:rPr>
              <a:t>	</a:t>
            </a:r>
            <a:r>
              <a:rPr sz="1900" spc="10" dirty="0">
                <a:solidFill>
                  <a:srgbClr val="FFFFFF"/>
                </a:solidFill>
                <a:latin typeface="Courier New"/>
                <a:cs typeface="Courier New"/>
              </a:rPr>
              <a:t>|</a:t>
            </a:r>
            <a:r>
              <a:rPr sz="1900" spc="5" dirty="0">
                <a:solidFill>
                  <a:srgbClr val="FFFFFF"/>
                </a:solidFill>
                <a:latin typeface="Courier New"/>
                <a:cs typeface="Courier New"/>
              </a:rPr>
              <a:t> 17788</a:t>
            </a:r>
            <a:r>
              <a:rPr sz="1900" spc="10" dirty="0">
                <a:solidFill>
                  <a:srgbClr val="FFFFFF"/>
                </a:solidFill>
                <a:latin typeface="Courier New"/>
                <a:cs typeface="Courier New"/>
              </a:rPr>
              <a:t>8</a:t>
            </a:r>
            <a:r>
              <a:rPr sz="1900"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5"/>
              </a:spcBef>
              <a:tabLst>
                <a:tab pos="2494915" algn="l"/>
                <a:tab pos="4393565" algn="l"/>
              </a:tabLst>
            </a:pP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5" dirty="0">
                <a:solidFill>
                  <a:srgbClr val="FFFFFF"/>
                </a:solidFill>
                <a:latin typeface="Courier New"/>
                <a:cs typeface="Courier New"/>
              </a:rPr>
              <a:t>+</a:t>
            </a:r>
            <a:r>
              <a:rPr sz="1900" u="heavy" dirty="0">
                <a:solidFill>
                  <a:srgbClr val="FFFFFF"/>
                </a:solidFill>
                <a:uFill>
                  <a:solidFill>
                    <a:srgbClr val="FEFEFE"/>
                  </a:solidFill>
                </a:uFill>
                <a:latin typeface="Arial Hebrew Scholar" pitchFamily="2" charset="-79"/>
                <a:cs typeface="Arial Hebrew Scholar" pitchFamily="2" charset="-79"/>
              </a:rPr>
              <a:t> 	</a:t>
            </a:r>
            <a:r>
              <a:rPr sz="1900" spc="10" dirty="0">
                <a:solidFill>
                  <a:srgbClr val="FFFFFF"/>
                </a:solidFill>
                <a:latin typeface="Courier New"/>
                <a:cs typeface="Courier New"/>
              </a:rPr>
              <a:t>+</a:t>
            </a:r>
            <a:endParaRPr sz="190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6" grpId="0" animBg="1"/>
      <p:bldP spid="7" grpId="0"/>
      <p:bldP spid="8" grpId="0"/>
      <p:bldP spid="12" grpId="0" animBg="1"/>
      <p:bldP spid="13"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040889" cy="713740"/>
          </a:xfrm>
          <a:prstGeom prst="rect">
            <a:avLst/>
          </a:prstGeom>
        </p:spPr>
        <p:txBody>
          <a:bodyPr vert="horz" wrap="square" lIns="0" tIns="13970" rIns="0" bIns="0" rtlCol="0">
            <a:spAutoFit/>
          </a:bodyPr>
          <a:lstStyle/>
          <a:p>
            <a:pPr marL="12700">
              <a:lnSpc>
                <a:spcPct val="100000"/>
              </a:lnSpc>
              <a:spcBef>
                <a:spcPts val="110"/>
              </a:spcBef>
            </a:pPr>
            <a:r>
              <a:rPr sz="4500" spc="340" dirty="0"/>
              <a:t>C</a:t>
            </a:r>
            <a:r>
              <a:rPr sz="4500" spc="90" dirty="0"/>
              <a:t>O</a:t>
            </a:r>
            <a:r>
              <a:rPr sz="4500" spc="-300" dirty="0"/>
              <a:t>U</a:t>
            </a:r>
            <a:r>
              <a:rPr sz="4500" spc="-150" dirty="0"/>
              <a:t>N</a:t>
            </a:r>
            <a:r>
              <a:rPr sz="4500" spc="-155" dirty="0"/>
              <a:t>T</a:t>
            </a:r>
            <a:endParaRPr sz="4500"/>
          </a:p>
        </p:txBody>
      </p:sp>
      <p:sp>
        <p:nvSpPr>
          <p:cNvPr id="4" name="object 4"/>
          <p:cNvSpPr/>
          <p:nvPr/>
        </p:nvSpPr>
        <p:spPr>
          <a:xfrm>
            <a:off x="491289" y="1166812"/>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213851"/>
            <a:ext cx="14575155" cy="2784475"/>
          </a:xfrm>
          <a:custGeom>
            <a:avLst/>
            <a:gdLst/>
            <a:ahLst/>
            <a:cxnLst/>
            <a:rect l="l" t="t" r="r" b="b"/>
            <a:pathLst>
              <a:path w="14575155" h="2784475">
                <a:moveTo>
                  <a:pt x="14498413" y="2783972"/>
                </a:moveTo>
                <a:lnTo>
                  <a:pt x="76505" y="2783972"/>
                </a:lnTo>
                <a:lnTo>
                  <a:pt x="71180" y="2783447"/>
                </a:lnTo>
                <a:lnTo>
                  <a:pt x="31920" y="2767186"/>
                </a:lnTo>
                <a:lnTo>
                  <a:pt x="4175" y="2728458"/>
                </a:lnTo>
                <a:lnTo>
                  <a:pt x="0" y="2707467"/>
                </a:lnTo>
                <a:lnTo>
                  <a:pt x="0" y="2702091"/>
                </a:lnTo>
                <a:lnTo>
                  <a:pt x="0" y="76505"/>
                </a:lnTo>
                <a:lnTo>
                  <a:pt x="16786" y="31919"/>
                </a:lnTo>
                <a:lnTo>
                  <a:pt x="55513" y="4174"/>
                </a:lnTo>
                <a:lnTo>
                  <a:pt x="76505" y="0"/>
                </a:lnTo>
                <a:lnTo>
                  <a:pt x="14498413" y="0"/>
                </a:lnTo>
                <a:lnTo>
                  <a:pt x="14542998" y="16786"/>
                </a:lnTo>
                <a:lnTo>
                  <a:pt x="14570742" y="55513"/>
                </a:lnTo>
                <a:lnTo>
                  <a:pt x="14574918" y="76505"/>
                </a:lnTo>
                <a:lnTo>
                  <a:pt x="14574918" y="2707467"/>
                </a:lnTo>
                <a:lnTo>
                  <a:pt x="14558132" y="2752052"/>
                </a:lnTo>
                <a:lnTo>
                  <a:pt x="14519404" y="2779797"/>
                </a:lnTo>
                <a:lnTo>
                  <a:pt x="14503737" y="2783447"/>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42352" y="1257300"/>
            <a:ext cx="8888998" cy="1461554"/>
          </a:xfrm>
          <a:prstGeom prst="rect">
            <a:avLst/>
          </a:prstGeom>
        </p:spPr>
        <p:txBody>
          <a:bodyPr vert="horz" wrap="square" lIns="0" tIns="160655" rIns="0" bIns="0" rtlCol="0">
            <a:spAutoFit/>
          </a:bodyPr>
          <a:lstStyle/>
          <a:p>
            <a:pPr marL="12700">
              <a:lnSpc>
                <a:spcPct val="100000"/>
              </a:lnSpc>
              <a:spcBef>
                <a:spcPts val="1265"/>
              </a:spcBef>
            </a:pPr>
            <a:r>
              <a:rPr lang="en-US" sz="2250" b="1" dirty="0">
                <a:solidFill>
                  <a:srgbClr val="00B0F0"/>
                </a:solidFill>
                <a:latin typeface="Courier New"/>
                <a:cs typeface="Courier New"/>
              </a:rPr>
              <a:t>  </a:t>
            </a:r>
            <a:r>
              <a:rPr sz="2250" b="1" dirty="0">
                <a:solidFill>
                  <a:srgbClr val="00B0F0"/>
                </a:solidFill>
                <a:latin typeface="Courier New"/>
                <a:cs typeface="Courier New"/>
              </a:rPr>
              <a:t>SELECT</a:t>
            </a:r>
          </a:p>
          <a:p>
            <a:pPr marL="12700" marR="5080" indent="343535">
              <a:lnSpc>
                <a:spcPct val="143300"/>
              </a:lnSpc>
            </a:pPr>
            <a:r>
              <a:rPr lang="en-US" sz="2250" dirty="0">
                <a:solidFill>
                  <a:schemeClr val="accent6"/>
                </a:solidFill>
                <a:latin typeface="Courier New"/>
                <a:cs typeface="Courier New"/>
              </a:rPr>
              <a:t>  </a:t>
            </a:r>
            <a:r>
              <a:rPr sz="2250" dirty="0">
                <a:solidFill>
                  <a:schemeClr val="accent6"/>
                </a:solidFill>
                <a:latin typeface="Courier New"/>
                <a:cs typeface="Courier New"/>
              </a:rPr>
              <a:t>COUNT</a:t>
            </a:r>
            <a:r>
              <a:rPr sz="2250" dirty="0">
                <a:solidFill>
                  <a:srgbClr val="04182D"/>
                </a:solidFill>
                <a:latin typeface="Courier New"/>
                <a:cs typeface="Courier New"/>
              </a:rPr>
              <a:t>(</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20" dirty="0">
                <a:solidFill>
                  <a:srgbClr val="04182D"/>
                </a:solidFill>
                <a:latin typeface="Courier New"/>
                <a:cs typeface="Courier New"/>
              </a:rPr>
              <a:t> </a:t>
            </a:r>
            <a:r>
              <a:rPr sz="2250" b="1" dirty="0">
                <a:solidFill>
                  <a:srgbClr val="00B0F0"/>
                </a:solidFill>
                <a:latin typeface="Courier New"/>
                <a:cs typeface="Courier New"/>
              </a:rPr>
              <a:t>AS</a:t>
            </a:r>
            <a:r>
              <a:rPr sz="2250" spc="25" dirty="0">
                <a:latin typeface="Courier New"/>
                <a:cs typeface="Courier New"/>
              </a:rPr>
              <a:t> </a:t>
            </a:r>
            <a:r>
              <a:rPr sz="2250" dirty="0" err="1">
                <a:solidFill>
                  <a:srgbClr val="04182D"/>
                </a:solidFill>
                <a:latin typeface="Courier New"/>
                <a:cs typeface="Courier New"/>
              </a:rPr>
              <a:t>count</a:t>
            </a:r>
            <a:r>
              <a:rPr lang="en-US" sz="2250" err="1">
                <a:solidFill>
                  <a:srgbClr val="04182D"/>
                </a:solidFill>
                <a:latin typeface="Courier New"/>
                <a:cs typeface="Courier New"/>
              </a:rPr>
              <a:t>_</a:t>
            </a:r>
            <a:r>
              <a:rPr lang="en-US" sz="2250">
                <a:solidFill>
                  <a:srgbClr val="04182D"/>
                </a:solidFill>
                <a:latin typeface="Courier New"/>
                <a:cs typeface="Courier New"/>
              </a:rPr>
              <a:t>customer</a:t>
            </a:r>
            <a:endParaRPr lang="en-US" sz="2250" dirty="0">
              <a:solidFill>
                <a:srgbClr val="04182D"/>
              </a:solidFill>
              <a:latin typeface="Courier New"/>
              <a:cs typeface="Courier New"/>
            </a:endParaRPr>
          </a:p>
          <a:p>
            <a:pPr marL="12700" marR="5080" indent="343535">
              <a:lnSpc>
                <a:spcPct val="143300"/>
              </a:lnSpc>
            </a:pP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278939"/>
            <a:ext cx="3121025" cy="2509020"/>
          </a:xfrm>
          <a:prstGeom prst="rect">
            <a:avLst/>
          </a:prstGeom>
        </p:spPr>
        <p:txBody>
          <a:bodyPr vert="horz" wrap="square" lIns="0" tIns="160655" rIns="0" bIns="0" rtlCol="0">
            <a:spAutoFit/>
          </a:bodyPr>
          <a:lstStyle/>
          <a:p>
            <a:pPr marL="12700">
              <a:lnSpc>
                <a:spcPct val="100000"/>
              </a:lnSpc>
              <a:spcBef>
                <a:spcPts val="1265"/>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25" dirty="0">
                <a:solidFill>
                  <a:srgbClr val="FFFFFF"/>
                </a:solidFill>
                <a:latin typeface="Courier New"/>
                <a:cs typeface="Courier New"/>
              </a:rPr>
              <a:t> </a:t>
            </a:r>
            <a:r>
              <a:rPr sz="2250" dirty="0" err="1">
                <a:solidFill>
                  <a:srgbClr val="FFFFFF"/>
                </a:solidFill>
                <a:latin typeface="Courier New"/>
                <a:cs typeface="Courier New"/>
              </a:rPr>
              <a:t>count_</a:t>
            </a:r>
            <a:r>
              <a:rPr lang="en-US" sz="2250" dirty="0" err="1">
                <a:solidFill>
                  <a:srgbClr val="FFFFFF"/>
                </a:solidFill>
                <a:latin typeface="Courier New"/>
                <a:cs typeface="Courier New"/>
              </a:rPr>
              <a:t>customer</a:t>
            </a:r>
            <a:r>
              <a:rPr lang="en-US" sz="2250"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2935605" algn="l"/>
              </a:tabLst>
            </a:pPr>
            <a:r>
              <a:rPr sz="2250" dirty="0">
                <a:solidFill>
                  <a:srgbClr val="FFFFFF"/>
                </a:solidFill>
                <a:latin typeface="Courier New"/>
                <a:cs typeface="Courier New"/>
              </a:rPr>
              <a:t>| 807	|</a:t>
            </a:r>
            <a:endParaRPr sz="2250" dirty="0">
              <a:latin typeface="Courier New"/>
              <a:cs typeface="Courier New"/>
            </a:endParaRPr>
          </a:p>
          <a:p>
            <a:pPr marL="12700">
              <a:lnSpc>
                <a:spcPct val="100000"/>
              </a:lnSpc>
              <a:spcBef>
                <a:spcPts val="1170"/>
              </a:spcBef>
              <a:tabLst>
                <a:tab pos="293560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4205605" cy="713740"/>
          </a:xfrm>
          <a:prstGeom prst="rect">
            <a:avLst/>
          </a:prstGeom>
        </p:spPr>
        <p:txBody>
          <a:bodyPr vert="horz" wrap="square" lIns="0" tIns="13970" rIns="0" bIns="0" rtlCol="0">
            <a:spAutoFit/>
          </a:bodyPr>
          <a:lstStyle/>
          <a:p>
            <a:pPr marL="12700">
              <a:lnSpc>
                <a:spcPct val="100000"/>
              </a:lnSpc>
              <a:spcBef>
                <a:spcPts val="110"/>
              </a:spcBef>
            </a:pPr>
            <a:r>
              <a:rPr sz="4500" spc="-35" dirty="0"/>
              <a:t>COUNT</a:t>
            </a:r>
            <a:r>
              <a:rPr sz="4500" spc="-225" dirty="0"/>
              <a:t> </a:t>
            </a:r>
            <a:r>
              <a:rPr sz="4500" spc="-200" dirty="0"/>
              <a:t>Distinct</a:t>
            </a:r>
            <a:endParaRPr sz="4500"/>
          </a:p>
        </p:txBody>
      </p:sp>
      <p:sp>
        <p:nvSpPr>
          <p:cNvPr id="4" name="object 4"/>
          <p:cNvSpPr/>
          <p:nvPr/>
        </p:nvSpPr>
        <p:spPr>
          <a:xfrm>
            <a:off x="491289" y="1166812"/>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213851"/>
            <a:ext cx="14575155" cy="2784475"/>
          </a:xfrm>
          <a:custGeom>
            <a:avLst/>
            <a:gdLst/>
            <a:ahLst/>
            <a:cxnLst/>
            <a:rect l="l" t="t" r="r" b="b"/>
            <a:pathLst>
              <a:path w="14575155" h="2784475">
                <a:moveTo>
                  <a:pt x="14498413" y="2783972"/>
                </a:moveTo>
                <a:lnTo>
                  <a:pt x="76505" y="2783972"/>
                </a:lnTo>
                <a:lnTo>
                  <a:pt x="71180" y="2783447"/>
                </a:lnTo>
                <a:lnTo>
                  <a:pt x="31920" y="2767186"/>
                </a:lnTo>
                <a:lnTo>
                  <a:pt x="4175" y="2728458"/>
                </a:lnTo>
                <a:lnTo>
                  <a:pt x="0" y="2707467"/>
                </a:lnTo>
                <a:lnTo>
                  <a:pt x="0" y="2702091"/>
                </a:lnTo>
                <a:lnTo>
                  <a:pt x="0" y="76505"/>
                </a:lnTo>
                <a:lnTo>
                  <a:pt x="16786" y="31919"/>
                </a:lnTo>
                <a:lnTo>
                  <a:pt x="55513" y="4174"/>
                </a:lnTo>
                <a:lnTo>
                  <a:pt x="76505" y="0"/>
                </a:lnTo>
                <a:lnTo>
                  <a:pt x="14498413" y="0"/>
                </a:lnTo>
                <a:lnTo>
                  <a:pt x="14542998" y="16786"/>
                </a:lnTo>
                <a:lnTo>
                  <a:pt x="14570742" y="55513"/>
                </a:lnTo>
                <a:lnTo>
                  <a:pt x="14574918" y="76505"/>
                </a:lnTo>
                <a:lnTo>
                  <a:pt x="14574918" y="2707467"/>
                </a:lnTo>
                <a:lnTo>
                  <a:pt x="14558132" y="2752052"/>
                </a:lnTo>
                <a:lnTo>
                  <a:pt x="14519404" y="2779797"/>
                </a:lnTo>
                <a:lnTo>
                  <a:pt x="14503737" y="2783447"/>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46930" y="1242599"/>
            <a:ext cx="10513695" cy="1499870"/>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12700" marR="5080" indent="343535">
              <a:lnSpc>
                <a:spcPct val="143300"/>
              </a:lnSpc>
            </a:pPr>
            <a:r>
              <a:rPr sz="2250" dirty="0">
                <a:solidFill>
                  <a:schemeClr val="accent6"/>
                </a:solidFill>
                <a:latin typeface="Courier New"/>
                <a:cs typeface="Courier New"/>
              </a:rPr>
              <a:t>COUNT</a:t>
            </a:r>
            <a:r>
              <a:rPr sz="2250" dirty="0">
                <a:solidFill>
                  <a:srgbClr val="04182D"/>
                </a:solidFill>
                <a:latin typeface="Courier New"/>
                <a:cs typeface="Courier New"/>
              </a:rPr>
              <a:t>(</a:t>
            </a:r>
            <a:r>
              <a:rPr sz="2250" b="1" dirty="0">
                <a:solidFill>
                  <a:srgbClr val="00B0F0"/>
                </a:solidFill>
                <a:latin typeface="Courier New"/>
                <a:cs typeface="Courier New"/>
              </a:rPr>
              <a:t>DISTINCT</a:t>
            </a:r>
            <a:r>
              <a:rPr sz="2250" spc="30" dirty="0">
                <a:latin typeface="Courier New"/>
                <a:cs typeface="Courier New"/>
              </a:rPr>
              <a:t> </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35" dirty="0">
                <a:solidFill>
                  <a:srgbClr val="04182D"/>
                </a:solidFill>
                <a:latin typeface="Courier New"/>
                <a:cs typeface="Courier New"/>
              </a:rPr>
              <a:t> </a:t>
            </a:r>
            <a:r>
              <a:rPr sz="2250" b="1" dirty="0">
                <a:solidFill>
                  <a:srgbClr val="00B0F0"/>
                </a:solidFill>
                <a:latin typeface="Courier New"/>
                <a:cs typeface="Courier New"/>
              </a:rPr>
              <a:t>AS</a:t>
            </a:r>
            <a:r>
              <a:rPr sz="2250" spc="30" dirty="0">
                <a:latin typeface="Courier New"/>
                <a:cs typeface="Courier New"/>
              </a:rPr>
              <a:t> </a:t>
            </a:r>
            <a:r>
              <a:rPr sz="2250" dirty="0" err="1">
                <a:solidFill>
                  <a:srgbClr val="04182D"/>
                </a:solidFill>
                <a:latin typeface="Courier New"/>
                <a:cs typeface="Courier New"/>
              </a:rPr>
              <a:t>unique_count_</a:t>
            </a:r>
            <a:r>
              <a:rPr lang="en-US" sz="2250" dirty="0" err="1">
                <a:solidFill>
                  <a:srgbClr val="04182D"/>
                </a:solidFill>
                <a:latin typeface="Courier New"/>
                <a:cs typeface="Courier New"/>
              </a:rPr>
              <a:t>customer</a:t>
            </a:r>
            <a:r>
              <a:rPr sz="2250" dirty="0">
                <a:solidFill>
                  <a:srgbClr val="04182D"/>
                </a:solidFill>
                <a:latin typeface="Courier New"/>
                <a:cs typeface="Courier New"/>
              </a:rPr>
              <a:t> </a:t>
            </a:r>
            <a:endParaRPr lang="en-US" sz="2250" dirty="0">
              <a:solidFill>
                <a:srgbClr val="04182D"/>
              </a:solidFill>
              <a:latin typeface="Courier New"/>
              <a:cs typeface="Courier New"/>
            </a:endParaRPr>
          </a:p>
          <a:p>
            <a:pPr marL="12700" marR="5080" indent="343535">
              <a:lnSpc>
                <a:spcPct val="143300"/>
              </a:lnSpc>
            </a:pP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278939"/>
            <a:ext cx="4324350" cy="2509020"/>
          </a:xfrm>
          <a:prstGeom prst="rect">
            <a:avLst/>
          </a:prstGeom>
        </p:spPr>
        <p:txBody>
          <a:bodyPr vert="horz" wrap="square" lIns="0" tIns="160655" rIns="0" bIns="0" rtlCol="0">
            <a:spAutoFit/>
          </a:bodyPr>
          <a:lstStyle/>
          <a:p>
            <a:pPr marL="12700">
              <a:lnSpc>
                <a:spcPct val="100000"/>
              </a:lnSpc>
              <a:spcBef>
                <a:spcPts val="1265"/>
              </a:spcBef>
              <a:tabLst>
                <a:tab pos="4138929"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spcBef>
                <a:spcPts val="1170"/>
              </a:spcBef>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err="1">
                <a:solidFill>
                  <a:srgbClr val="FFFFFF"/>
                </a:solidFill>
                <a:latin typeface="Courier New"/>
                <a:cs typeface="Courier New"/>
              </a:rPr>
              <a:t>unique_count_</a:t>
            </a:r>
            <a:r>
              <a:rPr lang="en-US" sz="2250" dirty="0" err="1">
                <a:solidFill>
                  <a:srgbClr val="FFFFFF"/>
                </a:solidFill>
                <a:latin typeface="Courier New"/>
                <a:cs typeface="Courier New"/>
              </a:rPr>
              <a:t>customer</a:t>
            </a:r>
            <a:r>
              <a:rPr sz="2250" spc="-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4138929"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138929" algn="l"/>
              </a:tabLst>
            </a:pPr>
            <a:r>
              <a:rPr sz="2250" dirty="0">
                <a:solidFill>
                  <a:srgbClr val="FFFFFF"/>
                </a:solidFill>
                <a:latin typeface="Courier New"/>
                <a:cs typeface="Courier New"/>
              </a:rPr>
              <a:t>| 280	|</a:t>
            </a:r>
            <a:endParaRPr sz="2250" dirty="0">
              <a:latin typeface="Courier New"/>
              <a:cs typeface="Courier New"/>
            </a:endParaRPr>
          </a:p>
          <a:p>
            <a:pPr marL="12700">
              <a:lnSpc>
                <a:spcPct val="100000"/>
              </a:lnSpc>
              <a:spcBef>
                <a:spcPts val="1170"/>
              </a:spcBef>
              <a:tabLst>
                <a:tab pos="4138929"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1123950" cy="713740"/>
          </a:xfrm>
          <a:prstGeom prst="rect">
            <a:avLst/>
          </a:prstGeom>
        </p:spPr>
        <p:txBody>
          <a:bodyPr vert="horz" wrap="square" lIns="0" tIns="13970" rIns="0" bIns="0" rtlCol="0">
            <a:spAutoFit/>
          </a:bodyPr>
          <a:lstStyle/>
          <a:p>
            <a:pPr marL="12700">
              <a:lnSpc>
                <a:spcPct val="100000"/>
              </a:lnSpc>
              <a:spcBef>
                <a:spcPts val="110"/>
              </a:spcBef>
            </a:pPr>
            <a:r>
              <a:rPr sz="4500" spc="60" dirty="0"/>
              <a:t>M</a:t>
            </a:r>
            <a:r>
              <a:rPr lang="en-US" sz="4500" spc="-1019" dirty="0"/>
              <a:t>I    N</a:t>
            </a:r>
            <a:endParaRPr sz="4500" dirty="0"/>
          </a:p>
        </p:txBody>
      </p:sp>
      <p:sp>
        <p:nvSpPr>
          <p:cNvPr id="4" name="object 4"/>
          <p:cNvSpPr/>
          <p:nvPr/>
        </p:nvSpPr>
        <p:spPr>
          <a:xfrm>
            <a:off x="499116" y="1166812"/>
            <a:ext cx="7124065" cy="1351280"/>
          </a:xfrm>
          <a:custGeom>
            <a:avLst/>
            <a:gdLst/>
            <a:ahLst/>
            <a:cxnLst/>
            <a:rect l="l" t="t" r="r" b="b"/>
            <a:pathLst>
              <a:path w="7124065" h="1351280">
                <a:moveTo>
                  <a:pt x="7047191" y="1351045"/>
                </a:moveTo>
                <a:lnTo>
                  <a:pt x="76505" y="1351045"/>
                </a:lnTo>
                <a:lnTo>
                  <a:pt x="71180" y="1350521"/>
                </a:lnTo>
                <a:lnTo>
                  <a:pt x="31920" y="1334259"/>
                </a:lnTo>
                <a:lnTo>
                  <a:pt x="4175" y="1295531"/>
                </a:lnTo>
                <a:lnTo>
                  <a:pt x="0" y="1274540"/>
                </a:lnTo>
                <a:lnTo>
                  <a:pt x="0" y="1269164"/>
                </a:lnTo>
                <a:lnTo>
                  <a:pt x="0" y="76505"/>
                </a:lnTo>
                <a:lnTo>
                  <a:pt x="16786" y="31920"/>
                </a:lnTo>
                <a:lnTo>
                  <a:pt x="55513" y="4175"/>
                </a:lnTo>
                <a:lnTo>
                  <a:pt x="76505" y="0"/>
                </a:lnTo>
                <a:lnTo>
                  <a:pt x="7047191" y="0"/>
                </a:lnTo>
                <a:lnTo>
                  <a:pt x="7091775" y="16786"/>
                </a:lnTo>
                <a:lnTo>
                  <a:pt x="7119520" y="55513"/>
                </a:lnTo>
                <a:lnTo>
                  <a:pt x="7123696" y="76505"/>
                </a:lnTo>
                <a:lnTo>
                  <a:pt x="7123696" y="1274540"/>
                </a:lnTo>
                <a:lnTo>
                  <a:pt x="7106908" y="1319125"/>
                </a:lnTo>
                <a:lnTo>
                  <a:pt x="7068182" y="1346870"/>
                </a:lnTo>
                <a:lnTo>
                  <a:pt x="7052515" y="1350521"/>
                </a:lnTo>
                <a:lnTo>
                  <a:pt x="7047191" y="135104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8" name="object 8"/>
          <p:cNvSpPr/>
          <p:nvPr/>
        </p:nvSpPr>
        <p:spPr>
          <a:xfrm>
            <a:off x="491289" y="2763502"/>
            <a:ext cx="7124065" cy="2712499"/>
          </a:xfrm>
          <a:custGeom>
            <a:avLst/>
            <a:gdLst/>
            <a:ahLst/>
            <a:cxnLst/>
            <a:rect l="l" t="t" r="r" b="b"/>
            <a:pathLst>
              <a:path w="7124065" h="2088514">
                <a:moveTo>
                  <a:pt x="7047191" y="2087979"/>
                </a:moveTo>
                <a:lnTo>
                  <a:pt x="76505" y="2087979"/>
                </a:lnTo>
                <a:lnTo>
                  <a:pt x="71180" y="2087455"/>
                </a:lnTo>
                <a:lnTo>
                  <a:pt x="31920" y="2071192"/>
                </a:lnTo>
                <a:lnTo>
                  <a:pt x="4175" y="2032465"/>
                </a:lnTo>
                <a:lnTo>
                  <a:pt x="0" y="2011474"/>
                </a:lnTo>
                <a:lnTo>
                  <a:pt x="0" y="2006098"/>
                </a:lnTo>
                <a:lnTo>
                  <a:pt x="0" y="76505"/>
                </a:lnTo>
                <a:lnTo>
                  <a:pt x="16786" y="31920"/>
                </a:lnTo>
                <a:lnTo>
                  <a:pt x="55513" y="4174"/>
                </a:lnTo>
                <a:lnTo>
                  <a:pt x="76505" y="0"/>
                </a:lnTo>
                <a:lnTo>
                  <a:pt x="7047191" y="0"/>
                </a:lnTo>
                <a:lnTo>
                  <a:pt x="7091775" y="16786"/>
                </a:lnTo>
                <a:lnTo>
                  <a:pt x="7119520" y="55513"/>
                </a:lnTo>
                <a:lnTo>
                  <a:pt x="7123696" y="76505"/>
                </a:lnTo>
                <a:lnTo>
                  <a:pt x="7123696" y="2011474"/>
                </a:lnTo>
                <a:lnTo>
                  <a:pt x="7106908" y="2056058"/>
                </a:lnTo>
                <a:lnTo>
                  <a:pt x="7068182" y="2083803"/>
                </a:lnTo>
                <a:lnTo>
                  <a:pt x="7052515" y="2087455"/>
                </a:lnTo>
                <a:lnTo>
                  <a:pt x="7047191" y="208797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679198" y="1239040"/>
            <a:ext cx="6602095" cy="1122102"/>
          </a:xfrm>
          <a:prstGeom prst="rect">
            <a:avLst/>
          </a:prstGeom>
        </p:spPr>
        <p:txBody>
          <a:bodyPr vert="horz" wrap="square" lIns="0" tIns="121920" rIns="0" bIns="0" rtlCol="0">
            <a:spAutoFit/>
          </a:bodyPr>
          <a:lstStyle/>
          <a:p>
            <a:pPr marL="12700">
              <a:lnSpc>
                <a:spcPct val="100000"/>
              </a:lnSpc>
              <a:spcBef>
                <a:spcPts val="960"/>
              </a:spcBef>
            </a:pPr>
            <a:r>
              <a:rPr sz="1700" b="1" spc="-5" dirty="0">
                <a:solidFill>
                  <a:srgbClr val="00B0F0"/>
                </a:solidFill>
                <a:latin typeface="Courier New"/>
                <a:cs typeface="Courier New"/>
              </a:rPr>
              <a:t>SELECT</a:t>
            </a:r>
            <a:endParaRPr sz="1700" b="1" dirty="0">
              <a:solidFill>
                <a:srgbClr val="00B0F0"/>
              </a:solidFill>
              <a:latin typeface="Courier New"/>
              <a:cs typeface="Courier New"/>
            </a:endParaRPr>
          </a:p>
          <a:p>
            <a:pPr marL="12700" marR="5080" indent="257175">
              <a:lnSpc>
                <a:spcPct val="142200"/>
              </a:lnSpc>
            </a:pPr>
            <a:r>
              <a:rPr sz="1700" spc="-5" dirty="0">
                <a:solidFill>
                  <a:schemeClr val="accent6"/>
                </a:solidFill>
                <a:latin typeface="Courier New"/>
                <a:cs typeface="Courier New"/>
              </a:rPr>
              <a:t>MIN</a:t>
            </a:r>
            <a:r>
              <a:rPr sz="1700" spc="-5" dirty="0">
                <a:solidFill>
                  <a:srgbClr val="04182D"/>
                </a:solidFill>
                <a:latin typeface="Courier New"/>
                <a:cs typeface="Courier New"/>
              </a:rPr>
              <a:t>(</a:t>
            </a:r>
            <a:r>
              <a:rPr lang="en-US" sz="1700" spc="-5" dirty="0" err="1">
                <a:solidFill>
                  <a:srgbClr val="04182D"/>
                </a:solidFill>
                <a:latin typeface="Courier New"/>
                <a:cs typeface="Courier New"/>
              </a:rPr>
              <a:t>affected_customers</a:t>
            </a:r>
            <a:r>
              <a:rPr sz="1700" spc="-5" dirty="0">
                <a:solidFill>
                  <a:srgbClr val="04182D"/>
                </a:solidFill>
                <a:latin typeface="Courier New"/>
                <a:cs typeface="Courier New"/>
              </a:rPr>
              <a:t>)</a:t>
            </a:r>
            <a:r>
              <a:rPr sz="1700" spc="-55" dirty="0">
                <a:solidFill>
                  <a:srgbClr val="04182D"/>
                </a:solidFill>
                <a:latin typeface="Courier New"/>
                <a:cs typeface="Courier New"/>
              </a:rPr>
              <a:t> </a:t>
            </a:r>
            <a:r>
              <a:rPr sz="1700" b="1" spc="-5" dirty="0">
                <a:solidFill>
                  <a:srgbClr val="00B0F0"/>
                </a:solidFill>
                <a:latin typeface="Courier New"/>
                <a:cs typeface="Courier New"/>
              </a:rPr>
              <a:t>AS</a:t>
            </a:r>
            <a:r>
              <a:rPr sz="1700" spc="-55" dirty="0">
                <a:latin typeface="Courier New"/>
                <a:cs typeface="Courier New"/>
              </a:rPr>
              <a:t> </a:t>
            </a:r>
            <a:r>
              <a:rPr sz="1700" spc="-5" dirty="0" err="1">
                <a:solidFill>
                  <a:srgbClr val="04182D"/>
                </a:solidFill>
                <a:latin typeface="Courier New"/>
                <a:cs typeface="Courier New"/>
              </a:rPr>
              <a:t>min_customers</a:t>
            </a:r>
            <a:r>
              <a:rPr sz="1700" spc="-5" dirty="0">
                <a:solidFill>
                  <a:srgbClr val="04182D"/>
                </a:solidFill>
                <a:latin typeface="Courier New"/>
                <a:cs typeface="Courier New"/>
              </a:rPr>
              <a:t> </a:t>
            </a:r>
            <a:r>
              <a:rPr lang="en-US" sz="1700" spc="-1005" dirty="0">
                <a:solidFill>
                  <a:srgbClr val="04182D"/>
                </a:solidFill>
                <a:latin typeface="Courier New"/>
                <a:cs typeface="Courier New"/>
              </a:rPr>
              <a:t> </a:t>
            </a:r>
          </a:p>
          <a:p>
            <a:pPr marL="12700" marR="5080" indent="257175">
              <a:lnSpc>
                <a:spcPct val="142200"/>
              </a:lnSpc>
            </a:pPr>
            <a:r>
              <a:rPr lang="en-US" sz="1700" b="1" spc="-5" dirty="0">
                <a:solidFill>
                  <a:srgbClr val="00B0F0"/>
                </a:solidFill>
                <a:latin typeface="Courier New"/>
                <a:cs typeface="Courier New"/>
              </a:rPr>
              <a:t>FROM</a:t>
            </a:r>
            <a:r>
              <a:rPr lang="en-US" sz="1700" spc="-15" dirty="0">
                <a:latin typeface="Courier New"/>
                <a:cs typeface="Courier New"/>
              </a:rPr>
              <a:t> </a:t>
            </a:r>
            <a:r>
              <a:rPr lang="en-US" sz="1700" spc="-5" dirty="0">
                <a:solidFill>
                  <a:srgbClr val="04182D"/>
                </a:solidFill>
                <a:latin typeface="Courier New"/>
                <a:cs typeface="Courier New"/>
              </a:rPr>
              <a:t>grid;</a:t>
            </a:r>
            <a:endParaRPr lang="en-US" sz="1700" dirty="0">
              <a:latin typeface="Courier New"/>
              <a:cs typeface="Courier New"/>
            </a:endParaRPr>
          </a:p>
        </p:txBody>
      </p:sp>
      <p:sp>
        <p:nvSpPr>
          <p:cNvPr id="10" name="object 10"/>
          <p:cNvSpPr txBox="1"/>
          <p:nvPr/>
        </p:nvSpPr>
        <p:spPr>
          <a:xfrm>
            <a:off x="601411" y="2793790"/>
            <a:ext cx="3378835" cy="2154436"/>
          </a:xfrm>
          <a:prstGeom prst="rect">
            <a:avLst/>
          </a:prstGeom>
        </p:spPr>
        <p:txBody>
          <a:bodyPr vert="horz" wrap="square" lIns="0" tIns="121920" rIns="0" bIns="0" rtlCol="0">
            <a:spAutoFit/>
          </a:bodyPr>
          <a:lstStyle/>
          <a:p>
            <a:pPr marL="12700">
              <a:lnSpc>
                <a:spcPct val="100000"/>
              </a:lnSpc>
              <a:spcBef>
                <a:spcPts val="960"/>
              </a:spcBef>
              <a:tabLst>
                <a:tab pos="323659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pPr>
            <a:r>
              <a:rPr sz="1700" spc="-5" dirty="0">
                <a:solidFill>
                  <a:srgbClr val="FFFFFF"/>
                </a:solidFill>
                <a:latin typeface="Courier New"/>
                <a:cs typeface="Courier New"/>
              </a:rPr>
              <a:t>|</a:t>
            </a:r>
            <a:r>
              <a:rPr sz="1700" spc="-55" dirty="0">
                <a:solidFill>
                  <a:srgbClr val="FFFFFF"/>
                </a:solidFill>
                <a:latin typeface="Courier New"/>
                <a:cs typeface="Courier New"/>
              </a:rPr>
              <a:t> </a:t>
            </a:r>
            <a:r>
              <a:rPr sz="1700" spc="-5" dirty="0" err="1">
                <a:solidFill>
                  <a:srgbClr val="FFFFFF"/>
                </a:solidFill>
                <a:latin typeface="Courier New"/>
                <a:cs typeface="Courier New"/>
              </a:rPr>
              <a:t>min_customers</a:t>
            </a:r>
            <a:r>
              <a:rPr lang="en-US" sz="1700" spc="-5" dirty="0">
                <a:solidFill>
                  <a:srgbClr val="FFFFFF"/>
                </a:solidFill>
                <a:latin typeface="Courier New"/>
                <a:cs typeface="Courier New"/>
              </a:rPr>
              <a:t>         </a:t>
            </a:r>
            <a:r>
              <a:rPr sz="1700" spc="-5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pP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3236595" algn="l"/>
              </a:tabLst>
            </a:pPr>
            <a:r>
              <a:rPr sz="1700" spc="-5" dirty="0">
                <a:solidFill>
                  <a:srgbClr val="FFFFFF"/>
                </a:solidFill>
                <a:latin typeface="Courier New"/>
                <a:cs typeface="Courier New"/>
              </a:rPr>
              <a:t>| 0</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pPr>
            <a:r>
              <a:rPr sz="1700" spc="-5" dirty="0">
                <a:solidFill>
                  <a:srgbClr val="FFFFFF"/>
                </a:solidFill>
                <a:latin typeface="Courier New"/>
                <a:cs typeface="Courier New"/>
              </a:rPr>
              <a:t>+------------------------</a:t>
            </a:r>
            <a:endParaRPr sz="1700" dirty="0">
              <a:latin typeface="Courier New"/>
              <a:cs typeface="Courier New"/>
            </a:endParaRPr>
          </a:p>
        </p:txBody>
      </p:sp>
      <p:sp>
        <p:nvSpPr>
          <p:cNvPr id="12" name="object 12"/>
          <p:cNvSpPr/>
          <p:nvPr/>
        </p:nvSpPr>
        <p:spPr>
          <a:xfrm>
            <a:off x="7969885" y="1166812"/>
            <a:ext cx="7124065" cy="1719580"/>
          </a:xfrm>
          <a:custGeom>
            <a:avLst/>
            <a:gdLst/>
            <a:ahLst/>
            <a:cxnLst/>
            <a:rect l="l" t="t" r="r" b="b"/>
            <a:pathLst>
              <a:path w="7124065" h="1719580">
                <a:moveTo>
                  <a:pt x="7047191" y="1719512"/>
                </a:moveTo>
                <a:lnTo>
                  <a:pt x="76504" y="1719512"/>
                </a:lnTo>
                <a:lnTo>
                  <a:pt x="71179" y="1718988"/>
                </a:lnTo>
                <a:lnTo>
                  <a:pt x="31919" y="1702725"/>
                </a:lnTo>
                <a:lnTo>
                  <a:pt x="4174" y="1663998"/>
                </a:lnTo>
                <a:lnTo>
                  <a:pt x="0" y="1643007"/>
                </a:lnTo>
                <a:lnTo>
                  <a:pt x="0" y="1637631"/>
                </a:lnTo>
                <a:lnTo>
                  <a:pt x="0" y="76505"/>
                </a:lnTo>
                <a:lnTo>
                  <a:pt x="16785" y="31920"/>
                </a:lnTo>
                <a:lnTo>
                  <a:pt x="55512" y="4175"/>
                </a:lnTo>
                <a:lnTo>
                  <a:pt x="76504" y="0"/>
                </a:lnTo>
                <a:lnTo>
                  <a:pt x="7047191" y="0"/>
                </a:lnTo>
                <a:lnTo>
                  <a:pt x="7091775" y="16786"/>
                </a:lnTo>
                <a:lnTo>
                  <a:pt x="7119519" y="55513"/>
                </a:lnTo>
                <a:lnTo>
                  <a:pt x="7123695" y="76505"/>
                </a:lnTo>
                <a:lnTo>
                  <a:pt x="7123695" y="1643007"/>
                </a:lnTo>
                <a:lnTo>
                  <a:pt x="7106909" y="1687592"/>
                </a:lnTo>
                <a:lnTo>
                  <a:pt x="7068181" y="1715337"/>
                </a:lnTo>
                <a:lnTo>
                  <a:pt x="7052515" y="1718988"/>
                </a:lnTo>
                <a:lnTo>
                  <a:pt x="7047191" y="171951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6" name="object 16"/>
          <p:cNvSpPr/>
          <p:nvPr/>
        </p:nvSpPr>
        <p:spPr>
          <a:xfrm>
            <a:off x="7942512" y="3131969"/>
            <a:ext cx="7124065" cy="2744639"/>
          </a:xfrm>
          <a:custGeom>
            <a:avLst/>
            <a:gdLst/>
            <a:ahLst/>
            <a:cxnLst/>
            <a:rect l="l" t="t" r="r" b="b"/>
            <a:pathLst>
              <a:path w="7124065" h="2088514">
                <a:moveTo>
                  <a:pt x="7047191" y="2087979"/>
                </a:moveTo>
                <a:lnTo>
                  <a:pt x="76504" y="2087979"/>
                </a:lnTo>
                <a:lnTo>
                  <a:pt x="71179" y="2087455"/>
                </a:lnTo>
                <a:lnTo>
                  <a:pt x="31919" y="2071192"/>
                </a:lnTo>
                <a:lnTo>
                  <a:pt x="4174" y="2032465"/>
                </a:lnTo>
                <a:lnTo>
                  <a:pt x="0" y="2011474"/>
                </a:lnTo>
                <a:lnTo>
                  <a:pt x="0" y="2006098"/>
                </a:lnTo>
                <a:lnTo>
                  <a:pt x="0" y="76505"/>
                </a:lnTo>
                <a:lnTo>
                  <a:pt x="16785" y="31919"/>
                </a:lnTo>
                <a:lnTo>
                  <a:pt x="55512" y="4175"/>
                </a:lnTo>
                <a:lnTo>
                  <a:pt x="76504" y="0"/>
                </a:lnTo>
                <a:lnTo>
                  <a:pt x="7047191" y="0"/>
                </a:lnTo>
                <a:lnTo>
                  <a:pt x="7091775" y="16786"/>
                </a:lnTo>
                <a:lnTo>
                  <a:pt x="7119519" y="55513"/>
                </a:lnTo>
                <a:lnTo>
                  <a:pt x="7123695" y="76505"/>
                </a:lnTo>
                <a:lnTo>
                  <a:pt x="7123695" y="2011474"/>
                </a:lnTo>
                <a:lnTo>
                  <a:pt x="7106909" y="2056059"/>
                </a:lnTo>
                <a:lnTo>
                  <a:pt x="7068181" y="2083804"/>
                </a:lnTo>
                <a:lnTo>
                  <a:pt x="7052515" y="2087455"/>
                </a:lnTo>
                <a:lnTo>
                  <a:pt x="7047191" y="208797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7" name="object 17"/>
          <p:cNvSpPr txBox="1"/>
          <p:nvPr/>
        </p:nvSpPr>
        <p:spPr>
          <a:xfrm>
            <a:off x="8130421" y="1236478"/>
            <a:ext cx="6602095" cy="1526572"/>
          </a:xfrm>
          <a:prstGeom prst="rect">
            <a:avLst/>
          </a:prstGeom>
        </p:spPr>
        <p:txBody>
          <a:bodyPr vert="horz" wrap="square" lIns="0" tIns="121920" rIns="0" bIns="0" rtlCol="0">
            <a:spAutoFit/>
          </a:bodyPr>
          <a:lstStyle/>
          <a:p>
            <a:pPr marL="12700">
              <a:lnSpc>
                <a:spcPct val="100000"/>
              </a:lnSpc>
              <a:spcBef>
                <a:spcPts val="960"/>
              </a:spcBef>
            </a:pPr>
            <a:r>
              <a:rPr sz="1700" b="1" spc="-5" dirty="0">
                <a:solidFill>
                  <a:srgbClr val="00B0F0"/>
                </a:solidFill>
                <a:latin typeface="Courier New"/>
                <a:cs typeface="Courier New"/>
              </a:rPr>
              <a:t>SELECT</a:t>
            </a:r>
            <a:endParaRPr sz="1700" b="1" dirty="0">
              <a:solidFill>
                <a:srgbClr val="00B0F0"/>
              </a:solidFill>
              <a:latin typeface="Courier New"/>
              <a:cs typeface="Courier New"/>
            </a:endParaRPr>
          </a:p>
          <a:p>
            <a:pPr marL="12700" marR="5080" indent="257175">
              <a:lnSpc>
                <a:spcPct val="142200"/>
              </a:lnSpc>
            </a:pPr>
            <a:r>
              <a:rPr sz="1700" spc="-5" dirty="0">
                <a:solidFill>
                  <a:schemeClr val="accent6"/>
                </a:solidFill>
                <a:latin typeface="Courier New"/>
                <a:cs typeface="Courier New"/>
              </a:rPr>
              <a:t>MIN</a:t>
            </a:r>
            <a:r>
              <a:rPr sz="1700" spc="-5" dirty="0">
                <a:solidFill>
                  <a:srgbClr val="04182D"/>
                </a:solidFill>
                <a:latin typeface="Courier New"/>
                <a:cs typeface="Courier New"/>
              </a:rPr>
              <a:t>(</a:t>
            </a:r>
            <a:r>
              <a:rPr lang="en-US" sz="1700" spc="-5" dirty="0" err="1">
                <a:solidFill>
                  <a:srgbClr val="04182D"/>
                </a:solidFill>
                <a:latin typeface="Courier New"/>
                <a:cs typeface="Courier New"/>
              </a:rPr>
              <a:t>affected_customers</a:t>
            </a:r>
            <a:r>
              <a:rPr sz="1700" spc="-5" dirty="0">
                <a:solidFill>
                  <a:srgbClr val="04182D"/>
                </a:solidFill>
                <a:latin typeface="Courier New"/>
                <a:cs typeface="Courier New"/>
              </a:rPr>
              <a:t>)</a:t>
            </a:r>
            <a:r>
              <a:rPr sz="1700" spc="-55" dirty="0">
                <a:solidFill>
                  <a:srgbClr val="04182D"/>
                </a:solidFill>
                <a:latin typeface="Courier New"/>
                <a:cs typeface="Courier New"/>
              </a:rPr>
              <a:t> </a:t>
            </a:r>
            <a:r>
              <a:rPr sz="1700" b="1" spc="-5" dirty="0">
                <a:solidFill>
                  <a:srgbClr val="00B0F0"/>
                </a:solidFill>
                <a:latin typeface="Courier New"/>
                <a:cs typeface="Courier New"/>
              </a:rPr>
              <a:t>AS</a:t>
            </a:r>
            <a:r>
              <a:rPr sz="1700" spc="-55" dirty="0">
                <a:latin typeface="Courier New"/>
                <a:cs typeface="Courier New"/>
              </a:rPr>
              <a:t> </a:t>
            </a:r>
            <a:r>
              <a:rPr sz="1700" spc="-5" dirty="0" err="1">
                <a:solidFill>
                  <a:srgbClr val="04182D"/>
                </a:solidFill>
                <a:latin typeface="Courier New"/>
                <a:cs typeface="Courier New"/>
              </a:rPr>
              <a:t>min_customers</a:t>
            </a:r>
            <a:r>
              <a:rPr sz="1700" spc="-5" dirty="0">
                <a:solidFill>
                  <a:srgbClr val="04182D"/>
                </a:solidFill>
                <a:latin typeface="Courier New"/>
                <a:cs typeface="Courier New"/>
              </a:rPr>
              <a:t> </a:t>
            </a:r>
            <a:endParaRPr lang="en-US" sz="1700" spc="-5" dirty="0">
              <a:solidFill>
                <a:srgbClr val="04182D"/>
              </a:solidFill>
              <a:latin typeface="Courier New"/>
              <a:cs typeface="Courier New"/>
            </a:endParaRPr>
          </a:p>
          <a:p>
            <a:pPr marL="12700" marR="5080" indent="257175">
              <a:lnSpc>
                <a:spcPct val="142200"/>
              </a:lnSpc>
            </a:pPr>
            <a:r>
              <a:rPr sz="1700" spc="-1005" dirty="0">
                <a:solidFill>
                  <a:srgbClr val="04182D"/>
                </a:solidFill>
                <a:latin typeface="Courier New"/>
                <a:cs typeface="Courier New"/>
              </a:rPr>
              <a:t> </a:t>
            </a:r>
            <a:r>
              <a:rPr sz="1700" b="1" spc="-5" dirty="0">
                <a:solidFill>
                  <a:srgbClr val="00B0F0"/>
                </a:solidFill>
                <a:latin typeface="Courier New"/>
                <a:cs typeface="Courier New"/>
              </a:rPr>
              <a:t>FROM</a:t>
            </a:r>
            <a:r>
              <a:rPr sz="1700" spc="-15" dirty="0">
                <a:latin typeface="Courier New"/>
                <a:cs typeface="Courier New"/>
              </a:rPr>
              <a:t> </a:t>
            </a:r>
            <a:r>
              <a:rPr sz="1700" spc="-5" dirty="0">
                <a:solidFill>
                  <a:srgbClr val="04182D"/>
                </a:solidFill>
                <a:latin typeface="Courier New"/>
                <a:cs typeface="Courier New"/>
              </a:rPr>
              <a:t>grid</a:t>
            </a:r>
            <a:endParaRPr sz="1700" dirty="0">
              <a:latin typeface="Courier New"/>
              <a:cs typeface="Courier New"/>
            </a:endParaRPr>
          </a:p>
          <a:p>
            <a:pPr marL="12700">
              <a:lnSpc>
                <a:spcPct val="100000"/>
              </a:lnSpc>
              <a:spcBef>
                <a:spcPts val="865"/>
              </a:spcBef>
            </a:pPr>
            <a:r>
              <a:rPr sz="1700" b="1" spc="-5" dirty="0">
                <a:solidFill>
                  <a:srgbClr val="00B0F0"/>
                </a:solidFill>
                <a:latin typeface="Courier New"/>
                <a:cs typeface="Courier New"/>
              </a:rPr>
              <a:t>WHERE</a:t>
            </a:r>
            <a:r>
              <a:rPr sz="1700" spc="-35" dirty="0">
                <a:latin typeface="Courier New"/>
                <a:cs typeface="Courier New"/>
              </a:rPr>
              <a:t> </a:t>
            </a:r>
            <a:r>
              <a:rPr sz="1700" spc="-5" dirty="0">
                <a:solidFill>
                  <a:srgbClr val="04182D"/>
                </a:solidFill>
                <a:latin typeface="Courier New"/>
                <a:cs typeface="Courier New"/>
              </a:rPr>
              <a:t>customers</a:t>
            </a:r>
            <a:r>
              <a:rPr sz="1700" spc="-35" dirty="0">
                <a:solidFill>
                  <a:srgbClr val="04182D"/>
                </a:solidFill>
                <a:latin typeface="Courier New"/>
                <a:cs typeface="Courier New"/>
              </a:rPr>
              <a:t> </a:t>
            </a:r>
            <a:r>
              <a:rPr sz="1700" spc="-5" dirty="0">
                <a:solidFill>
                  <a:srgbClr val="04182D"/>
                </a:solidFill>
                <a:latin typeface="Courier New"/>
                <a:cs typeface="Courier New"/>
              </a:rPr>
              <a:t>&gt;</a:t>
            </a:r>
            <a:r>
              <a:rPr sz="1700" spc="-35" dirty="0">
                <a:solidFill>
                  <a:srgbClr val="04182D"/>
                </a:solidFill>
                <a:latin typeface="Courier New"/>
                <a:cs typeface="Courier New"/>
              </a:rPr>
              <a:t> </a:t>
            </a:r>
            <a:r>
              <a:rPr sz="1700" spc="-10" dirty="0">
                <a:solidFill>
                  <a:srgbClr val="BE2F72"/>
                </a:solidFill>
                <a:latin typeface="Courier New"/>
                <a:cs typeface="Courier New"/>
              </a:rPr>
              <a:t>0</a:t>
            </a:r>
            <a:r>
              <a:rPr sz="1700" spc="-10" dirty="0">
                <a:solidFill>
                  <a:srgbClr val="04182D"/>
                </a:solidFill>
                <a:latin typeface="Courier New"/>
                <a:cs typeface="Courier New"/>
              </a:rPr>
              <a:t>;</a:t>
            </a:r>
            <a:endParaRPr sz="1700" dirty="0">
              <a:latin typeface="Courier New"/>
              <a:cs typeface="Courier New"/>
            </a:endParaRPr>
          </a:p>
        </p:txBody>
      </p:sp>
      <p:sp>
        <p:nvSpPr>
          <p:cNvPr id="21" name="object 2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2" name="object 10">
            <a:extLst>
              <a:ext uri="{FF2B5EF4-FFF2-40B4-BE49-F238E27FC236}">
                <a16:creationId xmlns:a16="http://schemas.microsoft.com/office/drawing/2014/main" id="{CDE775BA-C9FD-996D-6EBA-897333CB5378}"/>
              </a:ext>
            </a:extLst>
          </p:cNvPr>
          <p:cNvSpPr txBox="1"/>
          <p:nvPr/>
        </p:nvSpPr>
        <p:spPr>
          <a:xfrm>
            <a:off x="8175381" y="3131969"/>
            <a:ext cx="3378835" cy="2154436"/>
          </a:xfrm>
          <a:prstGeom prst="rect">
            <a:avLst/>
          </a:prstGeom>
        </p:spPr>
        <p:txBody>
          <a:bodyPr vert="horz" wrap="square" lIns="0" tIns="121920" rIns="0" bIns="0" rtlCol="0">
            <a:spAutoFit/>
          </a:bodyPr>
          <a:lstStyle/>
          <a:p>
            <a:pPr marL="12700">
              <a:lnSpc>
                <a:spcPct val="100000"/>
              </a:lnSpc>
              <a:spcBef>
                <a:spcPts val="960"/>
              </a:spcBef>
              <a:tabLst>
                <a:tab pos="3236595" algn="l"/>
              </a:tabLst>
            </a:pPr>
            <a:r>
              <a:rPr sz="1700" spc="-5" dirty="0">
                <a:solidFill>
                  <a:srgbClr val="FFFFFF"/>
                </a:solidFill>
                <a:latin typeface="Courier New"/>
                <a:cs typeface="Courier New"/>
              </a:rPr>
              <a:t>+</a:t>
            </a:r>
            <a:r>
              <a:rPr sz="1700" u="heavy" spc="-5" dirty="0">
                <a:solidFill>
                  <a:srgbClr val="FFFFFF"/>
                </a:solidFill>
                <a:uFill>
                  <a:solidFill>
                    <a:srgbClr val="FEFEFE"/>
                  </a:solidFill>
                </a:uFill>
                <a:latin typeface="Arial Hebrew Scholar" pitchFamily="2" charset="-79"/>
                <a:cs typeface="Arial Hebrew Scholar" pitchFamily="2" charset="-79"/>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5"/>
              </a:spcBef>
            </a:pPr>
            <a:r>
              <a:rPr sz="1700" spc="-5" dirty="0">
                <a:solidFill>
                  <a:srgbClr val="FFFFFF"/>
                </a:solidFill>
                <a:latin typeface="Courier New"/>
                <a:cs typeface="Courier New"/>
              </a:rPr>
              <a:t>|</a:t>
            </a:r>
            <a:r>
              <a:rPr sz="1700" spc="-55" dirty="0">
                <a:solidFill>
                  <a:srgbClr val="FFFFFF"/>
                </a:solidFill>
                <a:latin typeface="Courier New"/>
                <a:cs typeface="Courier New"/>
              </a:rPr>
              <a:t> </a:t>
            </a:r>
            <a:r>
              <a:rPr sz="1700" spc="-5" dirty="0" err="1">
                <a:solidFill>
                  <a:srgbClr val="FFFFFF"/>
                </a:solidFill>
                <a:latin typeface="Courier New"/>
                <a:cs typeface="Courier New"/>
              </a:rPr>
              <a:t>min_customers</a:t>
            </a:r>
            <a:r>
              <a:rPr sz="1700" spc="-50" dirty="0">
                <a:solidFill>
                  <a:srgbClr val="FFFFFF"/>
                </a:solidFill>
                <a:latin typeface="Courier New"/>
                <a:cs typeface="Courier New"/>
              </a:rPr>
              <a:t> </a:t>
            </a:r>
            <a:r>
              <a:rPr lang="en-US" sz="1700" spc="-5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pP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tabLst>
                <a:tab pos="3236595" algn="l"/>
              </a:tabLst>
            </a:pPr>
            <a:r>
              <a:rPr sz="1700" spc="-5" dirty="0">
                <a:solidFill>
                  <a:srgbClr val="FFFFFF"/>
                </a:solidFill>
                <a:latin typeface="Courier New"/>
                <a:cs typeface="Courier New"/>
              </a:rPr>
              <a:t>| </a:t>
            </a:r>
            <a:r>
              <a:rPr lang="en-US" sz="1700" spc="-5" dirty="0">
                <a:solidFill>
                  <a:srgbClr val="FFFFFF"/>
                </a:solidFill>
                <a:latin typeface="Courier New"/>
                <a:cs typeface="Courier New"/>
              </a:rPr>
              <a:t>1</a:t>
            </a:r>
            <a:r>
              <a:rPr sz="1700" dirty="0">
                <a:solidFill>
                  <a:srgbClr val="FFFFFF"/>
                </a:solidFill>
                <a:latin typeface="Courier New"/>
                <a:cs typeface="Courier New"/>
              </a:rPr>
              <a:t>	</a:t>
            </a:r>
            <a:r>
              <a:rPr sz="1700" spc="-5" dirty="0">
                <a:solidFill>
                  <a:srgbClr val="FFFFFF"/>
                </a:solidFill>
                <a:latin typeface="Courier New"/>
                <a:cs typeface="Courier New"/>
              </a:rPr>
              <a:t>|</a:t>
            </a:r>
            <a:endParaRPr sz="1700" dirty="0">
              <a:latin typeface="Courier New"/>
              <a:cs typeface="Courier New"/>
            </a:endParaRPr>
          </a:p>
          <a:p>
            <a:pPr marL="12700">
              <a:lnSpc>
                <a:spcPct val="100000"/>
              </a:lnSpc>
              <a:spcBef>
                <a:spcPts val="860"/>
              </a:spcBef>
            </a:pPr>
            <a:r>
              <a:rPr sz="1700" spc="-5" dirty="0">
                <a:solidFill>
                  <a:srgbClr val="FFFFFF"/>
                </a:solidFill>
                <a:latin typeface="Courier New"/>
                <a:cs typeface="Courier New"/>
              </a:rPr>
              <a:t>+------------------------</a:t>
            </a:r>
            <a:endParaRPr sz="170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p:bldP spid="10" grpId="0"/>
      <p:bldP spid="12" grpId="0" animBg="1"/>
      <p:bldP spid="16" grpId="0" animBg="1"/>
      <p:bldP spid="17"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1312545" cy="713740"/>
          </a:xfrm>
          <a:prstGeom prst="rect">
            <a:avLst/>
          </a:prstGeom>
        </p:spPr>
        <p:txBody>
          <a:bodyPr vert="horz" wrap="square" lIns="0" tIns="13970" rIns="0" bIns="0" rtlCol="0">
            <a:spAutoFit/>
          </a:bodyPr>
          <a:lstStyle/>
          <a:p>
            <a:pPr marL="12700">
              <a:lnSpc>
                <a:spcPct val="100000"/>
              </a:lnSpc>
              <a:spcBef>
                <a:spcPts val="110"/>
              </a:spcBef>
            </a:pPr>
            <a:r>
              <a:rPr sz="4500" spc="60" dirty="0"/>
              <a:t>MA</a:t>
            </a:r>
            <a:r>
              <a:rPr sz="4500" spc="-180" dirty="0"/>
              <a:t>X</a:t>
            </a:r>
            <a:endParaRPr sz="4500"/>
          </a:p>
        </p:txBody>
      </p:sp>
      <p:sp>
        <p:nvSpPr>
          <p:cNvPr id="4" name="object 4"/>
          <p:cNvSpPr/>
          <p:nvPr/>
        </p:nvSpPr>
        <p:spPr>
          <a:xfrm>
            <a:off x="491289" y="1166806"/>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213845"/>
            <a:ext cx="14575155" cy="2784475"/>
          </a:xfrm>
          <a:custGeom>
            <a:avLst/>
            <a:gdLst/>
            <a:ahLst/>
            <a:cxnLst/>
            <a:rect l="l" t="t" r="r" b="b"/>
            <a:pathLst>
              <a:path w="14575155" h="2784475">
                <a:moveTo>
                  <a:pt x="14498413" y="2783972"/>
                </a:moveTo>
                <a:lnTo>
                  <a:pt x="76505" y="2783972"/>
                </a:lnTo>
                <a:lnTo>
                  <a:pt x="71180" y="2783447"/>
                </a:lnTo>
                <a:lnTo>
                  <a:pt x="31920" y="2767186"/>
                </a:lnTo>
                <a:lnTo>
                  <a:pt x="4175" y="2728458"/>
                </a:lnTo>
                <a:lnTo>
                  <a:pt x="0" y="2707467"/>
                </a:lnTo>
                <a:lnTo>
                  <a:pt x="0" y="2702091"/>
                </a:lnTo>
                <a:lnTo>
                  <a:pt x="0" y="76505"/>
                </a:lnTo>
                <a:lnTo>
                  <a:pt x="16786" y="31919"/>
                </a:lnTo>
                <a:lnTo>
                  <a:pt x="55513" y="4174"/>
                </a:lnTo>
                <a:lnTo>
                  <a:pt x="76505" y="0"/>
                </a:lnTo>
                <a:lnTo>
                  <a:pt x="14498413" y="0"/>
                </a:lnTo>
                <a:lnTo>
                  <a:pt x="14542998" y="16786"/>
                </a:lnTo>
                <a:lnTo>
                  <a:pt x="14570742" y="55513"/>
                </a:lnTo>
                <a:lnTo>
                  <a:pt x="14574918" y="76505"/>
                </a:lnTo>
                <a:lnTo>
                  <a:pt x="14574918" y="2707467"/>
                </a:lnTo>
                <a:lnTo>
                  <a:pt x="14558132" y="2752052"/>
                </a:lnTo>
                <a:lnTo>
                  <a:pt x="14519404" y="2779797"/>
                </a:lnTo>
                <a:lnTo>
                  <a:pt x="14503737" y="2783447"/>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741412" y="1272918"/>
            <a:ext cx="8794750" cy="1461554"/>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12700" marR="5080" indent="343535">
              <a:lnSpc>
                <a:spcPct val="143300"/>
              </a:lnSpc>
            </a:pPr>
            <a:r>
              <a:rPr sz="2250" dirty="0">
                <a:solidFill>
                  <a:schemeClr val="accent6"/>
                </a:solidFill>
                <a:latin typeface="Courier New"/>
                <a:cs typeface="Courier New"/>
              </a:rPr>
              <a:t>MAX</a:t>
            </a:r>
            <a:r>
              <a:rPr sz="2250" dirty="0">
                <a:solidFill>
                  <a:srgbClr val="04182D"/>
                </a:solidFill>
                <a:latin typeface="Courier New"/>
                <a:cs typeface="Courier New"/>
              </a:rPr>
              <a:t>(</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30" dirty="0">
                <a:solidFill>
                  <a:srgbClr val="04182D"/>
                </a:solidFill>
                <a:latin typeface="Courier New"/>
                <a:cs typeface="Courier New"/>
              </a:rPr>
              <a:t> </a:t>
            </a:r>
            <a:r>
              <a:rPr sz="2250" b="1" dirty="0">
                <a:solidFill>
                  <a:srgbClr val="00B0F0"/>
                </a:solidFill>
                <a:latin typeface="Courier New"/>
                <a:cs typeface="Courier New"/>
              </a:rPr>
              <a:t>AS</a:t>
            </a:r>
            <a:r>
              <a:rPr sz="2250" spc="35" dirty="0">
                <a:latin typeface="Courier New"/>
                <a:cs typeface="Courier New"/>
              </a:rPr>
              <a:t> </a:t>
            </a:r>
            <a:r>
              <a:rPr sz="2250" dirty="0" err="1">
                <a:solidFill>
                  <a:srgbClr val="04182D"/>
                </a:solidFill>
                <a:latin typeface="Courier New"/>
                <a:cs typeface="Courier New"/>
              </a:rPr>
              <a:t>max_customers</a:t>
            </a:r>
            <a:r>
              <a:rPr sz="2250" dirty="0">
                <a:solidFill>
                  <a:srgbClr val="04182D"/>
                </a:solidFill>
                <a:latin typeface="Courier New"/>
                <a:cs typeface="Courier New"/>
              </a:rPr>
              <a:t> </a:t>
            </a:r>
            <a:endParaRPr lang="en-US" sz="2250" dirty="0">
              <a:solidFill>
                <a:srgbClr val="04182D"/>
              </a:solidFill>
              <a:latin typeface="Courier New"/>
              <a:cs typeface="Courier New"/>
            </a:endParaRPr>
          </a:p>
          <a:p>
            <a:pPr marL="12700" marR="5080" indent="343535">
              <a:lnSpc>
                <a:spcPct val="143300"/>
              </a:lnSpc>
            </a:pP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278933"/>
            <a:ext cx="4496435" cy="2509020"/>
          </a:xfrm>
          <a:prstGeom prst="rect">
            <a:avLst/>
          </a:prstGeom>
        </p:spPr>
        <p:txBody>
          <a:bodyPr vert="horz" wrap="square" lIns="0" tIns="160655" rIns="0" bIns="0" rtlCol="0">
            <a:spAutoFit/>
          </a:bodyPr>
          <a:lstStyle/>
          <a:p>
            <a:pPr marL="12700">
              <a:lnSpc>
                <a:spcPct val="100000"/>
              </a:lnSpc>
              <a:spcBef>
                <a:spcPts val="12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a:solidFill>
                  <a:srgbClr val="FFFFFF"/>
                </a:solidFill>
                <a:latin typeface="Courier New"/>
                <a:cs typeface="Courier New"/>
              </a:rPr>
              <a:t>max_</a:t>
            </a:r>
            <a:r>
              <a:rPr lang="en-US" sz="2250" dirty="0">
                <a:solidFill>
                  <a:srgbClr val="FFFFFF"/>
                </a:solidFill>
                <a:latin typeface="Courier New"/>
                <a:cs typeface="Courier New"/>
              </a:rPr>
              <a:t>         </a:t>
            </a:r>
            <a:r>
              <a:rPr sz="2250" dirty="0">
                <a:solidFill>
                  <a:srgbClr val="FFFFFF"/>
                </a:solidFill>
                <a:latin typeface="Courier New"/>
                <a:cs typeface="Courier New"/>
              </a:rPr>
              <a:t>customers</a:t>
            </a:r>
            <a:r>
              <a:rPr sz="2250" spc="-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311015" algn="l"/>
              </a:tabLst>
            </a:pPr>
            <a:r>
              <a:rPr sz="2250" dirty="0">
                <a:solidFill>
                  <a:srgbClr val="FFFFFF"/>
                </a:solidFill>
                <a:latin typeface="Courier New"/>
                <a:cs typeface="Courier New"/>
              </a:rPr>
              <a:t>| 4645572	|</a:t>
            </a:r>
            <a:endParaRPr sz="2250" dirty="0">
              <a:latin typeface="Courier New"/>
              <a:cs typeface="Courier New"/>
            </a:endParaRPr>
          </a:p>
          <a:p>
            <a:pPr marL="12700">
              <a:lnSpc>
                <a:spcPct val="100000"/>
              </a:lnSpc>
              <a:spcBef>
                <a:spcPts val="1170"/>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8546465"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204" dirty="0"/>
              <a:t>e</a:t>
            </a:r>
            <a:r>
              <a:rPr sz="4500" spc="-285" dirty="0"/>
              <a:t>l</a:t>
            </a:r>
            <a:r>
              <a:rPr sz="4500" spc="-160" dirty="0"/>
              <a:t>e</a:t>
            </a:r>
            <a:r>
              <a:rPr sz="4500" spc="65" dirty="0"/>
              <a:t>c</a:t>
            </a:r>
            <a:r>
              <a:rPr sz="4500" spc="-225" dirty="0"/>
              <a:t>t</a:t>
            </a:r>
            <a:r>
              <a:rPr sz="4500" spc="-260" dirty="0"/>
              <a:t>i</a:t>
            </a:r>
            <a:r>
              <a:rPr sz="4500" spc="-365" dirty="0"/>
              <a:t>n</a:t>
            </a:r>
            <a:r>
              <a:rPr sz="4500" spc="-5" dirty="0"/>
              <a:t>g</a:t>
            </a:r>
            <a:r>
              <a:rPr sz="4500" spc="-165" dirty="0"/>
              <a:t> </a:t>
            </a:r>
            <a:r>
              <a:rPr sz="4500" spc="-300" dirty="0"/>
              <a:t>m</a:t>
            </a:r>
            <a:r>
              <a:rPr sz="4500" spc="-240" dirty="0"/>
              <a:t>o</a:t>
            </a:r>
            <a:r>
              <a:rPr sz="4500" spc="-315" dirty="0"/>
              <a:t>r</a:t>
            </a:r>
            <a:r>
              <a:rPr sz="4500" spc="-75" dirty="0"/>
              <a:t>e</a:t>
            </a:r>
            <a:r>
              <a:rPr sz="4500" spc="-165" dirty="0"/>
              <a:t> </a:t>
            </a:r>
            <a:r>
              <a:rPr sz="4500" spc="-254" dirty="0"/>
              <a:t>t</a:t>
            </a:r>
            <a:r>
              <a:rPr sz="4500" spc="-310" dirty="0"/>
              <a:t>h</a:t>
            </a:r>
            <a:r>
              <a:rPr sz="4500" spc="-15" dirty="0"/>
              <a:t>a</a:t>
            </a:r>
            <a:r>
              <a:rPr sz="4500" spc="-240" dirty="0"/>
              <a:t>n</a:t>
            </a:r>
            <a:r>
              <a:rPr sz="4500" spc="-165" dirty="0"/>
              <a:t> </a:t>
            </a:r>
            <a:r>
              <a:rPr sz="4500" spc="-240" dirty="0"/>
              <a:t>o</a:t>
            </a:r>
            <a:r>
              <a:rPr sz="4500" spc="-325" dirty="0"/>
              <a:t>n</a:t>
            </a:r>
            <a:r>
              <a:rPr sz="4500" spc="-75" dirty="0"/>
              <a:t>e</a:t>
            </a:r>
            <a:r>
              <a:rPr sz="4500" spc="-165" dirty="0"/>
              <a:t> </a:t>
            </a:r>
            <a:r>
              <a:rPr sz="4500" spc="100" dirty="0"/>
              <a:t>c</a:t>
            </a:r>
            <a:r>
              <a:rPr sz="4500" spc="-240" dirty="0"/>
              <a:t>o</a:t>
            </a:r>
            <a:r>
              <a:rPr sz="4500" spc="-275" dirty="0"/>
              <a:t>l</a:t>
            </a:r>
            <a:r>
              <a:rPr sz="4500" spc="-325" dirty="0"/>
              <a:t>u</a:t>
            </a:r>
            <a:r>
              <a:rPr sz="4500" spc="-305" dirty="0"/>
              <a:t>m</a:t>
            </a:r>
            <a:r>
              <a:rPr sz="4500" spc="-240" dirty="0"/>
              <a:t>n</a:t>
            </a:r>
            <a:endParaRPr sz="4500" dirty="0"/>
          </a:p>
        </p:txBody>
      </p:sp>
      <p:sp>
        <p:nvSpPr>
          <p:cNvPr id="4" name="object 4"/>
          <p:cNvSpPr/>
          <p:nvPr/>
        </p:nvSpPr>
        <p:spPr>
          <a:xfrm>
            <a:off x="491289" y="1166812"/>
            <a:ext cx="7124065" cy="2211070"/>
          </a:xfrm>
          <a:custGeom>
            <a:avLst/>
            <a:gdLst/>
            <a:ahLst/>
            <a:cxnLst/>
            <a:rect l="l" t="t" r="r" b="b"/>
            <a:pathLst>
              <a:path w="7124065" h="2211070">
                <a:moveTo>
                  <a:pt x="7047191" y="2210802"/>
                </a:moveTo>
                <a:lnTo>
                  <a:pt x="76505" y="2210802"/>
                </a:lnTo>
                <a:lnTo>
                  <a:pt x="71180" y="2210277"/>
                </a:lnTo>
                <a:lnTo>
                  <a:pt x="31920" y="2194015"/>
                </a:lnTo>
                <a:lnTo>
                  <a:pt x="4175" y="2155287"/>
                </a:lnTo>
                <a:lnTo>
                  <a:pt x="0" y="2134297"/>
                </a:lnTo>
                <a:lnTo>
                  <a:pt x="0" y="2128920"/>
                </a:lnTo>
                <a:lnTo>
                  <a:pt x="0" y="76505"/>
                </a:lnTo>
                <a:lnTo>
                  <a:pt x="16786" y="31920"/>
                </a:lnTo>
                <a:lnTo>
                  <a:pt x="55513" y="4175"/>
                </a:lnTo>
                <a:lnTo>
                  <a:pt x="76505" y="0"/>
                </a:lnTo>
                <a:lnTo>
                  <a:pt x="7047191" y="0"/>
                </a:lnTo>
                <a:lnTo>
                  <a:pt x="7091775" y="16786"/>
                </a:lnTo>
                <a:lnTo>
                  <a:pt x="7119520" y="55513"/>
                </a:lnTo>
                <a:lnTo>
                  <a:pt x="7123696" y="76505"/>
                </a:lnTo>
                <a:lnTo>
                  <a:pt x="7123696" y="2134297"/>
                </a:lnTo>
                <a:lnTo>
                  <a:pt x="7106908" y="2178881"/>
                </a:lnTo>
                <a:lnTo>
                  <a:pt x="7068182" y="2206626"/>
                </a:lnTo>
                <a:lnTo>
                  <a:pt x="7052515" y="2210277"/>
                </a:lnTo>
                <a:lnTo>
                  <a:pt x="7047191" y="221080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8" name="object 8"/>
          <p:cNvSpPr/>
          <p:nvPr/>
        </p:nvSpPr>
        <p:spPr>
          <a:xfrm>
            <a:off x="7942512" y="1166812"/>
            <a:ext cx="7124065" cy="5711825"/>
          </a:xfrm>
          <a:custGeom>
            <a:avLst/>
            <a:gdLst/>
            <a:ahLst/>
            <a:cxnLst/>
            <a:rect l="l" t="t" r="r" b="b"/>
            <a:pathLst>
              <a:path w="7124065" h="5711825">
                <a:moveTo>
                  <a:pt x="7047191" y="5711238"/>
                </a:moveTo>
                <a:lnTo>
                  <a:pt x="76504" y="5711238"/>
                </a:lnTo>
                <a:lnTo>
                  <a:pt x="71179" y="5710713"/>
                </a:lnTo>
                <a:lnTo>
                  <a:pt x="31919" y="5694452"/>
                </a:lnTo>
                <a:lnTo>
                  <a:pt x="4174" y="5655724"/>
                </a:lnTo>
                <a:lnTo>
                  <a:pt x="0" y="5634734"/>
                </a:lnTo>
                <a:lnTo>
                  <a:pt x="0" y="5629357"/>
                </a:lnTo>
                <a:lnTo>
                  <a:pt x="0" y="76505"/>
                </a:lnTo>
                <a:lnTo>
                  <a:pt x="16785" y="31920"/>
                </a:lnTo>
                <a:lnTo>
                  <a:pt x="55512" y="4175"/>
                </a:lnTo>
                <a:lnTo>
                  <a:pt x="76504" y="0"/>
                </a:lnTo>
                <a:lnTo>
                  <a:pt x="7047191" y="0"/>
                </a:lnTo>
                <a:lnTo>
                  <a:pt x="7091775" y="16786"/>
                </a:lnTo>
                <a:lnTo>
                  <a:pt x="7119519" y="55513"/>
                </a:lnTo>
                <a:lnTo>
                  <a:pt x="7123695" y="76505"/>
                </a:lnTo>
                <a:lnTo>
                  <a:pt x="7123695" y="5634734"/>
                </a:lnTo>
                <a:lnTo>
                  <a:pt x="7106909" y="5679318"/>
                </a:lnTo>
                <a:lnTo>
                  <a:pt x="7068181" y="5707062"/>
                </a:lnTo>
                <a:lnTo>
                  <a:pt x="7052515" y="5710713"/>
                </a:lnTo>
                <a:lnTo>
                  <a:pt x="7047191" y="571123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8060630" y="1199966"/>
            <a:ext cx="4972685" cy="1192530"/>
          </a:xfrm>
          <a:prstGeom prst="rect">
            <a:avLst/>
          </a:prstGeom>
        </p:spPr>
        <p:txBody>
          <a:bodyPr vert="horz" wrap="square" lIns="0" tIns="127000" rIns="0" bIns="0" rtlCol="0">
            <a:spAutoFit/>
          </a:bodyPr>
          <a:lstStyle/>
          <a:p>
            <a:pPr marL="12700">
              <a:lnSpc>
                <a:spcPct val="100000"/>
              </a:lnSpc>
              <a:spcBef>
                <a:spcPts val="1000"/>
              </a:spcBef>
            </a:pPr>
            <a:r>
              <a:rPr sz="1800" spc="-5" dirty="0">
                <a:solidFill>
                  <a:srgbClr val="FFFFFF"/>
                </a:solidFill>
                <a:latin typeface="Courier New"/>
                <a:cs typeface="Courier New"/>
              </a:rPr>
              <a:t>+-----------+----------------------+</a:t>
            </a:r>
            <a:endParaRPr sz="1800">
              <a:latin typeface="Courier New"/>
              <a:cs typeface="Courier New"/>
            </a:endParaRPr>
          </a:p>
          <a:p>
            <a:pPr marL="12700">
              <a:lnSpc>
                <a:spcPct val="100000"/>
              </a:lnSpc>
              <a:spcBef>
                <a:spcPts val="900"/>
              </a:spcBef>
              <a:tabLst>
                <a:tab pos="4821555" algn="l"/>
              </a:tabLst>
            </a:pPr>
            <a:r>
              <a:rPr sz="1800" dirty="0">
                <a:solidFill>
                  <a:srgbClr val="FFFFFF"/>
                </a:solidFill>
                <a:latin typeface="Courier New"/>
                <a:cs typeface="Courier New"/>
              </a:rPr>
              <a:t>| </a:t>
            </a:r>
            <a:r>
              <a:rPr sz="1800" spc="-5" dirty="0">
                <a:solidFill>
                  <a:srgbClr val="FFFFFF"/>
                </a:solidFill>
                <a:latin typeface="Courier New"/>
                <a:cs typeface="Courier New"/>
              </a:rPr>
              <a:t>artist_i</a:t>
            </a:r>
            <a:r>
              <a:rPr sz="1800" dirty="0">
                <a:solidFill>
                  <a:srgbClr val="FFFFFF"/>
                </a:solidFill>
                <a:latin typeface="Courier New"/>
                <a:cs typeface="Courier New"/>
              </a:rPr>
              <a:t>d | </a:t>
            </a:r>
            <a:r>
              <a:rPr sz="1800" spc="-5" dirty="0">
                <a:solidFill>
                  <a:srgbClr val="FFFFFF"/>
                </a:solidFill>
                <a:latin typeface="Courier New"/>
                <a:cs typeface="Courier New"/>
              </a:rPr>
              <a:t>artist_nam</a:t>
            </a:r>
            <a:r>
              <a:rPr sz="1800" dirty="0">
                <a:solidFill>
                  <a:srgbClr val="FFFFFF"/>
                </a:solidFill>
                <a:latin typeface="Courier New"/>
                <a:cs typeface="Courier New"/>
              </a:rPr>
              <a:t>e	|</a:t>
            </a:r>
            <a:endParaRPr sz="1800">
              <a:latin typeface="Courier New"/>
              <a:cs typeface="Courier New"/>
            </a:endParaRPr>
          </a:p>
          <a:p>
            <a:pPr marL="12700">
              <a:lnSpc>
                <a:spcPct val="100000"/>
              </a:lnSpc>
              <a:spcBef>
                <a:spcPts val="905"/>
              </a:spcBef>
            </a:pPr>
            <a:r>
              <a:rPr sz="1800" spc="-5" dirty="0">
                <a:solidFill>
                  <a:srgbClr val="FFFFFF"/>
                </a:solidFill>
                <a:latin typeface="Courier New"/>
                <a:cs typeface="Courier New"/>
              </a:rPr>
              <a:t>|-----------+----------------------|</a:t>
            </a:r>
            <a:endParaRPr sz="180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2155375097"/>
              </p:ext>
            </p:extLst>
          </p:nvPr>
        </p:nvGraphicFramePr>
        <p:xfrm>
          <a:off x="570171" y="2469430"/>
          <a:ext cx="12463144" cy="3784726"/>
        </p:xfrm>
        <a:graphic>
          <a:graphicData uri="http://schemas.openxmlformats.org/drawingml/2006/table">
            <a:tbl>
              <a:tblPr firstRow="1" bandRow="1">
                <a:tableStyleId>{2D5ABB26-0587-4C30-8999-92F81FD0307C}</a:tableStyleId>
              </a:tblPr>
              <a:tblGrid>
                <a:gridCol w="4375785">
                  <a:extLst>
                    <a:ext uri="{9D8B030D-6E8A-4147-A177-3AD203B41FA5}">
                      <a16:colId xmlns:a16="http://schemas.microsoft.com/office/drawing/2014/main" val="20000"/>
                    </a:ext>
                  </a:extLst>
                </a:gridCol>
                <a:gridCol w="3313430">
                  <a:extLst>
                    <a:ext uri="{9D8B030D-6E8A-4147-A177-3AD203B41FA5}">
                      <a16:colId xmlns:a16="http://schemas.microsoft.com/office/drawing/2014/main" val="20001"/>
                    </a:ext>
                  </a:extLst>
                </a:gridCol>
                <a:gridCol w="893445">
                  <a:extLst>
                    <a:ext uri="{9D8B030D-6E8A-4147-A177-3AD203B41FA5}">
                      <a16:colId xmlns:a16="http://schemas.microsoft.com/office/drawing/2014/main" val="20002"/>
                    </a:ext>
                  </a:extLst>
                </a:gridCol>
                <a:gridCol w="756284">
                  <a:extLst>
                    <a:ext uri="{9D8B030D-6E8A-4147-A177-3AD203B41FA5}">
                      <a16:colId xmlns:a16="http://schemas.microsoft.com/office/drawing/2014/main" val="20003"/>
                    </a:ext>
                  </a:extLst>
                </a:gridCol>
                <a:gridCol w="2886075">
                  <a:extLst>
                    <a:ext uri="{9D8B030D-6E8A-4147-A177-3AD203B41FA5}">
                      <a16:colId xmlns:a16="http://schemas.microsoft.com/office/drawing/2014/main" val="20004"/>
                    </a:ext>
                  </a:extLst>
                </a:gridCol>
                <a:gridCol w="238125">
                  <a:extLst>
                    <a:ext uri="{9D8B030D-6E8A-4147-A177-3AD203B41FA5}">
                      <a16:colId xmlns:a16="http://schemas.microsoft.com/office/drawing/2014/main" val="20005"/>
                    </a:ext>
                  </a:extLst>
                </a:gridCol>
              </a:tblGrid>
              <a:tr h="336615">
                <a:tc>
                  <a:txBody>
                    <a:bodyPr/>
                    <a:lstStyle/>
                    <a:p>
                      <a:pPr marL="31750">
                        <a:lnSpc>
                          <a:spcPts val="2110"/>
                        </a:lnSpc>
                      </a:pPr>
                      <a:endParaRPr sz="1800" b="1" dirty="0">
                        <a:solidFill>
                          <a:srgbClr val="00B0F0"/>
                        </a:solidFill>
                        <a:latin typeface="Courier New"/>
                        <a:cs typeface="Courier New"/>
                      </a:endParaRPr>
                    </a:p>
                  </a:txBody>
                  <a:tcPr marL="0" marR="0" marT="0" marB="0"/>
                </a:tc>
                <a:tc>
                  <a:txBody>
                    <a:bodyPr/>
                    <a:lstStyle/>
                    <a:p>
                      <a:pPr marR="60960" algn="r">
                        <a:lnSpc>
                          <a:spcPts val="2110"/>
                        </a:lnSpc>
                      </a:pPr>
                      <a:r>
                        <a:rPr sz="1800" dirty="0">
                          <a:solidFill>
                            <a:srgbClr val="FFFFFF"/>
                          </a:solidFill>
                          <a:latin typeface="Courier New"/>
                          <a:cs typeface="Courier New"/>
                        </a:rPr>
                        <a:t>|</a:t>
                      </a:r>
                      <a:endParaRPr sz="1800" dirty="0">
                        <a:latin typeface="Courier New"/>
                        <a:cs typeface="Courier New"/>
                      </a:endParaRPr>
                    </a:p>
                  </a:txBody>
                  <a:tcPr marL="0" marR="0" marT="0" marB="0"/>
                </a:tc>
                <a:tc>
                  <a:txBody>
                    <a:bodyPr/>
                    <a:lstStyle/>
                    <a:p>
                      <a:pPr marL="68580">
                        <a:lnSpc>
                          <a:spcPts val="2110"/>
                        </a:lnSpc>
                      </a:pPr>
                      <a:r>
                        <a:rPr sz="1800" dirty="0">
                          <a:solidFill>
                            <a:srgbClr val="FFFFFF"/>
                          </a:solidFill>
                          <a:latin typeface="Courier New"/>
                          <a:cs typeface="Courier New"/>
                        </a:rPr>
                        <a:t>1</a:t>
                      </a:r>
                      <a:endParaRPr sz="1800">
                        <a:latin typeface="Courier New"/>
                        <a:cs typeface="Courier New"/>
                      </a:endParaRPr>
                    </a:p>
                  </a:txBody>
                  <a:tcPr marL="0" marR="0" marT="0" marB="0"/>
                </a:tc>
                <a:tc>
                  <a:txBody>
                    <a:bodyPr/>
                    <a:lstStyle/>
                    <a:p>
                      <a:pPr marR="60960" algn="r">
                        <a:lnSpc>
                          <a:spcPts val="2110"/>
                        </a:lnSpc>
                      </a:pPr>
                      <a:r>
                        <a:rPr sz="1800" dirty="0">
                          <a:solidFill>
                            <a:srgbClr val="FFFFFF"/>
                          </a:solidFill>
                          <a:latin typeface="Courier New"/>
                          <a:cs typeface="Courier New"/>
                        </a:rPr>
                        <a:t>|</a:t>
                      </a:r>
                      <a:endParaRPr sz="1800">
                        <a:latin typeface="Courier New"/>
                        <a:cs typeface="Courier New"/>
                      </a:endParaRPr>
                    </a:p>
                  </a:txBody>
                  <a:tcPr marL="0" marR="0" marT="0" marB="0"/>
                </a:tc>
                <a:tc>
                  <a:txBody>
                    <a:bodyPr/>
                    <a:lstStyle/>
                    <a:p>
                      <a:pPr marL="68580">
                        <a:lnSpc>
                          <a:spcPts val="2110"/>
                        </a:lnSpc>
                      </a:pPr>
                      <a:r>
                        <a:rPr lang="en-US" sz="1800" spc="-5" dirty="0">
                          <a:solidFill>
                            <a:srgbClr val="FFFFFF"/>
                          </a:solidFill>
                          <a:latin typeface="Courier New"/>
                          <a:cs typeface="Courier New"/>
                        </a:rPr>
                        <a:t>AC/DC</a:t>
                      </a:r>
                      <a:endParaRPr sz="1800" dirty="0">
                        <a:latin typeface="Courier New"/>
                        <a:cs typeface="Courier New"/>
                      </a:endParaRPr>
                    </a:p>
                  </a:txBody>
                  <a:tcPr marL="0" marR="0" marT="0" marB="0"/>
                </a:tc>
                <a:tc>
                  <a:txBody>
                    <a:bodyPr/>
                    <a:lstStyle/>
                    <a:p>
                      <a:pPr marR="24130" algn="r">
                        <a:lnSpc>
                          <a:spcPts val="2110"/>
                        </a:lnSpc>
                      </a:pPr>
                      <a:r>
                        <a:rPr sz="1800" dirty="0">
                          <a:solidFill>
                            <a:srgbClr val="FFFFFF"/>
                          </a:solidFill>
                          <a:latin typeface="Courier New"/>
                          <a:cs typeface="Courier New"/>
                        </a:rPr>
                        <a:t>|</a:t>
                      </a:r>
                      <a:endParaRPr sz="1800">
                        <a:latin typeface="Courier New"/>
                        <a:cs typeface="Courier New"/>
                      </a:endParaRPr>
                    </a:p>
                  </a:txBody>
                  <a:tcPr marL="0" marR="0" marT="0" marB="0"/>
                </a:tc>
                <a:extLst>
                  <a:ext uri="{0D108BD9-81ED-4DB2-BD59-A6C34878D82A}">
                    <a16:rowId xmlns:a16="http://schemas.microsoft.com/office/drawing/2014/main" val="10000"/>
                  </a:ext>
                </a:extLst>
              </a:tr>
              <a:tr h="388937">
                <a:tc>
                  <a:txBody>
                    <a:bodyPr/>
                    <a:lstStyle/>
                    <a:p>
                      <a:pPr marL="306070">
                        <a:lnSpc>
                          <a:spcPct val="100000"/>
                        </a:lnSpc>
                        <a:spcBef>
                          <a:spcPts val="360"/>
                        </a:spcBef>
                      </a:pPr>
                      <a:endParaRPr lang="en-US" sz="1800" dirty="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2</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Accept</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1"/>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3</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Aerosmith</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2"/>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4</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Alanis</a:t>
                      </a:r>
                      <a:r>
                        <a:rPr sz="1800" spc="-30" dirty="0">
                          <a:solidFill>
                            <a:srgbClr val="FFFFFF"/>
                          </a:solidFill>
                          <a:latin typeface="Courier New"/>
                          <a:cs typeface="Courier New"/>
                        </a:rPr>
                        <a:t> </a:t>
                      </a:r>
                      <a:r>
                        <a:rPr sz="1800" spc="-5" dirty="0">
                          <a:solidFill>
                            <a:srgbClr val="FFFFFF"/>
                          </a:solidFill>
                          <a:latin typeface="Courier New"/>
                          <a:cs typeface="Courier New"/>
                        </a:rPr>
                        <a:t>Morissette</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3"/>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5</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Alice</a:t>
                      </a:r>
                      <a:r>
                        <a:rPr sz="1800" spc="-25" dirty="0">
                          <a:solidFill>
                            <a:srgbClr val="FFFFFF"/>
                          </a:solidFill>
                          <a:latin typeface="Courier New"/>
                          <a:cs typeface="Courier New"/>
                        </a:rPr>
                        <a:t> </a:t>
                      </a:r>
                      <a:r>
                        <a:rPr sz="1800" dirty="0">
                          <a:solidFill>
                            <a:srgbClr val="FFFFFF"/>
                          </a:solidFill>
                          <a:latin typeface="Courier New"/>
                          <a:cs typeface="Courier New"/>
                        </a:rPr>
                        <a:t>In</a:t>
                      </a:r>
                      <a:r>
                        <a:rPr sz="1800" spc="-20" dirty="0">
                          <a:solidFill>
                            <a:srgbClr val="FFFFFF"/>
                          </a:solidFill>
                          <a:latin typeface="Courier New"/>
                          <a:cs typeface="Courier New"/>
                        </a:rPr>
                        <a:t> </a:t>
                      </a:r>
                      <a:r>
                        <a:rPr sz="1800" spc="-5" dirty="0">
                          <a:solidFill>
                            <a:srgbClr val="FFFFFF"/>
                          </a:solidFill>
                          <a:latin typeface="Courier New"/>
                          <a:cs typeface="Courier New"/>
                        </a:rPr>
                        <a:t>Chains</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4"/>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6</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Antônio</a:t>
                      </a:r>
                      <a:r>
                        <a:rPr sz="1800" spc="-15" dirty="0">
                          <a:solidFill>
                            <a:srgbClr val="FFFFFF"/>
                          </a:solidFill>
                          <a:latin typeface="Courier New"/>
                          <a:cs typeface="Courier New"/>
                        </a:rPr>
                        <a:t> </a:t>
                      </a:r>
                      <a:r>
                        <a:rPr sz="1800" spc="-5" dirty="0">
                          <a:solidFill>
                            <a:srgbClr val="FFFFFF"/>
                          </a:solidFill>
                          <a:latin typeface="Courier New"/>
                          <a:cs typeface="Courier New"/>
                        </a:rPr>
                        <a:t>Carlos</a:t>
                      </a:r>
                      <a:r>
                        <a:rPr sz="1800" spc="-10" dirty="0">
                          <a:solidFill>
                            <a:srgbClr val="FFFFFF"/>
                          </a:solidFill>
                          <a:latin typeface="Courier New"/>
                          <a:cs typeface="Courier New"/>
                        </a:rPr>
                        <a:t> </a:t>
                      </a:r>
                      <a:r>
                        <a:rPr sz="1800" spc="-5" dirty="0">
                          <a:solidFill>
                            <a:srgbClr val="FFFFFF"/>
                          </a:solidFill>
                          <a:latin typeface="Courier New"/>
                          <a:cs typeface="Courier New"/>
                        </a:rPr>
                        <a:t>Jobim</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5"/>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7</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Apocalyptica</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6"/>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8</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Audioslave</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7"/>
                  </a:ext>
                </a:extLst>
              </a:tr>
              <a:tr h="388937">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9</a:t>
                      </a:r>
                      <a:endParaRPr sz="180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BackBeat</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extLst>
                  <a:ext uri="{0D108BD9-81ED-4DB2-BD59-A6C34878D82A}">
                    <a16:rowId xmlns:a16="http://schemas.microsoft.com/office/drawing/2014/main" val="10008"/>
                  </a:ext>
                </a:extLst>
              </a:tr>
              <a:tr h="336615">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dirty="0">
                          <a:solidFill>
                            <a:srgbClr val="FFFFFF"/>
                          </a:solidFill>
                          <a:latin typeface="Courier New"/>
                          <a:cs typeface="Courier New"/>
                        </a:rPr>
                        <a:t>10</a:t>
                      </a:r>
                      <a:endParaRPr sz="1800" dirty="0">
                        <a:latin typeface="Courier New"/>
                        <a:cs typeface="Courier New"/>
                      </a:endParaRPr>
                    </a:p>
                  </a:txBody>
                  <a:tcPr marL="0" marR="0" marB="0"/>
                </a:tc>
                <a:tc>
                  <a:txBody>
                    <a:bodyPr/>
                    <a:lstStyle/>
                    <a:p>
                      <a:pPr marR="60960" algn="r">
                        <a:lnSpc>
                          <a:spcPct val="100000"/>
                        </a:lnSpc>
                        <a:spcBef>
                          <a:spcPts val="360"/>
                        </a:spcBef>
                      </a:pPr>
                      <a:r>
                        <a:rPr sz="1800" dirty="0">
                          <a:solidFill>
                            <a:srgbClr val="FFFFFF"/>
                          </a:solidFill>
                          <a:latin typeface="Courier New"/>
                          <a:cs typeface="Courier New"/>
                        </a:rPr>
                        <a:t>|</a:t>
                      </a:r>
                      <a:endParaRPr sz="1800">
                        <a:latin typeface="Courier New"/>
                        <a:cs typeface="Courier New"/>
                      </a:endParaRPr>
                    </a:p>
                  </a:txBody>
                  <a:tcPr marL="0" marR="0" marB="0"/>
                </a:tc>
                <a:tc>
                  <a:txBody>
                    <a:bodyPr/>
                    <a:lstStyle/>
                    <a:p>
                      <a:pPr marL="68580">
                        <a:lnSpc>
                          <a:spcPct val="100000"/>
                        </a:lnSpc>
                        <a:spcBef>
                          <a:spcPts val="360"/>
                        </a:spcBef>
                      </a:pPr>
                      <a:r>
                        <a:rPr sz="1800" spc="-5" dirty="0">
                          <a:solidFill>
                            <a:srgbClr val="FFFFFF"/>
                          </a:solidFill>
                          <a:latin typeface="Courier New"/>
                          <a:cs typeface="Courier New"/>
                        </a:rPr>
                        <a:t>Billy</a:t>
                      </a:r>
                      <a:r>
                        <a:rPr sz="1800" spc="-40" dirty="0">
                          <a:solidFill>
                            <a:srgbClr val="FFFFFF"/>
                          </a:solidFill>
                          <a:latin typeface="Courier New"/>
                          <a:cs typeface="Courier New"/>
                        </a:rPr>
                        <a:t> </a:t>
                      </a:r>
                      <a:r>
                        <a:rPr sz="1800" spc="-5" dirty="0">
                          <a:solidFill>
                            <a:srgbClr val="FFFFFF"/>
                          </a:solidFill>
                          <a:latin typeface="Courier New"/>
                          <a:cs typeface="Courier New"/>
                        </a:rPr>
                        <a:t>Cobham</a:t>
                      </a:r>
                      <a:endParaRPr sz="1800">
                        <a:latin typeface="Courier New"/>
                        <a:cs typeface="Courier New"/>
                      </a:endParaRPr>
                    </a:p>
                  </a:txBody>
                  <a:tcPr marL="0" marR="0" marB="0"/>
                </a:tc>
                <a:tc>
                  <a:txBody>
                    <a:bodyPr/>
                    <a:lstStyle/>
                    <a:p>
                      <a:pPr marR="24130" algn="r">
                        <a:lnSpc>
                          <a:spcPct val="100000"/>
                        </a:lnSpc>
                        <a:spcBef>
                          <a:spcPts val="360"/>
                        </a:spcBef>
                      </a:pPr>
                      <a:r>
                        <a:rPr sz="1800" dirty="0">
                          <a:solidFill>
                            <a:srgbClr val="FFFFFF"/>
                          </a:solidFill>
                          <a:latin typeface="Courier New"/>
                          <a:cs typeface="Courier New"/>
                        </a:rPr>
                        <a:t>|</a:t>
                      </a:r>
                      <a:endParaRPr sz="1800" dirty="0">
                        <a:latin typeface="Courier New"/>
                        <a:cs typeface="Courier New"/>
                      </a:endParaRPr>
                    </a:p>
                  </a:txBody>
                  <a:tcPr marL="0" marR="0" marB="0"/>
                </a:tc>
                <a:extLst>
                  <a:ext uri="{0D108BD9-81ED-4DB2-BD59-A6C34878D82A}">
                    <a16:rowId xmlns:a16="http://schemas.microsoft.com/office/drawing/2014/main" val="10009"/>
                  </a:ext>
                </a:extLst>
              </a:tr>
            </a:tbl>
          </a:graphicData>
        </a:graphic>
      </p:graphicFrame>
      <p:sp>
        <p:nvSpPr>
          <p:cNvPr id="11" name="object 11"/>
          <p:cNvSpPr txBox="1"/>
          <p:nvPr/>
        </p:nvSpPr>
        <p:spPr>
          <a:xfrm>
            <a:off x="8060630" y="6369968"/>
            <a:ext cx="4972685" cy="300990"/>
          </a:xfrm>
          <a:prstGeom prst="rect">
            <a:avLst/>
          </a:prstGeom>
        </p:spPr>
        <p:txBody>
          <a:bodyPr vert="horz" wrap="square" lIns="0" tIns="13335" rIns="0" bIns="0" rtlCol="0">
            <a:spAutoFit/>
          </a:bodyPr>
          <a:lstStyle/>
          <a:p>
            <a:pPr marL="12700">
              <a:lnSpc>
                <a:spcPct val="100000"/>
              </a:lnSpc>
              <a:spcBef>
                <a:spcPts val="105"/>
              </a:spcBef>
              <a:tabLst>
                <a:tab pos="1661160" algn="l"/>
                <a:tab pos="4821555" algn="l"/>
              </a:tabLst>
            </a:pP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spc="-5" dirty="0">
                <a:solidFill>
                  <a:srgbClr val="FFFFFF"/>
                </a:solidFill>
                <a:latin typeface="Courier New"/>
                <a:cs typeface="Courier New"/>
              </a:rPr>
              <a:t>+</a:t>
            </a:r>
            <a:r>
              <a:rPr sz="1800" u="heavy" dirty="0">
                <a:solidFill>
                  <a:srgbClr val="FFFFFF"/>
                </a:solidFill>
                <a:uFill>
                  <a:solidFill>
                    <a:srgbClr val="FEFEFE"/>
                  </a:solidFill>
                </a:uFill>
                <a:latin typeface="Arial Hebrew Scholar" pitchFamily="2" charset="-79"/>
                <a:cs typeface="Arial Hebrew Scholar" pitchFamily="2" charset="-79"/>
              </a:rPr>
              <a:t> 	</a:t>
            </a:r>
            <a:r>
              <a:rPr sz="1800" dirty="0">
                <a:solidFill>
                  <a:srgbClr val="FFFFFF"/>
                </a:solidFill>
                <a:latin typeface="Courier New"/>
                <a:cs typeface="Courier New"/>
              </a:rPr>
              <a:t>+</a:t>
            </a:r>
            <a:endParaRPr sz="1800" dirty="0">
              <a:latin typeface="Courier New"/>
              <a:cs typeface="Courier New"/>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5" name="object 6">
            <a:extLst>
              <a:ext uri="{FF2B5EF4-FFF2-40B4-BE49-F238E27FC236}">
                <a16:creationId xmlns:a16="http://schemas.microsoft.com/office/drawing/2014/main" id="{323840EC-CA92-C4D4-C254-C97B2C16CBDB}"/>
              </a:ext>
            </a:extLst>
          </p:cNvPr>
          <p:cNvSpPr txBox="1"/>
          <p:nvPr/>
        </p:nvSpPr>
        <p:spPr>
          <a:xfrm>
            <a:off x="588962" y="1209782"/>
            <a:ext cx="1812289" cy="1961371"/>
          </a:xfrm>
          <a:prstGeom prst="rect">
            <a:avLst/>
          </a:prstGeom>
        </p:spPr>
        <p:txBody>
          <a:bodyPr vert="horz" wrap="square" lIns="0" tIns="127000" rIns="0" bIns="0" rtlCol="0">
            <a:spAutoFit/>
          </a:bodyPr>
          <a:lstStyle/>
          <a:p>
            <a:pPr marL="12700">
              <a:lnSpc>
                <a:spcPct val="100000"/>
              </a:lnSpc>
              <a:spcBef>
                <a:spcPts val="1000"/>
              </a:spcBef>
            </a:pPr>
            <a:r>
              <a:rPr lang="en-US" sz="1800" b="1" spc="-5" noProof="1">
                <a:solidFill>
                  <a:srgbClr val="00B0F0"/>
                </a:solidFill>
                <a:latin typeface="Courier New"/>
                <a:cs typeface="Courier New"/>
              </a:rPr>
              <a:t>SELECT</a:t>
            </a:r>
            <a:endParaRPr lang="en-US" sz="1800" b="1" noProof="1">
              <a:solidFill>
                <a:srgbClr val="00B0F0"/>
              </a:solidFill>
              <a:latin typeface="Courier New"/>
              <a:cs typeface="Courier New"/>
            </a:endParaRPr>
          </a:p>
          <a:p>
            <a:pPr marL="287020" marR="5080">
              <a:lnSpc>
                <a:spcPct val="141800"/>
              </a:lnSpc>
            </a:pPr>
            <a:r>
              <a:rPr lang="en-US" sz="1800" spc="-5" noProof="1">
                <a:solidFill>
                  <a:srgbClr val="04182D"/>
                </a:solidFill>
                <a:latin typeface="Courier New"/>
                <a:cs typeface="Courier New"/>
              </a:rPr>
              <a:t>artist_id, </a:t>
            </a:r>
            <a:r>
              <a:rPr lang="en-US" sz="1800" spc="-1070" noProof="1">
                <a:solidFill>
                  <a:srgbClr val="04182D"/>
                </a:solidFill>
                <a:latin typeface="Courier New"/>
                <a:cs typeface="Courier New"/>
              </a:rPr>
              <a:t> </a:t>
            </a:r>
            <a:r>
              <a:rPr lang="en-US" sz="1800" spc="-5" noProof="1">
                <a:solidFill>
                  <a:srgbClr val="04182D"/>
                </a:solidFill>
                <a:latin typeface="Courier New"/>
                <a:cs typeface="Courier New"/>
              </a:rPr>
              <a:t>artist_nam</a:t>
            </a:r>
            <a:r>
              <a:rPr lang="en-US" sz="1800" noProof="1">
                <a:solidFill>
                  <a:srgbClr val="04182D"/>
                </a:solidFill>
                <a:latin typeface="Courier New"/>
                <a:cs typeface="Courier New"/>
              </a:rPr>
              <a:t>e</a:t>
            </a:r>
          </a:p>
          <a:p>
            <a:pPr marL="12700">
              <a:lnSpc>
                <a:spcPct val="100000"/>
              </a:lnSpc>
              <a:spcBef>
                <a:spcPts val="1000"/>
              </a:spcBef>
            </a:pPr>
            <a:r>
              <a:rPr lang="en-US" sz="1800" b="1" spc="-5" noProof="1">
                <a:solidFill>
                  <a:srgbClr val="00B0F0"/>
                </a:solidFill>
                <a:latin typeface="Courier New"/>
                <a:cs typeface="Courier New"/>
              </a:rPr>
              <a:t>FROM</a:t>
            </a:r>
            <a:endParaRPr lang="en-US" sz="1800" b="1" noProof="1">
              <a:solidFill>
                <a:srgbClr val="00B0F0"/>
              </a:solidFill>
              <a:latin typeface="Courier New"/>
              <a:cs typeface="Courier New"/>
            </a:endParaRPr>
          </a:p>
          <a:p>
            <a:pPr marL="287020" marR="5080">
              <a:lnSpc>
                <a:spcPct val="141800"/>
              </a:lnSpc>
            </a:pPr>
            <a:r>
              <a:rPr lang="en-US" spc="-5" noProof="1">
                <a:solidFill>
                  <a:srgbClr val="04182D"/>
                </a:solidFill>
                <a:latin typeface="Courier New"/>
                <a:cs typeface="Courier New"/>
              </a:rPr>
              <a:t>a</a:t>
            </a:r>
            <a:r>
              <a:rPr lang="en-US" sz="1800" spc="-5" noProof="1">
                <a:solidFill>
                  <a:srgbClr val="04182D"/>
                </a:solidFill>
                <a:latin typeface="Courier New"/>
                <a:cs typeface="Courier New"/>
              </a:rPr>
              <a:t>rtist;</a:t>
            </a:r>
            <a:endParaRPr lang="en-US" sz="1800" noProof="1">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2240280" cy="713740"/>
          </a:xfrm>
          <a:prstGeom prst="rect">
            <a:avLst/>
          </a:prstGeom>
        </p:spPr>
        <p:txBody>
          <a:bodyPr vert="horz" wrap="square" lIns="0" tIns="13970" rIns="0" bIns="0" rtlCol="0">
            <a:spAutoFit/>
          </a:bodyPr>
          <a:lstStyle/>
          <a:p>
            <a:pPr marL="12700">
              <a:lnSpc>
                <a:spcPct val="100000"/>
              </a:lnSpc>
              <a:spcBef>
                <a:spcPts val="110"/>
              </a:spcBef>
            </a:pPr>
            <a:r>
              <a:rPr sz="4500" spc="-160" dirty="0"/>
              <a:t>Average</a:t>
            </a:r>
            <a:endParaRPr sz="4500"/>
          </a:p>
        </p:txBody>
      </p:sp>
      <p:sp>
        <p:nvSpPr>
          <p:cNvPr id="4" name="object 4"/>
          <p:cNvSpPr/>
          <p:nvPr/>
        </p:nvSpPr>
        <p:spPr>
          <a:xfrm>
            <a:off x="491289" y="1166806"/>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213845"/>
            <a:ext cx="14575155" cy="2784475"/>
          </a:xfrm>
          <a:custGeom>
            <a:avLst/>
            <a:gdLst/>
            <a:ahLst/>
            <a:cxnLst/>
            <a:rect l="l" t="t" r="r" b="b"/>
            <a:pathLst>
              <a:path w="14575155" h="2784475">
                <a:moveTo>
                  <a:pt x="14498413" y="2783972"/>
                </a:moveTo>
                <a:lnTo>
                  <a:pt x="76505" y="2783972"/>
                </a:lnTo>
                <a:lnTo>
                  <a:pt x="71180" y="2783447"/>
                </a:lnTo>
                <a:lnTo>
                  <a:pt x="31920" y="2767186"/>
                </a:lnTo>
                <a:lnTo>
                  <a:pt x="4175" y="2728458"/>
                </a:lnTo>
                <a:lnTo>
                  <a:pt x="0" y="2707467"/>
                </a:lnTo>
                <a:lnTo>
                  <a:pt x="0" y="2702091"/>
                </a:lnTo>
                <a:lnTo>
                  <a:pt x="0" y="76505"/>
                </a:lnTo>
                <a:lnTo>
                  <a:pt x="16786" y="31919"/>
                </a:lnTo>
                <a:lnTo>
                  <a:pt x="55513" y="4174"/>
                </a:lnTo>
                <a:lnTo>
                  <a:pt x="76505" y="0"/>
                </a:lnTo>
                <a:lnTo>
                  <a:pt x="14498413" y="0"/>
                </a:lnTo>
                <a:lnTo>
                  <a:pt x="14542998" y="16786"/>
                </a:lnTo>
                <a:lnTo>
                  <a:pt x="14570742" y="55513"/>
                </a:lnTo>
                <a:lnTo>
                  <a:pt x="14574918" y="76505"/>
                </a:lnTo>
                <a:lnTo>
                  <a:pt x="14574918" y="2707467"/>
                </a:lnTo>
                <a:lnTo>
                  <a:pt x="14558132" y="2752052"/>
                </a:lnTo>
                <a:lnTo>
                  <a:pt x="14519404" y="2779797"/>
                </a:lnTo>
                <a:lnTo>
                  <a:pt x="14503737" y="2783447"/>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757913" y="1205230"/>
            <a:ext cx="8794750" cy="1461554"/>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12700" marR="5080" indent="343535">
              <a:lnSpc>
                <a:spcPct val="143300"/>
              </a:lnSpc>
            </a:pPr>
            <a:r>
              <a:rPr sz="2250" dirty="0">
                <a:solidFill>
                  <a:schemeClr val="accent6"/>
                </a:solidFill>
                <a:latin typeface="Courier New"/>
                <a:cs typeface="Courier New"/>
              </a:rPr>
              <a:t>AVG</a:t>
            </a:r>
            <a:r>
              <a:rPr sz="2250" dirty="0">
                <a:solidFill>
                  <a:srgbClr val="04182D"/>
                </a:solidFill>
                <a:latin typeface="Courier New"/>
                <a:cs typeface="Courier New"/>
              </a:rPr>
              <a:t>(</a:t>
            </a:r>
            <a:r>
              <a:rPr lang="en-US" sz="2250" dirty="0" err="1">
                <a:solidFill>
                  <a:srgbClr val="04182D"/>
                </a:solidFill>
                <a:latin typeface="Courier New"/>
                <a:cs typeface="Courier New"/>
              </a:rPr>
              <a:t>affected_customers</a:t>
            </a:r>
            <a:r>
              <a:rPr sz="2250" dirty="0">
                <a:solidFill>
                  <a:srgbClr val="04182D"/>
                </a:solidFill>
                <a:latin typeface="Courier New"/>
                <a:cs typeface="Courier New"/>
              </a:rPr>
              <a:t>)</a:t>
            </a:r>
            <a:r>
              <a:rPr sz="2250" spc="30" dirty="0">
                <a:solidFill>
                  <a:srgbClr val="04182D"/>
                </a:solidFill>
                <a:latin typeface="Courier New"/>
                <a:cs typeface="Courier New"/>
              </a:rPr>
              <a:t> </a:t>
            </a:r>
            <a:r>
              <a:rPr sz="2250" b="1" dirty="0">
                <a:solidFill>
                  <a:srgbClr val="00B0F0"/>
                </a:solidFill>
                <a:latin typeface="Courier New"/>
                <a:cs typeface="Courier New"/>
              </a:rPr>
              <a:t>AS</a:t>
            </a:r>
            <a:r>
              <a:rPr sz="2250" spc="35" dirty="0">
                <a:latin typeface="Courier New"/>
                <a:cs typeface="Courier New"/>
              </a:rPr>
              <a:t> </a:t>
            </a:r>
            <a:r>
              <a:rPr sz="2250" dirty="0" err="1">
                <a:solidFill>
                  <a:srgbClr val="04182D"/>
                </a:solidFill>
                <a:latin typeface="Courier New"/>
                <a:cs typeface="Courier New"/>
              </a:rPr>
              <a:t>avg_customers</a:t>
            </a:r>
            <a:r>
              <a:rPr sz="2250" dirty="0">
                <a:solidFill>
                  <a:srgbClr val="04182D"/>
                </a:solidFill>
                <a:latin typeface="Courier New"/>
                <a:cs typeface="Courier New"/>
              </a:rPr>
              <a:t> </a:t>
            </a:r>
            <a:r>
              <a:rPr sz="2250" spc="-1335" dirty="0">
                <a:solidFill>
                  <a:srgbClr val="04182D"/>
                </a:solidFill>
                <a:latin typeface="Courier New"/>
                <a:cs typeface="Courier New"/>
              </a:rPr>
              <a:t> </a:t>
            </a:r>
            <a:endParaRPr lang="en-US" sz="2250" spc="-1335" dirty="0">
              <a:solidFill>
                <a:srgbClr val="04182D"/>
              </a:solidFill>
              <a:latin typeface="Courier New"/>
              <a:cs typeface="Courier New"/>
            </a:endParaRPr>
          </a:p>
          <a:p>
            <a:pPr marL="12700" marR="5080" indent="343535">
              <a:lnSpc>
                <a:spcPct val="143300"/>
              </a:lnSpc>
            </a:pP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278933"/>
            <a:ext cx="4496435" cy="2509020"/>
          </a:xfrm>
          <a:prstGeom prst="rect">
            <a:avLst/>
          </a:prstGeom>
        </p:spPr>
        <p:txBody>
          <a:bodyPr vert="horz" wrap="square" lIns="0" tIns="160655" rIns="0" bIns="0" rtlCol="0">
            <a:spAutoFit/>
          </a:bodyPr>
          <a:lstStyle/>
          <a:p>
            <a:pPr marL="12700">
              <a:lnSpc>
                <a:spcPct val="100000"/>
              </a:lnSpc>
              <a:spcBef>
                <a:spcPts val="12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10" dirty="0">
                <a:solidFill>
                  <a:srgbClr val="FFFFFF"/>
                </a:solidFill>
                <a:latin typeface="Courier New"/>
                <a:cs typeface="Courier New"/>
              </a:rPr>
              <a:t> </a:t>
            </a:r>
            <a:r>
              <a:rPr sz="2250" dirty="0" err="1">
                <a:solidFill>
                  <a:srgbClr val="FFFFFF"/>
                </a:solidFill>
                <a:latin typeface="Courier New"/>
                <a:cs typeface="Courier New"/>
              </a:rPr>
              <a:t>avg_customers</a:t>
            </a:r>
            <a:r>
              <a:rPr lang="en-US" sz="2250" dirty="0">
                <a:solidFill>
                  <a:srgbClr val="FFFFFF"/>
                </a:solidFill>
                <a:latin typeface="Courier New"/>
                <a:cs typeface="Courier New"/>
              </a:rPr>
              <a:t>         </a:t>
            </a:r>
            <a:r>
              <a:rPr sz="2250" spc="-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311015" algn="l"/>
              </a:tabLst>
            </a:pPr>
            <a:r>
              <a:rPr sz="2250" dirty="0">
                <a:solidFill>
                  <a:srgbClr val="FFFFFF"/>
                </a:solidFill>
                <a:latin typeface="Courier New"/>
                <a:cs typeface="Courier New"/>
              </a:rPr>
              <a:t>| 86919	|</a:t>
            </a:r>
            <a:endParaRPr sz="2250" dirty="0">
              <a:latin typeface="Courier New"/>
              <a:cs typeface="Courier New"/>
            </a:endParaRPr>
          </a:p>
          <a:p>
            <a:pPr marL="12700">
              <a:lnSpc>
                <a:spcPct val="100000"/>
              </a:lnSpc>
              <a:spcBef>
                <a:spcPts val="1170"/>
              </a:spcBef>
              <a:tabLst>
                <a:tab pos="4311015"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53"/>
            <a:ext cx="5492115" cy="1705595"/>
          </a:xfrm>
          <a:prstGeom prst="rect">
            <a:avLst/>
          </a:prstGeom>
        </p:spPr>
        <p:txBody>
          <a:bodyPr vert="horz" wrap="square" lIns="0" tIns="363220" rIns="0" bIns="0" rtlCol="0">
            <a:spAutoFit/>
          </a:bodyPr>
          <a:lstStyle/>
          <a:p>
            <a:pPr marL="61594" algn="ctr">
              <a:lnSpc>
                <a:spcPct val="100000"/>
              </a:lnSpc>
              <a:spcBef>
                <a:spcPts val="2860"/>
              </a:spcBef>
            </a:pPr>
            <a:r>
              <a:rPr spc="-620" dirty="0"/>
              <a:t>L</a:t>
            </a:r>
            <a:r>
              <a:rPr spc="-395" dirty="0"/>
              <a:t>e</a:t>
            </a:r>
            <a:r>
              <a:rPr spc="-365" dirty="0"/>
              <a:t>t</a:t>
            </a:r>
            <a:r>
              <a:rPr spc="-805" dirty="0"/>
              <a:t>'</a:t>
            </a:r>
            <a:r>
              <a:rPr spc="-290" dirty="0"/>
              <a:t>s</a:t>
            </a:r>
            <a:r>
              <a:rPr spc="-330" dirty="0"/>
              <a:t> </a:t>
            </a:r>
            <a:r>
              <a:rPr spc="-320" dirty="0"/>
              <a:t>p</a:t>
            </a:r>
            <a:r>
              <a:rPr spc="-509" dirty="0"/>
              <a:t>r</a:t>
            </a:r>
            <a:r>
              <a:rPr spc="-140" dirty="0"/>
              <a:t>a</a:t>
            </a:r>
            <a:r>
              <a:rPr spc="35" dirty="0"/>
              <a:t>c</a:t>
            </a:r>
            <a:r>
              <a:rPr spc="-370" dirty="0"/>
              <a:t>t</a:t>
            </a:r>
            <a:r>
              <a:rPr spc="-470" dirty="0"/>
              <a:t>i</a:t>
            </a:r>
            <a:r>
              <a:rPr spc="85" dirty="0"/>
              <a:t>c</a:t>
            </a:r>
            <a:r>
              <a:rPr spc="-285" dirty="0"/>
              <a:t>e</a:t>
            </a:r>
            <a:r>
              <a:rPr spc="-445" dirty="0"/>
              <a:t>!</a:t>
            </a:r>
          </a:p>
          <a:p>
            <a:pPr marL="12700" algn="ctr">
              <a:lnSpc>
                <a:spcPct val="100000"/>
              </a:lnSpc>
              <a:spcBef>
                <a:spcPts val="15"/>
              </a:spcBef>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p>
        </p:txBody>
      </p:sp>
      <p:sp>
        <p:nvSpPr>
          <p:cNvPr id="3" name="TextBox 2">
            <a:extLst>
              <a:ext uri="{FF2B5EF4-FFF2-40B4-BE49-F238E27FC236}">
                <a16:creationId xmlns:a16="http://schemas.microsoft.com/office/drawing/2014/main" id="{1C2F5EF7-0894-4BA3-422A-F58676AE4B40}"/>
              </a:ext>
            </a:extLst>
          </p:cNvPr>
          <p:cNvSpPr txBox="1"/>
          <p:nvPr/>
        </p:nvSpPr>
        <p:spPr>
          <a:xfrm>
            <a:off x="3257836" y="4678648"/>
            <a:ext cx="9000724" cy="2400657"/>
          </a:xfrm>
          <a:prstGeom prst="rect">
            <a:avLst/>
          </a:prstGeom>
          <a:noFill/>
        </p:spPr>
        <p:txBody>
          <a:bodyPr wrap="square" rtlCol="0">
            <a:spAutoFit/>
          </a:bodyPr>
          <a:lstStyle/>
          <a:p>
            <a:r>
              <a:rPr lang="en-US" sz="5000" dirty="0">
                <a:solidFill>
                  <a:schemeClr val="bg1"/>
                </a:solidFill>
                <a:hlinkClick r:id="rId2">
                  <a:extLst>
                    <a:ext uri="{A12FA001-AC4F-418D-AE19-62706E023703}">
                      <ahyp:hlinkClr xmlns:ahyp="http://schemas.microsoft.com/office/drawing/2018/hyperlinkcolor" val="tx"/>
                    </a:ext>
                  </a:extLst>
                </a:hlinkClick>
              </a:rPr>
              <a:t>https://quizizz.com/admin/presentation/6598bf7c402c624c76148d69/start?fromBrowserLoad=true</a:t>
            </a:r>
            <a:endParaRPr lang="en-US" sz="5000" dirty="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1: Summing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8108058" cy="1269578"/>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In this set of exercises, you’ll also use the </a:t>
            </a:r>
            <a:r>
              <a:rPr lang="en-US" sz="2550" b="1" noProof="1">
                <a:solidFill>
                  <a:srgbClr val="05192D"/>
                </a:solidFill>
                <a:latin typeface="Arial Hebrew Scholar" pitchFamily="2" charset="-79"/>
                <a:cs typeface="Arial Hebrew Scholar" pitchFamily="2" charset="-79"/>
              </a:rPr>
              <a:t>grid</a:t>
            </a:r>
            <a:r>
              <a:rPr lang="en-US" sz="2550" dirty="0">
                <a:solidFill>
                  <a:srgbClr val="05192D"/>
                </a:solidFill>
                <a:latin typeface="Arial Hebrew Scholar" pitchFamily="2" charset="-79"/>
                <a:cs typeface="Arial Hebrew Scholar" pitchFamily="2" charset="-79"/>
              </a:rPr>
              <a:t> table.</a:t>
            </a:r>
          </a:p>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You'll start by obtaining overall sums, focusing on the MRO region.</a:t>
            </a:r>
          </a:p>
        </p:txBody>
      </p:sp>
      <p:sp>
        <p:nvSpPr>
          <p:cNvPr id="6" name="TextBox 5">
            <a:extLst>
              <a:ext uri="{FF2B5EF4-FFF2-40B4-BE49-F238E27FC236}">
                <a16:creationId xmlns:a16="http://schemas.microsoft.com/office/drawing/2014/main" id="{BCB26E6E-0AC5-932B-1CDE-04CC2AB30C4E}"/>
              </a:ext>
            </a:extLst>
          </p:cNvPr>
          <p:cNvSpPr txBox="1"/>
          <p:nvPr/>
        </p:nvSpPr>
        <p:spPr>
          <a:xfrm>
            <a:off x="327340" y="42291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60975" y="6118599"/>
            <a:ext cx="14342935" cy="182421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468487" y="4762500"/>
            <a:ext cx="13518258" cy="1269578"/>
          </a:xfrm>
          <a:prstGeom prst="rect">
            <a:avLst/>
          </a:prstGeom>
          <a:noFill/>
        </p:spPr>
        <p:txBody>
          <a:bodyPr wrap="square" rtlCol="0">
            <a:spAutoFit/>
          </a:bodyPr>
          <a:lstStyle/>
          <a:p>
            <a:pPr marL="514350" indent="-514350" algn="just">
              <a:buAutoNum type="arabicPeriod"/>
            </a:pPr>
            <a:r>
              <a:rPr lang="en-US" sz="2550" noProof="1">
                <a:latin typeface="Arial Hebrew Scholar" pitchFamily="2" charset="-79"/>
                <a:cs typeface="Arial Hebrew Scholar" pitchFamily="2" charset="-79"/>
              </a:rPr>
              <a:t>Obtain a grand total of the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column by using the SUM function, and alias the result as </a:t>
            </a:r>
            <a:r>
              <a:rPr lang="en-US" sz="2550" noProof="1">
                <a:solidFill>
                  <a:schemeClr val="accent6">
                    <a:lumMod val="75000"/>
                  </a:schemeClr>
                </a:solidFill>
                <a:latin typeface="Arial Hebrew Scholar" pitchFamily="2" charset="-79"/>
                <a:cs typeface="Arial Hebrew Scholar" pitchFamily="2" charset="-79"/>
              </a:rPr>
              <a:t>MRO_demand_loss</a:t>
            </a:r>
            <a:r>
              <a:rPr lang="en-US" sz="2550" noProof="1">
                <a:latin typeface="Arial Hebrew Scholar" pitchFamily="2" charset="-79"/>
                <a:cs typeface="Arial Hebrew Scholar" pitchFamily="2" charset="-79"/>
              </a:rPr>
              <a:t>. Only retrieve rows WHERE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is not NULL and </a:t>
            </a:r>
            <a:r>
              <a:rPr lang="en-US" sz="2550" noProof="1">
                <a:solidFill>
                  <a:schemeClr val="accent6">
                    <a:lumMod val="75000"/>
                  </a:schemeClr>
                </a:solidFill>
                <a:latin typeface="Arial Hebrew Scholar" pitchFamily="2" charset="-79"/>
                <a:cs typeface="Arial Hebrew Scholar" pitchFamily="2" charset="-79"/>
              </a:rPr>
              <a:t>nerc_region </a:t>
            </a:r>
            <a:r>
              <a:rPr lang="en-US" sz="2550" noProof="1">
                <a:latin typeface="Arial Hebrew Scholar" pitchFamily="2" charset="-79"/>
                <a:cs typeface="Arial Hebrew Scholar" pitchFamily="2" charset="-79"/>
              </a:rPr>
              <a:t>is MRO.</a:t>
            </a:r>
          </a:p>
        </p:txBody>
      </p:sp>
      <p:sp>
        <p:nvSpPr>
          <p:cNvPr id="11" name="object 4">
            <a:extLst>
              <a:ext uri="{FF2B5EF4-FFF2-40B4-BE49-F238E27FC236}">
                <a16:creationId xmlns:a16="http://schemas.microsoft.com/office/drawing/2014/main" id="{1CF69CB5-3F0B-17BA-212E-F7F4C2EB57AF}"/>
              </a:ext>
            </a:extLst>
          </p:cNvPr>
          <p:cNvSpPr txBox="1"/>
          <p:nvPr/>
        </p:nvSpPr>
        <p:spPr>
          <a:xfrm>
            <a:off x="991811" y="6528641"/>
            <a:ext cx="10827046" cy="1628651"/>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___(demand_loss_mw)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a:t>
            </a:r>
            <a:r>
              <a:rPr lang="en-US" sz="2100" noProof="1">
                <a:solidFill>
                  <a:srgbClr val="00B050"/>
                </a:solidFill>
                <a:latin typeface="Courier New"/>
                <a:cs typeface="Courier New"/>
              </a:rPr>
              <a:t>  </a:t>
            </a:r>
          </a:p>
          <a:p>
            <a:pPr>
              <a:spcBef>
                <a:spcPts val="30"/>
              </a:spcBef>
            </a:pPr>
            <a:r>
              <a:rPr lang="en-US" sz="2100" noProof="1">
                <a:solidFill>
                  <a:schemeClr val="bg1"/>
                </a:solidFill>
                <a:latin typeface="Courier New"/>
                <a:cs typeface="Courier New"/>
              </a:rPr>
              <a:t>___ ___ ___ ___ </a:t>
            </a:r>
            <a:r>
              <a:rPr lang="en-US" sz="2100" noProof="1">
                <a:solidFill>
                  <a:srgbClr val="00B0F0"/>
                </a:solidFill>
                <a:latin typeface="Courier New"/>
                <a:cs typeface="Courier New"/>
              </a:rPr>
              <a:t>AND</a:t>
            </a:r>
            <a:r>
              <a:rPr lang="en-US" sz="2100" noProof="1">
                <a:solidFill>
                  <a:schemeClr val="bg1"/>
                </a:solidFill>
                <a:latin typeface="Courier New"/>
                <a:cs typeface="Courier New"/>
              </a:rPr>
              <a:t> ___ = </a:t>
            </a:r>
            <a:r>
              <a:rPr lang="en-US" sz="2100" noProof="1">
                <a:solidFill>
                  <a:srgbClr val="EB11A8"/>
                </a:solidFill>
                <a:latin typeface="Courier New"/>
                <a:cs typeface="Courier New"/>
              </a:rPr>
              <a:t>'___'</a:t>
            </a:r>
            <a:r>
              <a:rPr lang="en-US" sz="2100" noProof="1">
                <a:solidFill>
                  <a:schemeClr val="bg1"/>
                </a:solidFill>
                <a:latin typeface="Courier New"/>
                <a:cs typeface="Courier New"/>
              </a:rPr>
              <a:t>;</a:t>
            </a:r>
          </a:p>
          <a:p>
            <a:pPr>
              <a:spcBef>
                <a:spcPts val="30"/>
              </a:spcBef>
            </a:pPr>
            <a:endParaRPr lang="en-US" sz="2100" noProof="1">
              <a:solidFill>
                <a:srgbClr val="00B050"/>
              </a:solidFill>
              <a:latin typeface="Courier New"/>
              <a:cs typeface="Courier New"/>
            </a:endParaRPr>
          </a:p>
        </p:txBody>
      </p:sp>
      <p:pic>
        <p:nvPicPr>
          <p:cNvPr id="10" name="Picture 9" descr="A map of the united states&#10;&#10;Description automatically generated">
            <a:extLst>
              <a:ext uri="{FF2B5EF4-FFF2-40B4-BE49-F238E27FC236}">
                <a16:creationId xmlns:a16="http://schemas.microsoft.com/office/drawing/2014/main" id="{DEB08A7B-3902-219F-A89D-52D146088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388" y="19665"/>
            <a:ext cx="6614362" cy="4819035"/>
          </a:xfrm>
          <a:prstGeom prst="rect">
            <a:avLst/>
          </a:prstGeom>
        </p:spPr>
      </p:pic>
    </p:spTree>
    <p:extLst>
      <p:ext uri="{BB962C8B-B14F-4D97-AF65-F5344CB8AC3E}">
        <p14:creationId xmlns:p14="http://schemas.microsoft.com/office/powerpoint/2010/main" val="8051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8" grpId="0" animBg="1"/>
      <p:bldP spid="9"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2: Counting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7" name="TextBox 16">
            <a:extLst>
              <a:ext uri="{FF2B5EF4-FFF2-40B4-BE49-F238E27FC236}">
                <a16:creationId xmlns:a16="http://schemas.microsoft.com/office/drawing/2014/main" id="{BD29D501-C3EF-2CD1-1253-9DCA129A046E}"/>
              </a:ext>
            </a:extLst>
          </p:cNvPr>
          <p:cNvSpPr txBox="1"/>
          <p:nvPr/>
        </p:nvSpPr>
        <p:spPr>
          <a:xfrm>
            <a:off x="356492" y="1206922"/>
            <a:ext cx="8108058" cy="1269578"/>
          </a:xfrm>
          <a:prstGeom prst="rect">
            <a:avLst/>
          </a:prstGeom>
          <a:noFill/>
        </p:spPr>
        <p:txBody>
          <a:bodyPr wrap="square" rtlCol="0">
            <a:spAutoFit/>
          </a:bodyPr>
          <a:lstStyle/>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In this set of exercises, you’ll also use the </a:t>
            </a:r>
            <a:r>
              <a:rPr lang="en-US" sz="2550" b="1" noProof="1">
                <a:solidFill>
                  <a:srgbClr val="05192D"/>
                </a:solidFill>
                <a:latin typeface="Arial Hebrew Scholar" pitchFamily="2" charset="-79"/>
                <a:cs typeface="Arial Hebrew Scholar" pitchFamily="2" charset="-79"/>
              </a:rPr>
              <a:t>grid</a:t>
            </a:r>
            <a:r>
              <a:rPr lang="en-US" sz="2550" dirty="0">
                <a:solidFill>
                  <a:srgbClr val="05192D"/>
                </a:solidFill>
                <a:latin typeface="Arial Hebrew Scholar" pitchFamily="2" charset="-79"/>
                <a:cs typeface="Arial Hebrew Scholar" pitchFamily="2" charset="-79"/>
              </a:rPr>
              <a:t> table.</a:t>
            </a:r>
          </a:p>
          <a:p>
            <a:pPr marL="457200" indent="-457200" algn="just">
              <a:buFont typeface="Arial" panose="020B0604020202020204" pitchFamily="34" charset="0"/>
              <a:buChar char="•"/>
            </a:pPr>
            <a:r>
              <a:rPr lang="en-US" sz="2550" dirty="0">
                <a:solidFill>
                  <a:srgbClr val="05192D"/>
                </a:solidFill>
                <a:latin typeface="Arial Hebrew Scholar" pitchFamily="2" charset="-79"/>
                <a:cs typeface="Arial Hebrew Scholar" pitchFamily="2" charset="-79"/>
              </a:rPr>
              <a:t>You'll start by obtaining overall sums, focusing on the MRO region.</a:t>
            </a:r>
          </a:p>
        </p:txBody>
      </p:sp>
      <p:sp>
        <p:nvSpPr>
          <p:cNvPr id="6" name="TextBox 5">
            <a:extLst>
              <a:ext uri="{FF2B5EF4-FFF2-40B4-BE49-F238E27FC236}">
                <a16:creationId xmlns:a16="http://schemas.microsoft.com/office/drawing/2014/main" id="{BCB26E6E-0AC5-932B-1CDE-04CC2AB30C4E}"/>
              </a:ext>
            </a:extLst>
          </p:cNvPr>
          <p:cNvSpPr txBox="1"/>
          <p:nvPr/>
        </p:nvSpPr>
        <p:spPr>
          <a:xfrm>
            <a:off x="327340" y="4229100"/>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60975" y="6118599"/>
            <a:ext cx="14342935" cy="182421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468487" y="4762500"/>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Return the COUNT of the </a:t>
            </a:r>
            <a:r>
              <a:rPr lang="en-US" sz="2550" noProof="1">
                <a:solidFill>
                  <a:schemeClr val="accent6">
                    <a:lumMod val="75000"/>
                  </a:schemeClr>
                </a:solidFill>
                <a:latin typeface="Arial Hebrew Scholar" pitchFamily="2" charset="-79"/>
                <a:cs typeface="Arial Hebrew Scholar" pitchFamily="2" charset="-79"/>
              </a:rPr>
              <a:t>grid_id </a:t>
            </a:r>
            <a:r>
              <a:rPr lang="en-US" sz="2550" noProof="1">
                <a:latin typeface="Arial Hebrew Scholar" pitchFamily="2" charset="-79"/>
                <a:cs typeface="Arial Hebrew Scholar" pitchFamily="2" charset="-79"/>
              </a:rPr>
              <a:t>column, aliasing the result as </a:t>
            </a:r>
            <a:r>
              <a:rPr lang="en-US" sz="2550" noProof="1">
                <a:solidFill>
                  <a:schemeClr val="accent6">
                    <a:lumMod val="75000"/>
                  </a:schemeClr>
                </a:solidFill>
                <a:latin typeface="Arial Hebrew Scholar" pitchFamily="2" charset="-79"/>
                <a:cs typeface="Arial Hebrew Scholar" pitchFamily="2" charset="-79"/>
              </a:rPr>
              <a:t>RFC_count</a:t>
            </a:r>
            <a:r>
              <a:rPr lang="en-US" sz="2550" noProof="1">
                <a:latin typeface="Arial Hebrew Scholar" pitchFamily="2" charset="-79"/>
                <a:cs typeface="Arial Hebrew Scholar" pitchFamily="2" charset="-79"/>
              </a:rPr>
              <a:t>.  Only retrieve rows WHERE </a:t>
            </a:r>
            <a:r>
              <a:rPr lang="en-US" sz="2550" noProof="1">
                <a:solidFill>
                  <a:schemeClr val="accent6">
                    <a:lumMod val="75000"/>
                  </a:schemeClr>
                </a:solidFill>
                <a:latin typeface="Arial Hebrew Scholar" pitchFamily="2" charset="-79"/>
                <a:cs typeface="Arial Hebrew Scholar" pitchFamily="2" charset="-79"/>
              </a:rPr>
              <a:t>nerc_region </a:t>
            </a:r>
            <a:r>
              <a:rPr lang="en-US" sz="2550" noProof="1">
                <a:latin typeface="Arial Hebrew Scholar" pitchFamily="2" charset="-79"/>
                <a:cs typeface="Arial Hebrew Scholar" pitchFamily="2" charset="-79"/>
              </a:rPr>
              <a:t>is RFC.</a:t>
            </a:r>
          </a:p>
        </p:txBody>
      </p:sp>
      <p:sp>
        <p:nvSpPr>
          <p:cNvPr id="11" name="object 4">
            <a:extLst>
              <a:ext uri="{FF2B5EF4-FFF2-40B4-BE49-F238E27FC236}">
                <a16:creationId xmlns:a16="http://schemas.microsoft.com/office/drawing/2014/main" id="{1CF69CB5-3F0B-17BA-212E-F7F4C2EB57AF}"/>
              </a:ext>
            </a:extLst>
          </p:cNvPr>
          <p:cNvSpPr txBox="1"/>
          <p:nvPr/>
        </p:nvSpPr>
        <p:spPr>
          <a:xfrm>
            <a:off x="991811" y="6528641"/>
            <a:ext cx="10827046" cy="1305486"/>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___(grid_id)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___ = </a:t>
            </a:r>
            <a:r>
              <a:rPr lang="en-US" sz="2100" noProof="1">
                <a:solidFill>
                  <a:srgbClr val="EB11A8"/>
                </a:solidFill>
                <a:latin typeface="Courier New"/>
                <a:cs typeface="Courier New"/>
              </a:rPr>
              <a:t>'___'</a:t>
            </a:r>
            <a:r>
              <a:rPr lang="en-US" sz="2100" noProof="1">
                <a:solidFill>
                  <a:schemeClr val="bg1"/>
                </a:solidFill>
                <a:latin typeface="Courier New"/>
                <a:cs typeface="Courier New"/>
              </a:rPr>
              <a:t>;</a:t>
            </a:r>
          </a:p>
          <a:p>
            <a:pPr>
              <a:spcBef>
                <a:spcPts val="30"/>
              </a:spcBef>
            </a:pPr>
            <a:endParaRPr lang="en-US" sz="2100" noProof="1">
              <a:solidFill>
                <a:srgbClr val="00B050"/>
              </a:solidFill>
              <a:latin typeface="Courier New"/>
              <a:cs typeface="Courier New"/>
            </a:endParaRPr>
          </a:p>
        </p:txBody>
      </p:sp>
      <p:pic>
        <p:nvPicPr>
          <p:cNvPr id="10" name="Picture 9" descr="A map of the united states&#10;&#10;Description automatically generated">
            <a:extLst>
              <a:ext uri="{FF2B5EF4-FFF2-40B4-BE49-F238E27FC236}">
                <a16:creationId xmlns:a16="http://schemas.microsoft.com/office/drawing/2014/main" id="{DEB08A7B-3902-219F-A89D-52D146088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388" y="19665"/>
            <a:ext cx="6614362" cy="4819035"/>
          </a:xfrm>
          <a:prstGeom prst="rect">
            <a:avLst/>
          </a:prstGeom>
        </p:spPr>
      </p:pic>
    </p:spTree>
    <p:extLst>
      <p:ext uri="{BB962C8B-B14F-4D97-AF65-F5344CB8AC3E}">
        <p14:creationId xmlns:p14="http://schemas.microsoft.com/office/powerpoint/2010/main" val="113866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3: MIN, MAX, AVG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99115" y="1148157"/>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675999" y="4610100"/>
            <a:ext cx="14342935" cy="3143877"/>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40262" y="1681557"/>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Find the minimum value from the </a:t>
            </a:r>
            <a:r>
              <a:rPr lang="en-US" sz="2550" noProof="1">
                <a:solidFill>
                  <a:schemeClr val="accent6">
                    <a:lumMod val="75000"/>
                  </a:schemeClr>
                </a:solidFill>
                <a:latin typeface="Arial Hebrew Scholar" pitchFamily="2" charset="-79"/>
                <a:cs typeface="Arial Hebrew Scholar" pitchFamily="2" charset="-79"/>
              </a:rPr>
              <a:t>affected_customers </a:t>
            </a:r>
            <a:r>
              <a:rPr lang="en-US" sz="2550" noProof="1">
                <a:latin typeface="Arial Hebrew Scholar" pitchFamily="2" charset="-79"/>
                <a:cs typeface="Arial Hebrew Scholar" pitchFamily="2" charset="-79"/>
              </a:rPr>
              <a:t>column, but only for rows where </a:t>
            </a:r>
            <a:r>
              <a:rPr lang="en-US" sz="2550" noProof="1">
                <a:solidFill>
                  <a:schemeClr val="accent6">
                    <a:lumMod val="75000"/>
                  </a:schemeClr>
                </a:solidFill>
                <a:latin typeface="Arial Hebrew Scholar" pitchFamily="2" charset="-79"/>
                <a:cs typeface="Arial Hebrew Scholar" pitchFamily="2" charset="-79"/>
              </a:rPr>
              <a:t>demand_loss_mw </a:t>
            </a:r>
            <a:r>
              <a:rPr lang="en-US" sz="2550" noProof="1">
                <a:latin typeface="Arial Hebrew Scholar" pitchFamily="2" charset="-79"/>
                <a:cs typeface="Arial Hebrew Scholar" pitchFamily="2" charset="-79"/>
              </a:rPr>
              <a:t>has a value. Name the result </a:t>
            </a:r>
            <a:r>
              <a:rPr lang="en-US" sz="2550" noProof="1">
                <a:solidFill>
                  <a:schemeClr val="accent6">
                    <a:lumMod val="75000"/>
                  </a:schemeClr>
                </a:solidFill>
                <a:latin typeface="Arial Hebrew Scholar" pitchFamily="2" charset="-79"/>
                <a:cs typeface="Arial Hebrew Scholar" pitchFamily="2" charset="-79"/>
              </a:rPr>
              <a:t>min_affected_customers</a:t>
            </a:r>
            <a:r>
              <a:rPr lang="en-US" sz="2550" noProof="1">
                <a:latin typeface="Arial Hebrew Scholar" pitchFamily="2" charset="-79"/>
                <a:cs typeface="Arial Hebrew Scholar" pitchFamily="2" charset="-79"/>
              </a:rPr>
              <a:t>.</a:t>
            </a:r>
          </a:p>
        </p:txBody>
      </p:sp>
      <p:sp>
        <p:nvSpPr>
          <p:cNvPr id="11" name="object 4">
            <a:extLst>
              <a:ext uri="{FF2B5EF4-FFF2-40B4-BE49-F238E27FC236}">
                <a16:creationId xmlns:a16="http://schemas.microsoft.com/office/drawing/2014/main" id="{1CF69CB5-3F0B-17BA-212E-F7F4C2EB57AF}"/>
              </a:ext>
            </a:extLst>
          </p:cNvPr>
          <p:cNvSpPr txBox="1"/>
          <p:nvPr/>
        </p:nvSpPr>
        <p:spPr>
          <a:xfrm>
            <a:off x="772544" y="4794171"/>
            <a:ext cx="11959205" cy="2921313"/>
          </a:xfrm>
          <a:prstGeom prst="rect">
            <a:avLst/>
          </a:prstGeom>
        </p:spPr>
        <p:txBody>
          <a:bodyPr vert="horz" wrap="square" lIns="0" tIns="12700" rIns="0" bIns="0" rtlCol="0">
            <a:spAutoFit/>
          </a:bodyPr>
          <a:lstStyle/>
          <a:p>
            <a:pPr>
              <a:spcBef>
                <a:spcPts val="30"/>
              </a:spcBef>
            </a:pPr>
            <a:r>
              <a:rPr lang="en-US" sz="2100" noProof="1">
                <a:solidFill>
                  <a:srgbClr val="00B050"/>
                </a:solidFill>
                <a:latin typeface="Courier New"/>
                <a:cs typeface="Courier New"/>
              </a:rPr>
              <a:t>-- Find the minimum number of affected customers</a:t>
            </a:r>
          </a:p>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___(affected_customers)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___ ___ ___ ___;</a:t>
            </a:r>
          </a:p>
          <a:p>
            <a:pPr>
              <a:spcBef>
                <a:spcPts val="30"/>
              </a:spcBef>
            </a:pPr>
            <a:endParaRPr lang="en-US" sz="2100" noProof="1">
              <a:solidFill>
                <a:srgbClr val="00B050"/>
              </a:solidFill>
              <a:latin typeface="Courier New"/>
              <a:cs typeface="Courier New"/>
            </a:endParaRPr>
          </a:p>
          <a:p>
            <a:pPr>
              <a:spcBef>
                <a:spcPts val="30"/>
              </a:spcBef>
            </a:pPr>
            <a:r>
              <a:rPr lang="en-US" sz="2100" noProof="1">
                <a:solidFill>
                  <a:srgbClr val="00B050"/>
                </a:solidFill>
                <a:latin typeface="Courier New"/>
                <a:cs typeface="Courier New"/>
              </a:rPr>
              <a:t>-- Find the maximum number of affected customers</a:t>
            </a:r>
          </a:p>
          <a:p>
            <a:pPr>
              <a:spcBef>
                <a:spcPts val="30"/>
              </a:spcBef>
            </a:pPr>
            <a:endParaRPr lang="en-US" sz="2100" noProof="1">
              <a:solidFill>
                <a:srgbClr val="00B050"/>
              </a:solidFill>
              <a:latin typeface="Courier New"/>
              <a:cs typeface="Courier New"/>
            </a:endParaRPr>
          </a:p>
          <a:p>
            <a:pPr>
              <a:spcBef>
                <a:spcPts val="30"/>
              </a:spcBef>
            </a:pPr>
            <a:r>
              <a:rPr lang="en-US" sz="2100" noProof="1">
                <a:solidFill>
                  <a:srgbClr val="00B050"/>
                </a:solidFill>
                <a:latin typeface="Courier New"/>
                <a:cs typeface="Courier New"/>
              </a:rPr>
              <a:t>-- Find the average number of affected customers</a:t>
            </a:r>
          </a:p>
          <a:p>
            <a:pPr>
              <a:spcBef>
                <a:spcPts val="30"/>
              </a:spcBef>
            </a:pPr>
            <a:endParaRPr lang="en-US" sz="2100" noProof="1">
              <a:solidFill>
                <a:srgbClr val="00B050"/>
              </a:solidFill>
              <a:latin typeface="Courier New"/>
              <a:cs typeface="Courier New"/>
            </a:endParaRPr>
          </a:p>
        </p:txBody>
      </p:sp>
      <p:sp>
        <p:nvSpPr>
          <p:cNvPr id="3" name="TextBox 2">
            <a:extLst>
              <a:ext uri="{FF2B5EF4-FFF2-40B4-BE49-F238E27FC236}">
                <a16:creationId xmlns:a16="http://schemas.microsoft.com/office/drawing/2014/main" id="{0D644E81-2393-9352-6DAF-A74A210EC74A}"/>
              </a:ext>
            </a:extLst>
          </p:cNvPr>
          <p:cNvSpPr txBox="1"/>
          <p:nvPr/>
        </p:nvSpPr>
        <p:spPr>
          <a:xfrm>
            <a:off x="666105" y="2589937"/>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Amend the query to return the maximum value from the same column, this time aliasing as </a:t>
            </a:r>
            <a:r>
              <a:rPr lang="en-US" sz="2550" noProof="1">
                <a:solidFill>
                  <a:schemeClr val="accent6">
                    <a:lumMod val="75000"/>
                  </a:schemeClr>
                </a:solidFill>
                <a:latin typeface="Arial Hebrew Scholar" pitchFamily="2" charset="-79"/>
                <a:cs typeface="Arial Hebrew Scholar" pitchFamily="2" charset="-79"/>
              </a:rPr>
              <a:t>max_affected_customers</a:t>
            </a:r>
            <a:r>
              <a:rPr lang="en-US" sz="2550" noProof="1">
                <a:latin typeface="Arial Hebrew Scholar" pitchFamily="2" charset="-79"/>
                <a:cs typeface="Arial Hebrew Scholar" pitchFamily="2" charset="-79"/>
              </a:rPr>
              <a:t>.</a:t>
            </a:r>
          </a:p>
        </p:txBody>
      </p:sp>
      <p:sp>
        <p:nvSpPr>
          <p:cNvPr id="7" name="TextBox 6">
            <a:extLst>
              <a:ext uri="{FF2B5EF4-FFF2-40B4-BE49-F238E27FC236}">
                <a16:creationId xmlns:a16="http://schemas.microsoft.com/office/drawing/2014/main" id="{6E01462D-6DB4-97A2-C606-E0B864021217}"/>
              </a:ext>
            </a:extLst>
          </p:cNvPr>
          <p:cNvSpPr txBox="1"/>
          <p:nvPr/>
        </p:nvSpPr>
        <p:spPr>
          <a:xfrm>
            <a:off x="666105" y="3543300"/>
            <a:ext cx="1335126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Return the average value from the </a:t>
            </a:r>
            <a:r>
              <a:rPr lang="en-US" sz="2550" noProof="1">
                <a:solidFill>
                  <a:schemeClr val="accent6">
                    <a:lumMod val="75000"/>
                  </a:schemeClr>
                </a:solidFill>
                <a:latin typeface="Arial Hebrew Scholar" pitchFamily="2" charset="-79"/>
                <a:cs typeface="Arial Hebrew Scholar" pitchFamily="2" charset="-79"/>
              </a:rPr>
              <a:t>affected_customers </a:t>
            </a:r>
            <a:r>
              <a:rPr lang="en-US" sz="2550" noProof="1">
                <a:latin typeface="Arial Hebrew Scholar" pitchFamily="2" charset="-79"/>
                <a:cs typeface="Arial Hebrew Scholar" pitchFamily="2" charset="-79"/>
              </a:rPr>
              <a:t>column, this time aliasing as </a:t>
            </a:r>
            <a:r>
              <a:rPr lang="en-US" sz="2550" noProof="1">
                <a:solidFill>
                  <a:schemeClr val="accent6">
                    <a:lumMod val="75000"/>
                  </a:schemeClr>
                </a:solidFill>
                <a:latin typeface="Arial Hebrew Scholar" pitchFamily="2" charset="-79"/>
                <a:cs typeface="Arial Hebrew Scholar" pitchFamily="2" charset="-79"/>
              </a:rPr>
              <a:t>avg_affected_customers</a:t>
            </a:r>
            <a:r>
              <a:rPr lang="en-US" sz="2550" noProof="1">
                <a:latin typeface="Arial Hebrew Scholar" pitchFamily="2" charset="-79"/>
                <a:cs typeface="Arial Hebrew Scholar" pitchFamily="2" charset="-79"/>
              </a:rPr>
              <a:t>.</a:t>
            </a:r>
          </a:p>
        </p:txBody>
      </p:sp>
    </p:spTree>
    <p:extLst>
      <p:ext uri="{BB962C8B-B14F-4D97-AF65-F5344CB8AC3E}">
        <p14:creationId xmlns:p14="http://schemas.microsoft.com/office/powerpoint/2010/main" val="36563344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236119"/>
            <a:ext cx="5492115" cy="1705595"/>
          </a:xfrm>
          <a:prstGeom prst="rect">
            <a:avLst/>
          </a:prstGeom>
        </p:spPr>
        <p:txBody>
          <a:bodyPr vert="horz" wrap="square" lIns="0" tIns="363220" rIns="0" bIns="0" rtlCol="0">
            <a:spAutoFit/>
          </a:bodyPr>
          <a:lstStyle/>
          <a:p>
            <a:pPr marL="61594" algn="ctr">
              <a:lnSpc>
                <a:spcPct val="100000"/>
              </a:lnSpc>
              <a:spcBef>
                <a:spcPts val="2860"/>
              </a:spcBef>
            </a:pPr>
            <a:r>
              <a:rPr spc="-400" dirty="0"/>
              <a:t>Strings</a:t>
            </a:r>
          </a:p>
          <a:p>
            <a:pPr marL="12700" algn="ctr">
              <a:lnSpc>
                <a:spcPct val="100000"/>
              </a:lnSpc>
              <a:spcBef>
                <a:spcPts val="15"/>
              </a:spcBef>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p>
        </p:txBody>
      </p:sp>
      <p:grpSp>
        <p:nvGrpSpPr>
          <p:cNvPr id="3" name="object 3"/>
          <p:cNvGrpSpPr/>
          <p:nvPr/>
        </p:nvGrpSpPr>
        <p:grpSpPr>
          <a:xfrm>
            <a:off x="7287459" y="4544427"/>
            <a:ext cx="982980" cy="982980"/>
            <a:chOff x="7287459" y="4544427"/>
            <a:chExt cx="982980" cy="982980"/>
          </a:xfrm>
        </p:grpSpPr>
        <p:sp>
          <p:nvSpPr>
            <p:cNvPr id="4" name="object 4"/>
            <p:cNvSpPr/>
            <p:nvPr/>
          </p:nvSpPr>
          <p:spPr>
            <a:xfrm>
              <a:off x="7287459" y="4544427"/>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4889063"/>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6A7A064D-C783-8E82-05F4-72FED28FCF27}"/>
              </a:ext>
            </a:extLst>
          </p:cNvPr>
          <p:cNvSpPr/>
          <p:nvPr/>
        </p:nvSpPr>
        <p:spPr>
          <a:xfrm>
            <a:off x="0" y="5956884"/>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55042F53-7CA5-4954-FB80-2FE42B41B3AE}"/>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48309" y="297257"/>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681621"/>
            <a:ext cx="14575155" cy="4360545"/>
          </a:xfrm>
          <a:custGeom>
            <a:avLst/>
            <a:gdLst/>
            <a:ahLst/>
            <a:cxnLst/>
            <a:rect l="l" t="t" r="r" b="b"/>
            <a:pathLst>
              <a:path w="14575155" h="4360545">
                <a:moveTo>
                  <a:pt x="14498413" y="4360193"/>
                </a:moveTo>
                <a:lnTo>
                  <a:pt x="76505" y="4360193"/>
                </a:lnTo>
                <a:lnTo>
                  <a:pt x="71180" y="4359668"/>
                </a:lnTo>
                <a:lnTo>
                  <a:pt x="31920" y="4343407"/>
                </a:lnTo>
                <a:lnTo>
                  <a:pt x="4175" y="4304679"/>
                </a:lnTo>
                <a:lnTo>
                  <a:pt x="0" y="4283688"/>
                </a:lnTo>
                <a:lnTo>
                  <a:pt x="0" y="4278312"/>
                </a:lnTo>
                <a:lnTo>
                  <a:pt x="0" y="76505"/>
                </a:lnTo>
                <a:lnTo>
                  <a:pt x="16786" y="31920"/>
                </a:lnTo>
                <a:lnTo>
                  <a:pt x="55513" y="4175"/>
                </a:lnTo>
                <a:lnTo>
                  <a:pt x="76505" y="0"/>
                </a:lnTo>
                <a:lnTo>
                  <a:pt x="14498413" y="0"/>
                </a:lnTo>
                <a:lnTo>
                  <a:pt x="14542998" y="16785"/>
                </a:lnTo>
                <a:lnTo>
                  <a:pt x="14570742" y="55513"/>
                </a:lnTo>
                <a:lnTo>
                  <a:pt x="14574918" y="76505"/>
                </a:lnTo>
                <a:lnTo>
                  <a:pt x="14574918" y="4283688"/>
                </a:lnTo>
                <a:lnTo>
                  <a:pt x="14558132" y="4328272"/>
                </a:lnTo>
                <a:lnTo>
                  <a:pt x="14519404" y="4356017"/>
                </a:lnTo>
                <a:lnTo>
                  <a:pt x="14503737" y="4359668"/>
                </a:lnTo>
                <a:lnTo>
                  <a:pt x="14498413" y="436019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34036" y="389747"/>
            <a:ext cx="6558280" cy="1826895"/>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SELECT</a:t>
            </a:r>
            <a:endParaRPr sz="2150" b="1" dirty="0">
              <a:solidFill>
                <a:srgbClr val="00B0F0"/>
              </a:solidFill>
              <a:latin typeface="Courier New"/>
              <a:cs typeface="Courier New"/>
            </a:endParaRPr>
          </a:p>
          <a:p>
            <a:pPr marL="339090">
              <a:lnSpc>
                <a:spcPct val="100000"/>
              </a:lnSpc>
              <a:spcBef>
                <a:spcPts val="965"/>
              </a:spcBef>
            </a:pPr>
            <a:r>
              <a:rPr sz="2150" spc="-10" dirty="0">
                <a:solidFill>
                  <a:srgbClr val="04182D"/>
                </a:solidFill>
                <a:latin typeface="Courier New"/>
                <a:cs typeface="Courier New"/>
              </a:rPr>
              <a:t>description,</a:t>
            </a:r>
            <a:endParaRPr sz="2150" dirty="0">
              <a:latin typeface="Courier New"/>
              <a:cs typeface="Courier New"/>
            </a:endParaRPr>
          </a:p>
          <a:p>
            <a:pPr marL="12700" marR="5080" indent="326390">
              <a:lnSpc>
                <a:spcPct val="137400"/>
              </a:lnSpc>
              <a:spcBef>
                <a:spcPts val="5"/>
              </a:spcBef>
            </a:pPr>
            <a:r>
              <a:rPr sz="2150" spc="-10" dirty="0">
                <a:solidFill>
                  <a:schemeClr val="accent6"/>
                </a:solidFill>
                <a:latin typeface="Courier New"/>
                <a:cs typeface="Courier New"/>
              </a:rPr>
              <a:t>LEN</a:t>
            </a:r>
            <a:r>
              <a:rPr sz="2150" spc="-10" dirty="0">
                <a:solidFill>
                  <a:srgbClr val="04182D"/>
                </a:solidFill>
                <a:latin typeface="Courier New"/>
                <a:cs typeface="Courier New"/>
              </a:rPr>
              <a:t>(description) </a:t>
            </a:r>
            <a:r>
              <a:rPr sz="2150" b="1" spc="-10" dirty="0">
                <a:solidFill>
                  <a:srgbClr val="00B0F0"/>
                </a:solidFill>
                <a:latin typeface="Courier New"/>
                <a:cs typeface="Courier New"/>
              </a:rPr>
              <a:t>AS</a:t>
            </a:r>
            <a:r>
              <a:rPr sz="2150" spc="-10" dirty="0">
                <a:latin typeface="Courier New"/>
                <a:cs typeface="Courier New"/>
              </a:rPr>
              <a:t> </a:t>
            </a:r>
            <a:r>
              <a:rPr sz="2150" spc="-10" dirty="0">
                <a:solidFill>
                  <a:srgbClr val="04182D"/>
                </a:solidFill>
                <a:latin typeface="Courier New"/>
                <a:cs typeface="Courier New"/>
              </a:rPr>
              <a:t>description_length </a:t>
            </a:r>
            <a:r>
              <a:rPr sz="2150" spc="-1280" dirty="0">
                <a:solidFill>
                  <a:srgbClr val="04182D"/>
                </a:solidFill>
                <a:latin typeface="Courier New"/>
                <a:cs typeface="Courier New"/>
              </a:rPr>
              <a:t> </a:t>
            </a:r>
            <a:r>
              <a:rPr sz="2150" b="1" spc="-10" dirty="0">
                <a:solidFill>
                  <a:srgbClr val="00B0F0"/>
                </a:solidFill>
                <a:latin typeface="Courier New"/>
                <a:cs typeface="Courier New"/>
              </a:rPr>
              <a:t>FROM</a:t>
            </a:r>
            <a:r>
              <a:rPr sz="2150" spc="-15" dirty="0">
                <a:latin typeface="Courier New"/>
                <a:cs typeface="Courier New"/>
              </a:rPr>
              <a:t> </a:t>
            </a:r>
            <a:r>
              <a:rPr sz="2150" spc="-10" dirty="0">
                <a:solidFill>
                  <a:srgbClr val="04182D"/>
                </a:solidFill>
                <a:latin typeface="Courier New"/>
                <a:cs typeface="Courier New"/>
              </a:rPr>
              <a:t>grid;</a:t>
            </a:r>
            <a:endParaRPr sz="2150" dirty="0">
              <a:latin typeface="Courier New"/>
              <a:cs typeface="Courier New"/>
            </a:endParaRPr>
          </a:p>
        </p:txBody>
      </p:sp>
      <p:sp>
        <p:nvSpPr>
          <p:cNvPr id="7" name="object 7"/>
          <p:cNvSpPr txBox="1"/>
          <p:nvPr/>
        </p:nvSpPr>
        <p:spPr>
          <a:xfrm>
            <a:off x="634036" y="2743843"/>
            <a:ext cx="8844915" cy="1376680"/>
          </a:xfrm>
          <a:prstGeom prst="rect">
            <a:avLst/>
          </a:prstGeom>
        </p:spPr>
        <p:txBody>
          <a:bodyPr vert="horz" wrap="square" lIns="0" tIns="135255" rIns="0" bIns="0" rtlCol="0">
            <a:spAutoFit/>
          </a:bodyPr>
          <a:lstStyle/>
          <a:p>
            <a:pPr marL="12700">
              <a:lnSpc>
                <a:spcPct val="100000"/>
              </a:lnSpc>
              <a:spcBef>
                <a:spcPts val="1065"/>
              </a:spcBef>
              <a:tabLst>
                <a:tab pos="2788920" algn="l"/>
                <a:tab pos="866775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5238115" algn="l"/>
              </a:tabLst>
            </a:pPr>
            <a:r>
              <a:rPr sz="2150" spc="-5" dirty="0">
                <a:solidFill>
                  <a:srgbClr val="FFFFFF"/>
                </a:solidFill>
                <a:latin typeface="Courier New"/>
                <a:cs typeface="Courier New"/>
              </a:rPr>
              <a:t>|</a:t>
            </a:r>
            <a:r>
              <a:rPr sz="2150" dirty="0">
                <a:solidFill>
                  <a:srgbClr val="FFFFFF"/>
                </a:solidFill>
                <a:latin typeface="Courier New"/>
                <a:cs typeface="Courier New"/>
              </a:rPr>
              <a:t> </a:t>
            </a:r>
            <a:r>
              <a:rPr sz="2150" spc="-10" dirty="0">
                <a:solidFill>
                  <a:srgbClr val="FFFFFF"/>
                </a:solidFill>
                <a:latin typeface="Courier New"/>
                <a:cs typeface="Courier New"/>
              </a:rPr>
              <a:t>description	</a:t>
            </a:r>
            <a:r>
              <a:rPr sz="2150" spc="-5" dirty="0">
                <a:solidFill>
                  <a:srgbClr val="FFFFFF"/>
                </a:solidFill>
                <a:latin typeface="Courier New"/>
                <a:cs typeface="Courier New"/>
              </a:rPr>
              <a:t>|</a:t>
            </a:r>
            <a:r>
              <a:rPr sz="2150" spc="-40" dirty="0">
                <a:solidFill>
                  <a:srgbClr val="FFFFFF"/>
                </a:solidFill>
                <a:latin typeface="Courier New"/>
                <a:cs typeface="Courier New"/>
              </a:rPr>
              <a:t> </a:t>
            </a:r>
            <a:r>
              <a:rPr sz="2150" spc="-10" dirty="0">
                <a:solidFill>
                  <a:srgbClr val="FFFFFF"/>
                </a:solidFill>
                <a:latin typeface="Courier New"/>
                <a:cs typeface="Courier New"/>
              </a:rPr>
              <a:t>description_length</a:t>
            </a:r>
            <a:r>
              <a:rPr sz="2150" spc="-45" dirty="0">
                <a:solidFill>
                  <a:srgbClr val="FFFFFF"/>
                </a:solidFill>
                <a:latin typeface="Courier New"/>
                <a:cs typeface="Courier New"/>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70"/>
              </a:spcBef>
              <a:tabLst>
                <a:tab pos="5238115" algn="l"/>
                <a:tab pos="866775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graphicFrame>
        <p:nvGraphicFramePr>
          <p:cNvPr id="8" name="object 8"/>
          <p:cNvGraphicFramePr>
            <a:graphicFrameLocks noGrp="1"/>
          </p:cNvGraphicFramePr>
          <p:nvPr/>
        </p:nvGraphicFramePr>
        <p:xfrm>
          <a:off x="614986" y="4239397"/>
          <a:ext cx="8884285" cy="2138990"/>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4899660">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1797050">
                  <a:extLst>
                    <a:ext uri="{9D8B030D-6E8A-4147-A177-3AD203B41FA5}">
                      <a16:colId xmlns:a16="http://schemas.microsoft.com/office/drawing/2014/main" val="20003"/>
                    </a:ext>
                  </a:extLst>
                </a:gridCol>
                <a:gridCol w="1583690">
                  <a:extLst>
                    <a:ext uri="{9D8B030D-6E8A-4147-A177-3AD203B41FA5}">
                      <a16:colId xmlns:a16="http://schemas.microsoft.com/office/drawing/2014/main" val="20004"/>
                    </a:ext>
                  </a:extLst>
                </a:gridCol>
              </a:tblGrid>
              <a:tr h="393973">
                <a:tc>
                  <a:txBody>
                    <a:bodyPr/>
                    <a:lstStyle/>
                    <a:p>
                      <a:pPr marL="31750">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tabLst>
                          <a:tab pos="2694305" algn="l"/>
                        </a:tabLst>
                      </a:pPr>
                      <a:r>
                        <a:rPr sz="2150" spc="-10" dirty="0">
                          <a:solidFill>
                            <a:srgbClr val="FFFFFF"/>
                          </a:solidFill>
                          <a:latin typeface="Courier New"/>
                          <a:cs typeface="Courier New"/>
                        </a:rPr>
                        <a:t>Severe</a:t>
                      </a:r>
                      <a:r>
                        <a:rPr sz="2150" spc="5" dirty="0">
                          <a:solidFill>
                            <a:srgbClr val="FFFFFF"/>
                          </a:solidFill>
                          <a:latin typeface="Courier New"/>
                          <a:cs typeface="Courier New"/>
                        </a:rPr>
                        <a:t> </a:t>
                      </a:r>
                      <a:r>
                        <a:rPr sz="2150" spc="-10" dirty="0">
                          <a:solidFill>
                            <a:srgbClr val="FFFFFF"/>
                          </a:solidFill>
                          <a:latin typeface="Courier New"/>
                          <a:cs typeface="Courier New"/>
                        </a:rPr>
                        <a:t>Weather	Thunderstorms</a:t>
                      </a:r>
                      <a:endParaRPr sz="215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29</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dirty="0">
                        <a:latin typeface="Courier New"/>
                        <a:cs typeface="Courier New"/>
                      </a:endParaRPr>
                    </a:p>
                  </a:txBody>
                  <a:tcPr marL="0" marR="0" marT="0" marB="0"/>
                </a:tc>
                <a:extLst>
                  <a:ext uri="{0D108BD9-81ED-4DB2-BD59-A6C34878D82A}">
                    <a16:rowId xmlns:a16="http://schemas.microsoft.com/office/drawing/2014/main" val="10000"/>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tabLst>
                          <a:tab pos="2694305" algn="l"/>
                        </a:tabLst>
                      </a:pPr>
                      <a:r>
                        <a:rPr sz="2150" spc="-10" dirty="0">
                          <a:solidFill>
                            <a:srgbClr val="FFFFFF"/>
                          </a:solidFill>
                          <a:latin typeface="Courier New"/>
                          <a:cs typeface="Courier New"/>
                        </a:rPr>
                        <a:t>Severe</a:t>
                      </a:r>
                      <a:r>
                        <a:rPr sz="2150" spc="5" dirty="0">
                          <a:solidFill>
                            <a:srgbClr val="FFFFFF"/>
                          </a:solidFill>
                          <a:latin typeface="Courier New"/>
                          <a:cs typeface="Courier New"/>
                        </a:rPr>
                        <a:t> </a:t>
                      </a:r>
                      <a:r>
                        <a:rPr sz="2150" spc="-10" dirty="0">
                          <a:solidFill>
                            <a:srgbClr val="FFFFFF"/>
                          </a:solidFill>
                          <a:latin typeface="Courier New"/>
                          <a:cs typeface="Courier New"/>
                        </a:rPr>
                        <a:t>Weather	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29</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1"/>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tabLst>
                          <a:tab pos="2694305" algn="l"/>
                        </a:tabLst>
                      </a:pPr>
                      <a:r>
                        <a:rPr sz="2150" spc="-10" dirty="0">
                          <a:solidFill>
                            <a:srgbClr val="FFFFFF"/>
                          </a:solidFill>
                          <a:latin typeface="Courier New"/>
                          <a:cs typeface="Courier New"/>
                        </a:rPr>
                        <a:t>Severe</a:t>
                      </a:r>
                      <a:r>
                        <a:rPr sz="2150" spc="5" dirty="0">
                          <a:solidFill>
                            <a:srgbClr val="FFFFFF"/>
                          </a:solidFill>
                          <a:latin typeface="Courier New"/>
                          <a:cs typeface="Courier New"/>
                        </a:rPr>
                        <a:t> </a:t>
                      </a:r>
                      <a:r>
                        <a:rPr sz="2150" spc="-10" dirty="0">
                          <a:solidFill>
                            <a:srgbClr val="FFFFFF"/>
                          </a:solidFill>
                          <a:latin typeface="Courier New"/>
                          <a:cs typeface="Courier New"/>
                        </a:rPr>
                        <a:t>Weather	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29</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2"/>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tabLst>
                          <a:tab pos="3837304" algn="l"/>
                        </a:tabLst>
                      </a:pPr>
                      <a:r>
                        <a:rPr sz="2150" spc="-10" dirty="0">
                          <a:solidFill>
                            <a:srgbClr val="FFFFFF"/>
                          </a:solidFill>
                          <a:latin typeface="Courier New"/>
                          <a:cs typeface="Courier New"/>
                        </a:rPr>
                        <a:t>Fuel</a:t>
                      </a:r>
                      <a:r>
                        <a:rPr sz="2150" spc="5" dirty="0">
                          <a:solidFill>
                            <a:srgbClr val="FFFFFF"/>
                          </a:solidFill>
                          <a:latin typeface="Courier New"/>
                          <a:cs typeface="Courier New"/>
                        </a:rPr>
                        <a:t> </a:t>
                      </a:r>
                      <a:r>
                        <a:rPr sz="2150" spc="-10" dirty="0">
                          <a:solidFill>
                            <a:srgbClr val="FFFFFF"/>
                          </a:solidFill>
                          <a:latin typeface="Courier New"/>
                          <a:cs typeface="Courier New"/>
                        </a:rPr>
                        <a:t>Supply</a:t>
                      </a:r>
                      <a:r>
                        <a:rPr sz="2150" spc="5" dirty="0">
                          <a:solidFill>
                            <a:srgbClr val="FFFFFF"/>
                          </a:solidFill>
                          <a:latin typeface="Courier New"/>
                          <a:cs typeface="Courier New"/>
                        </a:rPr>
                        <a:t> </a:t>
                      </a:r>
                      <a:r>
                        <a:rPr sz="2150" spc="-10" dirty="0">
                          <a:solidFill>
                            <a:srgbClr val="FFFFFF"/>
                          </a:solidFill>
                          <a:latin typeface="Courier New"/>
                          <a:cs typeface="Courier New"/>
                        </a:rPr>
                        <a:t>Emergency	Coal</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27</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3"/>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tabLst>
                          <a:tab pos="2857500" algn="l"/>
                        </a:tabLst>
                      </a:pPr>
                      <a:r>
                        <a:rPr sz="2150" spc="-10" dirty="0">
                          <a:solidFill>
                            <a:srgbClr val="FFFFFF"/>
                          </a:solidFill>
                          <a:latin typeface="Courier New"/>
                          <a:cs typeface="Courier New"/>
                        </a:rPr>
                        <a:t>Physical</a:t>
                      </a:r>
                      <a:r>
                        <a:rPr sz="2150" spc="5" dirty="0">
                          <a:solidFill>
                            <a:srgbClr val="FFFFFF"/>
                          </a:solidFill>
                          <a:latin typeface="Courier New"/>
                          <a:cs typeface="Courier New"/>
                        </a:rPr>
                        <a:t> </a:t>
                      </a:r>
                      <a:r>
                        <a:rPr sz="2150" spc="-10" dirty="0">
                          <a:solidFill>
                            <a:srgbClr val="FFFFFF"/>
                          </a:solidFill>
                          <a:latin typeface="Courier New"/>
                          <a:cs typeface="Courier New"/>
                        </a:rPr>
                        <a:t>Attack	Vandalism</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26</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dirty="0">
                        <a:latin typeface="Courier New"/>
                        <a:cs typeface="Courier New"/>
                      </a:endParaRPr>
                    </a:p>
                  </a:txBody>
                  <a:tcPr marL="0" marR="0" marT="46990" marB="0"/>
                </a:tc>
                <a:extLst>
                  <a:ext uri="{0D108BD9-81ED-4DB2-BD59-A6C34878D82A}">
                    <a16:rowId xmlns:a16="http://schemas.microsoft.com/office/drawing/2014/main" val="10004"/>
                  </a:ext>
                </a:extLst>
              </a:tr>
            </a:tbl>
          </a:graphicData>
        </a:graphic>
      </p:graphicFrame>
      <p:sp>
        <p:nvSpPr>
          <p:cNvPr id="9" name="object 9"/>
          <p:cNvSpPr txBox="1"/>
          <p:nvPr/>
        </p:nvSpPr>
        <p:spPr>
          <a:xfrm>
            <a:off x="634036" y="6470273"/>
            <a:ext cx="8844915" cy="352425"/>
          </a:xfrm>
          <a:prstGeom prst="rect">
            <a:avLst/>
          </a:prstGeom>
        </p:spPr>
        <p:txBody>
          <a:bodyPr vert="horz" wrap="square" lIns="0" tIns="11430" rIns="0" bIns="0" rtlCol="0">
            <a:spAutoFit/>
          </a:bodyPr>
          <a:lstStyle/>
          <a:p>
            <a:pPr marL="12700">
              <a:lnSpc>
                <a:spcPct val="100000"/>
              </a:lnSpc>
              <a:spcBef>
                <a:spcPts val="90"/>
              </a:spcBef>
              <a:tabLst>
                <a:tab pos="2788920" algn="l"/>
                <a:tab pos="866775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42595" y="248776"/>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681621"/>
            <a:ext cx="14575155" cy="4360545"/>
          </a:xfrm>
          <a:custGeom>
            <a:avLst/>
            <a:gdLst/>
            <a:ahLst/>
            <a:cxnLst/>
            <a:rect l="l" t="t" r="r" b="b"/>
            <a:pathLst>
              <a:path w="14575155" h="4360545">
                <a:moveTo>
                  <a:pt x="14498413" y="4360193"/>
                </a:moveTo>
                <a:lnTo>
                  <a:pt x="76505" y="4360193"/>
                </a:lnTo>
                <a:lnTo>
                  <a:pt x="71180" y="4359668"/>
                </a:lnTo>
                <a:lnTo>
                  <a:pt x="31920" y="4343407"/>
                </a:lnTo>
                <a:lnTo>
                  <a:pt x="4175" y="4304679"/>
                </a:lnTo>
                <a:lnTo>
                  <a:pt x="0" y="4283688"/>
                </a:lnTo>
                <a:lnTo>
                  <a:pt x="0" y="4278312"/>
                </a:lnTo>
                <a:lnTo>
                  <a:pt x="0" y="76505"/>
                </a:lnTo>
                <a:lnTo>
                  <a:pt x="16786" y="31920"/>
                </a:lnTo>
                <a:lnTo>
                  <a:pt x="55513" y="4175"/>
                </a:lnTo>
                <a:lnTo>
                  <a:pt x="76505" y="0"/>
                </a:lnTo>
                <a:lnTo>
                  <a:pt x="14498413" y="0"/>
                </a:lnTo>
                <a:lnTo>
                  <a:pt x="14542998" y="16785"/>
                </a:lnTo>
                <a:lnTo>
                  <a:pt x="14570742" y="55513"/>
                </a:lnTo>
                <a:lnTo>
                  <a:pt x="14574918" y="76505"/>
                </a:lnTo>
                <a:lnTo>
                  <a:pt x="14574918" y="4283688"/>
                </a:lnTo>
                <a:lnTo>
                  <a:pt x="14558132" y="4328272"/>
                </a:lnTo>
                <a:lnTo>
                  <a:pt x="14519404" y="4356017"/>
                </a:lnTo>
                <a:lnTo>
                  <a:pt x="14503737" y="4359668"/>
                </a:lnTo>
                <a:lnTo>
                  <a:pt x="14498413" y="436019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34036" y="389747"/>
            <a:ext cx="6557645" cy="1826895"/>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SELECT</a:t>
            </a:r>
            <a:endParaRPr sz="2150" b="1" dirty="0">
              <a:solidFill>
                <a:srgbClr val="00B0F0"/>
              </a:solidFill>
              <a:latin typeface="Courier New"/>
              <a:cs typeface="Courier New"/>
            </a:endParaRPr>
          </a:p>
          <a:p>
            <a:pPr marL="339090">
              <a:lnSpc>
                <a:spcPct val="100000"/>
              </a:lnSpc>
              <a:spcBef>
                <a:spcPts val="965"/>
              </a:spcBef>
            </a:pPr>
            <a:r>
              <a:rPr sz="2150" spc="-10" dirty="0">
                <a:solidFill>
                  <a:srgbClr val="04182D"/>
                </a:solidFill>
                <a:latin typeface="Courier New"/>
                <a:cs typeface="Courier New"/>
              </a:rPr>
              <a:t>description,</a:t>
            </a:r>
            <a:endParaRPr sz="2150" dirty="0">
              <a:latin typeface="Courier New"/>
              <a:cs typeface="Courier New"/>
            </a:endParaRPr>
          </a:p>
          <a:p>
            <a:pPr marL="12700" marR="5080" indent="326390">
              <a:lnSpc>
                <a:spcPct val="137400"/>
              </a:lnSpc>
              <a:spcBef>
                <a:spcPts val="5"/>
              </a:spcBef>
            </a:pPr>
            <a:r>
              <a:rPr sz="2150" spc="-10" dirty="0">
                <a:solidFill>
                  <a:schemeClr val="accent6"/>
                </a:solidFill>
                <a:latin typeface="Courier New"/>
                <a:cs typeface="Courier New"/>
              </a:rPr>
              <a:t>LEFT</a:t>
            </a:r>
            <a:r>
              <a:rPr sz="2150" spc="-10" dirty="0">
                <a:solidFill>
                  <a:srgbClr val="04182D"/>
                </a:solidFill>
                <a:latin typeface="Courier New"/>
                <a:cs typeface="Courier New"/>
              </a:rPr>
              <a:t>(description, </a:t>
            </a:r>
            <a:r>
              <a:rPr sz="2150" spc="-10" dirty="0">
                <a:solidFill>
                  <a:srgbClr val="BE2F72"/>
                </a:solidFill>
                <a:latin typeface="Courier New"/>
                <a:cs typeface="Courier New"/>
              </a:rPr>
              <a:t>20</a:t>
            </a:r>
            <a:r>
              <a:rPr sz="2150" spc="-10" dirty="0">
                <a:solidFill>
                  <a:srgbClr val="04182D"/>
                </a:solidFill>
                <a:latin typeface="Courier New"/>
                <a:cs typeface="Courier New"/>
              </a:rPr>
              <a:t>) </a:t>
            </a:r>
            <a:r>
              <a:rPr sz="2150" b="1" spc="-10" dirty="0">
                <a:solidFill>
                  <a:srgbClr val="00B0F0"/>
                </a:solidFill>
                <a:latin typeface="Courier New"/>
                <a:cs typeface="Courier New"/>
              </a:rPr>
              <a:t>AS</a:t>
            </a:r>
            <a:r>
              <a:rPr sz="2150" spc="-10" dirty="0">
                <a:latin typeface="Courier New"/>
                <a:cs typeface="Courier New"/>
              </a:rPr>
              <a:t> </a:t>
            </a:r>
            <a:r>
              <a:rPr sz="2150" spc="-10" dirty="0">
                <a:solidFill>
                  <a:srgbClr val="04182D"/>
                </a:solidFill>
                <a:latin typeface="Courier New"/>
                <a:cs typeface="Courier New"/>
              </a:rPr>
              <a:t>first_20_left </a:t>
            </a:r>
            <a:r>
              <a:rPr sz="2150" spc="-1280" dirty="0">
                <a:solidFill>
                  <a:srgbClr val="04182D"/>
                </a:solidFill>
                <a:latin typeface="Courier New"/>
                <a:cs typeface="Courier New"/>
              </a:rPr>
              <a:t> </a:t>
            </a:r>
            <a:r>
              <a:rPr sz="2150" b="1" spc="-10" dirty="0">
                <a:solidFill>
                  <a:srgbClr val="00B0F0"/>
                </a:solidFill>
                <a:latin typeface="Courier New"/>
                <a:cs typeface="Courier New"/>
              </a:rPr>
              <a:t>FROM</a:t>
            </a:r>
            <a:r>
              <a:rPr sz="2150" spc="-15" dirty="0">
                <a:latin typeface="Courier New"/>
                <a:cs typeface="Courier New"/>
              </a:rPr>
              <a:t> </a:t>
            </a:r>
            <a:r>
              <a:rPr sz="2150" spc="-10" dirty="0">
                <a:solidFill>
                  <a:srgbClr val="04182D"/>
                </a:solidFill>
                <a:latin typeface="Courier New"/>
                <a:cs typeface="Courier New"/>
              </a:rPr>
              <a:t>grid;</a:t>
            </a:r>
            <a:endParaRPr sz="2150" dirty="0">
              <a:latin typeface="Courier New"/>
              <a:cs typeface="Courier New"/>
            </a:endParaRPr>
          </a:p>
        </p:txBody>
      </p:sp>
      <p:sp>
        <p:nvSpPr>
          <p:cNvPr id="7" name="object 7"/>
          <p:cNvSpPr txBox="1"/>
          <p:nvPr/>
        </p:nvSpPr>
        <p:spPr>
          <a:xfrm>
            <a:off x="634036" y="2743843"/>
            <a:ext cx="9334500" cy="1376680"/>
          </a:xfrm>
          <a:prstGeom prst="rect">
            <a:avLst/>
          </a:prstGeom>
        </p:spPr>
        <p:txBody>
          <a:bodyPr vert="horz" wrap="square" lIns="0" tIns="135255" rIns="0" bIns="0" rtlCol="0">
            <a:spAutoFit/>
          </a:bodyPr>
          <a:lstStyle/>
          <a:p>
            <a:pPr marL="12700">
              <a:lnSpc>
                <a:spcPct val="100000"/>
              </a:lnSpc>
              <a:spcBef>
                <a:spcPts val="1065"/>
              </a:spcBef>
              <a:tabLst>
                <a:tab pos="5238115" algn="l"/>
                <a:tab pos="915797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5238115" algn="l"/>
                <a:tab pos="9157970" algn="l"/>
              </a:tabLst>
            </a:pPr>
            <a:r>
              <a:rPr sz="2150" spc="-5" dirty="0">
                <a:solidFill>
                  <a:srgbClr val="FFFFFF"/>
                </a:solidFill>
                <a:latin typeface="Courier New"/>
                <a:cs typeface="Courier New"/>
              </a:rPr>
              <a:t>| </a:t>
            </a:r>
            <a:r>
              <a:rPr sz="2150" spc="-10" dirty="0">
                <a:solidFill>
                  <a:srgbClr val="FFFFFF"/>
                </a:solidFill>
                <a:latin typeface="Courier New"/>
                <a:cs typeface="Courier New"/>
              </a:rPr>
              <a:t>descriptio</a:t>
            </a:r>
            <a:r>
              <a:rPr sz="2150" spc="-5" dirty="0">
                <a:solidFill>
                  <a:srgbClr val="FFFFFF"/>
                </a:solidFill>
                <a:latin typeface="Courier New"/>
                <a:cs typeface="Courier New"/>
              </a:rPr>
              <a:t>n</a:t>
            </a:r>
            <a:r>
              <a:rPr sz="2150" dirty="0">
                <a:solidFill>
                  <a:srgbClr val="FFFFFF"/>
                </a:solidFill>
                <a:latin typeface="Courier New"/>
                <a:cs typeface="Courier New"/>
              </a:rPr>
              <a:t>	</a:t>
            </a:r>
            <a:r>
              <a:rPr sz="2150" spc="-5" dirty="0">
                <a:solidFill>
                  <a:srgbClr val="FFFFFF"/>
                </a:solidFill>
                <a:latin typeface="Courier New"/>
                <a:cs typeface="Courier New"/>
              </a:rPr>
              <a:t>| </a:t>
            </a:r>
            <a:r>
              <a:rPr sz="2150" spc="-10" dirty="0">
                <a:solidFill>
                  <a:srgbClr val="FFFFFF"/>
                </a:solidFill>
                <a:latin typeface="Courier New"/>
                <a:cs typeface="Courier New"/>
              </a:rPr>
              <a:t>first_20_lef</a:t>
            </a:r>
            <a:r>
              <a:rPr sz="2150" spc="-5" dirty="0">
                <a:solidFill>
                  <a:srgbClr val="FFFFFF"/>
                </a:solidFill>
                <a:latin typeface="Courier New"/>
                <a:cs typeface="Courier New"/>
              </a:rPr>
              <a:t>t</a:t>
            </a:r>
            <a:r>
              <a:rPr sz="2150" dirty="0">
                <a:solidFill>
                  <a:srgbClr val="FFFFFF"/>
                </a:solidFill>
                <a:latin typeface="Courier New"/>
                <a:cs typeface="Courier New"/>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70"/>
              </a:spcBef>
              <a:tabLst>
                <a:tab pos="5238115" algn="l"/>
                <a:tab pos="915797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graphicFrame>
        <p:nvGraphicFramePr>
          <p:cNvPr id="8" name="object 8"/>
          <p:cNvGraphicFramePr>
            <a:graphicFrameLocks noGrp="1"/>
          </p:cNvGraphicFramePr>
          <p:nvPr/>
        </p:nvGraphicFramePr>
        <p:xfrm>
          <a:off x="614986" y="4239397"/>
          <a:ext cx="9376410" cy="2138991"/>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1143635">
                  <a:extLst>
                    <a:ext uri="{9D8B030D-6E8A-4147-A177-3AD203B41FA5}">
                      <a16:colId xmlns:a16="http://schemas.microsoft.com/office/drawing/2014/main" val="20001"/>
                    </a:ext>
                  </a:extLst>
                </a:gridCol>
                <a:gridCol w="1388745">
                  <a:extLst>
                    <a:ext uri="{9D8B030D-6E8A-4147-A177-3AD203B41FA5}">
                      <a16:colId xmlns:a16="http://schemas.microsoft.com/office/drawing/2014/main" val="20002"/>
                    </a:ext>
                  </a:extLst>
                </a:gridCol>
                <a:gridCol w="2368550">
                  <a:extLst>
                    <a:ext uri="{9D8B030D-6E8A-4147-A177-3AD203B41FA5}">
                      <a16:colId xmlns:a16="http://schemas.microsoft.com/office/drawing/2014/main" val="20003"/>
                    </a:ext>
                  </a:extLst>
                </a:gridCol>
                <a:gridCol w="327025">
                  <a:extLst>
                    <a:ext uri="{9D8B030D-6E8A-4147-A177-3AD203B41FA5}">
                      <a16:colId xmlns:a16="http://schemas.microsoft.com/office/drawing/2014/main" val="20004"/>
                    </a:ext>
                  </a:extLst>
                </a:gridCol>
                <a:gridCol w="1143635">
                  <a:extLst>
                    <a:ext uri="{9D8B030D-6E8A-4147-A177-3AD203B41FA5}">
                      <a16:colId xmlns:a16="http://schemas.microsoft.com/office/drawing/2014/main" val="20005"/>
                    </a:ext>
                  </a:extLst>
                </a:gridCol>
                <a:gridCol w="1388745">
                  <a:extLst>
                    <a:ext uri="{9D8B030D-6E8A-4147-A177-3AD203B41FA5}">
                      <a16:colId xmlns:a16="http://schemas.microsoft.com/office/drawing/2014/main" val="20006"/>
                    </a:ext>
                  </a:extLst>
                </a:gridCol>
                <a:gridCol w="980440">
                  <a:extLst>
                    <a:ext uri="{9D8B030D-6E8A-4147-A177-3AD203B41FA5}">
                      <a16:colId xmlns:a16="http://schemas.microsoft.com/office/drawing/2014/main" val="20007"/>
                    </a:ext>
                  </a:extLst>
                </a:gridCol>
                <a:gridCol w="358775">
                  <a:extLst>
                    <a:ext uri="{9D8B030D-6E8A-4147-A177-3AD203B41FA5}">
                      <a16:colId xmlns:a16="http://schemas.microsoft.com/office/drawing/2014/main" val="20008"/>
                    </a:ext>
                  </a:extLst>
                </a:gridCol>
              </a:tblGrid>
              <a:tr h="393973">
                <a:tc>
                  <a:txBody>
                    <a:bodyPr/>
                    <a:lstStyle/>
                    <a:p>
                      <a:pPr marL="31750">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Severe</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Weather</a:t>
                      </a:r>
                      <a:endParaRPr sz="2150">
                        <a:latin typeface="Courier New"/>
                        <a:cs typeface="Courier New"/>
                      </a:endParaRPr>
                    </a:p>
                  </a:txBody>
                  <a:tcPr marL="0" marR="0" marT="0" marB="0"/>
                </a:tc>
                <a:tc>
                  <a:txBody>
                    <a:bodyPr/>
                    <a:lstStyle/>
                    <a:p>
                      <a:pPr marR="73660" algn="r">
                        <a:lnSpc>
                          <a:spcPts val="2510"/>
                        </a:lnSpc>
                      </a:pPr>
                      <a:r>
                        <a:rPr sz="2150" spc="-10" dirty="0">
                          <a:solidFill>
                            <a:srgbClr val="FFFFFF"/>
                          </a:solidFill>
                          <a:latin typeface="Courier New"/>
                          <a:cs typeface="Courier New"/>
                        </a:rPr>
                        <a:t>Thunderstorms</a:t>
                      </a:r>
                      <a:endParaRPr sz="215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algn="ctr">
                        <a:lnSpc>
                          <a:spcPts val="2510"/>
                        </a:lnSpc>
                      </a:pPr>
                      <a:r>
                        <a:rPr sz="2150" spc="-10" dirty="0">
                          <a:solidFill>
                            <a:srgbClr val="FFFFFF"/>
                          </a:solidFill>
                          <a:latin typeface="Courier New"/>
                          <a:cs typeface="Courier New"/>
                        </a:rPr>
                        <a:t>Severe</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Weather</a:t>
                      </a:r>
                      <a:endParaRPr sz="2150">
                        <a:latin typeface="Courier New"/>
                        <a:cs typeface="Courier New"/>
                      </a:endParaRPr>
                    </a:p>
                  </a:txBody>
                  <a:tcPr marL="0" marR="0" marT="0" marB="0"/>
                </a:tc>
                <a:tc>
                  <a:txBody>
                    <a:bodyPr/>
                    <a:lstStyle/>
                    <a:p>
                      <a:pPr marL="163195">
                        <a:lnSpc>
                          <a:spcPts val="2510"/>
                        </a:lnSpc>
                      </a:pPr>
                      <a:r>
                        <a:rPr sz="2150" spc="-10" dirty="0">
                          <a:solidFill>
                            <a:srgbClr val="FFFFFF"/>
                          </a:solidFill>
                          <a:latin typeface="Courier New"/>
                          <a:cs typeface="Courier New"/>
                        </a:rPr>
                        <a:t>Thun</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algn="ctr">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L="163195">
                        <a:lnSpc>
                          <a:spcPct val="100000"/>
                        </a:lnSpc>
                        <a:spcBef>
                          <a:spcPts val="370"/>
                        </a:spcBef>
                      </a:pPr>
                      <a:r>
                        <a:rPr sz="2150" spc="-10" dirty="0">
                          <a:solidFill>
                            <a:srgbClr val="FFFFFF"/>
                          </a:solidFill>
                          <a:latin typeface="Courier New"/>
                          <a:cs typeface="Courier New"/>
                        </a:rPr>
                        <a:t>Thun</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1"/>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algn="ctr">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L="163195">
                        <a:lnSpc>
                          <a:spcPct val="100000"/>
                        </a:lnSpc>
                        <a:spcBef>
                          <a:spcPts val="370"/>
                        </a:spcBef>
                      </a:pPr>
                      <a:r>
                        <a:rPr sz="2150" spc="-10" dirty="0">
                          <a:solidFill>
                            <a:srgbClr val="FFFFFF"/>
                          </a:solidFill>
                          <a:latin typeface="Courier New"/>
                          <a:cs typeface="Courier New"/>
                        </a:rPr>
                        <a:t>Thun</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2"/>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gridSpan="3">
                  <a:txBody>
                    <a:bodyPr/>
                    <a:lstStyle/>
                    <a:p>
                      <a:pPr marL="81280">
                        <a:lnSpc>
                          <a:spcPct val="100000"/>
                        </a:lnSpc>
                        <a:spcBef>
                          <a:spcPts val="815"/>
                        </a:spcBef>
                        <a:tabLst>
                          <a:tab pos="3837304" algn="l"/>
                        </a:tabLst>
                      </a:pPr>
                      <a:r>
                        <a:rPr sz="2150" spc="-10" dirty="0">
                          <a:solidFill>
                            <a:srgbClr val="FFFFFF"/>
                          </a:solidFill>
                          <a:latin typeface="Courier New"/>
                          <a:cs typeface="Courier New"/>
                        </a:rPr>
                        <a:t>Fuel</a:t>
                      </a:r>
                      <a:r>
                        <a:rPr sz="2150" spc="5" dirty="0">
                          <a:solidFill>
                            <a:srgbClr val="FFFFFF"/>
                          </a:solidFill>
                          <a:latin typeface="Courier New"/>
                          <a:cs typeface="Courier New"/>
                        </a:rPr>
                        <a:t> </a:t>
                      </a:r>
                      <a:r>
                        <a:rPr sz="2150" spc="-10" dirty="0">
                          <a:solidFill>
                            <a:srgbClr val="FFFFFF"/>
                          </a:solidFill>
                          <a:latin typeface="Courier New"/>
                          <a:cs typeface="Courier New"/>
                        </a:rPr>
                        <a:t>Supply</a:t>
                      </a:r>
                      <a:r>
                        <a:rPr sz="2150" spc="5" dirty="0">
                          <a:solidFill>
                            <a:srgbClr val="FFFFFF"/>
                          </a:solidFill>
                          <a:latin typeface="Courier New"/>
                          <a:cs typeface="Courier New"/>
                        </a:rPr>
                        <a:t> </a:t>
                      </a:r>
                      <a:r>
                        <a:rPr sz="2150" spc="-10" dirty="0">
                          <a:solidFill>
                            <a:srgbClr val="FFFFFF"/>
                          </a:solidFill>
                          <a:latin typeface="Courier New"/>
                          <a:cs typeface="Courier New"/>
                        </a:rPr>
                        <a:t>Emergency	Coal</a:t>
                      </a:r>
                      <a:endParaRPr sz="215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a:txBody>
                    <a:bodyPr/>
                    <a:lstStyle/>
                    <a:p>
                      <a:pPr marR="7366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gridSpan="3">
                  <a:txBody>
                    <a:bodyPr/>
                    <a:lstStyle/>
                    <a:p>
                      <a:pPr marL="81280">
                        <a:lnSpc>
                          <a:spcPct val="100000"/>
                        </a:lnSpc>
                        <a:spcBef>
                          <a:spcPts val="815"/>
                        </a:spcBef>
                      </a:pPr>
                      <a:r>
                        <a:rPr sz="2150" spc="-10" dirty="0">
                          <a:solidFill>
                            <a:srgbClr val="FFFFFF"/>
                          </a:solidFill>
                          <a:latin typeface="Courier New"/>
                          <a:cs typeface="Courier New"/>
                        </a:rPr>
                        <a:t>Fuel</a:t>
                      </a:r>
                      <a:r>
                        <a:rPr sz="2150" spc="-35" dirty="0">
                          <a:solidFill>
                            <a:srgbClr val="FFFFFF"/>
                          </a:solidFill>
                          <a:latin typeface="Courier New"/>
                          <a:cs typeface="Courier New"/>
                        </a:rPr>
                        <a:t> </a:t>
                      </a:r>
                      <a:r>
                        <a:rPr sz="2150" spc="-10" dirty="0">
                          <a:solidFill>
                            <a:srgbClr val="FFFFFF"/>
                          </a:solidFill>
                          <a:latin typeface="Courier New"/>
                          <a:cs typeface="Courier New"/>
                        </a:rPr>
                        <a:t>Supply</a:t>
                      </a:r>
                      <a:r>
                        <a:rPr sz="2150" spc="-30" dirty="0">
                          <a:solidFill>
                            <a:srgbClr val="FFFFFF"/>
                          </a:solidFill>
                          <a:latin typeface="Courier New"/>
                          <a:cs typeface="Courier New"/>
                        </a:rPr>
                        <a:t> </a:t>
                      </a:r>
                      <a:r>
                        <a:rPr sz="2150" spc="-10" dirty="0">
                          <a:solidFill>
                            <a:srgbClr val="FFFFFF"/>
                          </a:solidFill>
                          <a:latin typeface="Courier New"/>
                          <a:cs typeface="Courier New"/>
                        </a:rPr>
                        <a:t>Emergenc</a:t>
                      </a:r>
                      <a:endParaRPr sz="215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a:txBody>
                    <a:bodyPr/>
                    <a:lstStyle/>
                    <a:p>
                      <a:pPr marR="2413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3"/>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gridSpan="3">
                  <a:txBody>
                    <a:bodyPr/>
                    <a:lstStyle/>
                    <a:p>
                      <a:pPr marL="81280">
                        <a:lnSpc>
                          <a:spcPct val="100000"/>
                        </a:lnSpc>
                        <a:spcBef>
                          <a:spcPts val="370"/>
                        </a:spcBef>
                        <a:tabLst>
                          <a:tab pos="2857500" algn="l"/>
                        </a:tabLst>
                      </a:pPr>
                      <a:r>
                        <a:rPr sz="2150" spc="-10" dirty="0">
                          <a:solidFill>
                            <a:srgbClr val="FFFFFF"/>
                          </a:solidFill>
                          <a:latin typeface="Courier New"/>
                          <a:cs typeface="Courier New"/>
                        </a:rPr>
                        <a:t>Physical</a:t>
                      </a:r>
                      <a:r>
                        <a:rPr sz="2150" spc="5" dirty="0">
                          <a:solidFill>
                            <a:srgbClr val="FFFFFF"/>
                          </a:solidFill>
                          <a:latin typeface="Courier New"/>
                          <a:cs typeface="Courier New"/>
                        </a:rPr>
                        <a:t> </a:t>
                      </a:r>
                      <a:r>
                        <a:rPr sz="2150" spc="-10" dirty="0">
                          <a:solidFill>
                            <a:srgbClr val="FFFFFF"/>
                          </a:solidFill>
                          <a:latin typeface="Courier New"/>
                          <a:cs typeface="Courier New"/>
                        </a:rPr>
                        <a:t>Attack	Vandalism</a:t>
                      </a:r>
                      <a:endParaRPr sz="2150">
                        <a:latin typeface="Courier New"/>
                        <a:cs typeface="Courier New"/>
                      </a:endParaRPr>
                    </a:p>
                  </a:txBody>
                  <a:tcPr marL="0" marR="0" marT="46990" marB="0"/>
                </a:tc>
                <a:tc hMerge="1">
                  <a:txBody>
                    <a:bodyPr/>
                    <a:lstStyle/>
                    <a:p>
                      <a:endParaRPr/>
                    </a:p>
                  </a:txBody>
                  <a:tcPr marL="0" marR="0" marT="0" marB="0"/>
                </a:tc>
                <a:tc hMerge="1">
                  <a:txBody>
                    <a:bodyPr/>
                    <a:lstStyle/>
                    <a:p>
                      <a:endParaRPr/>
                    </a:p>
                  </a:txBody>
                  <a:tcPr marL="0" marR="0" marT="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gridSpan="3">
                  <a:txBody>
                    <a:bodyPr/>
                    <a:lstStyle/>
                    <a:p>
                      <a:pPr marL="81280">
                        <a:lnSpc>
                          <a:spcPct val="100000"/>
                        </a:lnSpc>
                        <a:spcBef>
                          <a:spcPts val="370"/>
                        </a:spcBef>
                        <a:tabLst>
                          <a:tab pos="2857500" algn="l"/>
                        </a:tabLst>
                      </a:pPr>
                      <a:r>
                        <a:rPr sz="2150" spc="-10" dirty="0">
                          <a:solidFill>
                            <a:srgbClr val="FFFFFF"/>
                          </a:solidFill>
                          <a:latin typeface="Courier New"/>
                          <a:cs typeface="Courier New"/>
                        </a:rPr>
                        <a:t>Physical</a:t>
                      </a:r>
                      <a:r>
                        <a:rPr sz="2150" spc="5" dirty="0">
                          <a:solidFill>
                            <a:srgbClr val="FFFFFF"/>
                          </a:solidFill>
                          <a:latin typeface="Courier New"/>
                          <a:cs typeface="Courier New"/>
                        </a:rPr>
                        <a:t> </a:t>
                      </a:r>
                      <a:r>
                        <a:rPr sz="2150" spc="-10" dirty="0">
                          <a:solidFill>
                            <a:srgbClr val="FFFFFF"/>
                          </a:solidFill>
                          <a:latin typeface="Courier New"/>
                          <a:cs typeface="Courier New"/>
                        </a:rPr>
                        <a:t>Attack	Van</a:t>
                      </a:r>
                      <a:endParaRPr sz="2150">
                        <a:latin typeface="Courier New"/>
                        <a:cs typeface="Courier New"/>
                      </a:endParaRPr>
                    </a:p>
                  </a:txBody>
                  <a:tcPr marL="0" marR="0" marT="46990" marB="0"/>
                </a:tc>
                <a:tc hMerge="1">
                  <a:txBody>
                    <a:bodyPr/>
                    <a:lstStyle/>
                    <a:p>
                      <a:endParaRPr/>
                    </a:p>
                  </a:txBody>
                  <a:tcPr marL="0" marR="0" marT="0" marB="0"/>
                </a:tc>
                <a:tc hMerge="1">
                  <a:txBody>
                    <a:bodyPr/>
                    <a:lstStyle/>
                    <a:p>
                      <a:endParaRPr/>
                    </a:p>
                  </a:txBody>
                  <a:tcPr marL="0" marR="0" marT="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bl>
          </a:graphicData>
        </a:graphic>
      </p:graphicFrame>
      <p:sp>
        <p:nvSpPr>
          <p:cNvPr id="9" name="object 9"/>
          <p:cNvSpPr txBox="1"/>
          <p:nvPr/>
        </p:nvSpPr>
        <p:spPr>
          <a:xfrm>
            <a:off x="634036" y="6470273"/>
            <a:ext cx="9334500" cy="352425"/>
          </a:xfrm>
          <a:prstGeom prst="rect">
            <a:avLst/>
          </a:prstGeom>
        </p:spPr>
        <p:txBody>
          <a:bodyPr vert="horz" wrap="square" lIns="0" tIns="11430" rIns="0" bIns="0" rtlCol="0">
            <a:spAutoFit/>
          </a:bodyPr>
          <a:lstStyle/>
          <a:p>
            <a:pPr marL="12700">
              <a:lnSpc>
                <a:spcPct val="100000"/>
              </a:lnSpc>
              <a:spcBef>
                <a:spcPts val="90"/>
              </a:spcBef>
              <a:tabLst>
                <a:tab pos="5238115" algn="l"/>
                <a:tab pos="915797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5166" y="342900"/>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681621"/>
            <a:ext cx="14575155" cy="4360545"/>
          </a:xfrm>
          <a:custGeom>
            <a:avLst/>
            <a:gdLst/>
            <a:ahLst/>
            <a:cxnLst/>
            <a:rect l="l" t="t" r="r" b="b"/>
            <a:pathLst>
              <a:path w="14575155" h="4360545">
                <a:moveTo>
                  <a:pt x="14498413" y="4360193"/>
                </a:moveTo>
                <a:lnTo>
                  <a:pt x="76505" y="4360193"/>
                </a:lnTo>
                <a:lnTo>
                  <a:pt x="71180" y="4359668"/>
                </a:lnTo>
                <a:lnTo>
                  <a:pt x="31920" y="4343407"/>
                </a:lnTo>
                <a:lnTo>
                  <a:pt x="4175" y="4304679"/>
                </a:lnTo>
                <a:lnTo>
                  <a:pt x="0" y="4283688"/>
                </a:lnTo>
                <a:lnTo>
                  <a:pt x="0" y="4278312"/>
                </a:lnTo>
                <a:lnTo>
                  <a:pt x="0" y="76505"/>
                </a:lnTo>
                <a:lnTo>
                  <a:pt x="16786" y="31920"/>
                </a:lnTo>
                <a:lnTo>
                  <a:pt x="55513" y="4175"/>
                </a:lnTo>
                <a:lnTo>
                  <a:pt x="76505" y="0"/>
                </a:lnTo>
                <a:lnTo>
                  <a:pt x="14498413" y="0"/>
                </a:lnTo>
                <a:lnTo>
                  <a:pt x="14542998" y="16785"/>
                </a:lnTo>
                <a:lnTo>
                  <a:pt x="14570742" y="55513"/>
                </a:lnTo>
                <a:lnTo>
                  <a:pt x="14574918" y="76505"/>
                </a:lnTo>
                <a:lnTo>
                  <a:pt x="14574918" y="4283688"/>
                </a:lnTo>
                <a:lnTo>
                  <a:pt x="14558132" y="4328272"/>
                </a:lnTo>
                <a:lnTo>
                  <a:pt x="14519404" y="4356017"/>
                </a:lnTo>
                <a:lnTo>
                  <a:pt x="14503737" y="4359668"/>
                </a:lnTo>
                <a:lnTo>
                  <a:pt x="14498413" y="436019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34036" y="389747"/>
            <a:ext cx="5741035" cy="1826895"/>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SELECT</a:t>
            </a:r>
            <a:endParaRPr sz="2150" b="1" dirty="0">
              <a:solidFill>
                <a:srgbClr val="00B0F0"/>
              </a:solidFill>
              <a:latin typeface="Courier New"/>
              <a:cs typeface="Courier New"/>
            </a:endParaRPr>
          </a:p>
          <a:p>
            <a:pPr marL="339090">
              <a:lnSpc>
                <a:spcPct val="100000"/>
              </a:lnSpc>
              <a:spcBef>
                <a:spcPts val="965"/>
              </a:spcBef>
            </a:pPr>
            <a:r>
              <a:rPr sz="2150" spc="-10" dirty="0">
                <a:solidFill>
                  <a:srgbClr val="04182D"/>
                </a:solidFill>
                <a:latin typeface="Courier New"/>
                <a:cs typeface="Courier New"/>
              </a:rPr>
              <a:t>description,</a:t>
            </a:r>
            <a:endParaRPr sz="2150" dirty="0">
              <a:latin typeface="Courier New"/>
              <a:cs typeface="Courier New"/>
            </a:endParaRPr>
          </a:p>
          <a:p>
            <a:pPr marL="12700" marR="5080" indent="326390">
              <a:lnSpc>
                <a:spcPct val="137400"/>
              </a:lnSpc>
              <a:spcBef>
                <a:spcPts val="5"/>
              </a:spcBef>
            </a:pPr>
            <a:r>
              <a:rPr sz="2150" spc="-10" dirty="0">
                <a:solidFill>
                  <a:schemeClr val="accent6"/>
                </a:solidFill>
                <a:latin typeface="Courier New"/>
                <a:cs typeface="Courier New"/>
              </a:rPr>
              <a:t>RIGHT</a:t>
            </a:r>
            <a:r>
              <a:rPr sz="2150" spc="-10" dirty="0">
                <a:solidFill>
                  <a:srgbClr val="04182D"/>
                </a:solidFill>
                <a:latin typeface="Courier New"/>
                <a:cs typeface="Courier New"/>
              </a:rPr>
              <a:t>(description, </a:t>
            </a:r>
            <a:r>
              <a:rPr sz="2150" spc="-10" dirty="0">
                <a:solidFill>
                  <a:srgbClr val="BE2F72"/>
                </a:solidFill>
                <a:latin typeface="Courier New"/>
                <a:cs typeface="Courier New"/>
              </a:rPr>
              <a:t>20</a:t>
            </a:r>
            <a:r>
              <a:rPr sz="2150" spc="-10" dirty="0">
                <a:solidFill>
                  <a:srgbClr val="04182D"/>
                </a:solidFill>
                <a:latin typeface="Courier New"/>
                <a:cs typeface="Courier New"/>
              </a:rPr>
              <a:t>) </a:t>
            </a:r>
            <a:r>
              <a:rPr sz="2150" b="1" spc="-10" dirty="0">
                <a:solidFill>
                  <a:srgbClr val="00B0F0"/>
                </a:solidFill>
                <a:latin typeface="Courier New"/>
                <a:cs typeface="Courier New"/>
              </a:rPr>
              <a:t>AS</a:t>
            </a:r>
            <a:r>
              <a:rPr sz="2150" spc="-10" dirty="0">
                <a:latin typeface="Courier New"/>
                <a:cs typeface="Courier New"/>
              </a:rPr>
              <a:t> </a:t>
            </a:r>
            <a:r>
              <a:rPr sz="2150" spc="-10" dirty="0">
                <a:solidFill>
                  <a:srgbClr val="04182D"/>
                </a:solidFill>
                <a:latin typeface="Courier New"/>
                <a:cs typeface="Courier New"/>
              </a:rPr>
              <a:t>last_20 </a:t>
            </a:r>
            <a:r>
              <a:rPr sz="2150" spc="-1280" dirty="0">
                <a:solidFill>
                  <a:srgbClr val="04182D"/>
                </a:solidFill>
                <a:latin typeface="Courier New"/>
                <a:cs typeface="Courier New"/>
              </a:rPr>
              <a:t> </a:t>
            </a:r>
            <a:r>
              <a:rPr sz="2150" b="1" spc="-10" dirty="0">
                <a:solidFill>
                  <a:srgbClr val="00B0F0"/>
                </a:solidFill>
                <a:latin typeface="Courier New"/>
                <a:cs typeface="Courier New"/>
              </a:rPr>
              <a:t>FROM</a:t>
            </a:r>
            <a:r>
              <a:rPr sz="2150" spc="-15" dirty="0">
                <a:latin typeface="Courier New"/>
                <a:cs typeface="Courier New"/>
              </a:rPr>
              <a:t> </a:t>
            </a:r>
            <a:r>
              <a:rPr sz="2150" spc="-10" dirty="0">
                <a:solidFill>
                  <a:srgbClr val="04182D"/>
                </a:solidFill>
                <a:latin typeface="Courier New"/>
                <a:cs typeface="Courier New"/>
              </a:rPr>
              <a:t>grid;</a:t>
            </a:r>
            <a:endParaRPr sz="2150" dirty="0">
              <a:latin typeface="Courier New"/>
              <a:cs typeface="Courier New"/>
            </a:endParaRPr>
          </a:p>
        </p:txBody>
      </p:sp>
      <p:sp>
        <p:nvSpPr>
          <p:cNvPr id="7" name="object 7"/>
          <p:cNvSpPr txBox="1"/>
          <p:nvPr/>
        </p:nvSpPr>
        <p:spPr>
          <a:xfrm>
            <a:off x="634036" y="2743843"/>
            <a:ext cx="9171305" cy="1376680"/>
          </a:xfrm>
          <a:prstGeom prst="rect">
            <a:avLst/>
          </a:prstGeom>
        </p:spPr>
        <p:txBody>
          <a:bodyPr vert="horz" wrap="square" lIns="0" tIns="135255" rIns="0" bIns="0" rtlCol="0">
            <a:spAutoFit/>
          </a:bodyPr>
          <a:lstStyle/>
          <a:p>
            <a:pPr marL="12700">
              <a:lnSpc>
                <a:spcPct val="100000"/>
              </a:lnSpc>
              <a:spcBef>
                <a:spcPts val="1065"/>
              </a:spcBef>
              <a:tabLst>
                <a:tab pos="5238115" algn="l"/>
                <a:tab pos="8994775"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5238115" algn="l"/>
                <a:tab pos="8994775" algn="l"/>
              </a:tabLst>
            </a:pPr>
            <a:r>
              <a:rPr sz="2150" spc="-5" dirty="0">
                <a:solidFill>
                  <a:srgbClr val="FFFFFF"/>
                </a:solidFill>
                <a:latin typeface="Courier New"/>
                <a:cs typeface="Courier New"/>
              </a:rPr>
              <a:t>| </a:t>
            </a:r>
            <a:r>
              <a:rPr sz="2150" spc="-10" dirty="0">
                <a:solidFill>
                  <a:srgbClr val="FFFFFF"/>
                </a:solidFill>
                <a:latin typeface="Courier New"/>
                <a:cs typeface="Courier New"/>
              </a:rPr>
              <a:t>descriptio</a:t>
            </a:r>
            <a:r>
              <a:rPr sz="2150" spc="-5" dirty="0">
                <a:solidFill>
                  <a:srgbClr val="FFFFFF"/>
                </a:solidFill>
                <a:latin typeface="Courier New"/>
                <a:cs typeface="Courier New"/>
              </a:rPr>
              <a:t>n</a:t>
            </a:r>
            <a:r>
              <a:rPr sz="2150" dirty="0">
                <a:solidFill>
                  <a:srgbClr val="FFFFFF"/>
                </a:solidFill>
                <a:latin typeface="Courier New"/>
                <a:cs typeface="Courier New"/>
              </a:rPr>
              <a:t>	</a:t>
            </a:r>
            <a:r>
              <a:rPr sz="2150" spc="-5" dirty="0">
                <a:solidFill>
                  <a:srgbClr val="FFFFFF"/>
                </a:solidFill>
                <a:latin typeface="Courier New"/>
                <a:cs typeface="Courier New"/>
              </a:rPr>
              <a:t>| </a:t>
            </a:r>
            <a:r>
              <a:rPr sz="2150" spc="-10" dirty="0">
                <a:solidFill>
                  <a:srgbClr val="FFFFFF"/>
                </a:solidFill>
                <a:latin typeface="Courier New"/>
                <a:cs typeface="Courier New"/>
              </a:rPr>
              <a:t>last_2</a:t>
            </a:r>
            <a:r>
              <a:rPr sz="2150" spc="-5" dirty="0">
                <a:solidFill>
                  <a:srgbClr val="FFFFFF"/>
                </a:solidFill>
                <a:latin typeface="Courier New"/>
                <a:cs typeface="Courier New"/>
              </a:rPr>
              <a:t>0</a:t>
            </a:r>
            <a:r>
              <a:rPr sz="2150" dirty="0">
                <a:solidFill>
                  <a:srgbClr val="FFFFFF"/>
                </a:solidFill>
                <a:latin typeface="Courier New"/>
                <a:cs typeface="Courier New"/>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70"/>
              </a:spcBef>
              <a:tabLst>
                <a:tab pos="5238115" algn="l"/>
                <a:tab pos="8994775"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graphicFrame>
        <p:nvGraphicFramePr>
          <p:cNvPr id="8" name="object 8"/>
          <p:cNvGraphicFramePr>
            <a:graphicFrameLocks noGrp="1"/>
          </p:cNvGraphicFramePr>
          <p:nvPr/>
        </p:nvGraphicFramePr>
        <p:xfrm>
          <a:off x="614986" y="4239397"/>
          <a:ext cx="9212579" cy="2138991"/>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1143635">
                  <a:extLst>
                    <a:ext uri="{9D8B030D-6E8A-4147-A177-3AD203B41FA5}">
                      <a16:colId xmlns:a16="http://schemas.microsoft.com/office/drawing/2014/main" val="20001"/>
                    </a:ext>
                  </a:extLst>
                </a:gridCol>
                <a:gridCol w="1388745">
                  <a:extLst>
                    <a:ext uri="{9D8B030D-6E8A-4147-A177-3AD203B41FA5}">
                      <a16:colId xmlns:a16="http://schemas.microsoft.com/office/drawing/2014/main" val="20002"/>
                    </a:ext>
                  </a:extLst>
                </a:gridCol>
                <a:gridCol w="2368550">
                  <a:extLst>
                    <a:ext uri="{9D8B030D-6E8A-4147-A177-3AD203B41FA5}">
                      <a16:colId xmlns:a16="http://schemas.microsoft.com/office/drawing/2014/main" val="20003"/>
                    </a:ext>
                  </a:extLst>
                </a:gridCol>
                <a:gridCol w="327025">
                  <a:extLst>
                    <a:ext uri="{9D8B030D-6E8A-4147-A177-3AD203B41FA5}">
                      <a16:colId xmlns:a16="http://schemas.microsoft.com/office/drawing/2014/main" val="20004"/>
                    </a:ext>
                  </a:extLst>
                </a:gridCol>
                <a:gridCol w="1061719">
                  <a:extLst>
                    <a:ext uri="{9D8B030D-6E8A-4147-A177-3AD203B41FA5}">
                      <a16:colId xmlns:a16="http://schemas.microsoft.com/office/drawing/2014/main" val="20005"/>
                    </a:ext>
                  </a:extLst>
                </a:gridCol>
                <a:gridCol w="2368550">
                  <a:extLst>
                    <a:ext uri="{9D8B030D-6E8A-4147-A177-3AD203B41FA5}">
                      <a16:colId xmlns:a16="http://schemas.microsoft.com/office/drawing/2014/main" val="20006"/>
                    </a:ext>
                  </a:extLst>
                </a:gridCol>
                <a:gridCol w="277495">
                  <a:extLst>
                    <a:ext uri="{9D8B030D-6E8A-4147-A177-3AD203B41FA5}">
                      <a16:colId xmlns:a16="http://schemas.microsoft.com/office/drawing/2014/main" val="20007"/>
                    </a:ext>
                  </a:extLst>
                </a:gridCol>
              </a:tblGrid>
              <a:tr h="393973">
                <a:tc>
                  <a:txBody>
                    <a:bodyPr/>
                    <a:lstStyle/>
                    <a:p>
                      <a:pPr marL="31750">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Severe</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Weather</a:t>
                      </a:r>
                      <a:endParaRPr sz="2150">
                        <a:latin typeface="Courier New"/>
                        <a:cs typeface="Courier New"/>
                      </a:endParaRPr>
                    </a:p>
                  </a:txBody>
                  <a:tcPr marL="0" marR="0" marT="0" marB="0"/>
                </a:tc>
                <a:tc>
                  <a:txBody>
                    <a:bodyPr/>
                    <a:lstStyle/>
                    <a:p>
                      <a:pPr marR="73660" algn="r">
                        <a:lnSpc>
                          <a:spcPts val="2510"/>
                        </a:lnSpc>
                      </a:pPr>
                      <a:r>
                        <a:rPr sz="2150" spc="-10" dirty="0">
                          <a:solidFill>
                            <a:srgbClr val="FFFFFF"/>
                          </a:solidFill>
                          <a:latin typeface="Courier New"/>
                          <a:cs typeface="Courier New"/>
                        </a:rPr>
                        <a:t>Thunderstorms</a:t>
                      </a:r>
                      <a:endParaRPr sz="2150">
                        <a:latin typeface="Courier New"/>
                        <a:cs typeface="Courier New"/>
                      </a:endParaRPr>
                    </a:p>
                  </a:txBody>
                  <a:tcPr marL="0" marR="0" marT="0" marB="0"/>
                </a:tc>
                <a:tc>
                  <a:txBody>
                    <a:bodyPr/>
                    <a:lstStyle/>
                    <a:p>
                      <a:pPr marR="7366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ather</a:t>
                      </a:r>
                      <a:endParaRPr sz="2150">
                        <a:latin typeface="Courier New"/>
                        <a:cs typeface="Courier New"/>
                      </a:endParaRPr>
                    </a:p>
                  </a:txBody>
                  <a:tcPr marL="0" marR="0" marT="0" marB="0"/>
                </a:tc>
                <a:tc>
                  <a:txBody>
                    <a:bodyPr/>
                    <a:lstStyle/>
                    <a:p>
                      <a:pPr marR="73660" algn="r">
                        <a:lnSpc>
                          <a:spcPts val="2510"/>
                        </a:lnSpc>
                      </a:pPr>
                      <a:r>
                        <a:rPr sz="2150" spc="-10" dirty="0">
                          <a:solidFill>
                            <a:srgbClr val="FFFFFF"/>
                          </a:solidFill>
                          <a:latin typeface="Courier New"/>
                          <a:cs typeface="Courier New"/>
                        </a:rPr>
                        <a:t>Thunderstorms</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1"/>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Severe</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Weather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ather</a:t>
                      </a:r>
                      <a:endParaRPr sz="2150">
                        <a:latin typeface="Courier New"/>
                        <a:cs typeface="Courier New"/>
                      </a:endParaRPr>
                    </a:p>
                  </a:txBody>
                  <a:tcPr marL="0" marR="0" marT="46990" marB="0"/>
                </a:tc>
                <a:tc>
                  <a:txBody>
                    <a:bodyPr/>
                    <a:lstStyle/>
                    <a:p>
                      <a:pPr marR="73660" algn="r">
                        <a:lnSpc>
                          <a:spcPct val="100000"/>
                        </a:lnSpc>
                        <a:spcBef>
                          <a:spcPts val="370"/>
                        </a:spcBef>
                      </a:pPr>
                      <a:r>
                        <a:rPr sz="2150" spc="-10" dirty="0">
                          <a:solidFill>
                            <a:srgbClr val="FFFFFF"/>
                          </a:solidFill>
                          <a:latin typeface="Courier New"/>
                          <a:cs typeface="Courier New"/>
                        </a:rPr>
                        <a:t>Thunderstorms</a:t>
                      </a:r>
                      <a:endParaRPr sz="215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2"/>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gridSpan="3">
                  <a:txBody>
                    <a:bodyPr/>
                    <a:lstStyle/>
                    <a:p>
                      <a:pPr marL="81280">
                        <a:lnSpc>
                          <a:spcPct val="100000"/>
                        </a:lnSpc>
                        <a:spcBef>
                          <a:spcPts val="815"/>
                        </a:spcBef>
                        <a:tabLst>
                          <a:tab pos="3837304" algn="l"/>
                        </a:tabLst>
                      </a:pPr>
                      <a:r>
                        <a:rPr sz="2150" spc="-10" dirty="0">
                          <a:solidFill>
                            <a:srgbClr val="FFFFFF"/>
                          </a:solidFill>
                          <a:latin typeface="Courier New"/>
                          <a:cs typeface="Courier New"/>
                        </a:rPr>
                        <a:t>Fuel</a:t>
                      </a:r>
                      <a:r>
                        <a:rPr sz="2150" spc="5" dirty="0">
                          <a:solidFill>
                            <a:srgbClr val="FFFFFF"/>
                          </a:solidFill>
                          <a:latin typeface="Courier New"/>
                          <a:cs typeface="Courier New"/>
                        </a:rPr>
                        <a:t> </a:t>
                      </a:r>
                      <a:r>
                        <a:rPr sz="2150" spc="-10" dirty="0">
                          <a:solidFill>
                            <a:srgbClr val="FFFFFF"/>
                          </a:solidFill>
                          <a:latin typeface="Courier New"/>
                          <a:cs typeface="Courier New"/>
                        </a:rPr>
                        <a:t>Supply</a:t>
                      </a:r>
                      <a:r>
                        <a:rPr sz="2150" spc="5" dirty="0">
                          <a:solidFill>
                            <a:srgbClr val="FFFFFF"/>
                          </a:solidFill>
                          <a:latin typeface="Courier New"/>
                          <a:cs typeface="Courier New"/>
                        </a:rPr>
                        <a:t> </a:t>
                      </a:r>
                      <a:r>
                        <a:rPr sz="2150" spc="-10" dirty="0">
                          <a:solidFill>
                            <a:srgbClr val="FFFFFF"/>
                          </a:solidFill>
                          <a:latin typeface="Courier New"/>
                          <a:cs typeface="Courier New"/>
                        </a:rPr>
                        <a:t>Emergency	Coal</a:t>
                      </a:r>
                      <a:endParaRPr sz="215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a:txBody>
                    <a:bodyPr/>
                    <a:lstStyle/>
                    <a:p>
                      <a:pPr marR="7366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gridSpan="2">
                  <a:txBody>
                    <a:bodyPr/>
                    <a:lstStyle/>
                    <a:p>
                      <a:pPr marL="81280">
                        <a:lnSpc>
                          <a:spcPct val="100000"/>
                        </a:lnSpc>
                        <a:spcBef>
                          <a:spcPts val="815"/>
                        </a:spcBef>
                        <a:tabLst>
                          <a:tab pos="2694305" algn="l"/>
                        </a:tabLst>
                      </a:pPr>
                      <a:r>
                        <a:rPr sz="2150" spc="-10" dirty="0">
                          <a:solidFill>
                            <a:srgbClr val="FFFFFF"/>
                          </a:solidFill>
                          <a:latin typeface="Courier New"/>
                          <a:cs typeface="Courier New"/>
                        </a:rPr>
                        <a:t>pply</a:t>
                      </a:r>
                      <a:r>
                        <a:rPr sz="2150" spc="5" dirty="0">
                          <a:solidFill>
                            <a:srgbClr val="FFFFFF"/>
                          </a:solidFill>
                          <a:latin typeface="Courier New"/>
                          <a:cs typeface="Courier New"/>
                        </a:rPr>
                        <a:t> </a:t>
                      </a:r>
                      <a:r>
                        <a:rPr sz="2150" spc="-10" dirty="0">
                          <a:solidFill>
                            <a:srgbClr val="FFFFFF"/>
                          </a:solidFill>
                          <a:latin typeface="Courier New"/>
                          <a:cs typeface="Courier New"/>
                        </a:rPr>
                        <a:t>Emergency	Coal</a:t>
                      </a:r>
                      <a:endParaRPr sz="2150">
                        <a:latin typeface="Courier New"/>
                        <a:cs typeface="Courier New"/>
                      </a:endParaRPr>
                    </a:p>
                  </a:txBody>
                  <a:tcPr marL="0" marR="0" marT="103505" marB="0"/>
                </a:tc>
                <a:tc hMerge="1">
                  <a:txBody>
                    <a:bodyPr/>
                    <a:lstStyle/>
                    <a:p>
                      <a:endParaRPr/>
                    </a:p>
                  </a:txBody>
                  <a:tcPr marL="0" marR="0" marT="0" marB="0"/>
                </a:tc>
                <a:tc>
                  <a:txBody>
                    <a:bodyPr/>
                    <a:lstStyle/>
                    <a:p>
                      <a:pPr marR="2413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3"/>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gridSpan="3">
                  <a:txBody>
                    <a:bodyPr/>
                    <a:lstStyle/>
                    <a:p>
                      <a:pPr marL="81280">
                        <a:lnSpc>
                          <a:spcPct val="100000"/>
                        </a:lnSpc>
                        <a:spcBef>
                          <a:spcPts val="370"/>
                        </a:spcBef>
                        <a:tabLst>
                          <a:tab pos="2857500" algn="l"/>
                        </a:tabLst>
                      </a:pPr>
                      <a:r>
                        <a:rPr sz="2150" spc="-10" dirty="0">
                          <a:solidFill>
                            <a:srgbClr val="FFFFFF"/>
                          </a:solidFill>
                          <a:latin typeface="Courier New"/>
                          <a:cs typeface="Courier New"/>
                        </a:rPr>
                        <a:t>Physical</a:t>
                      </a:r>
                      <a:r>
                        <a:rPr sz="2150" spc="5" dirty="0">
                          <a:solidFill>
                            <a:srgbClr val="FFFFFF"/>
                          </a:solidFill>
                          <a:latin typeface="Courier New"/>
                          <a:cs typeface="Courier New"/>
                        </a:rPr>
                        <a:t> </a:t>
                      </a:r>
                      <a:r>
                        <a:rPr sz="2150" spc="-10" dirty="0">
                          <a:solidFill>
                            <a:srgbClr val="FFFFFF"/>
                          </a:solidFill>
                          <a:latin typeface="Courier New"/>
                          <a:cs typeface="Courier New"/>
                        </a:rPr>
                        <a:t>Attack	Vandalism</a:t>
                      </a:r>
                      <a:endParaRPr sz="2150">
                        <a:latin typeface="Courier New"/>
                        <a:cs typeface="Courier New"/>
                      </a:endParaRPr>
                    </a:p>
                  </a:txBody>
                  <a:tcPr marL="0" marR="0" marT="46990" marB="0"/>
                </a:tc>
                <a:tc hMerge="1">
                  <a:txBody>
                    <a:bodyPr/>
                    <a:lstStyle/>
                    <a:p>
                      <a:endParaRPr/>
                    </a:p>
                  </a:txBody>
                  <a:tcPr marL="0" marR="0" marT="0" marB="0"/>
                </a:tc>
                <a:tc hMerge="1">
                  <a:txBody>
                    <a:bodyPr/>
                    <a:lstStyle/>
                    <a:p>
                      <a:endParaRPr/>
                    </a:p>
                  </a:txBody>
                  <a:tcPr marL="0" marR="0" marT="0" marB="0"/>
                </a:tc>
                <a:tc>
                  <a:txBody>
                    <a:bodyPr/>
                    <a:lstStyle/>
                    <a:p>
                      <a:pPr marR="7366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gridSpan="2">
                  <a:txBody>
                    <a:bodyPr/>
                    <a:lstStyle/>
                    <a:p>
                      <a:pPr marL="81280">
                        <a:lnSpc>
                          <a:spcPct val="100000"/>
                        </a:lnSpc>
                        <a:spcBef>
                          <a:spcPts val="370"/>
                        </a:spcBef>
                        <a:tabLst>
                          <a:tab pos="1877695" algn="l"/>
                        </a:tabLst>
                      </a:pPr>
                      <a:r>
                        <a:rPr sz="2150" spc="-10" dirty="0">
                          <a:solidFill>
                            <a:srgbClr val="FFFFFF"/>
                          </a:solidFill>
                          <a:latin typeface="Courier New"/>
                          <a:cs typeface="Courier New"/>
                        </a:rPr>
                        <a:t>al</a:t>
                      </a:r>
                      <a:r>
                        <a:rPr sz="2150" dirty="0">
                          <a:solidFill>
                            <a:srgbClr val="FFFFFF"/>
                          </a:solidFill>
                          <a:latin typeface="Courier New"/>
                          <a:cs typeface="Courier New"/>
                        </a:rPr>
                        <a:t> </a:t>
                      </a:r>
                      <a:r>
                        <a:rPr sz="2150" spc="-10" dirty="0">
                          <a:solidFill>
                            <a:srgbClr val="FFFFFF"/>
                          </a:solidFill>
                          <a:latin typeface="Courier New"/>
                          <a:cs typeface="Courier New"/>
                        </a:rPr>
                        <a:t>Attack	Vandalism</a:t>
                      </a:r>
                      <a:endParaRPr sz="2150">
                        <a:latin typeface="Courier New"/>
                        <a:cs typeface="Courier New"/>
                      </a:endParaRPr>
                    </a:p>
                  </a:txBody>
                  <a:tcPr marL="0" marR="0" marT="46990" marB="0"/>
                </a:tc>
                <a:tc hMerge="1">
                  <a:txBody>
                    <a:bodyPr/>
                    <a:lstStyle/>
                    <a:p>
                      <a:endParaRPr/>
                    </a:p>
                  </a:txBody>
                  <a:tcPr marL="0" marR="0" marT="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bl>
          </a:graphicData>
        </a:graphic>
      </p:graphicFrame>
      <p:sp>
        <p:nvSpPr>
          <p:cNvPr id="9" name="object 9"/>
          <p:cNvSpPr txBox="1"/>
          <p:nvPr/>
        </p:nvSpPr>
        <p:spPr>
          <a:xfrm>
            <a:off x="634036" y="6470273"/>
            <a:ext cx="9171305" cy="352425"/>
          </a:xfrm>
          <a:prstGeom prst="rect">
            <a:avLst/>
          </a:prstGeom>
        </p:spPr>
        <p:txBody>
          <a:bodyPr vert="horz" wrap="square" lIns="0" tIns="11430" rIns="0" bIns="0" rtlCol="0">
            <a:spAutoFit/>
          </a:bodyPr>
          <a:lstStyle/>
          <a:p>
            <a:pPr marL="12700">
              <a:lnSpc>
                <a:spcPct val="100000"/>
              </a:lnSpc>
              <a:spcBef>
                <a:spcPts val="90"/>
              </a:spcBef>
              <a:tabLst>
                <a:tab pos="5238115" algn="l"/>
                <a:tab pos="8994775"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63683" y="244246"/>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289" y="2681621"/>
            <a:ext cx="14575155" cy="4360545"/>
          </a:xfrm>
          <a:custGeom>
            <a:avLst/>
            <a:gdLst/>
            <a:ahLst/>
            <a:cxnLst/>
            <a:rect l="l" t="t" r="r" b="b"/>
            <a:pathLst>
              <a:path w="14575155" h="4360545">
                <a:moveTo>
                  <a:pt x="14498413" y="4360193"/>
                </a:moveTo>
                <a:lnTo>
                  <a:pt x="76505" y="4360193"/>
                </a:lnTo>
                <a:lnTo>
                  <a:pt x="71180" y="4359668"/>
                </a:lnTo>
                <a:lnTo>
                  <a:pt x="31920" y="4343407"/>
                </a:lnTo>
                <a:lnTo>
                  <a:pt x="4175" y="4304679"/>
                </a:lnTo>
                <a:lnTo>
                  <a:pt x="0" y="4283688"/>
                </a:lnTo>
                <a:lnTo>
                  <a:pt x="0" y="4278312"/>
                </a:lnTo>
                <a:lnTo>
                  <a:pt x="0" y="76505"/>
                </a:lnTo>
                <a:lnTo>
                  <a:pt x="16786" y="31920"/>
                </a:lnTo>
                <a:lnTo>
                  <a:pt x="55513" y="4175"/>
                </a:lnTo>
                <a:lnTo>
                  <a:pt x="76505" y="0"/>
                </a:lnTo>
                <a:lnTo>
                  <a:pt x="14498413" y="0"/>
                </a:lnTo>
                <a:lnTo>
                  <a:pt x="14542998" y="16785"/>
                </a:lnTo>
                <a:lnTo>
                  <a:pt x="14570742" y="55513"/>
                </a:lnTo>
                <a:lnTo>
                  <a:pt x="14574918" y="76505"/>
                </a:lnTo>
                <a:lnTo>
                  <a:pt x="14574918" y="4283688"/>
                </a:lnTo>
                <a:lnTo>
                  <a:pt x="14558132" y="4328272"/>
                </a:lnTo>
                <a:lnTo>
                  <a:pt x="14519404" y="4356017"/>
                </a:lnTo>
                <a:lnTo>
                  <a:pt x="14503737" y="4359668"/>
                </a:lnTo>
                <a:lnTo>
                  <a:pt x="14498413" y="436019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34036" y="389747"/>
            <a:ext cx="6557645" cy="1826895"/>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SELECT</a:t>
            </a:r>
            <a:endParaRPr sz="2150" b="1" dirty="0">
              <a:solidFill>
                <a:srgbClr val="00B0F0"/>
              </a:solidFill>
              <a:latin typeface="Courier New"/>
              <a:cs typeface="Courier New"/>
            </a:endParaRPr>
          </a:p>
          <a:p>
            <a:pPr marL="339090" marR="5080">
              <a:lnSpc>
                <a:spcPct val="137400"/>
              </a:lnSpc>
            </a:pPr>
            <a:r>
              <a:rPr sz="2150" spc="-10" dirty="0">
                <a:solidFill>
                  <a:schemeClr val="accent6"/>
                </a:solidFill>
                <a:latin typeface="Courier New"/>
                <a:cs typeface="Courier New"/>
              </a:rPr>
              <a:t>CHARINDEX</a:t>
            </a:r>
            <a:r>
              <a:rPr sz="2150" spc="-10" dirty="0">
                <a:solidFill>
                  <a:srgbClr val="04182D"/>
                </a:solidFill>
                <a:latin typeface="Courier New"/>
                <a:cs typeface="Courier New"/>
              </a:rPr>
              <a:t> (</a:t>
            </a:r>
            <a:r>
              <a:rPr sz="2150" spc="-10" dirty="0">
                <a:solidFill>
                  <a:srgbClr val="BE2F72"/>
                </a:solidFill>
                <a:latin typeface="Courier New"/>
                <a:cs typeface="Courier New"/>
              </a:rPr>
              <a:t>'_'</a:t>
            </a:r>
            <a:r>
              <a:rPr sz="2150" spc="-10" dirty="0">
                <a:solidFill>
                  <a:srgbClr val="04182D"/>
                </a:solidFill>
                <a:latin typeface="Courier New"/>
                <a:cs typeface="Courier New"/>
              </a:rPr>
              <a:t>, url) </a:t>
            </a:r>
            <a:r>
              <a:rPr sz="2150" b="1" spc="-10" dirty="0">
                <a:solidFill>
                  <a:srgbClr val="00B0F0"/>
                </a:solidFill>
                <a:latin typeface="Courier New"/>
                <a:cs typeface="Courier New"/>
              </a:rPr>
              <a:t>AS</a:t>
            </a:r>
            <a:r>
              <a:rPr sz="2150" spc="-10" dirty="0">
                <a:latin typeface="Courier New"/>
                <a:cs typeface="Courier New"/>
              </a:rPr>
              <a:t> </a:t>
            </a:r>
            <a:r>
              <a:rPr sz="2150" spc="-10" dirty="0">
                <a:solidFill>
                  <a:srgbClr val="04182D"/>
                </a:solidFill>
                <a:latin typeface="Courier New"/>
                <a:cs typeface="Courier New"/>
              </a:rPr>
              <a:t>char_location, </a:t>
            </a:r>
            <a:r>
              <a:rPr sz="2150" spc="-1280" dirty="0">
                <a:solidFill>
                  <a:srgbClr val="04182D"/>
                </a:solidFill>
                <a:latin typeface="Courier New"/>
                <a:cs typeface="Courier New"/>
              </a:rPr>
              <a:t> </a:t>
            </a:r>
            <a:r>
              <a:rPr sz="2150" spc="-10" dirty="0">
                <a:solidFill>
                  <a:srgbClr val="04182D"/>
                </a:solidFill>
                <a:latin typeface="Courier New"/>
                <a:cs typeface="Courier New"/>
              </a:rPr>
              <a:t>url</a:t>
            </a:r>
            <a:endParaRPr sz="2150" dirty="0">
              <a:latin typeface="Courier New"/>
              <a:cs typeface="Courier New"/>
            </a:endParaRPr>
          </a:p>
          <a:p>
            <a:pPr marL="12700">
              <a:lnSpc>
                <a:spcPct val="100000"/>
              </a:lnSpc>
              <a:spcBef>
                <a:spcPts val="970"/>
              </a:spcBef>
            </a:pPr>
            <a:r>
              <a:rPr sz="2150" b="1" spc="-10" dirty="0">
                <a:solidFill>
                  <a:srgbClr val="00B0F0"/>
                </a:solidFill>
                <a:latin typeface="Courier New"/>
                <a:cs typeface="Courier New"/>
              </a:rPr>
              <a:t>FROM</a:t>
            </a:r>
            <a:r>
              <a:rPr sz="2150" spc="-60" dirty="0">
                <a:latin typeface="Courier New"/>
                <a:cs typeface="Courier New"/>
              </a:rPr>
              <a:t> </a:t>
            </a:r>
            <a:r>
              <a:rPr sz="2150" spc="-10" dirty="0">
                <a:solidFill>
                  <a:srgbClr val="04182D"/>
                </a:solidFill>
                <a:latin typeface="Courier New"/>
                <a:cs typeface="Courier New"/>
              </a:rPr>
              <a:t>courses;</a:t>
            </a:r>
            <a:endParaRPr sz="2150" dirty="0">
              <a:latin typeface="Courier New"/>
              <a:cs typeface="Courier New"/>
            </a:endParaRPr>
          </a:p>
        </p:txBody>
      </p:sp>
      <p:sp>
        <p:nvSpPr>
          <p:cNvPr id="7" name="object 7"/>
          <p:cNvSpPr txBox="1"/>
          <p:nvPr/>
        </p:nvSpPr>
        <p:spPr>
          <a:xfrm>
            <a:off x="634036" y="2867484"/>
            <a:ext cx="9008110" cy="352425"/>
          </a:xfrm>
          <a:prstGeom prst="rect">
            <a:avLst/>
          </a:prstGeom>
        </p:spPr>
        <p:txBody>
          <a:bodyPr vert="horz" wrap="square" lIns="0" tIns="11430" rIns="0" bIns="0" rtlCol="0">
            <a:spAutoFit/>
          </a:bodyPr>
          <a:lstStyle/>
          <a:p>
            <a:pPr marL="12700">
              <a:lnSpc>
                <a:spcPct val="100000"/>
              </a:lnSpc>
              <a:spcBef>
                <a:spcPts val="90"/>
              </a:spcBef>
              <a:tabLst>
                <a:tab pos="2625090" algn="l"/>
                <a:tab pos="883158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graphicFrame>
        <p:nvGraphicFramePr>
          <p:cNvPr id="8" name="object 8"/>
          <p:cNvGraphicFramePr>
            <a:graphicFrameLocks noGrp="1"/>
          </p:cNvGraphicFramePr>
          <p:nvPr/>
        </p:nvGraphicFramePr>
        <p:xfrm>
          <a:off x="614986" y="3338700"/>
          <a:ext cx="9047480" cy="3039686"/>
        </p:xfrm>
        <a:graphic>
          <a:graphicData uri="http://schemas.openxmlformats.org/drawingml/2006/table">
            <a:tbl>
              <a:tblPr firstRow="1" bandRow="1">
                <a:tableStyleId>{2D5ABB26-0587-4C30-8999-92F81FD0307C}</a:tableStyleId>
              </a:tblPr>
              <a:tblGrid>
                <a:gridCol w="276860">
                  <a:extLst>
                    <a:ext uri="{9D8B030D-6E8A-4147-A177-3AD203B41FA5}">
                      <a16:colId xmlns:a16="http://schemas.microsoft.com/office/drawing/2014/main" val="20000"/>
                    </a:ext>
                  </a:extLst>
                </a:gridCol>
                <a:gridCol w="2286635">
                  <a:extLst>
                    <a:ext uri="{9D8B030D-6E8A-4147-A177-3AD203B41FA5}">
                      <a16:colId xmlns:a16="http://schemas.microsoft.com/office/drawing/2014/main" val="20001"/>
                    </a:ext>
                  </a:extLst>
                </a:gridCol>
                <a:gridCol w="327025">
                  <a:extLst>
                    <a:ext uri="{9D8B030D-6E8A-4147-A177-3AD203B41FA5}">
                      <a16:colId xmlns:a16="http://schemas.microsoft.com/office/drawing/2014/main" val="20002"/>
                    </a:ext>
                  </a:extLst>
                </a:gridCol>
                <a:gridCol w="5798185">
                  <a:extLst>
                    <a:ext uri="{9D8B030D-6E8A-4147-A177-3AD203B41FA5}">
                      <a16:colId xmlns:a16="http://schemas.microsoft.com/office/drawing/2014/main" val="20003"/>
                    </a:ext>
                  </a:extLst>
                </a:gridCol>
                <a:gridCol w="358775">
                  <a:extLst>
                    <a:ext uri="{9D8B030D-6E8A-4147-A177-3AD203B41FA5}">
                      <a16:colId xmlns:a16="http://schemas.microsoft.com/office/drawing/2014/main" val="20004"/>
                    </a:ext>
                  </a:extLst>
                </a:gridCol>
              </a:tblGrid>
              <a:tr h="337597">
                <a:tc>
                  <a:txBody>
                    <a:bodyPr/>
                    <a:lstStyle/>
                    <a:p>
                      <a:pPr marL="31750">
                        <a:lnSpc>
                          <a:spcPts val="2510"/>
                        </a:lnSpc>
                      </a:pPr>
                      <a:r>
                        <a:rPr sz="2150" dirty="0">
                          <a:solidFill>
                            <a:srgbClr val="FFFFFF"/>
                          </a:solidFill>
                          <a:latin typeface="Courier New"/>
                          <a:cs typeface="Courier New"/>
                        </a:rPr>
                        <a:t>|</a:t>
                      </a:r>
                      <a:endParaRPr sz="2150" dirty="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char_location</a:t>
                      </a:r>
                      <a:endParaRPr sz="2150">
                        <a:latin typeface="Courier New"/>
                        <a:cs typeface="Courier New"/>
                      </a:endParaRPr>
                    </a:p>
                  </a:txBody>
                  <a:tcPr marL="0" marR="0" marT="0" marB="0"/>
                </a:tc>
                <a:tc>
                  <a:txBody>
                    <a:bodyPr/>
                    <a:lstStyle/>
                    <a:p>
                      <a:pPr marL="81280">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tc>
                  <a:txBody>
                    <a:bodyPr/>
                    <a:lstStyle/>
                    <a:p>
                      <a:pPr marL="81280">
                        <a:lnSpc>
                          <a:spcPts val="2510"/>
                        </a:lnSpc>
                      </a:pPr>
                      <a:r>
                        <a:rPr sz="2150" spc="-10" dirty="0">
                          <a:solidFill>
                            <a:srgbClr val="FFFFFF"/>
                          </a:solidFill>
                          <a:latin typeface="Courier New"/>
                          <a:cs typeface="Courier New"/>
                        </a:rPr>
                        <a:t>url</a:t>
                      </a:r>
                      <a:endParaRPr sz="2150">
                        <a:latin typeface="Courier New"/>
                        <a:cs typeface="Courier New"/>
                      </a:endParaRPr>
                    </a:p>
                  </a:txBody>
                  <a:tcPr marL="0" marR="0" marT="0" marB="0"/>
                </a:tc>
                <a:tc>
                  <a:txBody>
                    <a:bodyPr/>
                    <a:lstStyle/>
                    <a:p>
                      <a:pPr marR="24130" algn="r">
                        <a:lnSpc>
                          <a:spcPts val="2510"/>
                        </a:lnSpc>
                      </a:pPr>
                      <a:r>
                        <a:rPr sz="2150" dirty="0">
                          <a:solidFill>
                            <a:srgbClr val="FFFFFF"/>
                          </a:solidFill>
                          <a:latin typeface="Courier New"/>
                          <a:cs typeface="Courier New"/>
                        </a:rPr>
                        <a:t>|</a:t>
                      </a:r>
                      <a:endParaRPr sz="2150">
                        <a:latin typeface="Courier New"/>
                        <a:cs typeface="Courier New"/>
                      </a:endParaRPr>
                    </a:p>
                  </a:txBody>
                  <a:tcPr marL="0" marR="0" marT="0" marB="0"/>
                </a:tc>
                <a:extLst>
                  <a:ext uri="{0D108BD9-81ED-4DB2-BD59-A6C34878D82A}">
                    <a16:rowId xmlns:a16="http://schemas.microsoft.com/office/drawing/2014/main" val="10000"/>
                  </a:ext>
                </a:extLst>
              </a:tr>
              <a:tr h="450348">
                <a:tc gridSpan="5">
                  <a:txBody>
                    <a:bodyPr/>
                    <a:lstStyle/>
                    <a:p>
                      <a:pPr marL="31750">
                        <a:lnSpc>
                          <a:spcPct val="100000"/>
                        </a:lnSpc>
                        <a:spcBef>
                          <a:spcPts val="815"/>
                        </a:spcBef>
                        <a:tabLst>
                          <a:tab pos="2644140" algn="l"/>
                          <a:tab pos="8850630" algn="l"/>
                        </a:tabLst>
                      </a:pP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b="0" i="0" u="heavy" spc="-10"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txBody>
                  <a:tcPr marL="0" marR="0" marT="103505"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506724">
                <a:tc>
                  <a:txBody>
                    <a:bodyPr/>
                    <a:lstStyle/>
                    <a:p>
                      <a:pPr marL="3175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sz="2150" spc="-10" dirty="0">
                          <a:solidFill>
                            <a:srgbClr val="FFFFFF"/>
                          </a:solidFill>
                          <a:latin typeface="Courier New"/>
                          <a:cs typeface="Courier New"/>
                        </a:rPr>
                        <a:t>3</a:t>
                      </a:r>
                      <a:r>
                        <a:rPr lang="en-US" sz="2150" spc="-10" dirty="0">
                          <a:solidFill>
                            <a:srgbClr val="FFFFFF"/>
                          </a:solidFill>
                          <a:latin typeface="Courier New"/>
                          <a:cs typeface="Courier New"/>
                        </a:rPr>
                        <a:t>5</a:t>
                      </a:r>
                      <a:endParaRPr sz="2150" dirty="0">
                        <a:latin typeface="Courier New"/>
                        <a:cs typeface="Courier New"/>
                      </a:endParaRPr>
                    </a:p>
                  </a:txBody>
                  <a:tcPr marL="0" marR="0" marT="103505" marB="0"/>
                </a:tc>
                <a:tc>
                  <a:txBody>
                    <a:bodyPr/>
                    <a:lstStyle/>
                    <a:p>
                      <a:pPr marL="81280">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tc>
                  <a:txBody>
                    <a:bodyPr/>
                    <a:lstStyle/>
                    <a:p>
                      <a:pPr marL="81280">
                        <a:lnSpc>
                          <a:spcPct val="100000"/>
                        </a:lnSpc>
                        <a:spcBef>
                          <a:spcPts val="815"/>
                        </a:spcBef>
                      </a:pP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.com</a:t>
                      </a:r>
                      <a:r>
                        <a:rPr sz="2150" spc="-10" dirty="0">
                          <a:solidFill>
                            <a:srgbClr val="FFFFFF"/>
                          </a:solidFill>
                          <a:latin typeface="Courier New"/>
                          <a:cs typeface="Courier New"/>
                        </a:rPr>
                        <a:t>/courses/introduction_</a:t>
                      </a:r>
                      <a:endParaRPr sz="2150" dirty="0">
                        <a:latin typeface="Courier New"/>
                        <a:cs typeface="Courier New"/>
                      </a:endParaRPr>
                    </a:p>
                  </a:txBody>
                  <a:tcPr marL="0" marR="0" marT="103505" marB="0"/>
                </a:tc>
                <a:tc>
                  <a:txBody>
                    <a:bodyPr/>
                    <a:lstStyle/>
                    <a:p>
                      <a:pPr marR="24130" algn="r">
                        <a:lnSpc>
                          <a:spcPct val="100000"/>
                        </a:lnSpc>
                        <a:spcBef>
                          <a:spcPts val="815"/>
                        </a:spcBef>
                      </a:pPr>
                      <a:r>
                        <a:rPr sz="2150" dirty="0">
                          <a:solidFill>
                            <a:srgbClr val="FFFFFF"/>
                          </a:solidFill>
                          <a:latin typeface="Courier New"/>
                          <a:cs typeface="Courier New"/>
                        </a:rPr>
                        <a:t>|</a:t>
                      </a:r>
                      <a:endParaRPr sz="2150">
                        <a:latin typeface="Courier New"/>
                        <a:cs typeface="Courier New"/>
                      </a:endParaRPr>
                    </a:p>
                  </a:txBody>
                  <a:tcPr marL="0" marR="0" marT="103505" marB="0"/>
                </a:tc>
                <a:extLst>
                  <a:ext uri="{0D108BD9-81ED-4DB2-BD59-A6C34878D82A}">
                    <a16:rowId xmlns:a16="http://schemas.microsoft.com/office/drawing/2014/main" val="10002"/>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3</a:t>
                      </a:r>
                      <a:r>
                        <a:rPr lang="en-US" sz="2150" spc="-10" dirty="0">
                          <a:solidFill>
                            <a:srgbClr val="FFFFFF"/>
                          </a:solidFill>
                          <a:latin typeface="Courier New"/>
                          <a:cs typeface="Courier New"/>
                        </a:rPr>
                        <a:t>5</a:t>
                      </a:r>
                      <a:endParaRPr sz="2150" dirty="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.com</a:t>
                      </a:r>
                      <a:r>
                        <a:rPr sz="2150" spc="-10" dirty="0">
                          <a:solidFill>
                            <a:srgbClr val="FFFFFF"/>
                          </a:solidFill>
                          <a:latin typeface="Courier New"/>
                          <a:cs typeface="Courier New"/>
                        </a:rPr>
                        <a:t>/courses/intermediate_</a:t>
                      </a:r>
                      <a:endParaRPr sz="2150" dirty="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3"/>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a:solidFill>
                            <a:srgbClr val="FFFFFF"/>
                          </a:solidFill>
                          <a:latin typeface="Courier New"/>
                          <a:cs typeface="Courier New"/>
                        </a:rPr>
                        <a:t>30</a:t>
                      </a:r>
                      <a:endParaRPr sz="2150" dirty="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.com</a:t>
                      </a:r>
                      <a:r>
                        <a:rPr sz="2150" spc="-10" dirty="0">
                          <a:solidFill>
                            <a:srgbClr val="FFFFFF"/>
                          </a:solidFill>
                          <a:latin typeface="Courier New"/>
                          <a:cs typeface="Courier New"/>
                        </a:rPr>
                        <a:t>/courses/writing_</a:t>
                      </a:r>
                      <a:endParaRPr sz="2150" dirty="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4"/>
                  </a:ext>
                </a:extLst>
              </a:tr>
              <a:tr h="450348">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a:solidFill>
                            <a:srgbClr val="FFFFFF"/>
                          </a:solidFill>
                          <a:latin typeface="Courier New"/>
                          <a:cs typeface="Courier New"/>
                        </a:rPr>
                        <a:t>30</a:t>
                      </a:r>
                      <a:endParaRPr sz="2150" dirty="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.com</a:t>
                      </a:r>
                      <a:r>
                        <a:rPr sz="2150" spc="-10" dirty="0">
                          <a:solidFill>
                            <a:srgbClr val="FFFFFF"/>
                          </a:solidFill>
                          <a:latin typeface="Courier New"/>
                          <a:cs typeface="Courier New"/>
                        </a:rPr>
                        <a:t>/courses/joining_</a:t>
                      </a:r>
                      <a:endParaRPr sz="2150" dirty="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extLst>
                  <a:ext uri="{0D108BD9-81ED-4DB2-BD59-A6C34878D82A}">
                    <a16:rowId xmlns:a16="http://schemas.microsoft.com/office/drawing/2014/main" val="10005"/>
                  </a:ext>
                </a:extLst>
              </a:tr>
              <a:tr h="393973">
                <a:tc>
                  <a:txBody>
                    <a:bodyPr/>
                    <a:lstStyle/>
                    <a:p>
                      <a:pPr marL="3175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sz="2150" spc="-10" dirty="0">
                          <a:solidFill>
                            <a:srgbClr val="FFFFFF"/>
                          </a:solidFill>
                          <a:latin typeface="Courier New"/>
                          <a:cs typeface="Courier New"/>
                        </a:rPr>
                        <a:t>2</a:t>
                      </a:r>
                      <a:r>
                        <a:rPr lang="en-US" sz="2150" spc="-10" dirty="0">
                          <a:solidFill>
                            <a:srgbClr val="FFFFFF"/>
                          </a:solidFill>
                          <a:latin typeface="Courier New"/>
                          <a:cs typeface="Courier New"/>
                        </a:rPr>
                        <a:t>8</a:t>
                      </a:r>
                      <a:endParaRPr sz="2150" dirty="0">
                        <a:latin typeface="Courier New"/>
                        <a:cs typeface="Courier New"/>
                      </a:endParaRPr>
                    </a:p>
                  </a:txBody>
                  <a:tcPr marL="0" marR="0" marT="46990" marB="0"/>
                </a:tc>
                <a:tc>
                  <a:txBody>
                    <a:bodyPr/>
                    <a:lstStyle/>
                    <a:p>
                      <a:pPr marL="81280">
                        <a:lnSpc>
                          <a:spcPct val="100000"/>
                        </a:lnSpc>
                        <a:spcBef>
                          <a:spcPts val="370"/>
                        </a:spcBef>
                      </a:pPr>
                      <a:r>
                        <a:rPr sz="2150" dirty="0">
                          <a:solidFill>
                            <a:srgbClr val="FFFFFF"/>
                          </a:solidFill>
                          <a:latin typeface="Courier New"/>
                          <a:cs typeface="Courier New"/>
                        </a:rPr>
                        <a:t>|</a:t>
                      </a:r>
                      <a:endParaRPr sz="2150">
                        <a:latin typeface="Courier New"/>
                        <a:cs typeface="Courier New"/>
                      </a:endParaRPr>
                    </a:p>
                  </a:txBody>
                  <a:tcPr marL="0" marR="0" marT="46990" marB="0"/>
                </a:tc>
                <a:tc>
                  <a:txBody>
                    <a:bodyPr/>
                    <a:lstStyle/>
                    <a:p>
                      <a:pPr marL="81280">
                        <a:lnSpc>
                          <a:spcPct val="100000"/>
                        </a:lnSpc>
                        <a:spcBef>
                          <a:spcPts val="370"/>
                        </a:spcBef>
                      </a:pP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.com</a:t>
                      </a:r>
                      <a:r>
                        <a:rPr sz="2150" spc="-10" dirty="0">
                          <a:solidFill>
                            <a:srgbClr val="FFFFFF"/>
                          </a:solidFill>
                          <a:latin typeface="Courier New"/>
                          <a:cs typeface="Courier New"/>
                        </a:rPr>
                        <a:t>/courses/intro_</a:t>
                      </a:r>
                      <a:endParaRPr sz="2150" dirty="0">
                        <a:latin typeface="Courier New"/>
                        <a:cs typeface="Courier New"/>
                      </a:endParaRPr>
                    </a:p>
                  </a:txBody>
                  <a:tcPr marL="0" marR="0" marT="46990" marB="0"/>
                </a:tc>
                <a:tc>
                  <a:txBody>
                    <a:bodyPr/>
                    <a:lstStyle/>
                    <a:p>
                      <a:pPr marR="24130" algn="r">
                        <a:lnSpc>
                          <a:spcPct val="100000"/>
                        </a:lnSpc>
                        <a:spcBef>
                          <a:spcPts val="370"/>
                        </a:spcBef>
                      </a:pPr>
                      <a:r>
                        <a:rPr sz="2150" dirty="0">
                          <a:solidFill>
                            <a:srgbClr val="FFFFFF"/>
                          </a:solidFill>
                          <a:latin typeface="Courier New"/>
                          <a:cs typeface="Courier New"/>
                        </a:rPr>
                        <a:t>|</a:t>
                      </a:r>
                      <a:endParaRPr sz="2150" dirty="0">
                        <a:latin typeface="Courier New"/>
                        <a:cs typeface="Courier New"/>
                      </a:endParaRPr>
                    </a:p>
                  </a:txBody>
                  <a:tcPr marL="0" marR="0" marT="46990" marB="0"/>
                </a:tc>
                <a:extLst>
                  <a:ext uri="{0D108BD9-81ED-4DB2-BD59-A6C34878D82A}">
                    <a16:rowId xmlns:a16="http://schemas.microsoft.com/office/drawing/2014/main" val="10006"/>
                  </a:ext>
                </a:extLst>
              </a:tr>
            </a:tbl>
          </a:graphicData>
        </a:graphic>
      </p:graphicFrame>
      <p:sp>
        <p:nvSpPr>
          <p:cNvPr id="9" name="object 9"/>
          <p:cNvSpPr txBox="1"/>
          <p:nvPr/>
        </p:nvSpPr>
        <p:spPr>
          <a:xfrm>
            <a:off x="634036" y="6470273"/>
            <a:ext cx="9008110" cy="352425"/>
          </a:xfrm>
          <a:prstGeom prst="rect">
            <a:avLst/>
          </a:prstGeom>
        </p:spPr>
        <p:txBody>
          <a:bodyPr vert="horz" wrap="square" lIns="0" tIns="11430" rIns="0" bIns="0" rtlCol="0">
            <a:spAutoFit/>
          </a:bodyPr>
          <a:lstStyle/>
          <a:p>
            <a:pPr marL="12700">
              <a:lnSpc>
                <a:spcPct val="100000"/>
              </a:lnSpc>
              <a:spcBef>
                <a:spcPts val="90"/>
              </a:spcBef>
              <a:tabLst>
                <a:tab pos="2625090" algn="l"/>
                <a:tab pos="883158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4638040" cy="713740"/>
          </a:xfrm>
          <a:prstGeom prst="rect">
            <a:avLst/>
          </a:prstGeom>
        </p:spPr>
        <p:txBody>
          <a:bodyPr vert="horz" wrap="square" lIns="0" tIns="13970" rIns="0" bIns="0" rtlCol="0">
            <a:spAutoFit/>
          </a:bodyPr>
          <a:lstStyle/>
          <a:p>
            <a:pPr marL="12700">
              <a:lnSpc>
                <a:spcPct val="100000"/>
              </a:lnSpc>
              <a:spcBef>
                <a:spcPts val="110"/>
              </a:spcBef>
            </a:pPr>
            <a:r>
              <a:rPr sz="4500" spc="-120" noProof="1"/>
              <a:t>Query</a:t>
            </a:r>
            <a:r>
              <a:rPr sz="4500" spc="-185" noProof="1"/>
              <a:t> </a:t>
            </a:r>
            <a:r>
              <a:rPr sz="4500" spc="-195" noProof="1"/>
              <a:t>format</a:t>
            </a:r>
            <a:r>
              <a:rPr sz="4500" spc="-210" noProof="1"/>
              <a:t>ing</a:t>
            </a:r>
            <a:endParaRPr sz="4500" noProof="1"/>
          </a:p>
        </p:txBody>
      </p:sp>
      <p:sp>
        <p:nvSpPr>
          <p:cNvPr id="4" name="object 4"/>
          <p:cNvSpPr/>
          <p:nvPr/>
        </p:nvSpPr>
        <p:spPr>
          <a:xfrm>
            <a:off x="491289" y="1166812"/>
            <a:ext cx="7124065" cy="1207770"/>
          </a:xfrm>
          <a:custGeom>
            <a:avLst/>
            <a:gdLst/>
            <a:ahLst/>
            <a:cxnLst/>
            <a:rect l="l" t="t" r="r" b="b"/>
            <a:pathLst>
              <a:path w="7124065" h="1207770">
                <a:moveTo>
                  <a:pt x="7047191" y="1207752"/>
                </a:moveTo>
                <a:lnTo>
                  <a:pt x="76505" y="1207752"/>
                </a:lnTo>
                <a:lnTo>
                  <a:pt x="71180" y="1207228"/>
                </a:lnTo>
                <a:lnTo>
                  <a:pt x="31920" y="1190966"/>
                </a:lnTo>
                <a:lnTo>
                  <a:pt x="4175" y="1152238"/>
                </a:lnTo>
                <a:lnTo>
                  <a:pt x="0" y="1131247"/>
                </a:lnTo>
                <a:lnTo>
                  <a:pt x="0" y="1125871"/>
                </a:lnTo>
                <a:lnTo>
                  <a:pt x="0" y="76505"/>
                </a:lnTo>
                <a:lnTo>
                  <a:pt x="16786" y="31920"/>
                </a:lnTo>
                <a:lnTo>
                  <a:pt x="55513" y="4175"/>
                </a:lnTo>
                <a:lnTo>
                  <a:pt x="76505" y="0"/>
                </a:lnTo>
                <a:lnTo>
                  <a:pt x="7047191" y="0"/>
                </a:lnTo>
                <a:lnTo>
                  <a:pt x="7091775" y="16786"/>
                </a:lnTo>
                <a:lnTo>
                  <a:pt x="7119520" y="55513"/>
                </a:lnTo>
                <a:lnTo>
                  <a:pt x="7123696" y="76505"/>
                </a:lnTo>
                <a:lnTo>
                  <a:pt x="7123696" y="1131247"/>
                </a:lnTo>
                <a:lnTo>
                  <a:pt x="7106908" y="1175832"/>
                </a:lnTo>
                <a:lnTo>
                  <a:pt x="7068182" y="1203577"/>
                </a:lnTo>
                <a:lnTo>
                  <a:pt x="7052515" y="1207228"/>
                </a:lnTo>
                <a:lnTo>
                  <a:pt x="7047191" y="1207752"/>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2620210"/>
            <a:ext cx="7124065" cy="2988945"/>
          </a:xfrm>
          <a:custGeom>
            <a:avLst/>
            <a:gdLst/>
            <a:ahLst/>
            <a:cxnLst/>
            <a:rect l="l" t="t" r="r" b="b"/>
            <a:pathLst>
              <a:path w="7124065" h="2988945">
                <a:moveTo>
                  <a:pt x="7047191" y="2988676"/>
                </a:moveTo>
                <a:lnTo>
                  <a:pt x="76505" y="2988676"/>
                </a:lnTo>
                <a:lnTo>
                  <a:pt x="71180" y="2988152"/>
                </a:lnTo>
                <a:lnTo>
                  <a:pt x="31920" y="2971890"/>
                </a:lnTo>
                <a:lnTo>
                  <a:pt x="4175" y="2933162"/>
                </a:lnTo>
                <a:lnTo>
                  <a:pt x="0" y="2912172"/>
                </a:lnTo>
                <a:lnTo>
                  <a:pt x="0" y="2906795"/>
                </a:lnTo>
                <a:lnTo>
                  <a:pt x="0" y="76505"/>
                </a:lnTo>
                <a:lnTo>
                  <a:pt x="16786" y="31920"/>
                </a:lnTo>
                <a:lnTo>
                  <a:pt x="55513" y="4175"/>
                </a:lnTo>
                <a:lnTo>
                  <a:pt x="76505" y="0"/>
                </a:lnTo>
                <a:lnTo>
                  <a:pt x="7047191" y="0"/>
                </a:lnTo>
                <a:lnTo>
                  <a:pt x="7091775" y="16786"/>
                </a:lnTo>
                <a:lnTo>
                  <a:pt x="7119520" y="55513"/>
                </a:lnTo>
                <a:lnTo>
                  <a:pt x="7123696" y="76505"/>
                </a:lnTo>
                <a:lnTo>
                  <a:pt x="7123696" y="2912172"/>
                </a:lnTo>
                <a:lnTo>
                  <a:pt x="7106908" y="2956755"/>
                </a:lnTo>
                <a:lnTo>
                  <a:pt x="7068182" y="2984501"/>
                </a:lnTo>
                <a:lnTo>
                  <a:pt x="7052515" y="2988152"/>
                </a:lnTo>
                <a:lnTo>
                  <a:pt x="7047191" y="2988676"/>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txBox="1"/>
          <p:nvPr/>
        </p:nvSpPr>
        <p:spPr>
          <a:xfrm>
            <a:off x="659602" y="2812883"/>
            <a:ext cx="6667500" cy="2603598"/>
          </a:xfrm>
          <a:prstGeom prst="rect">
            <a:avLst/>
          </a:prstGeom>
        </p:spPr>
        <p:txBody>
          <a:bodyPr vert="horz" wrap="square" lIns="0" tIns="12065" rIns="0" bIns="0" rtlCol="0">
            <a:spAutoFit/>
          </a:bodyPr>
          <a:lstStyle/>
          <a:p>
            <a:pPr marL="12700">
              <a:lnSpc>
                <a:spcPct val="100000"/>
              </a:lnSpc>
            </a:pPr>
            <a:r>
              <a:rPr sz="2050" b="1" spc="10" dirty="0">
                <a:solidFill>
                  <a:srgbClr val="00B0F0"/>
                </a:solidFill>
                <a:latin typeface="Courier New"/>
                <a:cs typeface="Courier New"/>
              </a:rPr>
              <a:t>SELECT</a:t>
            </a:r>
            <a:endParaRPr sz="2050" b="1" dirty="0">
              <a:solidFill>
                <a:srgbClr val="00B0F0"/>
              </a:solidFill>
              <a:latin typeface="Courier New"/>
              <a:cs typeface="Courier New"/>
            </a:endParaRPr>
          </a:p>
          <a:p>
            <a:pPr marL="328930" marR="4432300">
              <a:lnSpc>
                <a:spcPct val="144100"/>
              </a:lnSpc>
            </a:pPr>
            <a:r>
              <a:rPr sz="2050" spc="10" dirty="0">
                <a:solidFill>
                  <a:srgbClr val="04182D"/>
                </a:solidFill>
                <a:latin typeface="Courier New"/>
                <a:cs typeface="Courier New"/>
              </a:rPr>
              <a:t>description</a:t>
            </a:r>
            <a:r>
              <a:rPr sz="2050" spc="15" dirty="0">
                <a:solidFill>
                  <a:srgbClr val="04182D"/>
                </a:solidFill>
                <a:latin typeface="Courier New"/>
                <a:cs typeface="Courier New"/>
              </a:rPr>
              <a:t>,  </a:t>
            </a:r>
            <a:r>
              <a:rPr sz="2050" spc="10" dirty="0">
                <a:solidFill>
                  <a:srgbClr val="04182D"/>
                </a:solidFill>
                <a:latin typeface="Courier New"/>
                <a:cs typeface="Courier New"/>
              </a:rPr>
              <a:t>event_year, </a:t>
            </a:r>
            <a:r>
              <a:rPr sz="2050" spc="-1220" dirty="0">
                <a:solidFill>
                  <a:srgbClr val="04182D"/>
                </a:solidFill>
                <a:latin typeface="Courier New"/>
                <a:cs typeface="Courier New"/>
              </a:rPr>
              <a:t> </a:t>
            </a:r>
            <a:r>
              <a:rPr sz="2050" spc="10" dirty="0">
                <a:solidFill>
                  <a:srgbClr val="04182D"/>
                </a:solidFill>
                <a:latin typeface="Courier New"/>
                <a:cs typeface="Courier New"/>
              </a:rPr>
              <a:t>event_date</a:t>
            </a:r>
            <a:endParaRPr sz="2050" dirty="0">
              <a:latin typeface="Courier New"/>
              <a:cs typeface="Courier New"/>
            </a:endParaRPr>
          </a:p>
          <a:p>
            <a:pPr marL="12700">
              <a:lnSpc>
                <a:spcPct val="100000"/>
              </a:lnSpc>
              <a:spcBef>
                <a:spcPts val="1085"/>
              </a:spcBef>
            </a:pPr>
            <a:r>
              <a:rPr sz="2050" b="1" spc="10" dirty="0">
                <a:solidFill>
                  <a:srgbClr val="00B0F0"/>
                </a:solidFill>
                <a:latin typeface="Courier New"/>
                <a:cs typeface="Courier New"/>
              </a:rPr>
              <a:t>FROM</a:t>
            </a:r>
            <a:endParaRPr sz="2050" b="1" dirty="0">
              <a:solidFill>
                <a:srgbClr val="00B0F0"/>
              </a:solidFill>
              <a:latin typeface="Courier New"/>
              <a:cs typeface="Courier New"/>
            </a:endParaRPr>
          </a:p>
          <a:p>
            <a:pPr marL="328930">
              <a:lnSpc>
                <a:spcPct val="100000"/>
              </a:lnSpc>
              <a:spcBef>
                <a:spcPts val="1090"/>
              </a:spcBef>
            </a:pPr>
            <a:r>
              <a:rPr sz="2050" spc="10" dirty="0">
                <a:solidFill>
                  <a:srgbClr val="04182D"/>
                </a:solidFill>
                <a:latin typeface="Courier New"/>
                <a:cs typeface="Courier New"/>
              </a:rPr>
              <a:t>grid;</a:t>
            </a:r>
            <a:endParaRPr sz="2050" dirty="0">
              <a:latin typeface="Courier New"/>
              <a:cs typeface="Courier New"/>
            </a:endParaRPr>
          </a:p>
        </p:txBody>
      </p:sp>
      <p:sp>
        <p:nvSpPr>
          <p:cNvPr id="12" name="object 1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4" name="object 9">
            <a:extLst>
              <a:ext uri="{FF2B5EF4-FFF2-40B4-BE49-F238E27FC236}">
                <a16:creationId xmlns:a16="http://schemas.microsoft.com/office/drawing/2014/main" id="{8BBBC1D9-F0E8-8CCE-DD89-0814965C2F6E}"/>
              </a:ext>
            </a:extLst>
          </p:cNvPr>
          <p:cNvSpPr txBox="1"/>
          <p:nvPr/>
        </p:nvSpPr>
        <p:spPr>
          <a:xfrm>
            <a:off x="659602" y="1239648"/>
            <a:ext cx="6667500" cy="886076"/>
          </a:xfrm>
          <a:prstGeom prst="rect">
            <a:avLst/>
          </a:prstGeom>
        </p:spPr>
        <p:txBody>
          <a:bodyPr vert="horz" wrap="square" lIns="0" tIns="12065" rIns="0" bIns="0" rtlCol="0">
            <a:spAutoFit/>
          </a:bodyPr>
          <a:lstStyle/>
          <a:p>
            <a:pPr marL="12700" marR="5080">
              <a:lnSpc>
                <a:spcPct val="144100"/>
              </a:lnSpc>
              <a:spcBef>
                <a:spcPts val="95"/>
              </a:spcBef>
            </a:pPr>
            <a:r>
              <a:rPr sz="2050" b="1" spc="10" dirty="0">
                <a:solidFill>
                  <a:srgbClr val="00B0F0"/>
                </a:solidFill>
                <a:latin typeface="Courier New"/>
                <a:cs typeface="Courier New"/>
              </a:rPr>
              <a:t>SELECT</a:t>
            </a:r>
            <a:r>
              <a:rPr sz="2050" spc="10" dirty="0">
                <a:latin typeface="Courier New"/>
                <a:cs typeface="Courier New"/>
              </a:rPr>
              <a:t> </a:t>
            </a:r>
            <a:r>
              <a:rPr sz="2050" spc="10" dirty="0">
                <a:solidFill>
                  <a:srgbClr val="04182D"/>
                </a:solidFill>
                <a:latin typeface="Courier New"/>
                <a:cs typeface="Courier New"/>
              </a:rPr>
              <a:t>description, event_year, event_date </a:t>
            </a:r>
            <a:r>
              <a:rPr sz="2050" spc="-1220" dirty="0">
                <a:solidFill>
                  <a:srgbClr val="04182D"/>
                </a:solidFill>
                <a:latin typeface="Courier New"/>
                <a:cs typeface="Courier New"/>
              </a:rPr>
              <a:t> </a:t>
            </a:r>
            <a:r>
              <a:rPr sz="2050" b="1" spc="10" dirty="0">
                <a:solidFill>
                  <a:srgbClr val="00B0F0"/>
                </a:solidFill>
                <a:latin typeface="Courier New"/>
                <a:cs typeface="Courier New"/>
              </a:rPr>
              <a:t>FROM</a:t>
            </a:r>
            <a:r>
              <a:rPr sz="2050" spc="5" dirty="0">
                <a:latin typeface="Courier New"/>
                <a:cs typeface="Courier New"/>
              </a:rPr>
              <a:t> </a:t>
            </a:r>
            <a:r>
              <a:rPr sz="2050" spc="10" dirty="0">
                <a:solidFill>
                  <a:srgbClr val="04182D"/>
                </a:solidFill>
                <a:latin typeface="Courier New"/>
                <a:cs typeface="Courier New"/>
              </a:rPr>
              <a:t>grid;</a:t>
            </a:r>
            <a:endParaRPr sz="2050" dirty="0">
              <a:latin typeface="Courier New"/>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280" y="1409700"/>
            <a:ext cx="14575155" cy="2108835"/>
          </a:xfrm>
          <a:custGeom>
            <a:avLst/>
            <a:gdLst/>
            <a:ahLst/>
            <a:cxnLst/>
            <a:rect l="l" t="t" r="r" b="b"/>
            <a:pathLst>
              <a:path w="14575155" h="2108835">
                <a:moveTo>
                  <a:pt x="14498413" y="2108450"/>
                </a:moveTo>
                <a:lnTo>
                  <a:pt x="76505" y="2108450"/>
                </a:lnTo>
                <a:lnTo>
                  <a:pt x="71180" y="2107925"/>
                </a:lnTo>
                <a:lnTo>
                  <a:pt x="31920" y="2091663"/>
                </a:lnTo>
                <a:lnTo>
                  <a:pt x="4175" y="2052935"/>
                </a:lnTo>
                <a:lnTo>
                  <a:pt x="0" y="2031945"/>
                </a:lnTo>
                <a:lnTo>
                  <a:pt x="0" y="2026568"/>
                </a:lnTo>
                <a:lnTo>
                  <a:pt x="0" y="76505"/>
                </a:lnTo>
                <a:lnTo>
                  <a:pt x="16786" y="31920"/>
                </a:lnTo>
                <a:lnTo>
                  <a:pt x="55513" y="4175"/>
                </a:lnTo>
                <a:lnTo>
                  <a:pt x="76505" y="0"/>
                </a:lnTo>
                <a:lnTo>
                  <a:pt x="14498413" y="0"/>
                </a:lnTo>
                <a:lnTo>
                  <a:pt x="14542998" y="16786"/>
                </a:lnTo>
                <a:lnTo>
                  <a:pt x="14570742" y="55513"/>
                </a:lnTo>
                <a:lnTo>
                  <a:pt x="14574918" y="76505"/>
                </a:lnTo>
                <a:lnTo>
                  <a:pt x="14574918" y="2031945"/>
                </a:lnTo>
                <a:lnTo>
                  <a:pt x="14558132" y="2076530"/>
                </a:lnTo>
                <a:lnTo>
                  <a:pt x="14519404" y="2104274"/>
                </a:lnTo>
                <a:lnTo>
                  <a:pt x="14503737" y="2107925"/>
                </a:lnTo>
                <a:lnTo>
                  <a:pt x="14498413" y="210845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5" name="object 5"/>
          <p:cNvSpPr/>
          <p:nvPr/>
        </p:nvSpPr>
        <p:spPr>
          <a:xfrm>
            <a:off x="491172" y="3815824"/>
            <a:ext cx="14575155" cy="2559050"/>
          </a:xfrm>
          <a:custGeom>
            <a:avLst/>
            <a:gdLst/>
            <a:ahLst/>
            <a:cxnLst/>
            <a:rect l="l" t="t" r="r" b="b"/>
            <a:pathLst>
              <a:path w="14575155" h="2559050">
                <a:moveTo>
                  <a:pt x="14498413" y="2558798"/>
                </a:moveTo>
                <a:lnTo>
                  <a:pt x="76505" y="2558798"/>
                </a:lnTo>
                <a:lnTo>
                  <a:pt x="71180" y="2558273"/>
                </a:lnTo>
                <a:lnTo>
                  <a:pt x="31920" y="2542011"/>
                </a:lnTo>
                <a:lnTo>
                  <a:pt x="4175" y="2503284"/>
                </a:lnTo>
                <a:lnTo>
                  <a:pt x="0" y="2482293"/>
                </a:lnTo>
                <a:lnTo>
                  <a:pt x="0" y="2476917"/>
                </a:lnTo>
                <a:lnTo>
                  <a:pt x="0" y="76505"/>
                </a:lnTo>
                <a:lnTo>
                  <a:pt x="16786" y="31920"/>
                </a:lnTo>
                <a:lnTo>
                  <a:pt x="55513" y="4175"/>
                </a:lnTo>
                <a:lnTo>
                  <a:pt x="76505" y="0"/>
                </a:lnTo>
                <a:lnTo>
                  <a:pt x="14498413" y="0"/>
                </a:lnTo>
                <a:lnTo>
                  <a:pt x="14542998" y="16785"/>
                </a:lnTo>
                <a:lnTo>
                  <a:pt x="14570742" y="55513"/>
                </a:lnTo>
                <a:lnTo>
                  <a:pt x="14574918" y="76505"/>
                </a:lnTo>
                <a:lnTo>
                  <a:pt x="14574918" y="2482293"/>
                </a:lnTo>
                <a:lnTo>
                  <a:pt x="14558132" y="2526878"/>
                </a:lnTo>
                <a:lnTo>
                  <a:pt x="14519404" y="2554623"/>
                </a:lnTo>
                <a:lnTo>
                  <a:pt x="14503737" y="2558273"/>
                </a:lnTo>
                <a:lnTo>
                  <a:pt x="14498413" y="255879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6" name="object 6"/>
          <p:cNvSpPr txBox="1"/>
          <p:nvPr/>
        </p:nvSpPr>
        <p:spPr>
          <a:xfrm>
            <a:off x="633919" y="1523951"/>
            <a:ext cx="7047865" cy="1826895"/>
          </a:xfrm>
          <a:prstGeom prst="rect">
            <a:avLst/>
          </a:prstGeom>
        </p:spPr>
        <p:txBody>
          <a:bodyPr vert="horz" wrap="square" lIns="0" tIns="135255" rIns="0" bIns="0" rtlCol="0">
            <a:spAutoFit/>
          </a:bodyPr>
          <a:lstStyle/>
          <a:p>
            <a:pPr marL="12700">
              <a:lnSpc>
                <a:spcPct val="100000"/>
              </a:lnSpc>
              <a:spcBef>
                <a:spcPts val="1065"/>
              </a:spcBef>
            </a:pPr>
            <a:r>
              <a:rPr sz="2150" b="1" spc="-10" dirty="0">
                <a:solidFill>
                  <a:srgbClr val="00B0F0"/>
                </a:solidFill>
                <a:latin typeface="Courier New"/>
                <a:cs typeface="Courier New"/>
              </a:rPr>
              <a:t>SELECT</a:t>
            </a:r>
            <a:endParaRPr sz="2150" b="1" dirty="0">
              <a:solidFill>
                <a:srgbClr val="00B0F0"/>
              </a:solidFill>
              <a:latin typeface="Courier New"/>
              <a:cs typeface="Courier New"/>
            </a:endParaRPr>
          </a:p>
          <a:p>
            <a:pPr marL="339090" marR="5080" indent="-635">
              <a:lnSpc>
                <a:spcPct val="137400"/>
              </a:lnSpc>
            </a:pPr>
            <a:r>
              <a:rPr sz="2150" spc="-10" dirty="0">
                <a:solidFill>
                  <a:schemeClr val="accent6"/>
                </a:solidFill>
                <a:latin typeface="Courier New"/>
                <a:cs typeface="Courier New"/>
              </a:rPr>
              <a:t>SUBSTRING</a:t>
            </a:r>
            <a:r>
              <a:rPr sz="2150" spc="-10" dirty="0">
                <a:solidFill>
                  <a:srgbClr val="04182D"/>
                </a:solidFill>
                <a:latin typeface="Courier New"/>
                <a:cs typeface="Courier New"/>
              </a:rPr>
              <a:t>(url, </a:t>
            </a:r>
            <a:r>
              <a:rPr sz="2150" spc="-10" dirty="0">
                <a:solidFill>
                  <a:srgbClr val="BE2F72"/>
                </a:solidFill>
                <a:latin typeface="Courier New"/>
                <a:cs typeface="Courier New"/>
              </a:rPr>
              <a:t>12</a:t>
            </a:r>
            <a:r>
              <a:rPr sz="2150" spc="-10" dirty="0">
                <a:solidFill>
                  <a:srgbClr val="04182D"/>
                </a:solidFill>
                <a:latin typeface="Courier New"/>
                <a:cs typeface="Courier New"/>
              </a:rPr>
              <a:t>, </a:t>
            </a:r>
            <a:r>
              <a:rPr lang="en-US" sz="2150" spc="-10" dirty="0">
                <a:solidFill>
                  <a:srgbClr val="BE2F72"/>
                </a:solidFill>
                <a:latin typeface="Courier New"/>
                <a:cs typeface="Courier New"/>
              </a:rPr>
              <a:t>13</a:t>
            </a:r>
            <a:r>
              <a:rPr sz="2150" spc="-10" dirty="0">
                <a:solidFill>
                  <a:srgbClr val="04182D"/>
                </a:solidFill>
                <a:latin typeface="Courier New"/>
                <a:cs typeface="Courier New"/>
              </a:rPr>
              <a:t>) </a:t>
            </a:r>
            <a:r>
              <a:rPr sz="2150" b="1" spc="-10" dirty="0">
                <a:solidFill>
                  <a:srgbClr val="00B0F0"/>
                </a:solidFill>
                <a:latin typeface="Courier New"/>
                <a:cs typeface="Courier New"/>
              </a:rPr>
              <a:t>AS</a:t>
            </a:r>
            <a:r>
              <a:rPr sz="2150" spc="-10" dirty="0">
                <a:latin typeface="Courier New"/>
                <a:cs typeface="Courier New"/>
              </a:rPr>
              <a:t> </a:t>
            </a:r>
            <a:r>
              <a:rPr sz="2150" spc="-10" dirty="0">
                <a:solidFill>
                  <a:srgbClr val="04182D"/>
                </a:solidFill>
                <a:latin typeface="Courier New"/>
                <a:cs typeface="Courier New"/>
              </a:rPr>
              <a:t>target_section, </a:t>
            </a:r>
            <a:r>
              <a:rPr sz="2150" spc="-1280" dirty="0">
                <a:solidFill>
                  <a:srgbClr val="04182D"/>
                </a:solidFill>
                <a:latin typeface="Courier New"/>
                <a:cs typeface="Courier New"/>
              </a:rPr>
              <a:t> </a:t>
            </a:r>
            <a:r>
              <a:rPr sz="2150" spc="-10" dirty="0">
                <a:solidFill>
                  <a:srgbClr val="04182D"/>
                </a:solidFill>
                <a:latin typeface="Courier New"/>
                <a:cs typeface="Courier New"/>
              </a:rPr>
              <a:t>url</a:t>
            </a:r>
            <a:endParaRPr sz="2150" dirty="0">
              <a:latin typeface="Courier New"/>
              <a:cs typeface="Courier New"/>
            </a:endParaRPr>
          </a:p>
          <a:p>
            <a:pPr marL="12700">
              <a:lnSpc>
                <a:spcPct val="100000"/>
              </a:lnSpc>
              <a:spcBef>
                <a:spcPts val="970"/>
              </a:spcBef>
            </a:pPr>
            <a:r>
              <a:rPr sz="2150" b="1" spc="-10" dirty="0">
                <a:solidFill>
                  <a:srgbClr val="00B0F0"/>
                </a:solidFill>
                <a:latin typeface="Courier New"/>
                <a:cs typeface="Courier New"/>
              </a:rPr>
              <a:t>FROM</a:t>
            </a:r>
            <a:r>
              <a:rPr sz="2150" spc="-60" dirty="0">
                <a:latin typeface="Courier New"/>
                <a:cs typeface="Courier New"/>
              </a:rPr>
              <a:t> </a:t>
            </a:r>
            <a:r>
              <a:rPr sz="2150" spc="-10" dirty="0">
                <a:solidFill>
                  <a:srgbClr val="04182D"/>
                </a:solidFill>
                <a:latin typeface="Courier New"/>
                <a:cs typeface="Courier New"/>
              </a:rPr>
              <a:t>courses;</a:t>
            </a:r>
            <a:endParaRPr sz="2150" dirty="0">
              <a:latin typeface="Courier New"/>
              <a:cs typeface="Courier New"/>
            </a:endParaRPr>
          </a:p>
        </p:txBody>
      </p:sp>
      <p:sp>
        <p:nvSpPr>
          <p:cNvPr id="7" name="object 7"/>
          <p:cNvSpPr txBox="1"/>
          <p:nvPr/>
        </p:nvSpPr>
        <p:spPr>
          <a:xfrm>
            <a:off x="633919" y="3878046"/>
            <a:ext cx="9008110" cy="2303836"/>
          </a:xfrm>
          <a:prstGeom prst="rect">
            <a:avLst/>
          </a:prstGeom>
        </p:spPr>
        <p:txBody>
          <a:bodyPr vert="horz" wrap="square" lIns="0" tIns="135255" rIns="0" bIns="0" rtlCol="0">
            <a:spAutoFit/>
          </a:bodyPr>
          <a:lstStyle/>
          <a:p>
            <a:pPr marL="12700">
              <a:lnSpc>
                <a:spcPct val="100000"/>
              </a:lnSpc>
              <a:spcBef>
                <a:spcPts val="1065"/>
              </a:spcBef>
              <a:tabLst>
                <a:tab pos="3115310" algn="l"/>
                <a:tab pos="883158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3115310" algn="l"/>
                <a:tab pos="8831580" algn="l"/>
              </a:tabLst>
            </a:pPr>
            <a:r>
              <a:rPr sz="2150" spc="-5" dirty="0">
                <a:solidFill>
                  <a:srgbClr val="FFFFFF"/>
                </a:solidFill>
                <a:latin typeface="Courier New"/>
                <a:cs typeface="Courier New"/>
              </a:rPr>
              <a:t>| </a:t>
            </a:r>
            <a:r>
              <a:rPr sz="2150" spc="-10" dirty="0">
                <a:solidFill>
                  <a:srgbClr val="FFFFFF"/>
                </a:solidFill>
                <a:latin typeface="Courier New"/>
                <a:cs typeface="Courier New"/>
              </a:rPr>
              <a:t>target_sectio</a:t>
            </a:r>
            <a:r>
              <a:rPr sz="2150" spc="-5" dirty="0">
                <a:solidFill>
                  <a:srgbClr val="FFFFFF"/>
                </a:solidFill>
                <a:latin typeface="Courier New"/>
                <a:cs typeface="Courier New"/>
              </a:rPr>
              <a:t>n</a:t>
            </a:r>
            <a:r>
              <a:rPr sz="2150" dirty="0">
                <a:solidFill>
                  <a:srgbClr val="FFFFFF"/>
                </a:solidFill>
                <a:latin typeface="Courier New"/>
                <a:cs typeface="Courier New"/>
              </a:rPr>
              <a:t>	</a:t>
            </a:r>
            <a:r>
              <a:rPr sz="2150" spc="-5" dirty="0">
                <a:solidFill>
                  <a:srgbClr val="FFFFFF"/>
                </a:solidFill>
                <a:latin typeface="Courier New"/>
                <a:cs typeface="Courier New"/>
              </a:rPr>
              <a:t>| </a:t>
            </a:r>
            <a:r>
              <a:rPr sz="2150" spc="-10" dirty="0">
                <a:solidFill>
                  <a:srgbClr val="FFFFFF"/>
                </a:solidFill>
                <a:latin typeface="Courier New"/>
                <a:cs typeface="Courier New"/>
              </a:rPr>
              <a:t>ur</a:t>
            </a:r>
            <a:r>
              <a:rPr sz="2150" spc="-5" dirty="0">
                <a:solidFill>
                  <a:srgbClr val="FFFFFF"/>
                </a:solidFill>
                <a:latin typeface="Courier New"/>
                <a:cs typeface="Courier New"/>
              </a:rPr>
              <a:t>l</a:t>
            </a:r>
            <a:r>
              <a:rPr sz="2150" dirty="0">
                <a:solidFill>
                  <a:srgbClr val="FFFFFF"/>
                </a:solidFill>
                <a:latin typeface="Courier New"/>
                <a:cs typeface="Courier New"/>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70"/>
              </a:spcBef>
              <a:tabLst>
                <a:tab pos="3115310" algn="l"/>
                <a:tab pos="883158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3115310" algn="l"/>
                <a:tab pos="8831580" algn="l"/>
              </a:tabLst>
            </a:pPr>
            <a:r>
              <a:rPr sz="2150" spc="-5" dirty="0">
                <a:solidFill>
                  <a:srgbClr val="FFFFFF"/>
                </a:solidFill>
                <a:latin typeface="Courier New"/>
                <a:cs typeface="Courier New"/>
              </a:rPr>
              <a:t>| </a:t>
            </a:r>
            <a:r>
              <a:rPr lang="en-US" sz="2150" spc="-10" dirty="0" err="1">
                <a:solidFill>
                  <a:srgbClr val="FFFFFF"/>
                </a:solidFill>
                <a:latin typeface="Courier New"/>
                <a:cs typeface="Courier New"/>
              </a:rPr>
              <a:t>sqlserver</a:t>
            </a:r>
            <a:r>
              <a:rPr sz="2150" spc="-10" dirty="0" err="1">
                <a:solidFill>
                  <a:srgbClr val="FFFFFF"/>
                </a:solidFill>
                <a:latin typeface="Courier New"/>
                <a:cs typeface="Courier New"/>
              </a:rPr>
              <a:t>.co</a:t>
            </a:r>
            <a:r>
              <a:rPr sz="2150" spc="-5" dirty="0" err="1">
                <a:solidFill>
                  <a:srgbClr val="FFFFFF"/>
                </a:solidFill>
                <a:latin typeface="Courier New"/>
                <a:cs typeface="Courier New"/>
              </a:rPr>
              <a:t>m</a:t>
            </a:r>
            <a:r>
              <a:rPr sz="2150" dirty="0">
                <a:solidFill>
                  <a:srgbClr val="FFFFFF"/>
                </a:solidFill>
                <a:latin typeface="Courier New"/>
                <a:cs typeface="Courier New"/>
              </a:rPr>
              <a:t>	</a:t>
            </a:r>
            <a:r>
              <a:rPr sz="2150" spc="-10" dirty="0">
                <a:solidFill>
                  <a:srgbClr val="FFFFFF"/>
                </a:solidFill>
                <a:latin typeface="Courier New"/>
                <a:cs typeface="Courier New"/>
              </a:rPr>
              <a:t>|</a:t>
            </a:r>
            <a:r>
              <a:rPr sz="2150" spc="-10" dirty="0">
                <a:solidFill>
                  <a:schemeClr val="bg1"/>
                </a:solidFill>
                <a:latin typeface="Courier New"/>
                <a:cs typeface="Courier New"/>
              </a:rPr>
              <a:t>https//</a:t>
            </a:r>
            <a:r>
              <a:rPr sz="2150" spc="-10" dirty="0" err="1">
                <a:solidFill>
                  <a:schemeClr val="bg1"/>
                </a:solidFill>
                <a:latin typeface="Courier New"/>
                <a:cs typeface="Courier New"/>
                <a:hlinkClick r:id="rId2">
                  <a:extLst>
                    <a:ext uri="{A12FA001-AC4F-418D-AE19-62706E023703}">
                      <ahyp:hlinkClr xmlns:ahyp="http://schemas.microsoft.com/office/drawing/2018/hyperlinkcolor" val="tx"/>
                    </a:ext>
                  </a:extLst>
                </a:hlinkClick>
              </a:rPr>
              <a:t>www.</a:t>
            </a:r>
            <a:r>
              <a:rPr lang="en-US" sz="2150" spc="-10" dirty="0" err="1">
                <a:solidFill>
                  <a:schemeClr val="bg1"/>
                </a:solidFill>
                <a:latin typeface="Courier New"/>
                <a:cs typeface="Courier New"/>
              </a:rPr>
              <a:t>sqlserver</a:t>
            </a:r>
            <a:r>
              <a:rPr sz="2150" spc="-10" dirty="0" err="1">
                <a:solidFill>
                  <a:schemeClr val="bg1"/>
                </a:solidFill>
                <a:latin typeface="Courier New"/>
                <a:cs typeface="Courier New"/>
                <a:hlinkClick r:id="rId2">
                  <a:extLst>
                    <a:ext uri="{A12FA001-AC4F-418D-AE19-62706E023703}">
                      <ahyp:hlinkClr xmlns:ahyp="http://schemas.microsoft.com/office/drawing/2018/hyperlinkcolor" val="tx"/>
                    </a:ext>
                  </a:extLst>
                </a:hlinkClick>
              </a:rPr>
              <a:t>.com</a:t>
            </a:r>
            <a:r>
              <a:rPr sz="2150" spc="-10" dirty="0">
                <a:solidFill>
                  <a:schemeClr val="bg1"/>
                </a:solidFill>
                <a:latin typeface="Courier New"/>
                <a:cs typeface="Courier New"/>
                <a:hlinkClick r:id="rId2">
                  <a:extLst>
                    <a:ext uri="{A12FA001-AC4F-418D-AE19-62706E023703}">
                      <ahyp:hlinkClr xmlns:ahyp="http://schemas.microsoft.com/office/drawing/2018/hyperlinkcolor" val="tx"/>
                    </a:ext>
                  </a:extLst>
                </a:hlinkClick>
              </a:rPr>
              <a:t>/course</a:t>
            </a:r>
            <a:r>
              <a:rPr sz="2150" spc="-5" dirty="0">
                <a:solidFill>
                  <a:schemeClr val="bg1"/>
                </a:solidFill>
                <a:latin typeface="Courier New"/>
                <a:cs typeface="Courier New"/>
                <a:hlinkClick r:id="rId2">
                  <a:extLst>
                    <a:ext uri="{A12FA001-AC4F-418D-AE19-62706E023703}">
                      <ahyp:hlinkClr xmlns:ahyp="http://schemas.microsoft.com/office/drawing/2018/hyperlinkcolor" val="tx"/>
                    </a:ext>
                  </a:extLst>
                </a:hlinkClick>
              </a:rPr>
              <a:t>s</a:t>
            </a:r>
            <a:r>
              <a:rPr sz="2150" dirty="0">
                <a:solidFill>
                  <a:schemeClr val="bg1"/>
                </a:solidFill>
                <a:latin typeface="Courier New"/>
                <a:cs typeface="Courier New"/>
              </a:rPr>
              <a:t>	</a:t>
            </a:r>
            <a:r>
              <a:rPr sz="2150" spc="-5" dirty="0">
                <a:solidFill>
                  <a:srgbClr val="FFFFFF"/>
                </a:solidFill>
                <a:latin typeface="Courier New"/>
                <a:cs typeface="Courier New"/>
              </a:rPr>
              <a:t>|</a:t>
            </a:r>
            <a:endParaRPr sz="2150" dirty="0">
              <a:latin typeface="Courier New"/>
              <a:cs typeface="Courier New"/>
            </a:endParaRPr>
          </a:p>
          <a:p>
            <a:pPr marL="12700">
              <a:lnSpc>
                <a:spcPct val="100000"/>
              </a:lnSpc>
              <a:spcBef>
                <a:spcPts val="965"/>
              </a:spcBef>
              <a:tabLst>
                <a:tab pos="3115310" algn="l"/>
                <a:tab pos="8831580" algn="l"/>
              </a:tabLst>
            </a:pP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10" dirty="0">
                <a:solidFill>
                  <a:srgbClr val="FFFFFF"/>
                </a:solidFill>
                <a:latin typeface="Courier New"/>
                <a:cs typeface="Courier New"/>
              </a:rPr>
              <a:t>+</a:t>
            </a:r>
            <a:r>
              <a:rPr sz="2150" u="heavy" spc="-5" dirty="0">
                <a:solidFill>
                  <a:srgbClr val="FFFFFF"/>
                </a:solidFill>
                <a:uFill>
                  <a:solidFill>
                    <a:srgbClr val="FEFEFE"/>
                  </a:solidFill>
                </a:uFill>
                <a:latin typeface="Arial Hebrew Scholar" pitchFamily="2" charset="-79"/>
                <a:cs typeface="Arial Hebrew Scholar" pitchFamily="2" charset="-79"/>
              </a:rPr>
              <a:t> </a:t>
            </a:r>
            <a:r>
              <a:rPr sz="2150" u="heavy" dirty="0">
                <a:solidFill>
                  <a:srgbClr val="FFFFFF"/>
                </a:solidFill>
                <a:uFill>
                  <a:solidFill>
                    <a:srgbClr val="FEFEFE"/>
                  </a:solidFill>
                </a:uFill>
                <a:latin typeface="Arial Hebrew Scholar" pitchFamily="2" charset="-79"/>
                <a:cs typeface="Arial Hebrew Scholar" pitchFamily="2" charset="-79"/>
              </a:rPr>
              <a:t>	</a:t>
            </a:r>
            <a:r>
              <a:rPr sz="2150" spc="-5" dirty="0">
                <a:solidFill>
                  <a:srgbClr val="FFFFFF"/>
                </a:solidFill>
                <a:latin typeface="Courier New"/>
                <a:cs typeface="Courier New"/>
              </a:rPr>
              <a:t>+</a:t>
            </a:r>
            <a:endParaRPr sz="2150" dirty="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2" name="object 2">
            <a:extLst>
              <a:ext uri="{FF2B5EF4-FFF2-40B4-BE49-F238E27FC236}">
                <a16:creationId xmlns:a16="http://schemas.microsoft.com/office/drawing/2014/main" id="{75663668-A2E3-B622-503C-C795F89D4B79}"/>
              </a:ext>
            </a:extLst>
          </p:cNvPr>
          <p:cNvSpPr txBox="1">
            <a:spLocks/>
          </p:cNvSpPr>
          <p:nvPr/>
        </p:nvSpPr>
        <p:spPr>
          <a:xfrm>
            <a:off x="478589" y="273873"/>
            <a:ext cx="2526665" cy="713740"/>
          </a:xfrm>
          <a:prstGeom prst="rect">
            <a:avLst/>
          </a:prstGeom>
        </p:spPr>
        <p:txBody>
          <a:bodyPr vert="horz" wrap="square" lIns="0" tIns="13970" rIns="0" bIns="0" rtlCol="0">
            <a:spAutoFit/>
          </a:bodyPr>
          <a:lstStyle>
            <a:lvl1pPr>
              <a:defRPr b="0" i="0">
                <a:latin typeface="Arial Hebrew Scholar" pitchFamily="2" charset="-79"/>
                <a:ea typeface="+mj-ea"/>
                <a:cs typeface="Arial Hebrew Scholar" pitchFamily="2" charset="-79"/>
              </a:defRPr>
            </a:lvl1pPr>
          </a:lstStyle>
          <a:p>
            <a:pPr marL="12700">
              <a:spcBef>
                <a:spcPts val="110"/>
              </a:spcBef>
            </a:pPr>
            <a:r>
              <a:rPr lang="en-US" sz="4500" kern="0" spc="-550" dirty="0">
                <a:solidFill>
                  <a:sysClr val="windowText" lastClr="000000"/>
                </a:solidFill>
              </a:rPr>
              <a:t>SUBSTRING</a:t>
            </a:r>
            <a:endParaRPr lang="en-US" sz="45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3"/>
            <a:ext cx="2526665" cy="713740"/>
          </a:xfrm>
          <a:prstGeom prst="rect">
            <a:avLst/>
          </a:prstGeom>
        </p:spPr>
        <p:txBody>
          <a:bodyPr vert="horz" wrap="square" lIns="0" tIns="13970" rIns="0" bIns="0" rtlCol="0">
            <a:spAutoFit/>
          </a:bodyPr>
          <a:lstStyle/>
          <a:p>
            <a:pPr marL="12700">
              <a:lnSpc>
                <a:spcPct val="100000"/>
              </a:lnSpc>
              <a:spcBef>
                <a:spcPts val="110"/>
              </a:spcBef>
            </a:pPr>
            <a:r>
              <a:rPr sz="4500" spc="-550" dirty="0"/>
              <a:t>R</a:t>
            </a:r>
            <a:r>
              <a:rPr sz="4500" spc="-45" dirty="0"/>
              <a:t>E</a:t>
            </a:r>
            <a:r>
              <a:rPr sz="4500" spc="-265" dirty="0"/>
              <a:t>P</a:t>
            </a:r>
            <a:r>
              <a:rPr sz="4500" spc="-260" dirty="0"/>
              <a:t>L</a:t>
            </a:r>
            <a:r>
              <a:rPr sz="4500" spc="-30" dirty="0"/>
              <a:t>A</a:t>
            </a:r>
            <a:r>
              <a:rPr sz="4500" spc="340" dirty="0"/>
              <a:t>C</a:t>
            </a:r>
            <a:r>
              <a:rPr sz="4500" spc="40" dirty="0"/>
              <a:t>E</a:t>
            </a:r>
            <a:endParaRPr sz="4500" dirty="0"/>
          </a:p>
        </p:txBody>
      </p:sp>
      <p:sp>
        <p:nvSpPr>
          <p:cNvPr id="4" name="object 4"/>
          <p:cNvSpPr/>
          <p:nvPr/>
        </p:nvSpPr>
        <p:spPr>
          <a:xfrm>
            <a:off x="471901" y="1181100"/>
            <a:ext cx="14575155" cy="1576705"/>
          </a:xfrm>
          <a:custGeom>
            <a:avLst/>
            <a:gdLst/>
            <a:ahLst/>
            <a:cxnLst/>
            <a:rect l="l" t="t" r="r" b="b"/>
            <a:pathLst>
              <a:path w="14575155" h="1576705">
                <a:moveTo>
                  <a:pt x="14498413" y="1576220"/>
                </a:moveTo>
                <a:lnTo>
                  <a:pt x="76505" y="1576220"/>
                </a:lnTo>
                <a:lnTo>
                  <a:pt x="71180" y="1575695"/>
                </a:lnTo>
                <a:lnTo>
                  <a:pt x="31920" y="1559433"/>
                </a:lnTo>
                <a:lnTo>
                  <a:pt x="4175" y="1520705"/>
                </a:lnTo>
                <a:lnTo>
                  <a:pt x="0" y="1499715"/>
                </a:lnTo>
                <a:lnTo>
                  <a:pt x="0" y="1494338"/>
                </a:lnTo>
                <a:lnTo>
                  <a:pt x="0" y="76505"/>
                </a:lnTo>
                <a:lnTo>
                  <a:pt x="16786" y="31920"/>
                </a:lnTo>
                <a:lnTo>
                  <a:pt x="55513" y="4175"/>
                </a:lnTo>
                <a:lnTo>
                  <a:pt x="76505" y="0"/>
                </a:lnTo>
                <a:lnTo>
                  <a:pt x="14498413" y="0"/>
                </a:lnTo>
                <a:lnTo>
                  <a:pt x="14542998" y="16786"/>
                </a:lnTo>
                <a:lnTo>
                  <a:pt x="14570742" y="55513"/>
                </a:lnTo>
                <a:lnTo>
                  <a:pt x="14574918" y="76505"/>
                </a:lnTo>
                <a:lnTo>
                  <a:pt x="14574918" y="1499715"/>
                </a:lnTo>
                <a:lnTo>
                  <a:pt x="14558132" y="1544299"/>
                </a:lnTo>
                <a:lnTo>
                  <a:pt x="14519404" y="1572044"/>
                </a:lnTo>
                <a:lnTo>
                  <a:pt x="14503737" y="1575695"/>
                </a:lnTo>
                <a:lnTo>
                  <a:pt x="14498413" y="1576220"/>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988665"/>
            <a:ext cx="14575155" cy="4176395"/>
          </a:xfrm>
          <a:custGeom>
            <a:avLst/>
            <a:gdLst/>
            <a:ahLst/>
            <a:cxnLst/>
            <a:rect l="l" t="t" r="r" b="b"/>
            <a:pathLst>
              <a:path w="14575155" h="4176395">
                <a:moveTo>
                  <a:pt x="14498413" y="4175959"/>
                </a:moveTo>
                <a:lnTo>
                  <a:pt x="76505" y="4175959"/>
                </a:lnTo>
                <a:lnTo>
                  <a:pt x="71180" y="4175434"/>
                </a:lnTo>
                <a:lnTo>
                  <a:pt x="31920" y="4159172"/>
                </a:lnTo>
                <a:lnTo>
                  <a:pt x="4175" y="4120445"/>
                </a:lnTo>
                <a:lnTo>
                  <a:pt x="0" y="4099454"/>
                </a:lnTo>
                <a:lnTo>
                  <a:pt x="0" y="4094078"/>
                </a:lnTo>
                <a:lnTo>
                  <a:pt x="0" y="76505"/>
                </a:lnTo>
                <a:lnTo>
                  <a:pt x="16786" y="31919"/>
                </a:lnTo>
                <a:lnTo>
                  <a:pt x="55513" y="4175"/>
                </a:lnTo>
                <a:lnTo>
                  <a:pt x="76505" y="0"/>
                </a:lnTo>
                <a:lnTo>
                  <a:pt x="14498413" y="0"/>
                </a:lnTo>
                <a:lnTo>
                  <a:pt x="14542998" y="16786"/>
                </a:lnTo>
                <a:lnTo>
                  <a:pt x="14570742" y="55513"/>
                </a:lnTo>
                <a:lnTo>
                  <a:pt x="14574918" y="76505"/>
                </a:lnTo>
                <a:lnTo>
                  <a:pt x="14574918" y="4099454"/>
                </a:lnTo>
                <a:lnTo>
                  <a:pt x="14558132" y="4144038"/>
                </a:lnTo>
                <a:lnTo>
                  <a:pt x="14519404" y="4171783"/>
                </a:lnTo>
                <a:lnTo>
                  <a:pt x="14503737" y="4175434"/>
                </a:lnTo>
                <a:lnTo>
                  <a:pt x="14498413" y="4175959"/>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25720" y="1226157"/>
            <a:ext cx="8376920" cy="1315085"/>
          </a:xfrm>
          <a:prstGeom prst="rect">
            <a:avLst/>
          </a:prstGeom>
        </p:spPr>
        <p:txBody>
          <a:bodyPr vert="horz" wrap="square" lIns="0" tIns="136525" rIns="0" bIns="0" rtlCol="0">
            <a:spAutoFit/>
          </a:bodyPr>
          <a:lstStyle/>
          <a:p>
            <a:pPr marL="12700">
              <a:lnSpc>
                <a:spcPct val="100000"/>
              </a:lnSpc>
              <a:spcBef>
                <a:spcPts val="1075"/>
              </a:spcBef>
            </a:pPr>
            <a:r>
              <a:rPr sz="2000" b="1" spc="10" dirty="0">
                <a:solidFill>
                  <a:srgbClr val="00B0F0"/>
                </a:solidFill>
                <a:latin typeface="Courier New"/>
                <a:cs typeface="Courier New"/>
              </a:rPr>
              <a:t>SELECT</a:t>
            </a:r>
            <a:endParaRPr sz="2000" b="1" dirty="0">
              <a:solidFill>
                <a:srgbClr val="00B0F0"/>
              </a:solidFill>
              <a:latin typeface="Courier New"/>
              <a:cs typeface="Courier New"/>
            </a:endParaRPr>
          </a:p>
          <a:p>
            <a:pPr marL="12700" marR="5080" indent="309245">
              <a:lnSpc>
                <a:spcPct val="141000"/>
              </a:lnSpc>
              <a:spcBef>
                <a:spcPts val="5"/>
              </a:spcBef>
            </a:pPr>
            <a:r>
              <a:rPr sz="2000" b="1" spc="10" dirty="0">
                <a:solidFill>
                  <a:srgbClr val="00B0F0"/>
                </a:solidFill>
                <a:latin typeface="Courier New"/>
                <a:cs typeface="Courier New"/>
              </a:rPr>
              <a:t>TOP</a:t>
            </a:r>
            <a:r>
              <a:rPr sz="2000" spc="10" dirty="0">
                <a:solidFill>
                  <a:srgbClr val="04182D"/>
                </a:solidFill>
                <a:latin typeface="Courier New"/>
                <a:cs typeface="Courier New"/>
              </a:rPr>
              <a:t>(</a:t>
            </a:r>
            <a:r>
              <a:rPr sz="2000" spc="10" dirty="0">
                <a:solidFill>
                  <a:srgbClr val="BE2F72"/>
                </a:solidFill>
                <a:latin typeface="Courier New"/>
                <a:cs typeface="Courier New"/>
              </a:rPr>
              <a:t>5</a:t>
            </a:r>
            <a:r>
              <a:rPr sz="2000" spc="10" dirty="0">
                <a:solidFill>
                  <a:srgbClr val="04182D"/>
                </a:solidFill>
                <a:latin typeface="Courier New"/>
                <a:cs typeface="Courier New"/>
              </a:rPr>
              <a:t>)</a:t>
            </a:r>
            <a:r>
              <a:rPr sz="2000" spc="30" dirty="0">
                <a:solidFill>
                  <a:srgbClr val="04182D"/>
                </a:solidFill>
                <a:latin typeface="Courier New"/>
                <a:cs typeface="Courier New"/>
              </a:rPr>
              <a:t> </a:t>
            </a:r>
            <a:r>
              <a:rPr sz="2000" spc="10" dirty="0">
                <a:solidFill>
                  <a:schemeClr val="accent6"/>
                </a:solidFill>
                <a:latin typeface="Courier New"/>
                <a:cs typeface="Courier New"/>
              </a:rPr>
              <a:t>REPLACE</a:t>
            </a:r>
            <a:r>
              <a:rPr sz="2000" spc="10" dirty="0">
                <a:solidFill>
                  <a:srgbClr val="04182D"/>
                </a:solidFill>
                <a:latin typeface="Courier New"/>
                <a:cs typeface="Courier New"/>
              </a:rPr>
              <a:t>(url,</a:t>
            </a:r>
            <a:r>
              <a:rPr sz="2000" spc="25" dirty="0">
                <a:solidFill>
                  <a:srgbClr val="04182D"/>
                </a:solidFill>
                <a:latin typeface="Courier New"/>
                <a:cs typeface="Courier New"/>
              </a:rPr>
              <a:t> </a:t>
            </a:r>
            <a:r>
              <a:rPr sz="2000" spc="10" dirty="0">
                <a:solidFill>
                  <a:srgbClr val="BE2F72"/>
                </a:solidFill>
                <a:latin typeface="Courier New"/>
                <a:cs typeface="Courier New"/>
              </a:rPr>
              <a:t>'_'</a:t>
            </a:r>
            <a:r>
              <a:rPr sz="2000" spc="10" dirty="0">
                <a:solidFill>
                  <a:srgbClr val="04182D"/>
                </a:solidFill>
                <a:latin typeface="Courier New"/>
                <a:cs typeface="Courier New"/>
              </a:rPr>
              <a:t>,</a:t>
            </a:r>
            <a:r>
              <a:rPr sz="2000" spc="30" dirty="0">
                <a:solidFill>
                  <a:srgbClr val="04182D"/>
                </a:solidFill>
                <a:latin typeface="Courier New"/>
                <a:cs typeface="Courier New"/>
              </a:rPr>
              <a:t> </a:t>
            </a:r>
            <a:r>
              <a:rPr sz="2000" spc="10" dirty="0">
                <a:solidFill>
                  <a:srgbClr val="BE2F72"/>
                </a:solidFill>
                <a:latin typeface="Courier New"/>
                <a:cs typeface="Courier New"/>
              </a:rPr>
              <a:t>'-'</a:t>
            </a:r>
            <a:r>
              <a:rPr sz="2000" spc="10" dirty="0">
                <a:solidFill>
                  <a:srgbClr val="04182D"/>
                </a:solidFill>
                <a:latin typeface="Courier New"/>
                <a:cs typeface="Courier New"/>
              </a:rPr>
              <a:t>)</a:t>
            </a:r>
            <a:r>
              <a:rPr sz="2000" spc="30" dirty="0">
                <a:solidFill>
                  <a:srgbClr val="04182D"/>
                </a:solidFill>
                <a:latin typeface="Courier New"/>
                <a:cs typeface="Courier New"/>
              </a:rPr>
              <a:t> </a:t>
            </a:r>
            <a:r>
              <a:rPr sz="2000" b="1" spc="15" dirty="0">
                <a:solidFill>
                  <a:srgbClr val="00B0F0"/>
                </a:solidFill>
                <a:latin typeface="Courier New"/>
                <a:cs typeface="Courier New"/>
              </a:rPr>
              <a:t>AS</a:t>
            </a:r>
            <a:r>
              <a:rPr sz="2000" spc="30" dirty="0">
                <a:latin typeface="Courier New"/>
                <a:cs typeface="Courier New"/>
              </a:rPr>
              <a:t> </a:t>
            </a:r>
            <a:r>
              <a:rPr sz="2000" spc="10" dirty="0">
                <a:solidFill>
                  <a:srgbClr val="04182D"/>
                </a:solidFill>
                <a:latin typeface="Courier New"/>
                <a:cs typeface="Courier New"/>
              </a:rPr>
              <a:t>replace_with_hyphen </a:t>
            </a:r>
            <a:r>
              <a:rPr sz="2000" spc="-1185" dirty="0">
                <a:solidFill>
                  <a:srgbClr val="04182D"/>
                </a:solidFill>
                <a:latin typeface="Courier New"/>
                <a:cs typeface="Courier New"/>
              </a:rPr>
              <a:t> </a:t>
            </a:r>
            <a:r>
              <a:rPr sz="2000" b="1" spc="10" dirty="0">
                <a:solidFill>
                  <a:srgbClr val="00B0F0"/>
                </a:solidFill>
                <a:latin typeface="Courier New"/>
                <a:cs typeface="Courier New"/>
              </a:rPr>
              <a:t>FROM</a:t>
            </a:r>
            <a:r>
              <a:rPr sz="2000" spc="10" dirty="0">
                <a:latin typeface="Courier New"/>
                <a:cs typeface="Courier New"/>
              </a:rPr>
              <a:t> </a:t>
            </a:r>
            <a:r>
              <a:rPr sz="2000" spc="10" dirty="0">
                <a:solidFill>
                  <a:srgbClr val="04182D"/>
                </a:solidFill>
                <a:latin typeface="Courier New"/>
                <a:cs typeface="Courier New"/>
              </a:rPr>
              <a:t>courses;</a:t>
            </a:r>
            <a:endParaRPr sz="2000" dirty="0">
              <a:latin typeface="Courier New"/>
              <a:cs typeface="Courier New"/>
            </a:endParaRPr>
          </a:p>
        </p:txBody>
      </p:sp>
      <p:sp>
        <p:nvSpPr>
          <p:cNvPr id="8" name="object 8"/>
          <p:cNvSpPr txBox="1"/>
          <p:nvPr/>
        </p:nvSpPr>
        <p:spPr>
          <a:xfrm>
            <a:off x="625720" y="3068491"/>
            <a:ext cx="6058535" cy="1315085"/>
          </a:xfrm>
          <a:prstGeom prst="rect">
            <a:avLst/>
          </a:prstGeom>
        </p:spPr>
        <p:txBody>
          <a:bodyPr vert="horz" wrap="square" lIns="0" tIns="136525" rIns="0" bIns="0" rtlCol="0">
            <a:spAutoFit/>
          </a:bodyPr>
          <a:lstStyle/>
          <a:p>
            <a:pPr marL="12700">
              <a:lnSpc>
                <a:spcPct val="100000"/>
              </a:lnSpc>
              <a:spcBef>
                <a:spcPts val="1075"/>
              </a:spcBef>
              <a:tabLst>
                <a:tab pos="589026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5890260" algn="l"/>
              </a:tabLst>
            </a:pPr>
            <a:r>
              <a:rPr sz="2000" spc="15" dirty="0">
                <a:solidFill>
                  <a:srgbClr val="FFFFFF"/>
                </a:solidFill>
                <a:latin typeface="Courier New"/>
                <a:cs typeface="Courier New"/>
              </a:rPr>
              <a:t>| </a:t>
            </a:r>
            <a:r>
              <a:rPr sz="2000" spc="10" dirty="0">
                <a:solidFill>
                  <a:srgbClr val="FFFFFF"/>
                </a:solidFill>
                <a:latin typeface="Courier New"/>
                <a:cs typeface="Courier New"/>
              </a:rPr>
              <a:t>replace_with_hyphe</a:t>
            </a:r>
            <a:r>
              <a:rPr sz="2000" spc="15" dirty="0">
                <a:solidFill>
                  <a:srgbClr val="FFFFFF"/>
                </a:solidFill>
                <a:latin typeface="Courier New"/>
                <a:cs typeface="Courier New"/>
              </a:rPr>
              <a:t>n</a:t>
            </a:r>
            <a:r>
              <a:rPr sz="2000" dirty="0">
                <a:solidFill>
                  <a:srgbClr val="FFFFFF"/>
                </a:solidFill>
                <a:latin typeface="Courier New"/>
                <a:cs typeface="Courier New"/>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589026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9" name="object 9"/>
          <p:cNvGraphicFramePr>
            <a:graphicFrameLocks noGrp="1"/>
          </p:cNvGraphicFramePr>
          <p:nvPr/>
        </p:nvGraphicFramePr>
        <p:xfrm>
          <a:off x="606670" y="4498930"/>
          <a:ext cx="6095365" cy="2039340"/>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5490845">
                  <a:extLst>
                    <a:ext uri="{9D8B030D-6E8A-4147-A177-3AD203B41FA5}">
                      <a16:colId xmlns:a16="http://schemas.microsoft.com/office/drawing/2014/main" val="20001"/>
                    </a:ext>
                  </a:extLst>
                </a:gridCol>
                <a:gridCol w="340995">
                  <a:extLst>
                    <a:ext uri="{9D8B030D-6E8A-4147-A177-3AD203B41FA5}">
                      <a16:colId xmlns:a16="http://schemas.microsoft.com/office/drawing/2014/main" val="20002"/>
                    </a:ext>
                  </a:extLst>
                </a:gridCol>
              </a:tblGrid>
              <a:tr h="374853">
                <a:tc>
                  <a:txBody>
                    <a:bodyPr/>
                    <a:lstStyle/>
                    <a:p>
                      <a:pPr marR="37465" algn="ctr">
                        <a:lnSpc>
                          <a:spcPts val="2370"/>
                        </a:lnSpc>
                      </a:pPr>
                      <a:r>
                        <a:rPr sz="2000" dirty="0">
                          <a:solidFill>
                            <a:srgbClr val="FFFFFF"/>
                          </a:solidFill>
                          <a:latin typeface="Courier New"/>
                          <a:cs typeface="Courier New"/>
                        </a:rPr>
                        <a:t>|</a:t>
                      </a:r>
                      <a:endParaRPr sz="2000" dirty="0">
                        <a:latin typeface="Courier New"/>
                        <a:cs typeface="Courier New"/>
                      </a:endParaRPr>
                    </a:p>
                  </a:txBody>
                  <a:tcPr marL="0" marR="0" marT="0" marB="0"/>
                </a:tc>
                <a:tc>
                  <a:txBody>
                    <a:bodyPr/>
                    <a:lstStyle/>
                    <a:p>
                      <a:pPr marL="76835">
                        <a:lnSpc>
                          <a:spcPts val="2370"/>
                        </a:lnSpc>
                      </a:pPr>
                      <a:r>
                        <a:rPr lang="en-US" sz="2000" spc="10" dirty="0" err="1">
                          <a:solidFill>
                            <a:srgbClr val="FFFFFF"/>
                          </a:solidFill>
                          <a:latin typeface="Courier New"/>
                          <a:cs typeface="Courier New"/>
                        </a:rPr>
                        <a:t>sqlserver</a:t>
                      </a:r>
                      <a:r>
                        <a:rPr sz="2000" spc="10" dirty="0" err="1">
                          <a:solidFill>
                            <a:srgbClr val="FFFFFF"/>
                          </a:solidFill>
                          <a:latin typeface="Courier New"/>
                          <a:cs typeface="Courier New"/>
                        </a:rPr>
                        <a:t>.com</a:t>
                      </a:r>
                      <a:r>
                        <a:rPr sz="2000" spc="10" dirty="0">
                          <a:solidFill>
                            <a:srgbClr val="FFFFFF"/>
                          </a:solidFill>
                          <a:latin typeface="Courier New"/>
                          <a:cs typeface="Courier New"/>
                        </a:rPr>
                        <a:t>/courses/introduction-</a:t>
                      </a:r>
                      <a:endParaRPr sz="2000" dirty="0">
                        <a:latin typeface="Courier New"/>
                        <a:cs typeface="Courier New"/>
                      </a:endParaRPr>
                    </a:p>
                  </a:txBody>
                  <a:tcPr marL="0" marR="0" marT="0" marB="0"/>
                </a:tc>
                <a:tc>
                  <a:txBody>
                    <a:bodyPr/>
                    <a:lstStyle/>
                    <a:p>
                      <a:pPr marR="24130"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0"/>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lang="en-US" sz="2000" spc="10" dirty="0" err="1">
                          <a:solidFill>
                            <a:srgbClr val="FFFFFF"/>
                          </a:solidFill>
                          <a:latin typeface="Courier New"/>
                          <a:cs typeface="Courier New"/>
                        </a:rPr>
                        <a:t>sqlserver</a:t>
                      </a:r>
                      <a:r>
                        <a:rPr sz="2000" spc="10" dirty="0" err="1">
                          <a:solidFill>
                            <a:srgbClr val="FFFFFF"/>
                          </a:solidFill>
                          <a:latin typeface="Courier New"/>
                          <a:cs typeface="Courier New"/>
                        </a:rPr>
                        <a:t>.com</a:t>
                      </a:r>
                      <a:r>
                        <a:rPr sz="2000" spc="10" dirty="0">
                          <a:solidFill>
                            <a:srgbClr val="FFFFFF"/>
                          </a:solidFill>
                          <a:latin typeface="Courier New"/>
                          <a:cs typeface="Courier New"/>
                        </a:rPr>
                        <a:t>/courses/intermediate-</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1"/>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lang="en-US" sz="2000" spc="10" dirty="0" err="1">
                          <a:solidFill>
                            <a:srgbClr val="FFFFFF"/>
                          </a:solidFill>
                          <a:latin typeface="Courier New"/>
                          <a:cs typeface="Courier New"/>
                        </a:rPr>
                        <a:t>sqlserver</a:t>
                      </a:r>
                      <a:r>
                        <a:rPr sz="2000" spc="10" dirty="0" err="1">
                          <a:solidFill>
                            <a:srgbClr val="FFFFFF"/>
                          </a:solidFill>
                          <a:latin typeface="Courier New"/>
                          <a:cs typeface="Courier New"/>
                        </a:rPr>
                        <a:t>.com</a:t>
                      </a:r>
                      <a:r>
                        <a:rPr sz="2000" spc="10" dirty="0">
                          <a:solidFill>
                            <a:srgbClr val="FFFFFF"/>
                          </a:solidFill>
                          <a:latin typeface="Courier New"/>
                          <a:cs typeface="Courier New"/>
                        </a:rPr>
                        <a:t>/courses/writing-</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2"/>
                  </a:ext>
                </a:extLst>
              </a:tr>
              <a:tr h="429878">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lang="en-US" sz="2000" spc="10" dirty="0" err="1">
                          <a:solidFill>
                            <a:srgbClr val="FFFFFF"/>
                          </a:solidFill>
                          <a:latin typeface="Courier New"/>
                          <a:cs typeface="Courier New"/>
                        </a:rPr>
                        <a:t>sqlserver</a:t>
                      </a:r>
                      <a:r>
                        <a:rPr sz="2000" spc="10" dirty="0" err="1">
                          <a:solidFill>
                            <a:srgbClr val="FFFFFF"/>
                          </a:solidFill>
                          <a:latin typeface="Courier New"/>
                          <a:cs typeface="Courier New"/>
                        </a:rPr>
                        <a:t>.com</a:t>
                      </a:r>
                      <a:r>
                        <a:rPr sz="2000" spc="10" dirty="0">
                          <a:solidFill>
                            <a:srgbClr val="FFFFFF"/>
                          </a:solidFill>
                          <a:latin typeface="Courier New"/>
                          <a:cs typeface="Courier New"/>
                        </a:rPr>
                        <a:t>/courses/joining-</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3"/>
                  </a:ext>
                </a:extLst>
              </a:tr>
              <a:tr h="374853">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lang="en-US" sz="2000" spc="10" dirty="0" err="1">
                          <a:solidFill>
                            <a:srgbClr val="FFFFFF"/>
                          </a:solidFill>
                          <a:latin typeface="Courier New"/>
                          <a:cs typeface="Courier New"/>
                        </a:rPr>
                        <a:t>sqlserver</a:t>
                      </a:r>
                      <a:r>
                        <a:rPr sz="2000" spc="10" dirty="0" err="1">
                          <a:solidFill>
                            <a:srgbClr val="FFFFFF"/>
                          </a:solidFill>
                          <a:latin typeface="Courier New"/>
                          <a:cs typeface="Courier New"/>
                        </a:rPr>
                        <a:t>.com</a:t>
                      </a:r>
                      <a:r>
                        <a:rPr sz="2000" spc="10" dirty="0">
                          <a:solidFill>
                            <a:srgbClr val="FFFFFF"/>
                          </a:solidFill>
                          <a:latin typeface="Courier New"/>
                          <a:cs typeface="Courier New"/>
                        </a:rPr>
                        <a:t>/courses/intro-</a:t>
                      </a:r>
                      <a:endParaRPr sz="2000" dirty="0">
                        <a:latin typeface="Courier New"/>
                        <a:cs typeface="Courier New"/>
                      </a:endParaRPr>
                    </a:p>
                  </a:txBody>
                  <a:tcPr marL="0" marR="0" marT="5080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4"/>
                  </a:ext>
                </a:extLst>
              </a:tr>
            </a:tbl>
          </a:graphicData>
        </a:graphic>
      </p:graphicFrame>
      <p:sp>
        <p:nvSpPr>
          <p:cNvPr id="10" name="object 10"/>
          <p:cNvSpPr txBox="1"/>
          <p:nvPr/>
        </p:nvSpPr>
        <p:spPr>
          <a:xfrm>
            <a:off x="625720" y="6627883"/>
            <a:ext cx="6058535" cy="335280"/>
          </a:xfrm>
          <a:prstGeom prst="rect">
            <a:avLst/>
          </a:prstGeom>
        </p:spPr>
        <p:txBody>
          <a:bodyPr vert="horz" wrap="square" lIns="0" tIns="16510" rIns="0" bIns="0" rtlCol="0">
            <a:spAutoFit/>
          </a:bodyPr>
          <a:lstStyle/>
          <a:p>
            <a:pPr marL="12700">
              <a:lnSpc>
                <a:spcPct val="100000"/>
              </a:lnSpc>
              <a:spcBef>
                <a:spcPts val="130"/>
              </a:spcBef>
              <a:tabLst>
                <a:tab pos="5890260"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973041"/>
            <a:ext cx="5492115" cy="1705595"/>
          </a:xfrm>
          <a:prstGeom prst="rect">
            <a:avLst/>
          </a:prstGeom>
        </p:spPr>
        <p:txBody>
          <a:bodyPr vert="horz" wrap="square" lIns="0" tIns="363220" rIns="0" bIns="0" rtlCol="0">
            <a:spAutoFit/>
          </a:bodyPr>
          <a:lstStyle/>
          <a:p>
            <a:pPr marL="61594" algn="ctr">
              <a:lnSpc>
                <a:spcPct val="100000"/>
              </a:lnSpc>
              <a:spcBef>
                <a:spcPts val="2860"/>
              </a:spcBef>
            </a:pPr>
            <a:r>
              <a:rPr spc="-620" dirty="0"/>
              <a:t>L</a:t>
            </a:r>
            <a:r>
              <a:rPr spc="-395" dirty="0"/>
              <a:t>e</a:t>
            </a:r>
            <a:r>
              <a:rPr spc="-365" dirty="0"/>
              <a:t>t</a:t>
            </a:r>
            <a:r>
              <a:rPr spc="-805" dirty="0"/>
              <a:t>'</a:t>
            </a:r>
            <a:r>
              <a:rPr spc="-290" dirty="0"/>
              <a:t>s</a:t>
            </a:r>
            <a:r>
              <a:rPr spc="-330" dirty="0"/>
              <a:t> </a:t>
            </a:r>
            <a:r>
              <a:rPr spc="-320" dirty="0"/>
              <a:t>p</a:t>
            </a:r>
            <a:r>
              <a:rPr spc="-509" dirty="0"/>
              <a:t>r</a:t>
            </a:r>
            <a:r>
              <a:rPr spc="-140" dirty="0"/>
              <a:t>a</a:t>
            </a:r>
            <a:r>
              <a:rPr spc="35" dirty="0"/>
              <a:t>c</a:t>
            </a:r>
            <a:r>
              <a:rPr spc="-370" dirty="0"/>
              <a:t>t</a:t>
            </a:r>
            <a:r>
              <a:rPr spc="-470" dirty="0"/>
              <a:t>i</a:t>
            </a:r>
            <a:r>
              <a:rPr spc="85" dirty="0"/>
              <a:t>c</a:t>
            </a:r>
            <a:r>
              <a:rPr spc="-285" dirty="0"/>
              <a:t>e</a:t>
            </a:r>
            <a:r>
              <a:rPr spc="-445" dirty="0"/>
              <a:t>!</a:t>
            </a:r>
          </a:p>
          <a:p>
            <a:pPr marL="12700" algn="ctr">
              <a:lnSpc>
                <a:spcPct val="100000"/>
              </a:lnSpc>
              <a:spcBef>
                <a:spcPts val="15"/>
              </a:spcBef>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p>
        </p:txBody>
      </p:sp>
      <p:sp>
        <p:nvSpPr>
          <p:cNvPr id="3" name="TextBox 2">
            <a:extLst>
              <a:ext uri="{FF2B5EF4-FFF2-40B4-BE49-F238E27FC236}">
                <a16:creationId xmlns:a16="http://schemas.microsoft.com/office/drawing/2014/main" id="{474DB023-E8D2-C335-C1FA-A4A4C2C67708}"/>
              </a:ext>
            </a:extLst>
          </p:cNvPr>
          <p:cNvSpPr txBox="1"/>
          <p:nvPr/>
        </p:nvSpPr>
        <p:spPr>
          <a:xfrm>
            <a:off x="3328381" y="4838700"/>
            <a:ext cx="8859633" cy="3170099"/>
          </a:xfrm>
          <a:prstGeom prst="rect">
            <a:avLst/>
          </a:prstGeom>
          <a:noFill/>
        </p:spPr>
        <p:txBody>
          <a:bodyPr wrap="square" rtlCol="0">
            <a:spAutoFit/>
          </a:bodyPr>
          <a:lstStyle/>
          <a:p>
            <a:r>
              <a:rPr lang="en-US" sz="5000" dirty="0">
                <a:solidFill>
                  <a:srgbClr val="FFFFFF"/>
                </a:solidFill>
                <a:hlinkClick r:id="rId2">
                  <a:extLst>
                    <a:ext uri="{A12FA001-AC4F-418D-AE19-62706E023703}">
                      <ahyp:hlinkClr xmlns:ahyp="http://schemas.microsoft.com/office/drawing/2018/hyperlinkcolor" val="tx"/>
                    </a:ext>
                  </a:extLst>
                </a:hlinkClick>
              </a:rPr>
              <a:t>https://</a:t>
            </a:r>
            <a:r>
              <a:rPr lang="en-US" sz="5000" dirty="0" err="1">
                <a:solidFill>
                  <a:srgbClr val="FFFFFF"/>
                </a:solidFill>
                <a:hlinkClick r:id="rId2">
                  <a:extLst>
                    <a:ext uri="{A12FA001-AC4F-418D-AE19-62706E023703}">
                      <ahyp:hlinkClr xmlns:ahyp="http://schemas.microsoft.com/office/drawing/2018/hyperlinkcolor" val="tx"/>
                    </a:ext>
                  </a:extLst>
                </a:hlinkClick>
              </a:rPr>
              <a:t>quizizz.com</a:t>
            </a:r>
            <a:r>
              <a:rPr lang="en-US" sz="5000" dirty="0">
                <a:solidFill>
                  <a:srgbClr val="FFFFFF"/>
                </a:solidFill>
                <a:hlinkClick r:id="rId2">
                  <a:extLst>
                    <a:ext uri="{A12FA001-AC4F-418D-AE19-62706E023703}">
                      <ahyp:hlinkClr xmlns:ahyp="http://schemas.microsoft.com/office/drawing/2018/hyperlinkcolor" val="tx"/>
                    </a:ext>
                  </a:extLst>
                </a:hlinkClick>
              </a:rPr>
              <a:t>/admin/presentation/6598c3d0402c62520b148ebd/</a:t>
            </a:r>
            <a:r>
              <a:rPr lang="en-US" sz="5000" dirty="0" err="1">
                <a:solidFill>
                  <a:srgbClr val="FFFFFF"/>
                </a:solidFill>
                <a:hlinkClick r:id="rId2">
                  <a:extLst>
                    <a:ext uri="{A12FA001-AC4F-418D-AE19-62706E023703}">
                      <ahyp:hlinkClr xmlns:ahyp="http://schemas.microsoft.com/office/drawing/2018/hyperlinkcolor" val="tx"/>
                    </a:ext>
                  </a:extLst>
                </a:hlinkClick>
              </a:rPr>
              <a:t>start?fromBrowserLoad</a:t>
            </a:r>
            <a:r>
              <a:rPr lang="en-US" sz="5000" dirty="0">
                <a:solidFill>
                  <a:schemeClr val="bg1"/>
                </a:solidFill>
                <a:hlinkClick r:id="rId2">
                  <a:extLst>
                    <a:ext uri="{A12FA001-AC4F-418D-AE19-62706E023703}">
                      <ahyp:hlinkClr xmlns:ahyp="http://schemas.microsoft.com/office/drawing/2018/hyperlinkcolor" val="tx"/>
                    </a:ext>
                  </a:extLst>
                </a:hlinkClick>
              </a:rPr>
              <a:t>=true</a:t>
            </a:r>
            <a:endParaRPr lang="en-US" sz="5000" dirty="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1: Len of a string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4305" y="977831"/>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99795" y="1943100"/>
            <a:ext cx="14342935" cy="114300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5452" y="151123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Retrieve the length of the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column, returning the results as </a:t>
            </a:r>
            <a:r>
              <a:rPr lang="en-US" sz="2550" noProof="1">
                <a:solidFill>
                  <a:schemeClr val="accent6">
                    <a:lumMod val="75000"/>
                  </a:schemeClr>
                </a:solidFill>
                <a:latin typeface="Arial Hebrew Scholar" pitchFamily="2" charset="-79"/>
                <a:cs typeface="Arial Hebrew Scholar" pitchFamily="2" charset="-79"/>
              </a:rPr>
              <a:t>description_length</a:t>
            </a:r>
            <a:r>
              <a:rPr lang="en-US" sz="2550" noProof="1">
                <a:latin typeface="Arial Hebrew Scholar" pitchFamily="2" charset="-79"/>
                <a:cs typeface="Arial Hebrew Scholar" pitchFamily="2" charset="-79"/>
              </a:rPr>
              <a:t>.</a:t>
            </a:r>
          </a:p>
        </p:txBody>
      </p:sp>
      <p:sp>
        <p:nvSpPr>
          <p:cNvPr id="11" name="object 4">
            <a:extLst>
              <a:ext uri="{FF2B5EF4-FFF2-40B4-BE49-F238E27FC236}">
                <a16:creationId xmlns:a16="http://schemas.microsoft.com/office/drawing/2014/main" id="{1CF69CB5-3F0B-17BA-212E-F7F4C2EB57AF}"/>
              </a:ext>
            </a:extLst>
          </p:cNvPr>
          <p:cNvSpPr txBox="1"/>
          <p:nvPr/>
        </p:nvSpPr>
        <p:spPr>
          <a:xfrm>
            <a:off x="1030631" y="2171700"/>
            <a:ext cx="10827046" cy="659155"/>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___(description)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p:txBody>
      </p:sp>
      <p:sp>
        <p:nvSpPr>
          <p:cNvPr id="3" name="object 5">
            <a:extLst>
              <a:ext uri="{FF2B5EF4-FFF2-40B4-BE49-F238E27FC236}">
                <a16:creationId xmlns:a16="http://schemas.microsoft.com/office/drawing/2014/main" id="{E3DE4A07-ADCB-AF36-9116-6C0B619C6F79}"/>
              </a:ext>
            </a:extLst>
          </p:cNvPr>
          <p:cNvSpPr/>
          <p:nvPr/>
        </p:nvSpPr>
        <p:spPr>
          <a:xfrm>
            <a:off x="899795" y="3695700"/>
            <a:ext cx="14342935" cy="114300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4" name="TextBox 3">
            <a:extLst>
              <a:ext uri="{FF2B5EF4-FFF2-40B4-BE49-F238E27FC236}">
                <a16:creationId xmlns:a16="http://schemas.microsoft.com/office/drawing/2014/main" id="{423E132C-E12C-09BC-C2C6-0B78356B75C6}"/>
              </a:ext>
            </a:extLst>
          </p:cNvPr>
          <p:cNvSpPr txBox="1"/>
          <p:nvPr/>
        </p:nvSpPr>
        <p:spPr>
          <a:xfrm>
            <a:off x="615452" y="3270345"/>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Retrieve the first 25 characters from the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column. Name the </a:t>
            </a:r>
            <a:r>
              <a:rPr lang="en-US" sz="2550" noProof="1">
                <a:solidFill>
                  <a:schemeClr val="accent6">
                    <a:lumMod val="75000"/>
                  </a:schemeClr>
                </a:solidFill>
                <a:latin typeface="Arial Hebrew Scholar" pitchFamily="2" charset="-79"/>
                <a:cs typeface="Arial Hebrew Scholar" pitchFamily="2" charset="-79"/>
              </a:rPr>
              <a:t>results first_25_left</a:t>
            </a:r>
            <a:r>
              <a:rPr lang="en-US" sz="2550" noProof="1">
                <a:latin typeface="Arial Hebrew Scholar" pitchFamily="2" charset="-79"/>
                <a:cs typeface="Arial Hebrew Scholar" pitchFamily="2" charset="-79"/>
              </a:rPr>
              <a:t>.</a:t>
            </a:r>
          </a:p>
        </p:txBody>
      </p:sp>
      <p:sp>
        <p:nvSpPr>
          <p:cNvPr id="5" name="object 4">
            <a:extLst>
              <a:ext uri="{FF2B5EF4-FFF2-40B4-BE49-F238E27FC236}">
                <a16:creationId xmlns:a16="http://schemas.microsoft.com/office/drawing/2014/main" id="{41FC97E7-999D-E0CF-2091-FBE4E03B5A95}"/>
              </a:ext>
            </a:extLst>
          </p:cNvPr>
          <p:cNvSpPr txBox="1"/>
          <p:nvPr/>
        </p:nvSpPr>
        <p:spPr>
          <a:xfrm>
            <a:off x="1030631" y="3924300"/>
            <a:ext cx="10827046" cy="659155"/>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___(description,___)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p:txBody>
      </p:sp>
      <p:sp>
        <p:nvSpPr>
          <p:cNvPr id="7" name="object 5">
            <a:extLst>
              <a:ext uri="{FF2B5EF4-FFF2-40B4-BE49-F238E27FC236}">
                <a16:creationId xmlns:a16="http://schemas.microsoft.com/office/drawing/2014/main" id="{2D05C1E3-9458-F845-C47A-8433821A566E}"/>
              </a:ext>
            </a:extLst>
          </p:cNvPr>
          <p:cNvSpPr/>
          <p:nvPr/>
        </p:nvSpPr>
        <p:spPr>
          <a:xfrm>
            <a:off x="899795" y="5434379"/>
            <a:ext cx="14342935" cy="1143000"/>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2" name="TextBox 11">
            <a:extLst>
              <a:ext uri="{FF2B5EF4-FFF2-40B4-BE49-F238E27FC236}">
                <a16:creationId xmlns:a16="http://schemas.microsoft.com/office/drawing/2014/main" id="{D29F82B5-26C7-5C85-C165-F0A11BE7CDD2}"/>
              </a:ext>
            </a:extLst>
          </p:cNvPr>
          <p:cNvSpPr txBox="1"/>
          <p:nvPr/>
        </p:nvSpPr>
        <p:spPr>
          <a:xfrm>
            <a:off x="615452" y="5009024"/>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3. Retrieve the last 25 characters from the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column. Name the </a:t>
            </a:r>
            <a:r>
              <a:rPr lang="en-US" sz="2550" noProof="1">
                <a:solidFill>
                  <a:schemeClr val="accent6">
                    <a:lumMod val="75000"/>
                  </a:schemeClr>
                </a:solidFill>
                <a:latin typeface="Arial Hebrew Scholar" pitchFamily="2" charset="-79"/>
                <a:cs typeface="Arial Hebrew Scholar" pitchFamily="2" charset="-79"/>
              </a:rPr>
              <a:t>results last_25_right</a:t>
            </a:r>
            <a:r>
              <a:rPr lang="en-US" sz="2550" noProof="1">
                <a:latin typeface="Arial Hebrew Scholar" pitchFamily="2" charset="-79"/>
                <a:cs typeface="Arial Hebrew Scholar" pitchFamily="2" charset="-79"/>
              </a:rPr>
              <a:t>.</a:t>
            </a:r>
          </a:p>
        </p:txBody>
      </p:sp>
      <p:sp>
        <p:nvSpPr>
          <p:cNvPr id="13" name="object 4">
            <a:extLst>
              <a:ext uri="{FF2B5EF4-FFF2-40B4-BE49-F238E27FC236}">
                <a16:creationId xmlns:a16="http://schemas.microsoft.com/office/drawing/2014/main" id="{E15C7B7D-E350-2800-4C0F-C610AC2E22A1}"/>
              </a:ext>
            </a:extLst>
          </p:cNvPr>
          <p:cNvSpPr txBox="1"/>
          <p:nvPr/>
        </p:nvSpPr>
        <p:spPr>
          <a:xfrm>
            <a:off x="1030631" y="5662979"/>
            <a:ext cx="10827046" cy="659155"/>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___(description,___) </a:t>
            </a:r>
            <a:r>
              <a:rPr lang="en-US" sz="2100" noProof="1">
                <a:solidFill>
                  <a:srgbClr val="00B0F0"/>
                </a:solidFill>
                <a:latin typeface="Courier New"/>
                <a:cs typeface="Courier New"/>
              </a:rPr>
              <a:t>AS</a:t>
            </a:r>
            <a:r>
              <a:rPr lang="en-US" sz="2100" noProof="1">
                <a:solidFill>
                  <a:schemeClr val="bg1"/>
                </a:solidFill>
                <a:latin typeface="Courier New"/>
                <a:cs typeface="Courier New"/>
              </a:rPr>
              <a:t> ___</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p:txBody>
      </p:sp>
    </p:spTree>
    <p:extLst>
      <p:ext uri="{BB962C8B-B14F-4D97-AF65-F5344CB8AC3E}">
        <p14:creationId xmlns:p14="http://schemas.microsoft.com/office/powerpoint/2010/main" val="212211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dissolv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3" grpId="0" animBg="1"/>
      <p:bldP spid="4" grpId="0"/>
      <p:bldP spid="5" grpId="0"/>
      <p:bldP spid="7" grpId="0" animBg="1"/>
      <p:bldP spid="12"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2: String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4305" y="977831"/>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8" name="object 5">
            <a:extLst>
              <a:ext uri="{FF2B5EF4-FFF2-40B4-BE49-F238E27FC236}">
                <a16:creationId xmlns:a16="http://schemas.microsoft.com/office/drawing/2014/main" id="{8F294144-921B-D4A9-00D0-65C372C12623}"/>
              </a:ext>
            </a:extLst>
          </p:cNvPr>
          <p:cNvSpPr/>
          <p:nvPr/>
        </p:nvSpPr>
        <p:spPr>
          <a:xfrm>
            <a:off x="899795" y="2400300"/>
            <a:ext cx="14342935" cy="1404068"/>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9" name="TextBox 8">
            <a:extLst>
              <a:ext uri="{FF2B5EF4-FFF2-40B4-BE49-F238E27FC236}">
                <a16:creationId xmlns:a16="http://schemas.microsoft.com/office/drawing/2014/main" id="{75376281-7C1B-8594-B3FA-8C06D766FACE}"/>
              </a:ext>
            </a:extLst>
          </p:cNvPr>
          <p:cNvSpPr txBox="1"/>
          <p:nvPr/>
        </p:nvSpPr>
        <p:spPr>
          <a:xfrm>
            <a:off x="615452" y="1511231"/>
            <a:ext cx="13518258" cy="877163"/>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Edit the query to return the CHARINDEX of the string </a:t>
            </a:r>
            <a:r>
              <a:rPr lang="en-US" sz="2550" noProof="1">
                <a:solidFill>
                  <a:srgbClr val="EB11A8"/>
                </a:solidFill>
                <a:latin typeface="Arial Hebrew Scholar" pitchFamily="2" charset="-79"/>
                <a:cs typeface="Arial Hebrew Scholar" pitchFamily="2" charset="-79"/>
              </a:rPr>
              <a:t>'Weather'</a:t>
            </a:r>
            <a:r>
              <a:rPr lang="en-US" sz="2550" noProof="1">
                <a:latin typeface="Arial Hebrew Scholar" pitchFamily="2" charset="-79"/>
                <a:cs typeface="Arial Hebrew Scholar" pitchFamily="2" charset="-79"/>
              </a:rPr>
              <a:t> whenever it appears within the </a:t>
            </a:r>
            <a:r>
              <a:rPr lang="en-US" sz="2550" noProof="1">
                <a:solidFill>
                  <a:schemeClr val="accent6">
                    <a:lumMod val="75000"/>
                  </a:schemeClr>
                </a:solidFill>
                <a:latin typeface="Arial Hebrew Scholar" pitchFamily="2" charset="-79"/>
                <a:cs typeface="Arial Hebrew Scholar" pitchFamily="2" charset="-79"/>
              </a:rPr>
              <a:t>description</a:t>
            </a:r>
            <a:r>
              <a:rPr lang="en-US" sz="2550" noProof="1">
                <a:latin typeface="Arial Hebrew Scholar" pitchFamily="2" charset="-79"/>
                <a:cs typeface="Arial Hebrew Scholar" pitchFamily="2" charset="-79"/>
              </a:rPr>
              <a:t> column.</a:t>
            </a:r>
          </a:p>
        </p:txBody>
      </p:sp>
      <p:sp>
        <p:nvSpPr>
          <p:cNvPr id="11" name="object 4">
            <a:extLst>
              <a:ext uri="{FF2B5EF4-FFF2-40B4-BE49-F238E27FC236}">
                <a16:creationId xmlns:a16="http://schemas.microsoft.com/office/drawing/2014/main" id="{1CF69CB5-3F0B-17BA-212E-F7F4C2EB57AF}"/>
              </a:ext>
            </a:extLst>
          </p:cNvPr>
          <p:cNvSpPr txBox="1"/>
          <p:nvPr/>
        </p:nvSpPr>
        <p:spPr>
          <a:xfrm>
            <a:off x="1030631" y="2628900"/>
            <a:ext cx="10827046" cy="982320"/>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description, ___(</a:t>
            </a:r>
            <a:r>
              <a:rPr lang="en-US" sz="2100" noProof="1">
                <a:solidFill>
                  <a:srgbClr val="EB14B4"/>
                </a:solidFill>
                <a:latin typeface="Courier New"/>
                <a:cs typeface="Courier New"/>
              </a:rPr>
              <a:t>'___'</a:t>
            </a:r>
            <a:r>
              <a:rPr lang="en-US" sz="2100" noProof="1">
                <a:solidFill>
                  <a:schemeClr val="bg1"/>
                </a:solidFill>
                <a:latin typeface="Courier New"/>
                <a:cs typeface="Courier New"/>
              </a:rPr>
              <a:t>, description)</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description </a:t>
            </a:r>
            <a:r>
              <a:rPr lang="en-US" sz="2100" noProof="1">
                <a:solidFill>
                  <a:srgbClr val="00B0F0"/>
                </a:solidFill>
                <a:latin typeface="Courier New"/>
                <a:cs typeface="Courier New"/>
              </a:rPr>
              <a:t>LIKE</a:t>
            </a:r>
            <a:r>
              <a:rPr lang="en-US" sz="2100" noProof="1">
                <a:solidFill>
                  <a:schemeClr val="bg1"/>
                </a:solidFill>
                <a:latin typeface="Courier New"/>
                <a:cs typeface="Courier New"/>
              </a:rPr>
              <a:t> </a:t>
            </a:r>
            <a:r>
              <a:rPr lang="en-US" sz="2100" noProof="1">
                <a:solidFill>
                  <a:srgbClr val="EB11A8"/>
                </a:solidFill>
                <a:latin typeface="Courier New"/>
                <a:cs typeface="Courier New"/>
              </a:rPr>
              <a:t>'%Weather%';</a:t>
            </a:r>
          </a:p>
        </p:txBody>
      </p:sp>
      <p:sp>
        <p:nvSpPr>
          <p:cNvPr id="7" name="object 5">
            <a:extLst>
              <a:ext uri="{FF2B5EF4-FFF2-40B4-BE49-F238E27FC236}">
                <a16:creationId xmlns:a16="http://schemas.microsoft.com/office/drawing/2014/main" id="{2D05C1E3-9458-F845-C47A-8433821A566E}"/>
              </a:ext>
            </a:extLst>
          </p:cNvPr>
          <p:cNvSpPr/>
          <p:nvPr/>
        </p:nvSpPr>
        <p:spPr>
          <a:xfrm>
            <a:off x="899795" y="4506825"/>
            <a:ext cx="14342935" cy="1752469"/>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2" name="TextBox 11">
            <a:extLst>
              <a:ext uri="{FF2B5EF4-FFF2-40B4-BE49-F238E27FC236}">
                <a16:creationId xmlns:a16="http://schemas.microsoft.com/office/drawing/2014/main" id="{D29F82B5-26C7-5C85-C165-F0A11BE7CDD2}"/>
              </a:ext>
            </a:extLst>
          </p:cNvPr>
          <p:cNvSpPr txBox="1"/>
          <p:nvPr/>
        </p:nvSpPr>
        <p:spPr>
          <a:xfrm>
            <a:off x="615452" y="4081470"/>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2. Complete the query to find the length of `Weather'</a:t>
            </a:r>
          </a:p>
        </p:txBody>
      </p:sp>
      <p:sp>
        <p:nvSpPr>
          <p:cNvPr id="10" name="object 4">
            <a:extLst>
              <a:ext uri="{FF2B5EF4-FFF2-40B4-BE49-F238E27FC236}">
                <a16:creationId xmlns:a16="http://schemas.microsoft.com/office/drawing/2014/main" id="{7B8DD978-0CBE-45E5-DAB4-61C2AD2BFA5A}"/>
              </a:ext>
            </a:extLst>
          </p:cNvPr>
          <p:cNvSpPr txBox="1"/>
          <p:nvPr/>
        </p:nvSpPr>
        <p:spPr>
          <a:xfrm>
            <a:off x="1066503" y="4777515"/>
            <a:ext cx="12926060" cy="1305486"/>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rgbClr val="00B050"/>
                </a:solidFill>
                <a:latin typeface="Courier New"/>
                <a:cs typeface="Courier New"/>
              </a:rPr>
              <a:t> </a:t>
            </a:r>
            <a:r>
              <a:rPr lang="en-US" sz="2100" noProof="1">
                <a:solidFill>
                  <a:schemeClr val="bg1"/>
                </a:solidFill>
                <a:latin typeface="Courier New"/>
                <a:cs typeface="Courier New"/>
              </a:rPr>
              <a:t>description, </a:t>
            </a:r>
            <a:r>
              <a:rPr lang="en-US" sz="2100" noProof="1">
                <a:solidFill>
                  <a:schemeClr val="accent6"/>
                </a:solidFill>
                <a:latin typeface="Courier New"/>
                <a:cs typeface="Courier New"/>
              </a:rPr>
              <a:t>CHARINDEX</a:t>
            </a:r>
            <a:r>
              <a:rPr lang="en-US" sz="2100" noProof="1">
                <a:solidFill>
                  <a:schemeClr val="bg1"/>
                </a:solidFill>
                <a:latin typeface="Courier New"/>
                <a:cs typeface="Courier New"/>
              </a:rPr>
              <a:t>(</a:t>
            </a:r>
            <a:r>
              <a:rPr lang="en-US" sz="2100" noProof="1">
                <a:solidFill>
                  <a:srgbClr val="EB14B4"/>
                </a:solidFill>
                <a:latin typeface="Courier New"/>
                <a:cs typeface="Courier New"/>
              </a:rPr>
              <a:t>'Weather'</a:t>
            </a:r>
            <a:r>
              <a:rPr lang="en-US" sz="2100" noProof="1">
                <a:solidFill>
                  <a:schemeClr val="bg1"/>
                </a:solidFill>
                <a:latin typeface="Courier New"/>
                <a:cs typeface="Courier New"/>
              </a:rPr>
              <a:t>, description) </a:t>
            </a:r>
            <a:r>
              <a:rPr lang="en-US" sz="2100" noProof="1">
                <a:solidFill>
                  <a:srgbClr val="00B0F0"/>
                </a:solidFill>
                <a:latin typeface="Courier New"/>
                <a:cs typeface="Courier New"/>
              </a:rPr>
              <a:t>AS</a:t>
            </a:r>
            <a:r>
              <a:rPr lang="en-US" sz="2100" noProof="1">
                <a:solidFill>
                  <a:schemeClr val="bg1"/>
                </a:solidFill>
                <a:latin typeface="Courier New"/>
                <a:cs typeface="Courier New"/>
              </a:rPr>
              <a:t> start_of_string,</a:t>
            </a:r>
          </a:p>
          <a:p>
            <a:pPr>
              <a:spcBef>
                <a:spcPts val="30"/>
              </a:spcBef>
            </a:pPr>
            <a:r>
              <a:rPr lang="en-US" sz="2100" noProof="1">
                <a:solidFill>
                  <a:schemeClr val="bg1"/>
                </a:solidFill>
                <a:latin typeface="Courier New"/>
                <a:cs typeface="Courier New"/>
              </a:rPr>
              <a:t>___(</a:t>
            </a:r>
            <a:r>
              <a:rPr lang="en-US" sz="2100" noProof="1">
                <a:solidFill>
                  <a:srgbClr val="EB14B4"/>
                </a:solidFill>
                <a:latin typeface="Courier New"/>
                <a:cs typeface="Courier New"/>
              </a:rPr>
              <a:t>'___'</a:t>
            </a:r>
            <a:r>
              <a:rPr lang="en-US" sz="2100" noProof="1">
                <a:solidFill>
                  <a:schemeClr val="bg1"/>
                </a:solidFill>
                <a:latin typeface="Courier New"/>
                <a:cs typeface="Courier New"/>
              </a:rPr>
              <a:t>) </a:t>
            </a:r>
            <a:r>
              <a:rPr lang="en-US" sz="2100" noProof="1">
                <a:solidFill>
                  <a:srgbClr val="00B0F0"/>
                </a:solidFill>
                <a:latin typeface="Courier New"/>
                <a:cs typeface="Courier New"/>
              </a:rPr>
              <a:t>AS </a:t>
            </a:r>
            <a:r>
              <a:rPr lang="en-US" sz="2100" noProof="1">
                <a:solidFill>
                  <a:schemeClr val="bg1"/>
                </a:solidFill>
                <a:latin typeface="Courier New"/>
                <a:cs typeface="Courier New"/>
              </a:rPr>
              <a:t>length_of_string</a:t>
            </a: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description </a:t>
            </a:r>
            <a:r>
              <a:rPr lang="en-US" sz="2100" noProof="1">
                <a:solidFill>
                  <a:srgbClr val="00B0F0"/>
                </a:solidFill>
                <a:latin typeface="Courier New"/>
                <a:cs typeface="Courier New"/>
              </a:rPr>
              <a:t>LIKE</a:t>
            </a:r>
            <a:r>
              <a:rPr lang="en-US" sz="2100" noProof="1">
                <a:solidFill>
                  <a:schemeClr val="bg1"/>
                </a:solidFill>
                <a:latin typeface="Courier New"/>
                <a:cs typeface="Courier New"/>
              </a:rPr>
              <a:t> </a:t>
            </a:r>
            <a:r>
              <a:rPr lang="en-US" sz="2100" noProof="1">
                <a:solidFill>
                  <a:srgbClr val="EB14B4"/>
                </a:solidFill>
                <a:latin typeface="Courier New"/>
                <a:cs typeface="Courier New"/>
              </a:rPr>
              <a:t>'%Weather%'</a:t>
            </a: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368304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1" grpId="0"/>
      <p:bldP spid="7" grpId="0" animBg="1"/>
      <p:bldP spid="12" grpId="0"/>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3: Substring</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4305" y="977831"/>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5452" y="151123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Use SUBSTRING to return everything after </a:t>
            </a:r>
            <a:r>
              <a:rPr lang="en-US" sz="2550" noProof="1">
                <a:solidFill>
                  <a:srgbClr val="EB11A8"/>
                </a:solidFill>
                <a:latin typeface="Arial Hebrew Scholar" pitchFamily="2" charset="-79"/>
                <a:cs typeface="Arial Hebrew Scholar" pitchFamily="2" charset="-79"/>
              </a:rPr>
              <a:t>’Weather’</a:t>
            </a:r>
            <a:r>
              <a:rPr lang="en-US" sz="2550" noProof="1">
                <a:latin typeface="Arial Hebrew Scholar" pitchFamily="2" charset="-79"/>
                <a:cs typeface="Arial Hebrew Scholar" pitchFamily="2" charset="-79"/>
              </a:rPr>
              <a:t> for the first ten rows.</a:t>
            </a:r>
          </a:p>
        </p:txBody>
      </p:sp>
      <p:sp>
        <p:nvSpPr>
          <p:cNvPr id="7" name="object 5">
            <a:extLst>
              <a:ext uri="{FF2B5EF4-FFF2-40B4-BE49-F238E27FC236}">
                <a16:creationId xmlns:a16="http://schemas.microsoft.com/office/drawing/2014/main" id="{2D05C1E3-9458-F845-C47A-8433821A566E}"/>
              </a:ext>
            </a:extLst>
          </p:cNvPr>
          <p:cNvSpPr/>
          <p:nvPr/>
        </p:nvSpPr>
        <p:spPr>
          <a:xfrm>
            <a:off x="868931" y="2242725"/>
            <a:ext cx="14342935" cy="2367375"/>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35639" y="2437215"/>
            <a:ext cx="13652930" cy="1951816"/>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 TOP</a:t>
            </a:r>
            <a:r>
              <a:rPr lang="en-US" sz="2100" noProof="1">
                <a:solidFill>
                  <a:schemeClr val="bg1"/>
                </a:solidFill>
                <a:latin typeface="Courier New"/>
                <a:cs typeface="Courier New"/>
              </a:rPr>
              <a:t>(10)</a:t>
            </a:r>
            <a:r>
              <a:rPr lang="en-US" sz="2100" noProof="1">
                <a:solidFill>
                  <a:srgbClr val="00B050"/>
                </a:solidFill>
                <a:latin typeface="Courier New"/>
                <a:cs typeface="Courier New"/>
              </a:rPr>
              <a:t> </a:t>
            </a:r>
            <a:r>
              <a:rPr lang="en-US" sz="2100" noProof="1">
                <a:solidFill>
                  <a:schemeClr val="bg1"/>
                </a:solidFill>
                <a:latin typeface="Courier New"/>
                <a:cs typeface="Courier New"/>
              </a:rPr>
              <a:t>description, </a:t>
            </a:r>
            <a:r>
              <a:rPr lang="en-US" sz="2100" noProof="1">
                <a:solidFill>
                  <a:schemeClr val="accent6"/>
                </a:solidFill>
                <a:latin typeface="Courier New"/>
                <a:cs typeface="Courier New"/>
              </a:rPr>
              <a:t>CHARINDEX</a:t>
            </a:r>
            <a:r>
              <a:rPr lang="en-US" sz="2100" noProof="1">
                <a:solidFill>
                  <a:schemeClr val="bg1"/>
                </a:solidFill>
                <a:latin typeface="Courier New"/>
                <a:cs typeface="Courier New"/>
              </a:rPr>
              <a:t>(</a:t>
            </a:r>
            <a:r>
              <a:rPr lang="en-US" sz="2100" noProof="1">
                <a:solidFill>
                  <a:srgbClr val="EB14B4"/>
                </a:solidFill>
                <a:latin typeface="Courier New"/>
                <a:cs typeface="Courier New"/>
              </a:rPr>
              <a:t>'Weather'</a:t>
            </a:r>
            <a:r>
              <a:rPr lang="en-US" sz="2100" noProof="1">
                <a:solidFill>
                  <a:schemeClr val="bg1"/>
                </a:solidFill>
                <a:latin typeface="Courier New"/>
                <a:cs typeface="Courier New"/>
              </a:rPr>
              <a:t>, description) </a:t>
            </a:r>
            <a:r>
              <a:rPr lang="en-US" sz="2100" noProof="1">
                <a:solidFill>
                  <a:srgbClr val="00B0F0"/>
                </a:solidFill>
                <a:latin typeface="Courier New"/>
                <a:cs typeface="Courier New"/>
              </a:rPr>
              <a:t>AS</a:t>
            </a:r>
            <a:r>
              <a:rPr lang="en-US" sz="2100" noProof="1">
                <a:solidFill>
                  <a:schemeClr val="bg1"/>
                </a:solidFill>
                <a:latin typeface="Courier New"/>
                <a:cs typeface="Courier New"/>
              </a:rPr>
              <a:t> start_of_string,</a:t>
            </a:r>
          </a:p>
          <a:p>
            <a:pPr>
              <a:spcBef>
                <a:spcPts val="30"/>
              </a:spcBef>
            </a:pPr>
            <a:r>
              <a:rPr lang="en-US" sz="2100" noProof="1">
                <a:solidFill>
                  <a:schemeClr val="accent6"/>
                </a:solidFill>
                <a:latin typeface="Courier New"/>
                <a:cs typeface="Courier New"/>
              </a:rPr>
              <a:t>LEN</a:t>
            </a:r>
            <a:r>
              <a:rPr lang="en-US" sz="2100" noProof="1">
                <a:solidFill>
                  <a:schemeClr val="bg1"/>
                </a:solidFill>
                <a:latin typeface="Courier New"/>
                <a:cs typeface="Courier New"/>
              </a:rPr>
              <a:t>(</a:t>
            </a:r>
            <a:r>
              <a:rPr lang="en-US" sz="2100" noProof="1">
                <a:solidFill>
                  <a:srgbClr val="EB14B4"/>
                </a:solidFill>
                <a:latin typeface="Courier New"/>
                <a:cs typeface="Courier New"/>
              </a:rPr>
              <a:t>'Weather</a:t>
            </a:r>
            <a:r>
              <a:rPr lang="en-US" sz="2100" noProof="1">
                <a:solidFill>
                  <a:schemeClr val="bg1"/>
                </a:solidFill>
                <a:latin typeface="Courier New"/>
                <a:cs typeface="Courier New"/>
              </a:rPr>
              <a:t>) </a:t>
            </a:r>
            <a:r>
              <a:rPr lang="en-US" sz="2100" noProof="1">
                <a:solidFill>
                  <a:srgbClr val="00B0F0"/>
                </a:solidFill>
                <a:latin typeface="Courier New"/>
                <a:cs typeface="Courier New"/>
              </a:rPr>
              <a:t>AS </a:t>
            </a:r>
            <a:r>
              <a:rPr lang="en-US" sz="2100" noProof="1">
                <a:solidFill>
                  <a:schemeClr val="bg1"/>
                </a:solidFill>
                <a:latin typeface="Courier New"/>
                <a:cs typeface="Courier New"/>
              </a:rPr>
              <a:t>length_of_string,</a:t>
            </a:r>
          </a:p>
          <a:p>
            <a:pPr>
              <a:spcBef>
                <a:spcPts val="30"/>
              </a:spcBef>
            </a:pPr>
            <a:r>
              <a:rPr lang="en-US" sz="2100" noProof="1">
                <a:solidFill>
                  <a:schemeClr val="bg1"/>
                </a:solidFill>
                <a:latin typeface="Courier New"/>
                <a:cs typeface="Courier New"/>
              </a:rPr>
              <a:t>___(description,___,___)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additional_description</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F0"/>
                </a:solidFill>
                <a:latin typeface="Courier New"/>
                <a:cs typeface="Courier New"/>
              </a:rPr>
              <a:t>FROM</a:t>
            </a:r>
            <a:r>
              <a:rPr lang="en-US" sz="2100" noProof="1">
                <a:solidFill>
                  <a:srgbClr val="00B050"/>
                </a:solidFill>
                <a:latin typeface="Courier New"/>
                <a:cs typeface="Courier New"/>
              </a:rPr>
              <a:t> </a:t>
            </a:r>
            <a:r>
              <a:rPr lang="en-US" sz="2100" noProof="1">
                <a:solidFill>
                  <a:schemeClr val="bg1"/>
                </a:solidFill>
                <a:latin typeface="Courier New"/>
                <a:cs typeface="Courier New"/>
              </a:rPr>
              <a:t>grid</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description </a:t>
            </a:r>
            <a:r>
              <a:rPr lang="en-US" sz="2100" noProof="1">
                <a:solidFill>
                  <a:srgbClr val="00B0F0"/>
                </a:solidFill>
                <a:latin typeface="Courier New"/>
                <a:cs typeface="Courier New"/>
              </a:rPr>
              <a:t>LIKE</a:t>
            </a:r>
            <a:r>
              <a:rPr lang="en-US" sz="2100" noProof="1">
                <a:solidFill>
                  <a:schemeClr val="bg1"/>
                </a:solidFill>
                <a:latin typeface="Courier New"/>
                <a:cs typeface="Courier New"/>
              </a:rPr>
              <a:t> </a:t>
            </a:r>
            <a:r>
              <a:rPr lang="en-US" sz="2100" noProof="1">
                <a:solidFill>
                  <a:srgbClr val="EB14B4"/>
                </a:solidFill>
                <a:latin typeface="Courier New"/>
                <a:cs typeface="Courier New"/>
              </a:rPr>
              <a:t>'%Weather%'</a:t>
            </a: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2415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2141" y="2157161"/>
            <a:ext cx="5492115" cy="2696892"/>
          </a:xfrm>
          <a:prstGeom prst="rect">
            <a:avLst/>
          </a:prstGeom>
        </p:spPr>
        <p:txBody>
          <a:bodyPr vert="horz" wrap="square" lIns="0" tIns="143510" rIns="0" bIns="0" rtlCol="0">
            <a:spAutoFit/>
          </a:bodyPr>
          <a:lstStyle/>
          <a:p>
            <a:pPr marL="221615" marR="151765" algn="ctr">
              <a:lnSpc>
                <a:spcPts val="6770"/>
              </a:lnSpc>
              <a:spcBef>
                <a:spcPts val="1130"/>
              </a:spcBef>
            </a:pPr>
            <a:r>
              <a:rPr spc="60" dirty="0"/>
              <a:t>G</a:t>
            </a:r>
            <a:r>
              <a:rPr spc="-509" dirty="0"/>
              <a:t>r</a:t>
            </a:r>
            <a:r>
              <a:rPr spc="-365" dirty="0"/>
              <a:t>o</a:t>
            </a:r>
            <a:r>
              <a:rPr spc="-520" dirty="0"/>
              <a:t>u</a:t>
            </a:r>
            <a:r>
              <a:rPr spc="-305" dirty="0"/>
              <a:t>p</a:t>
            </a:r>
            <a:r>
              <a:rPr spc="-420" dirty="0"/>
              <a:t>i</a:t>
            </a:r>
            <a:r>
              <a:rPr spc="-575" dirty="0"/>
              <a:t>n</a:t>
            </a:r>
            <a:r>
              <a:rPr spc="-20" dirty="0"/>
              <a:t>g</a:t>
            </a:r>
            <a:r>
              <a:rPr spc="-330" dirty="0"/>
              <a:t> </a:t>
            </a:r>
            <a:r>
              <a:rPr spc="-75" dirty="0"/>
              <a:t>a</a:t>
            </a:r>
            <a:r>
              <a:rPr spc="-520" dirty="0"/>
              <a:t>n</a:t>
            </a:r>
            <a:r>
              <a:rPr spc="-60" dirty="0"/>
              <a:t>d  </a:t>
            </a:r>
            <a:r>
              <a:rPr spc="-320" dirty="0"/>
              <a:t>Having</a:t>
            </a:r>
          </a:p>
          <a:p>
            <a:pPr algn="ctr">
              <a:spcBef>
                <a:spcPts val="910"/>
              </a:spcBef>
              <a:tabLst>
                <a:tab pos="2806700" algn="l"/>
                <a:tab pos="3401060" algn="l"/>
                <a:tab pos="4196715" algn="l"/>
              </a:tabLst>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br>
              <a:rPr lang="en-US" sz="2250" b="0" spc="-100" dirty="0">
                <a:latin typeface="Arial Hebrew Scholar" pitchFamily="2" charset="-79"/>
                <a:cs typeface="Arial Hebrew Scholar" pitchFamily="2" charset="-79"/>
              </a:rPr>
            </a:br>
            <a:endParaRPr sz="2250" dirty="0"/>
          </a:p>
        </p:txBody>
      </p:sp>
      <p:grpSp>
        <p:nvGrpSpPr>
          <p:cNvPr id="3" name="object 3"/>
          <p:cNvGrpSpPr/>
          <p:nvPr/>
        </p:nvGrpSpPr>
        <p:grpSpPr>
          <a:xfrm>
            <a:off x="7287459" y="4974305"/>
            <a:ext cx="982980" cy="982980"/>
            <a:chOff x="7287459" y="4974305"/>
            <a:chExt cx="982980" cy="982980"/>
          </a:xfrm>
        </p:grpSpPr>
        <p:sp>
          <p:nvSpPr>
            <p:cNvPr id="4" name="object 4"/>
            <p:cNvSpPr/>
            <p:nvPr/>
          </p:nvSpPr>
          <p:spPr>
            <a:xfrm>
              <a:off x="7287459" y="4974305"/>
              <a:ext cx="982980" cy="982980"/>
            </a:xfrm>
            <a:custGeom>
              <a:avLst/>
              <a:gdLst/>
              <a:ahLst/>
              <a:cxnLst/>
              <a:rect l="l" t="t" r="r" b="b"/>
              <a:pathLst>
                <a:path w="982979" h="982979">
                  <a:moveTo>
                    <a:pt x="491289" y="982578"/>
                  </a:moveTo>
                  <a:lnTo>
                    <a:pt x="443134" y="980213"/>
                  </a:lnTo>
                  <a:lnTo>
                    <a:pt x="395443" y="973138"/>
                  </a:lnTo>
                  <a:lnTo>
                    <a:pt x="348675" y="961423"/>
                  </a:lnTo>
                  <a:lnTo>
                    <a:pt x="303281" y="945181"/>
                  </a:lnTo>
                  <a:lnTo>
                    <a:pt x="259697" y="924568"/>
                  </a:lnTo>
                  <a:lnTo>
                    <a:pt x="218343" y="899781"/>
                  </a:lnTo>
                  <a:lnTo>
                    <a:pt x="179618" y="871061"/>
                  </a:lnTo>
                  <a:lnTo>
                    <a:pt x="143895" y="838683"/>
                  </a:lnTo>
                  <a:lnTo>
                    <a:pt x="111517" y="802960"/>
                  </a:lnTo>
                  <a:lnTo>
                    <a:pt x="82797" y="764235"/>
                  </a:lnTo>
                  <a:lnTo>
                    <a:pt x="58010" y="722881"/>
                  </a:lnTo>
                  <a:lnTo>
                    <a:pt x="37397" y="679297"/>
                  </a:lnTo>
                  <a:lnTo>
                    <a:pt x="21154" y="633903"/>
                  </a:lnTo>
                  <a:lnTo>
                    <a:pt x="9439" y="587135"/>
                  </a:lnTo>
                  <a:lnTo>
                    <a:pt x="2365" y="539444"/>
                  </a:lnTo>
                  <a:lnTo>
                    <a:pt x="0" y="491289"/>
                  </a:lnTo>
                  <a:lnTo>
                    <a:pt x="591" y="467182"/>
                  </a:lnTo>
                  <a:lnTo>
                    <a:pt x="5317" y="419202"/>
                  </a:lnTo>
                  <a:lnTo>
                    <a:pt x="14722" y="371915"/>
                  </a:lnTo>
                  <a:lnTo>
                    <a:pt x="28718" y="325778"/>
                  </a:lnTo>
                  <a:lnTo>
                    <a:pt x="47168" y="281235"/>
                  </a:lnTo>
                  <a:lnTo>
                    <a:pt x="69896" y="238716"/>
                  </a:lnTo>
                  <a:lnTo>
                    <a:pt x="96681" y="198628"/>
                  </a:lnTo>
                  <a:lnTo>
                    <a:pt x="127267" y="161359"/>
                  </a:lnTo>
                  <a:lnTo>
                    <a:pt x="161359" y="127267"/>
                  </a:lnTo>
                  <a:lnTo>
                    <a:pt x="198628" y="96681"/>
                  </a:lnTo>
                  <a:lnTo>
                    <a:pt x="238716" y="69896"/>
                  </a:lnTo>
                  <a:lnTo>
                    <a:pt x="281235" y="47168"/>
                  </a:lnTo>
                  <a:lnTo>
                    <a:pt x="325778" y="28718"/>
                  </a:lnTo>
                  <a:lnTo>
                    <a:pt x="371915" y="14722"/>
                  </a:lnTo>
                  <a:lnTo>
                    <a:pt x="419202" y="5317"/>
                  </a:lnTo>
                  <a:lnTo>
                    <a:pt x="467182" y="591"/>
                  </a:lnTo>
                  <a:lnTo>
                    <a:pt x="491289" y="0"/>
                  </a:lnTo>
                  <a:lnTo>
                    <a:pt x="515395" y="591"/>
                  </a:lnTo>
                  <a:lnTo>
                    <a:pt x="563376" y="5317"/>
                  </a:lnTo>
                  <a:lnTo>
                    <a:pt x="610663" y="14722"/>
                  </a:lnTo>
                  <a:lnTo>
                    <a:pt x="656799" y="28718"/>
                  </a:lnTo>
                  <a:lnTo>
                    <a:pt x="701342" y="47168"/>
                  </a:lnTo>
                  <a:lnTo>
                    <a:pt x="743862" y="69896"/>
                  </a:lnTo>
                  <a:lnTo>
                    <a:pt x="783950" y="96681"/>
                  </a:lnTo>
                  <a:lnTo>
                    <a:pt x="821219" y="127267"/>
                  </a:lnTo>
                  <a:lnTo>
                    <a:pt x="855311" y="161359"/>
                  </a:lnTo>
                  <a:lnTo>
                    <a:pt x="885896" y="198628"/>
                  </a:lnTo>
                  <a:lnTo>
                    <a:pt x="912682" y="238716"/>
                  </a:lnTo>
                  <a:lnTo>
                    <a:pt x="935410" y="281235"/>
                  </a:lnTo>
                  <a:lnTo>
                    <a:pt x="953860" y="325778"/>
                  </a:lnTo>
                  <a:lnTo>
                    <a:pt x="967855" y="371915"/>
                  </a:lnTo>
                  <a:lnTo>
                    <a:pt x="977261" y="419202"/>
                  </a:lnTo>
                  <a:lnTo>
                    <a:pt x="981987" y="467182"/>
                  </a:lnTo>
                  <a:lnTo>
                    <a:pt x="982578" y="491289"/>
                  </a:lnTo>
                  <a:lnTo>
                    <a:pt x="981987" y="515395"/>
                  </a:lnTo>
                  <a:lnTo>
                    <a:pt x="977261" y="563376"/>
                  </a:lnTo>
                  <a:lnTo>
                    <a:pt x="967855" y="610663"/>
                  </a:lnTo>
                  <a:lnTo>
                    <a:pt x="953860" y="656799"/>
                  </a:lnTo>
                  <a:lnTo>
                    <a:pt x="935410" y="701342"/>
                  </a:lnTo>
                  <a:lnTo>
                    <a:pt x="912682" y="743862"/>
                  </a:lnTo>
                  <a:lnTo>
                    <a:pt x="885897" y="783950"/>
                  </a:lnTo>
                  <a:lnTo>
                    <a:pt x="855311" y="821219"/>
                  </a:lnTo>
                  <a:lnTo>
                    <a:pt x="821219" y="855311"/>
                  </a:lnTo>
                  <a:lnTo>
                    <a:pt x="783950" y="885896"/>
                  </a:lnTo>
                  <a:lnTo>
                    <a:pt x="743862" y="912682"/>
                  </a:lnTo>
                  <a:lnTo>
                    <a:pt x="701342" y="935410"/>
                  </a:lnTo>
                  <a:lnTo>
                    <a:pt x="656799" y="953860"/>
                  </a:lnTo>
                  <a:lnTo>
                    <a:pt x="610663" y="967855"/>
                  </a:lnTo>
                  <a:lnTo>
                    <a:pt x="563376" y="977261"/>
                  </a:lnTo>
                  <a:lnTo>
                    <a:pt x="515395" y="981987"/>
                  </a:lnTo>
                  <a:lnTo>
                    <a:pt x="491289" y="982578"/>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5" name="object 5"/>
            <p:cNvSpPr/>
            <p:nvPr/>
          </p:nvSpPr>
          <p:spPr>
            <a:xfrm>
              <a:off x="7470776" y="5318941"/>
              <a:ext cx="623570" cy="300990"/>
            </a:xfrm>
            <a:custGeom>
              <a:avLst/>
              <a:gdLst/>
              <a:ahLst/>
              <a:cxnLst/>
              <a:rect l="l" t="t" r="r" b="b"/>
              <a:pathLst>
                <a:path w="623570" h="300989">
                  <a:moveTo>
                    <a:pt x="158537" y="213809"/>
                  </a:moveTo>
                  <a:lnTo>
                    <a:pt x="83412" y="213809"/>
                  </a:lnTo>
                  <a:lnTo>
                    <a:pt x="92167" y="213259"/>
                  </a:lnTo>
                  <a:lnTo>
                    <a:pt x="99832" y="211610"/>
                  </a:lnTo>
                  <a:lnTo>
                    <a:pt x="121785" y="179982"/>
                  </a:lnTo>
                  <a:lnTo>
                    <a:pt x="121785" y="173953"/>
                  </a:lnTo>
                  <a:lnTo>
                    <a:pt x="81179" y="146854"/>
                  </a:lnTo>
                  <a:lnTo>
                    <a:pt x="74346" y="144751"/>
                  </a:lnTo>
                  <a:lnTo>
                    <a:pt x="33661" y="126695"/>
                  </a:lnTo>
                  <a:lnTo>
                    <a:pt x="11457" y="88441"/>
                  </a:lnTo>
                  <a:lnTo>
                    <a:pt x="10228" y="72560"/>
                  </a:lnTo>
                  <a:lnTo>
                    <a:pt x="10568" y="65690"/>
                  </a:lnTo>
                  <a:lnTo>
                    <a:pt x="26627" y="27578"/>
                  </a:lnTo>
                  <a:lnTo>
                    <a:pt x="64863" y="3425"/>
                  </a:lnTo>
                  <a:lnTo>
                    <a:pt x="91458" y="0"/>
                  </a:lnTo>
                  <a:lnTo>
                    <a:pt x="102137" y="433"/>
                  </a:lnTo>
                  <a:lnTo>
                    <a:pt x="140574" y="10742"/>
                  </a:lnTo>
                  <a:lnTo>
                    <a:pt x="164275" y="27443"/>
                  </a:lnTo>
                  <a:lnTo>
                    <a:pt x="157192" y="41275"/>
                  </a:lnTo>
                  <a:lnTo>
                    <a:pt x="85890" y="41275"/>
                  </a:lnTo>
                  <a:lnTo>
                    <a:pt x="80659" y="42011"/>
                  </a:lnTo>
                  <a:lnTo>
                    <a:pt x="56432" y="75499"/>
                  </a:lnTo>
                  <a:lnTo>
                    <a:pt x="57873" y="79860"/>
                  </a:lnTo>
                  <a:lnTo>
                    <a:pt x="96910" y="101957"/>
                  </a:lnTo>
                  <a:lnTo>
                    <a:pt x="103731" y="104245"/>
                  </a:lnTo>
                  <a:lnTo>
                    <a:pt x="144698" y="122857"/>
                  </a:lnTo>
                  <a:lnTo>
                    <a:pt x="166930" y="158963"/>
                  </a:lnTo>
                  <a:lnTo>
                    <a:pt x="168167" y="173519"/>
                  </a:lnTo>
                  <a:lnTo>
                    <a:pt x="167807" y="181895"/>
                  </a:lnTo>
                  <a:lnTo>
                    <a:pt x="166729" y="190008"/>
                  </a:lnTo>
                  <a:lnTo>
                    <a:pt x="164932" y="197856"/>
                  </a:lnTo>
                  <a:lnTo>
                    <a:pt x="162416" y="205441"/>
                  </a:lnTo>
                  <a:lnTo>
                    <a:pt x="159183" y="212687"/>
                  </a:lnTo>
                  <a:lnTo>
                    <a:pt x="158537" y="213809"/>
                  </a:lnTo>
                  <a:close/>
                </a:path>
                <a:path w="623570" h="300989">
                  <a:moveTo>
                    <a:pt x="143293" y="58270"/>
                  </a:moveTo>
                  <a:lnTo>
                    <a:pt x="138049" y="58270"/>
                  </a:lnTo>
                  <a:lnTo>
                    <a:pt x="135191" y="57272"/>
                  </a:lnTo>
                  <a:lnTo>
                    <a:pt x="129301" y="53568"/>
                  </a:lnTo>
                  <a:lnTo>
                    <a:pt x="126016" y="51618"/>
                  </a:lnTo>
                  <a:lnTo>
                    <a:pt x="118637" y="47435"/>
                  </a:lnTo>
                  <a:lnTo>
                    <a:pt x="114314" y="45532"/>
                  </a:lnTo>
                  <a:lnTo>
                    <a:pt x="104455" y="42123"/>
                  </a:lnTo>
                  <a:lnTo>
                    <a:pt x="98664" y="41275"/>
                  </a:lnTo>
                  <a:lnTo>
                    <a:pt x="157192" y="41275"/>
                  </a:lnTo>
                  <a:lnTo>
                    <a:pt x="152534" y="50370"/>
                  </a:lnTo>
                  <a:lnTo>
                    <a:pt x="151143" y="53169"/>
                  </a:lnTo>
                  <a:lnTo>
                    <a:pt x="149495" y="55202"/>
                  </a:lnTo>
                  <a:lnTo>
                    <a:pt x="145578" y="57666"/>
                  </a:lnTo>
                  <a:lnTo>
                    <a:pt x="143293" y="58270"/>
                  </a:lnTo>
                  <a:close/>
                </a:path>
                <a:path w="623570" h="300989">
                  <a:moveTo>
                    <a:pt x="82076" y="255255"/>
                  </a:moveTo>
                  <a:lnTo>
                    <a:pt x="74229" y="255255"/>
                  </a:lnTo>
                  <a:lnTo>
                    <a:pt x="66502" y="254477"/>
                  </a:lnTo>
                  <a:lnTo>
                    <a:pt x="30028" y="243388"/>
                  </a:lnTo>
                  <a:lnTo>
                    <a:pt x="0" y="221232"/>
                  </a:lnTo>
                  <a:lnTo>
                    <a:pt x="14002" y="197765"/>
                  </a:lnTo>
                  <a:lnTo>
                    <a:pt x="15366" y="195990"/>
                  </a:lnTo>
                  <a:lnTo>
                    <a:pt x="17066" y="194472"/>
                  </a:lnTo>
                  <a:lnTo>
                    <a:pt x="21020" y="192015"/>
                  </a:lnTo>
                  <a:lnTo>
                    <a:pt x="23309" y="191374"/>
                  </a:lnTo>
                  <a:lnTo>
                    <a:pt x="29036" y="191374"/>
                  </a:lnTo>
                  <a:lnTo>
                    <a:pt x="32428" y="192684"/>
                  </a:lnTo>
                  <a:lnTo>
                    <a:pt x="39259" y="197572"/>
                  </a:lnTo>
                  <a:lnTo>
                    <a:pt x="43067" y="200141"/>
                  </a:lnTo>
                  <a:lnTo>
                    <a:pt x="51682" y="205671"/>
                  </a:lnTo>
                  <a:lnTo>
                    <a:pt x="56763" y="208193"/>
                  </a:lnTo>
                  <a:lnTo>
                    <a:pt x="68322" y="212687"/>
                  </a:lnTo>
                  <a:lnTo>
                    <a:pt x="75258" y="213809"/>
                  </a:lnTo>
                  <a:lnTo>
                    <a:pt x="158537" y="213809"/>
                  </a:lnTo>
                  <a:lnTo>
                    <a:pt x="155310" y="219412"/>
                  </a:lnTo>
                  <a:lnTo>
                    <a:pt x="126154" y="245441"/>
                  </a:lnTo>
                  <a:lnTo>
                    <a:pt x="92020" y="254859"/>
                  </a:lnTo>
                  <a:lnTo>
                    <a:pt x="82076" y="255255"/>
                  </a:lnTo>
                  <a:close/>
                </a:path>
                <a:path w="623570" h="300989">
                  <a:moveTo>
                    <a:pt x="322306" y="255253"/>
                  </a:moveTo>
                  <a:lnTo>
                    <a:pt x="315746" y="255253"/>
                  </a:lnTo>
                  <a:lnTo>
                    <a:pt x="302117" y="254655"/>
                  </a:lnTo>
                  <a:lnTo>
                    <a:pt x="264817" y="245672"/>
                  </a:lnTo>
                  <a:lnTo>
                    <a:pt x="225289" y="218951"/>
                  </a:lnTo>
                  <a:lnTo>
                    <a:pt x="199812" y="178420"/>
                  </a:lnTo>
                  <a:lnTo>
                    <a:pt x="191362" y="141079"/>
                  </a:lnTo>
                  <a:lnTo>
                    <a:pt x="190800" y="127613"/>
                  </a:lnTo>
                  <a:lnTo>
                    <a:pt x="191362" y="114179"/>
                  </a:lnTo>
                  <a:lnTo>
                    <a:pt x="199812" y="76838"/>
                  </a:lnTo>
                  <a:lnTo>
                    <a:pt x="225289" y="36301"/>
                  </a:lnTo>
                  <a:lnTo>
                    <a:pt x="264818" y="9579"/>
                  </a:lnTo>
                  <a:lnTo>
                    <a:pt x="302113" y="602"/>
                  </a:lnTo>
                  <a:lnTo>
                    <a:pt x="315746" y="4"/>
                  </a:lnTo>
                  <a:lnTo>
                    <a:pt x="329372" y="608"/>
                  </a:lnTo>
                  <a:lnTo>
                    <a:pt x="366599" y="9673"/>
                  </a:lnTo>
                  <a:lnTo>
                    <a:pt x="405959" y="36391"/>
                  </a:lnTo>
                  <a:lnTo>
                    <a:pt x="411660" y="42975"/>
                  </a:lnTo>
                  <a:lnTo>
                    <a:pt x="315732" y="42975"/>
                  </a:lnTo>
                  <a:lnTo>
                    <a:pt x="307265" y="43337"/>
                  </a:lnTo>
                  <a:lnTo>
                    <a:pt x="266118" y="60297"/>
                  </a:lnTo>
                  <a:lnTo>
                    <a:pt x="243818" y="100102"/>
                  </a:lnTo>
                  <a:lnTo>
                    <a:pt x="240862" y="127629"/>
                  </a:lnTo>
                  <a:lnTo>
                    <a:pt x="241190" y="137311"/>
                  </a:lnTo>
                  <a:lnTo>
                    <a:pt x="252460" y="177702"/>
                  </a:lnTo>
                  <a:lnTo>
                    <a:pt x="284513" y="206288"/>
                  </a:lnTo>
                  <a:lnTo>
                    <a:pt x="315732" y="212082"/>
                  </a:lnTo>
                  <a:lnTo>
                    <a:pt x="412016" y="212082"/>
                  </a:lnTo>
                  <a:lnTo>
                    <a:pt x="411589" y="212634"/>
                  </a:lnTo>
                  <a:lnTo>
                    <a:pt x="407207" y="217635"/>
                  </a:lnTo>
                  <a:lnTo>
                    <a:pt x="402555" y="222352"/>
                  </a:lnTo>
                  <a:lnTo>
                    <a:pt x="397633" y="226783"/>
                  </a:lnTo>
                  <a:lnTo>
                    <a:pt x="392442" y="230927"/>
                  </a:lnTo>
                  <a:lnTo>
                    <a:pt x="410364" y="250749"/>
                  </a:lnTo>
                  <a:lnTo>
                    <a:pt x="351269" y="250749"/>
                  </a:lnTo>
                  <a:lnTo>
                    <a:pt x="345880" y="252194"/>
                  </a:lnTo>
                  <a:lnTo>
                    <a:pt x="340352" y="253294"/>
                  </a:lnTo>
                  <a:lnTo>
                    <a:pt x="328618" y="254853"/>
                  </a:lnTo>
                  <a:lnTo>
                    <a:pt x="322306" y="255253"/>
                  </a:lnTo>
                  <a:close/>
                </a:path>
                <a:path w="623570" h="300989">
                  <a:moveTo>
                    <a:pt x="412016" y="212082"/>
                  </a:moveTo>
                  <a:lnTo>
                    <a:pt x="315732" y="212082"/>
                  </a:lnTo>
                  <a:lnTo>
                    <a:pt x="324193" y="211719"/>
                  </a:lnTo>
                  <a:lnTo>
                    <a:pt x="332204" y="210632"/>
                  </a:lnTo>
                  <a:lnTo>
                    <a:pt x="370194" y="189715"/>
                  </a:lnTo>
                  <a:lnTo>
                    <a:pt x="387195" y="155124"/>
                  </a:lnTo>
                  <a:lnTo>
                    <a:pt x="390107" y="127613"/>
                  </a:lnTo>
                  <a:lnTo>
                    <a:pt x="389783" y="117915"/>
                  </a:lnTo>
                  <a:lnTo>
                    <a:pt x="378672" y="77500"/>
                  </a:lnTo>
                  <a:lnTo>
                    <a:pt x="346874" y="48769"/>
                  </a:lnTo>
                  <a:lnTo>
                    <a:pt x="315732" y="42975"/>
                  </a:lnTo>
                  <a:lnTo>
                    <a:pt x="411660" y="42975"/>
                  </a:lnTo>
                  <a:lnTo>
                    <a:pt x="431346" y="76838"/>
                  </a:lnTo>
                  <a:lnTo>
                    <a:pt x="439801" y="114183"/>
                  </a:lnTo>
                  <a:lnTo>
                    <a:pt x="440365" y="127629"/>
                  </a:lnTo>
                  <a:lnTo>
                    <a:pt x="440152" y="135890"/>
                  </a:lnTo>
                  <a:lnTo>
                    <a:pt x="432815" y="174386"/>
                  </a:lnTo>
                  <a:lnTo>
                    <a:pt x="416015" y="206921"/>
                  </a:lnTo>
                  <a:lnTo>
                    <a:pt x="412016" y="212082"/>
                  </a:lnTo>
                  <a:close/>
                </a:path>
                <a:path w="623570" h="300989">
                  <a:moveTo>
                    <a:pt x="455473" y="300639"/>
                  </a:moveTo>
                  <a:lnTo>
                    <a:pt x="408176" y="300639"/>
                  </a:lnTo>
                  <a:lnTo>
                    <a:pt x="403127" y="299867"/>
                  </a:lnTo>
                  <a:lnTo>
                    <a:pt x="393978" y="296729"/>
                  </a:lnTo>
                  <a:lnTo>
                    <a:pt x="389759" y="293817"/>
                  </a:lnTo>
                  <a:lnTo>
                    <a:pt x="385958" y="289606"/>
                  </a:lnTo>
                  <a:lnTo>
                    <a:pt x="351269" y="250749"/>
                  </a:lnTo>
                  <a:lnTo>
                    <a:pt x="410364" y="250749"/>
                  </a:lnTo>
                  <a:lnTo>
                    <a:pt x="455473" y="300639"/>
                  </a:lnTo>
                  <a:close/>
                </a:path>
                <a:path w="623570" h="300989">
                  <a:moveTo>
                    <a:pt x="623277" y="252538"/>
                  </a:moveTo>
                  <a:lnTo>
                    <a:pt x="477234" y="252538"/>
                  </a:lnTo>
                  <a:lnTo>
                    <a:pt x="477234" y="2718"/>
                  </a:lnTo>
                  <a:lnTo>
                    <a:pt x="526294" y="2718"/>
                  </a:lnTo>
                  <a:lnTo>
                    <a:pt x="526294" y="210748"/>
                  </a:lnTo>
                  <a:lnTo>
                    <a:pt x="623277" y="210748"/>
                  </a:lnTo>
                  <a:lnTo>
                    <a:pt x="623277" y="252538"/>
                  </a:lnTo>
                  <a:close/>
                </a:path>
              </a:pathLst>
            </a:custGeom>
            <a:solidFill>
              <a:srgbClr val="FFFFFF"/>
            </a:solidFill>
          </p:spPr>
          <p:txBody>
            <a:bodyPr wrap="square" lIns="0" tIns="0" rIns="0" bIns="0" rtlCol="0"/>
            <a:lstStyle/>
            <a:p>
              <a:endParaRPr dirty="0">
                <a:latin typeface="Arial Hebrew Scholar" pitchFamily="2" charset="-79"/>
              </a:endParaRPr>
            </a:p>
          </p:txBody>
        </p:sp>
      </p:grpSp>
      <p:sp>
        <p:nvSpPr>
          <p:cNvPr id="10" name="object 6">
            <a:extLst>
              <a:ext uri="{FF2B5EF4-FFF2-40B4-BE49-F238E27FC236}">
                <a16:creationId xmlns:a16="http://schemas.microsoft.com/office/drawing/2014/main" id="{ED76EA16-FD21-4423-4E59-3BADDA98F9DB}"/>
              </a:ext>
            </a:extLst>
          </p:cNvPr>
          <p:cNvSpPr/>
          <p:nvPr/>
        </p:nvSpPr>
        <p:spPr>
          <a:xfrm>
            <a:off x="0" y="5956884"/>
            <a:ext cx="3336925" cy="1412875"/>
          </a:xfrm>
          <a:custGeom>
            <a:avLst/>
            <a:gdLst/>
            <a:ahLst/>
            <a:cxnLst/>
            <a:rect l="l" t="t" r="r" b="b"/>
            <a:pathLst>
              <a:path w="3336925" h="1412875">
                <a:moveTo>
                  <a:pt x="3260168" y="1412456"/>
                </a:moveTo>
                <a:lnTo>
                  <a:pt x="0" y="1412457"/>
                </a:lnTo>
                <a:lnTo>
                  <a:pt x="0" y="0"/>
                </a:lnTo>
                <a:lnTo>
                  <a:pt x="3260168" y="0"/>
                </a:lnTo>
                <a:lnTo>
                  <a:pt x="3265493" y="524"/>
                </a:lnTo>
                <a:lnTo>
                  <a:pt x="3304753" y="16786"/>
                </a:lnTo>
                <a:lnTo>
                  <a:pt x="3332498" y="55514"/>
                </a:lnTo>
                <a:lnTo>
                  <a:pt x="3336673" y="76505"/>
                </a:lnTo>
                <a:lnTo>
                  <a:pt x="3336673" y="1335951"/>
                </a:lnTo>
                <a:lnTo>
                  <a:pt x="3319887" y="1380536"/>
                </a:lnTo>
                <a:lnTo>
                  <a:pt x="3281159" y="1408281"/>
                </a:lnTo>
                <a:lnTo>
                  <a:pt x="3260168" y="1412456"/>
                </a:lnTo>
                <a:close/>
              </a:path>
            </a:pathLst>
          </a:custGeom>
          <a:solidFill>
            <a:srgbClr val="7833FF"/>
          </a:solidFill>
        </p:spPr>
        <p:txBody>
          <a:bodyPr wrap="square" lIns="0" tIns="0" rIns="0" bIns="0" rtlCol="0"/>
          <a:lstStyle/>
          <a:p>
            <a:endParaRPr dirty="0">
              <a:latin typeface="Arial Hebrew Scholar" pitchFamily="2" charset="-79"/>
            </a:endParaRPr>
          </a:p>
        </p:txBody>
      </p:sp>
      <p:sp>
        <p:nvSpPr>
          <p:cNvPr id="11" name="object 7">
            <a:extLst>
              <a:ext uri="{FF2B5EF4-FFF2-40B4-BE49-F238E27FC236}">
                <a16:creationId xmlns:a16="http://schemas.microsoft.com/office/drawing/2014/main" id="{D61E03A6-D17E-76F4-E78D-7614F9BC7D7B}"/>
              </a:ext>
            </a:extLst>
          </p:cNvPr>
          <p:cNvSpPr txBox="1"/>
          <p:nvPr/>
        </p:nvSpPr>
        <p:spPr>
          <a:xfrm>
            <a:off x="104776" y="6185734"/>
            <a:ext cx="3232150" cy="885499"/>
          </a:xfrm>
          <a:prstGeom prst="rect">
            <a:avLst/>
          </a:prstGeom>
        </p:spPr>
        <p:txBody>
          <a:bodyPr vert="horz" wrap="square" lIns="0" tIns="81915" rIns="0" bIns="0" rtlCol="0">
            <a:spAutoFit/>
          </a:bodyPr>
          <a:lstStyle/>
          <a:p>
            <a:pPr marL="12700">
              <a:lnSpc>
                <a:spcPct val="100000"/>
              </a:lnSpc>
              <a:spcBef>
                <a:spcPts val="645"/>
              </a:spcBef>
            </a:pPr>
            <a:r>
              <a:rPr lang="en-US" sz="2400" spc="-55" noProof="1">
                <a:solidFill>
                  <a:srgbClr val="FFFFFF"/>
                </a:solidFill>
                <a:latin typeface="Arial Hebrew Scholar" pitchFamily="2" charset="-79"/>
                <a:cs typeface="Arial Hebrew Scholar" pitchFamily="2" charset="-79"/>
              </a:rPr>
              <a:t>Hoai Thuan TRAN</a:t>
            </a:r>
            <a:endParaRPr lang="en-US" sz="2400" noProof="1">
              <a:latin typeface="Arial Hebrew Scholar" pitchFamily="2" charset="-79"/>
              <a:cs typeface="Arial Hebrew Scholar" pitchFamily="2" charset="-79"/>
            </a:endParaRPr>
          </a:p>
          <a:p>
            <a:pPr marL="12700">
              <a:lnSpc>
                <a:spcPct val="100000"/>
              </a:lnSpc>
              <a:spcBef>
                <a:spcPts val="459"/>
              </a:spcBef>
            </a:pPr>
            <a:r>
              <a:rPr lang="en-US" sz="2400" spc="135" noProof="1">
                <a:solidFill>
                  <a:srgbClr val="FFFFFF"/>
                </a:solidFill>
                <a:latin typeface="Arial Hebrew Scholar" pitchFamily="2" charset="-79"/>
                <a:cs typeface="Arial Hebrew Scholar" pitchFamily="2" charset="-79"/>
              </a:rPr>
              <a:t>Gia Dinh Univerrsity</a:t>
            </a:r>
            <a:endParaRPr lang="en-US" sz="2400" noProof="1">
              <a:latin typeface="Arial Hebrew Scholar" pitchFamily="2" charset="-79"/>
              <a:cs typeface="Arial Hebrew Scholar" pitchFamily="2" charset="-79"/>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5395161" cy="706604"/>
          </a:xfrm>
          <a:prstGeom prst="rect">
            <a:avLst/>
          </a:prstGeom>
        </p:spPr>
        <p:txBody>
          <a:bodyPr vert="horz" wrap="square" lIns="0" tIns="13970" rIns="0" bIns="0" rtlCol="0">
            <a:spAutoFit/>
          </a:bodyPr>
          <a:lstStyle/>
          <a:p>
            <a:pPr marL="12700">
              <a:lnSpc>
                <a:spcPct val="100000"/>
              </a:lnSpc>
              <a:spcBef>
                <a:spcPts val="110"/>
              </a:spcBef>
            </a:pPr>
            <a:r>
              <a:rPr sz="4500" spc="145" dirty="0"/>
              <a:t>A</a:t>
            </a:r>
            <a:r>
              <a:rPr sz="4500" spc="-165" dirty="0"/>
              <a:t> </a:t>
            </a:r>
            <a:r>
              <a:rPr sz="4500" spc="-280" dirty="0"/>
              <a:t>s</a:t>
            </a:r>
            <a:r>
              <a:rPr sz="4500" spc="-260" dirty="0"/>
              <a:t>i</a:t>
            </a:r>
            <a:r>
              <a:rPr sz="4500" spc="-305" dirty="0"/>
              <a:t>m</a:t>
            </a:r>
            <a:r>
              <a:rPr sz="4500" spc="-185" dirty="0"/>
              <a:t>p</a:t>
            </a:r>
            <a:r>
              <a:rPr sz="4500" spc="-285" dirty="0"/>
              <a:t>l</a:t>
            </a:r>
            <a:r>
              <a:rPr sz="4500" spc="-75" dirty="0"/>
              <a:t>e</a:t>
            </a:r>
            <a:r>
              <a:rPr sz="4500" spc="-165" dirty="0"/>
              <a:t> </a:t>
            </a:r>
            <a:r>
              <a:rPr sz="4500" spc="-355" dirty="0"/>
              <a:t>S</a:t>
            </a:r>
            <a:r>
              <a:rPr sz="4500" spc="-45" dirty="0"/>
              <a:t>E</a:t>
            </a:r>
            <a:r>
              <a:rPr lang="en-US" sz="4500" spc="-45" dirty="0"/>
              <a:t>LECT</a:t>
            </a:r>
            <a:endParaRPr sz="4500" dirty="0"/>
          </a:p>
        </p:txBody>
      </p:sp>
      <p:sp>
        <p:nvSpPr>
          <p:cNvPr id="4" name="object 4"/>
          <p:cNvSpPr/>
          <p:nvPr/>
        </p:nvSpPr>
        <p:spPr>
          <a:xfrm>
            <a:off x="453041" y="1171315"/>
            <a:ext cx="14575155" cy="1801495"/>
          </a:xfrm>
          <a:custGeom>
            <a:avLst/>
            <a:gdLst/>
            <a:ahLst/>
            <a:cxnLst/>
            <a:rect l="l" t="t" r="r" b="b"/>
            <a:pathLst>
              <a:path w="14575155" h="1801495">
                <a:moveTo>
                  <a:pt x="14498413"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14498413" y="0"/>
                </a:lnTo>
                <a:lnTo>
                  <a:pt x="14542998" y="16786"/>
                </a:lnTo>
                <a:lnTo>
                  <a:pt x="14570742" y="55513"/>
                </a:lnTo>
                <a:lnTo>
                  <a:pt x="14574918" y="76505"/>
                </a:lnTo>
                <a:lnTo>
                  <a:pt x="14574918" y="1724888"/>
                </a:lnTo>
                <a:lnTo>
                  <a:pt x="14558132" y="1769473"/>
                </a:lnTo>
                <a:lnTo>
                  <a:pt x="14519404" y="1797218"/>
                </a:lnTo>
                <a:lnTo>
                  <a:pt x="14503737" y="1800869"/>
                </a:lnTo>
                <a:lnTo>
                  <a:pt x="14498413"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3213851"/>
            <a:ext cx="14575155" cy="2784475"/>
          </a:xfrm>
          <a:custGeom>
            <a:avLst/>
            <a:gdLst/>
            <a:ahLst/>
            <a:cxnLst/>
            <a:rect l="l" t="t" r="r" b="b"/>
            <a:pathLst>
              <a:path w="14575155" h="2784475">
                <a:moveTo>
                  <a:pt x="14498413" y="2783972"/>
                </a:moveTo>
                <a:lnTo>
                  <a:pt x="76505" y="2783972"/>
                </a:lnTo>
                <a:lnTo>
                  <a:pt x="71180" y="2783447"/>
                </a:lnTo>
                <a:lnTo>
                  <a:pt x="31920" y="2767186"/>
                </a:lnTo>
                <a:lnTo>
                  <a:pt x="4175" y="2728458"/>
                </a:lnTo>
                <a:lnTo>
                  <a:pt x="0" y="2707467"/>
                </a:lnTo>
                <a:lnTo>
                  <a:pt x="0" y="2702091"/>
                </a:lnTo>
                <a:lnTo>
                  <a:pt x="0" y="76505"/>
                </a:lnTo>
                <a:lnTo>
                  <a:pt x="16786" y="31919"/>
                </a:lnTo>
                <a:lnTo>
                  <a:pt x="55513" y="4174"/>
                </a:lnTo>
                <a:lnTo>
                  <a:pt x="76505" y="0"/>
                </a:lnTo>
                <a:lnTo>
                  <a:pt x="14498413" y="0"/>
                </a:lnTo>
                <a:lnTo>
                  <a:pt x="14542998" y="16786"/>
                </a:lnTo>
                <a:lnTo>
                  <a:pt x="14570742" y="55513"/>
                </a:lnTo>
                <a:lnTo>
                  <a:pt x="14574918" y="76505"/>
                </a:lnTo>
                <a:lnTo>
                  <a:pt x="14574918" y="2707467"/>
                </a:lnTo>
                <a:lnTo>
                  <a:pt x="14558132" y="2752052"/>
                </a:lnTo>
                <a:lnTo>
                  <a:pt x="14519404" y="2779797"/>
                </a:lnTo>
                <a:lnTo>
                  <a:pt x="14503737" y="2783447"/>
                </a:lnTo>
                <a:lnTo>
                  <a:pt x="14498413" y="278397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42352" y="1231899"/>
            <a:ext cx="6215380" cy="1499870"/>
          </a:xfrm>
          <a:prstGeom prst="rect">
            <a:avLst/>
          </a:prstGeom>
        </p:spPr>
        <p:txBody>
          <a:bodyPr vert="horz" wrap="square" lIns="0" tIns="160655" rIns="0" bIns="0" rtlCol="0">
            <a:spAutoFit/>
          </a:bodyPr>
          <a:lstStyle/>
          <a:p>
            <a:pPr marL="12700">
              <a:lnSpc>
                <a:spcPct val="100000"/>
              </a:lnSpc>
              <a:spcBef>
                <a:spcPts val="1265"/>
              </a:spcBef>
            </a:pPr>
            <a:r>
              <a:rPr sz="2250" b="1" dirty="0">
                <a:solidFill>
                  <a:srgbClr val="00B0F0"/>
                </a:solidFill>
                <a:latin typeface="Courier New"/>
                <a:cs typeface="Courier New"/>
              </a:rPr>
              <a:t>SELECT</a:t>
            </a:r>
          </a:p>
          <a:p>
            <a:pPr marL="12700" marR="5080" indent="343535">
              <a:lnSpc>
                <a:spcPct val="143300"/>
              </a:lnSpc>
            </a:pPr>
            <a:r>
              <a:rPr sz="2250" dirty="0">
                <a:solidFill>
                  <a:schemeClr val="accent6"/>
                </a:solidFill>
                <a:latin typeface="Courier New"/>
                <a:cs typeface="Courier New"/>
              </a:rPr>
              <a:t>SUM</a:t>
            </a:r>
            <a:r>
              <a:rPr sz="2250" dirty="0">
                <a:solidFill>
                  <a:srgbClr val="04182D"/>
                </a:solidFill>
                <a:latin typeface="Courier New"/>
                <a:cs typeface="Courier New"/>
              </a:rPr>
              <a:t>(demand_loss_mw)</a:t>
            </a:r>
            <a:r>
              <a:rPr sz="2250" spc="5" dirty="0">
                <a:solidFill>
                  <a:srgbClr val="04182D"/>
                </a:solidFill>
                <a:latin typeface="Courier New"/>
                <a:cs typeface="Courier New"/>
              </a:rPr>
              <a:t> </a:t>
            </a:r>
            <a:r>
              <a:rPr sz="2250" b="1" dirty="0">
                <a:solidFill>
                  <a:srgbClr val="00B0F0"/>
                </a:solidFill>
                <a:latin typeface="Courier New"/>
                <a:cs typeface="Courier New"/>
              </a:rPr>
              <a:t>AS</a:t>
            </a:r>
            <a:r>
              <a:rPr sz="2250" spc="5" dirty="0">
                <a:latin typeface="Courier New"/>
                <a:cs typeface="Courier New"/>
              </a:rPr>
              <a:t> </a:t>
            </a:r>
            <a:r>
              <a:rPr sz="2250" dirty="0">
                <a:solidFill>
                  <a:srgbClr val="04182D"/>
                </a:solidFill>
                <a:latin typeface="Courier New"/>
                <a:cs typeface="Courier New"/>
              </a:rPr>
              <a:t>lost_demand </a:t>
            </a: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5" dirty="0">
                <a:latin typeface="Courier New"/>
                <a:cs typeface="Courier New"/>
              </a:rPr>
              <a:t> </a:t>
            </a:r>
            <a:r>
              <a:rPr sz="2250" dirty="0">
                <a:solidFill>
                  <a:srgbClr val="04182D"/>
                </a:solidFill>
                <a:latin typeface="Courier New"/>
                <a:cs typeface="Courier New"/>
              </a:rPr>
              <a:t>grid;</a:t>
            </a:r>
            <a:endParaRPr sz="2250" dirty="0">
              <a:latin typeface="Courier New"/>
              <a:cs typeface="Courier New"/>
            </a:endParaRPr>
          </a:p>
        </p:txBody>
      </p:sp>
      <p:sp>
        <p:nvSpPr>
          <p:cNvPr id="8" name="object 8"/>
          <p:cNvSpPr txBox="1"/>
          <p:nvPr/>
        </p:nvSpPr>
        <p:spPr>
          <a:xfrm>
            <a:off x="642352" y="3278939"/>
            <a:ext cx="2604770" cy="2509020"/>
          </a:xfrm>
          <a:prstGeom prst="rect">
            <a:avLst/>
          </a:prstGeom>
        </p:spPr>
        <p:txBody>
          <a:bodyPr vert="horz" wrap="square" lIns="0" tIns="160655" rIns="0" bIns="0" rtlCol="0">
            <a:spAutoFit/>
          </a:bodyPr>
          <a:lstStyle/>
          <a:p>
            <a:pPr marL="12700">
              <a:lnSpc>
                <a:spcPct val="100000"/>
              </a:lnSpc>
              <a:spcBef>
                <a:spcPts val="1265"/>
              </a:spcBef>
              <a:tabLst>
                <a:tab pos="241935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30" dirty="0">
                <a:solidFill>
                  <a:srgbClr val="FFFFFF"/>
                </a:solidFill>
                <a:latin typeface="Courier New"/>
                <a:cs typeface="Courier New"/>
              </a:rPr>
              <a:t> </a:t>
            </a:r>
            <a:r>
              <a:rPr sz="2250" dirty="0">
                <a:solidFill>
                  <a:srgbClr val="FFFFFF"/>
                </a:solidFill>
                <a:latin typeface="Courier New"/>
                <a:cs typeface="Courier New"/>
              </a:rPr>
              <a:t>lost_demand</a:t>
            </a:r>
            <a:r>
              <a:rPr sz="2250" spc="-25" dirty="0">
                <a:solidFill>
                  <a:srgbClr val="FFFFFF"/>
                </a:solidFill>
                <a:latin typeface="Courier New"/>
                <a:cs typeface="Courier New"/>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65"/>
              </a:spcBef>
              <a:tabLst>
                <a:tab pos="241935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2419350" algn="l"/>
              </a:tabLst>
            </a:pPr>
            <a:r>
              <a:rPr sz="2250" dirty="0">
                <a:solidFill>
                  <a:srgbClr val="FFFFFF"/>
                </a:solidFill>
                <a:latin typeface="Courier New"/>
                <a:cs typeface="Courier New"/>
              </a:rPr>
              <a:t>| 177888	|</a:t>
            </a:r>
            <a:endParaRPr sz="2250" dirty="0">
              <a:latin typeface="Courier New"/>
              <a:cs typeface="Courier New"/>
            </a:endParaRPr>
          </a:p>
          <a:p>
            <a:pPr marL="12700">
              <a:lnSpc>
                <a:spcPct val="100000"/>
              </a:lnSpc>
              <a:spcBef>
                <a:spcPts val="1170"/>
              </a:spcBef>
              <a:tabLst>
                <a:tab pos="2419350"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3919854" cy="713740"/>
          </a:xfrm>
          <a:prstGeom prst="rect">
            <a:avLst/>
          </a:prstGeom>
        </p:spPr>
        <p:txBody>
          <a:bodyPr vert="horz" wrap="square" lIns="0" tIns="13970" rIns="0" bIns="0" rtlCol="0">
            <a:spAutoFit/>
          </a:bodyPr>
          <a:lstStyle/>
          <a:p>
            <a:pPr marL="12700">
              <a:lnSpc>
                <a:spcPct val="100000"/>
              </a:lnSpc>
              <a:spcBef>
                <a:spcPts val="110"/>
              </a:spcBef>
            </a:pPr>
            <a:r>
              <a:rPr sz="4500" spc="85" dirty="0"/>
              <a:t>G</a:t>
            </a:r>
            <a:r>
              <a:rPr sz="4500" spc="-315" dirty="0"/>
              <a:t>r</a:t>
            </a:r>
            <a:r>
              <a:rPr sz="4500" spc="-220" dirty="0"/>
              <a:t>o</a:t>
            </a:r>
            <a:r>
              <a:rPr sz="4500" spc="-325" dirty="0"/>
              <a:t>u</a:t>
            </a:r>
            <a:r>
              <a:rPr sz="4500" spc="-175" dirty="0"/>
              <a:t>p</a:t>
            </a:r>
            <a:r>
              <a:rPr sz="4500" spc="-260" dirty="0"/>
              <a:t>i</a:t>
            </a:r>
            <a:r>
              <a:rPr sz="4500" spc="-365" dirty="0"/>
              <a:t>n</a:t>
            </a:r>
            <a:r>
              <a:rPr sz="4500" spc="-5" dirty="0"/>
              <a:t>g</a:t>
            </a:r>
            <a:r>
              <a:rPr sz="4500" spc="-165" dirty="0"/>
              <a:t> </a:t>
            </a:r>
            <a:r>
              <a:rPr sz="4500" spc="-204" dirty="0"/>
              <a:t>e</a:t>
            </a:r>
            <a:r>
              <a:rPr sz="4500" spc="-240" dirty="0"/>
              <a:t>r</a:t>
            </a:r>
            <a:r>
              <a:rPr sz="4500" spc="-315" dirty="0"/>
              <a:t>r</a:t>
            </a:r>
            <a:r>
              <a:rPr sz="4500" spc="-240" dirty="0"/>
              <a:t>o</a:t>
            </a:r>
            <a:r>
              <a:rPr sz="4500" spc="-155" dirty="0"/>
              <a:t>r</a:t>
            </a:r>
            <a:endParaRPr sz="4500" dirty="0"/>
          </a:p>
        </p:txBody>
      </p:sp>
      <p:sp>
        <p:nvSpPr>
          <p:cNvPr id="4" name="object 4"/>
          <p:cNvSpPr/>
          <p:nvPr/>
        </p:nvSpPr>
        <p:spPr>
          <a:xfrm>
            <a:off x="478589" y="2004260"/>
            <a:ext cx="14575155" cy="1822450"/>
          </a:xfrm>
          <a:custGeom>
            <a:avLst/>
            <a:gdLst/>
            <a:ahLst/>
            <a:cxnLst/>
            <a:rect l="l" t="t" r="r" b="b"/>
            <a:pathLst>
              <a:path w="14575155" h="1822450">
                <a:moveTo>
                  <a:pt x="14498413" y="1821864"/>
                </a:moveTo>
                <a:lnTo>
                  <a:pt x="76505" y="1821864"/>
                </a:lnTo>
                <a:lnTo>
                  <a:pt x="71180" y="1821340"/>
                </a:lnTo>
                <a:lnTo>
                  <a:pt x="31920" y="1805077"/>
                </a:lnTo>
                <a:lnTo>
                  <a:pt x="4175" y="1766350"/>
                </a:lnTo>
                <a:lnTo>
                  <a:pt x="0" y="1745359"/>
                </a:lnTo>
                <a:lnTo>
                  <a:pt x="0" y="1739983"/>
                </a:lnTo>
                <a:lnTo>
                  <a:pt x="0" y="76505"/>
                </a:lnTo>
                <a:lnTo>
                  <a:pt x="16786" y="31920"/>
                </a:lnTo>
                <a:lnTo>
                  <a:pt x="55513" y="4175"/>
                </a:lnTo>
                <a:lnTo>
                  <a:pt x="76505" y="0"/>
                </a:lnTo>
                <a:lnTo>
                  <a:pt x="14498413" y="0"/>
                </a:lnTo>
                <a:lnTo>
                  <a:pt x="14542998" y="16786"/>
                </a:lnTo>
                <a:lnTo>
                  <a:pt x="14570742" y="55513"/>
                </a:lnTo>
                <a:lnTo>
                  <a:pt x="14574918" y="76505"/>
                </a:lnTo>
                <a:lnTo>
                  <a:pt x="14574918" y="1745359"/>
                </a:lnTo>
                <a:lnTo>
                  <a:pt x="14558132" y="1789944"/>
                </a:lnTo>
                <a:lnTo>
                  <a:pt x="14519404" y="1817689"/>
                </a:lnTo>
                <a:lnTo>
                  <a:pt x="14503737" y="1821340"/>
                </a:lnTo>
                <a:lnTo>
                  <a:pt x="14498413" y="182186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4053137"/>
            <a:ext cx="14575155" cy="1433195"/>
          </a:xfrm>
          <a:custGeom>
            <a:avLst/>
            <a:gdLst/>
            <a:ahLst/>
            <a:cxnLst/>
            <a:rect l="l" t="t" r="r" b="b"/>
            <a:pathLst>
              <a:path w="14575155" h="1433195">
                <a:moveTo>
                  <a:pt x="14498413" y="1432927"/>
                </a:moveTo>
                <a:lnTo>
                  <a:pt x="76505" y="1432927"/>
                </a:lnTo>
                <a:lnTo>
                  <a:pt x="71180" y="1432403"/>
                </a:lnTo>
                <a:lnTo>
                  <a:pt x="31920" y="1416140"/>
                </a:lnTo>
                <a:lnTo>
                  <a:pt x="4175" y="1377412"/>
                </a:lnTo>
                <a:lnTo>
                  <a:pt x="0" y="1356422"/>
                </a:lnTo>
                <a:lnTo>
                  <a:pt x="0" y="1351045"/>
                </a:lnTo>
                <a:lnTo>
                  <a:pt x="0" y="76505"/>
                </a:lnTo>
                <a:lnTo>
                  <a:pt x="16786" y="31919"/>
                </a:lnTo>
                <a:lnTo>
                  <a:pt x="55513" y="4174"/>
                </a:lnTo>
                <a:lnTo>
                  <a:pt x="76505" y="0"/>
                </a:lnTo>
                <a:lnTo>
                  <a:pt x="14498413" y="0"/>
                </a:lnTo>
                <a:lnTo>
                  <a:pt x="14542998" y="16786"/>
                </a:lnTo>
                <a:lnTo>
                  <a:pt x="14570742" y="55513"/>
                </a:lnTo>
                <a:lnTo>
                  <a:pt x="14574918" y="76505"/>
                </a:lnTo>
                <a:lnTo>
                  <a:pt x="14574918" y="1356422"/>
                </a:lnTo>
                <a:lnTo>
                  <a:pt x="14558132" y="1401006"/>
                </a:lnTo>
                <a:lnTo>
                  <a:pt x="14519404" y="1428751"/>
                </a:lnTo>
                <a:lnTo>
                  <a:pt x="14503737" y="1432403"/>
                </a:lnTo>
                <a:lnTo>
                  <a:pt x="14498413" y="143292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478589" y="1174582"/>
            <a:ext cx="8895715" cy="408445"/>
          </a:xfrm>
          <a:prstGeom prst="rect">
            <a:avLst/>
          </a:prstGeom>
        </p:spPr>
        <p:txBody>
          <a:bodyPr vert="horz" wrap="square" lIns="0" tIns="15875" rIns="0" bIns="0" rtlCol="0">
            <a:spAutoFit/>
          </a:bodyPr>
          <a:lstStyle/>
          <a:p>
            <a:pPr marL="12700">
              <a:lnSpc>
                <a:spcPct val="100000"/>
              </a:lnSpc>
              <a:spcBef>
                <a:spcPts val="125"/>
              </a:spcBef>
            </a:pPr>
            <a:r>
              <a:rPr sz="2550" spc="245" dirty="0">
                <a:solidFill>
                  <a:srgbClr val="04182D"/>
                </a:solidFill>
                <a:latin typeface="Arial Hebrew Scholar" pitchFamily="2" charset="-79"/>
                <a:cs typeface="Arial Hebrew Scholar" pitchFamily="2" charset="-79"/>
              </a:rPr>
              <a:t>Can</a:t>
            </a:r>
            <a:r>
              <a:rPr sz="2550" spc="-5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we</a:t>
            </a:r>
            <a:r>
              <a:rPr sz="2550" spc="-5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break</a:t>
            </a:r>
            <a:r>
              <a:rPr sz="2550" spc="-50"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this</a:t>
            </a:r>
            <a:r>
              <a:rPr sz="2550" spc="-50" dirty="0">
                <a:solidFill>
                  <a:srgbClr val="04182D"/>
                </a:solidFill>
                <a:latin typeface="Arial Hebrew Scholar" pitchFamily="2" charset="-79"/>
                <a:cs typeface="Arial Hebrew Scholar" pitchFamily="2" charset="-79"/>
              </a:rPr>
              <a:t> </a:t>
            </a:r>
            <a:r>
              <a:rPr sz="2550" spc="114" dirty="0">
                <a:solidFill>
                  <a:srgbClr val="04182D"/>
                </a:solidFill>
                <a:latin typeface="Arial Hebrew Scholar" pitchFamily="2" charset="-79"/>
                <a:cs typeface="Arial Hebrew Scholar" pitchFamily="2" charset="-79"/>
              </a:rPr>
              <a:t>down</a:t>
            </a:r>
            <a:r>
              <a:rPr sz="2550" spc="-50" dirty="0">
                <a:solidFill>
                  <a:srgbClr val="04182D"/>
                </a:solidFill>
                <a:latin typeface="Arial Hebrew Scholar" pitchFamily="2" charset="-79"/>
                <a:cs typeface="Arial Hebrew Scholar" pitchFamily="2" charset="-79"/>
              </a:rPr>
              <a:t> </a:t>
            </a:r>
            <a:r>
              <a:rPr sz="2550" spc="185" dirty="0">
                <a:solidFill>
                  <a:srgbClr val="04182D"/>
                </a:solidFill>
                <a:latin typeface="Arial Hebrew Scholar" pitchFamily="2" charset="-79"/>
                <a:cs typeface="Arial Hebrew Scholar" pitchFamily="2" charset="-79"/>
              </a:rPr>
              <a:t>by</a:t>
            </a:r>
            <a:r>
              <a:rPr sz="2550" spc="-50" dirty="0">
                <a:solidFill>
                  <a:srgbClr val="04182D"/>
                </a:solidFill>
                <a:latin typeface="Arial Hebrew Scholar" pitchFamily="2" charset="-79"/>
                <a:cs typeface="Arial Hebrew Scholar" pitchFamily="2" charset="-79"/>
              </a:rPr>
              <a:t> </a:t>
            </a:r>
            <a:r>
              <a:rPr sz="2550" spc="135" dirty="0">
                <a:solidFill>
                  <a:srgbClr val="04182D"/>
                </a:solidFill>
                <a:latin typeface="Arial Hebrew Scholar" pitchFamily="2" charset="-79"/>
                <a:cs typeface="Arial Hebrew Scholar" pitchFamily="2" charset="-79"/>
              </a:rPr>
              <a:t>adding</a:t>
            </a:r>
            <a:r>
              <a:rPr sz="2550" spc="-50" dirty="0">
                <a:solidFill>
                  <a:srgbClr val="04182D"/>
                </a:solidFill>
                <a:latin typeface="Arial Hebrew Scholar" pitchFamily="2" charset="-79"/>
                <a:cs typeface="Arial Hebrew Scholar" pitchFamily="2" charset="-79"/>
              </a:rPr>
              <a:t> </a:t>
            </a:r>
            <a:r>
              <a:rPr sz="2550" spc="150" dirty="0">
                <a:solidFill>
                  <a:srgbClr val="04182D"/>
                </a:solidFill>
                <a:latin typeface="Arial Hebrew Scholar" pitchFamily="2" charset="-79"/>
                <a:cs typeface="Arial Hebrew Scholar" pitchFamily="2" charset="-79"/>
              </a:rPr>
              <a:t>an</a:t>
            </a:r>
            <a:r>
              <a:rPr sz="2550" spc="-50"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additional</a:t>
            </a:r>
            <a:r>
              <a:rPr sz="2550" spc="-50"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column?</a:t>
            </a:r>
            <a:endParaRPr sz="2550" dirty="0">
              <a:latin typeface="Arial Hebrew Scholar" pitchFamily="2" charset="-79"/>
              <a:cs typeface="Arial Hebrew Scholar" pitchFamily="2" charset="-79"/>
            </a:endParaRPr>
          </a:p>
        </p:txBody>
      </p:sp>
      <p:sp>
        <p:nvSpPr>
          <p:cNvPr id="8" name="object 8"/>
          <p:cNvSpPr txBox="1"/>
          <p:nvPr/>
        </p:nvSpPr>
        <p:spPr>
          <a:xfrm>
            <a:off x="609408" y="4086291"/>
            <a:ext cx="11842750" cy="1192530"/>
          </a:xfrm>
          <a:prstGeom prst="rect">
            <a:avLst/>
          </a:prstGeom>
        </p:spPr>
        <p:txBody>
          <a:bodyPr vert="horz" wrap="square" lIns="0" tIns="127000" rIns="0" bIns="0" rtlCol="0">
            <a:spAutoFit/>
          </a:bodyPr>
          <a:lstStyle/>
          <a:p>
            <a:pPr marL="12700">
              <a:lnSpc>
                <a:spcPct val="100000"/>
              </a:lnSpc>
              <a:spcBef>
                <a:spcPts val="1000"/>
              </a:spcBef>
            </a:pPr>
            <a:r>
              <a:rPr sz="1800" spc="-5" dirty="0">
                <a:solidFill>
                  <a:srgbClr val="FFFFFF"/>
                </a:solidFill>
                <a:latin typeface="Courier New"/>
                <a:cs typeface="Courier New"/>
              </a:rPr>
              <a:t>Msg</a:t>
            </a:r>
            <a:r>
              <a:rPr sz="1800" dirty="0">
                <a:solidFill>
                  <a:srgbClr val="FFFFFF"/>
                </a:solidFill>
                <a:latin typeface="Courier New"/>
                <a:cs typeface="Courier New"/>
              </a:rPr>
              <a:t> </a:t>
            </a:r>
            <a:r>
              <a:rPr sz="1800" spc="-5" dirty="0">
                <a:solidFill>
                  <a:srgbClr val="FFFFFF"/>
                </a:solidFill>
                <a:latin typeface="Courier New"/>
                <a:cs typeface="Courier New"/>
              </a:rPr>
              <a:t>8120,</a:t>
            </a:r>
            <a:r>
              <a:rPr sz="1800" dirty="0">
                <a:solidFill>
                  <a:srgbClr val="FFFFFF"/>
                </a:solidFill>
                <a:latin typeface="Courier New"/>
                <a:cs typeface="Courier New"/>
              </a:rPr>
              <a:t> </a:t>
            </a:r>
            <a:r>
              <a:rPr sz="1800" spc="-5" dirty="0">
                <a:solidFill>
                  <a:srgbClr val="FFFFFF"/>
                </a:solidFill>
                <a:latin typeface="Courier New"/>
                <a:cs typeface="Courier New"/>
              </a:rPr>
              <a:t>Level</a:t>
            </a:r>
            <a:r>
              <a:rPr sz="1800" dirty="0">
                <a:solidFill>
                  <a:srgbClr val="FFFFFF"/>
                </a:solidFill>
                <a:latin typeface="Courier New"/>
                <a:cs typeface="Courier New"/>
              </a:rPr>
              <a:t> </a:t>
            </a:r>
            <a:r>
              <a:rPr sz="1800" spc="-5" dirty="0">
                <a:solidFill>
                  <a:srgbClr val="FFFFFF"/>
                </a:solidFill>
                <a:latin typeface="Courier New"/>
                <a:cs typeface="Courier New"/>
              </a:rPr>
              <a:t>16,</a:t>
            </a:r>
            <a:r>
              <a:rPr sz="1800" dirty="0">
                <a:solidFill>
                  <a:srgbClr val="FFFFFF"/>
                </a:solidFill>
                <a:latin typeface="Courier New"/>
                <a:cs typeface="Courier New"/>
              </a:rPr>
              <a:t> </a:t>
            </a:r>
            <a:r>
              <a:rPr sz="1800" spc="-5" dirty="0">
                <a:solidFill>
                  <a:srgbClr val="FFFFFF"/>
                </a:solidFill>
                <a:latin typeface="Courier New"/>
                <a:cs typeface="Courier New"/>
              </a:rPr>
              <a:t>State</a:t>
            </a:r>
            <a:r>
              <a:rPr sz="1800" spc="5" dirty="0">
                <a:solidFill>
                  <a:srgbClr val="FFFFFF"/>
                </a:solidFill>
                <a:latin typeface="Courier New"/>
                <a:cs typeface="Courier New"/>
              </a:rPr>
              <a:t> </a:t>
            </a:r>
            <a:r>
              <a:rPr sz="1800" dirty="0">
                <a:solidFill>
                  <a:srgbClr val="FFFFFF"/>
                </a:solidFill>
                <a:latin typeface="Courier New"/>
                <a:cs typeface="Courier New"/>
              </a:rPr>
              <a:t>1, </a:t>
            </a:r>
            <a:r>
              <a:rPr sz="1800" spc="-5" dirty="0">
                <a:solidFill>
                  <a:srgbClr val="FFFFFF"/>
                </a:solidFill>
                <a:latin typeface="Courier New"/>
                <a:cs typeface="Courier New"/>
              </a:rPr>
              <a:t>Line</a:t>
            </a:r>
            <a:r>
              <a:rPr sz="1800" dirty="0">
                <a:solidFill>
                  <a:srgbClr val="FFFFFF"/>
                </a:solidFill>
                <a:latin typeface="Courier New"/>
                <a:cs typeface="Courier New"/>
              </a:rPr>
              <a:t> 1</a:t>
            </a:r>
            <a:endParaRPr sz="1800" dirty="0">
              <a:latin typeface="Courier New"/>
              <a:cs typeface="Courier New"/>
            </a:endParaRPr>
          </a:p>
          <a:p>
            <a:pPr marL="12700" marR="5080">
              <a:lnSpc>
                <a:spcPct val="141800"/>
              </a:lnSpc>
            </a:pPr>
            <a:r>
              <a:rPr sz="1800" spc="-5" dirty="0">
                <a:solidFill>
                  <a:srgbClr val="FFFFFF"/>
                </a:solidFill>
                <a:latin typeface="Courier New"/>
                <a:cs typeface="Courier New"/>
              </a:rPr>
              <a:t>Column</a:t>
            </a:r>
            <a:r>
              <a:rPr sz="1800" spc="10" dirty="0">
                <a:solidFill>
                  <a:srgbClr val="FFFFFF"/>
                </a:solidFill>
                <a:latin typeface="Courier New"/>
                <a:cs typeface="Courier New"/>
              </a:rPr>
              <a:t> </a:t>
            </a:r>
            <a:r>
              <a:rPr sz="1800" spc="-5" dirty="0">
                <a:solidFill>
                  <a:srgbClr val="FFFFFF"/>
                </a:solidFill>
                <a:latin typeface="Courier New"/>
                <a:cs typeface="Courier New"/>
              </a:rPr>
              <a:t>'grid.description'</a:t>
            </a:r>
            <a:r>
              <a:rPr sz="1800" spc="10" dirty="0">
                <a:solidFill>
                  <a:srgbClr val="FFFFFF"/>
                </a:solidFill>
                <a:latin typeface="Courier New"/>
                <a:cs typeface="Courier New"/>
              </a:rPr>
              <a:t> </a:t>
            </a:r>
            <a:r>
              <a:rPr sz="1800" dirty="0">
                <a:solidFill>
                  <a:srgbClr val="FFFFFF"/>
                </a:solidFill>
                <a:latin typeface="Courier New"/>
                <a:cs typeface="Courier New"/>
              </a:rPr>
              <a:t>is</a:t>
            </a:r>
            <a:r>
              <a:rPr sz="1800" spc="10" dirty="0">
                <a:solidFill>
                  <a:srgbClr val="FFFFFF"/>
                </a:solidFill>
                <a:latin typeface="Courier New"/>
                <a:cs typeface="Courier New"/>
              </a:rPr>
              <a:t> </a:t>
            </a:r>
            <a:r>
              <a:rPr sz="1800" spc="-5" dirty="0">
                <a:solidFill>
                  <a:srgbClr val="FFFFFF"/>
                </a:solidFill>
                <a:latin typeface="Courier New"/>
                <a:cs typeface="Courier New"/>
              </a:rPr>
              <a:t>invalid</a:t>
            </a:r>
            <a:r>
              <a:rPr sz="1800" spc="10" dirty="0">
                <a:solidFill>
                  <a:srgbClr val="FFFFFF"/>
                </a:solidFill>
                <a:latin typeface="Courier New"/>
                <a:cs typeface="Courier New"/>
              </a:rPr>
              <a:t> </a:t>
            </a:r>
            <a:r>
              <a:rPr sz="1800" dirty="0">
                <a:solidFill>
                  <a:srgbClr val="FFFFFF"/>
                </a:solidFill>
                <a:latin typeface="Courier New"/>
                <a:cs typeface="Courier New"/>
              </a:rPr>
              <a:t>in</a:t>
            </a:r>
            <a:r>
              <a:rPr sz="1800" spc="10" dirty="0">
                <a:solidFill>
                  <a:srgbClr val="FFFFFF"/>
                </a:solidFill>
                <a:latin typeface="Courier New"/>
                <a:cs typeface="Courier New"/>
              </a:rPr>
              <a:t> </a:t>
            </a:r>
            <a:r>
              <a:rPr sz="1800" spc="-5" dirty="0">
                <a:solidFill>
                  <a:srgbClr val="FFFFFF"/>
                </a:solidFill>
                <a:latin typeface="Courier New"/>
                <a:cs typeface="Courier New"/>
              </a:rPr>
              <a:t>the</a:t>
            </a:r>
            <a:r>
              <a:rPr sz="1800" spc="10" dirty="0">
                <a:solidFill>
                  <a:srgbClr val="FFFFFF"/>
                </a:solidFill>
                <a:latin typeface="Courier New"/>
                <a:cs typeface="Courier New"/>
              </a:rPr>
              <a:t> </a:t>
            </a:r>
            <a:r>
              <a:rPr sz="1800" spc="-5" dirty="0">
                <a:solidFill>
                  <a:srgbClr val="FFFFFF"/>
                </a:solidFill>
                <a:latin typeface="Courier New"/>
                <a:cs typeface="Courier New"/>
              </a:rPr>
              <a:t>select</a:t>
            </a:r>
            <a:r>
              <a:rPr sz="1800" spc="10" dirty="0">
                <a:solidFill>
                  <a:srgbClr val="FFFFFF"/>
                </a:solidFill>
                <a:latin typeface="Courier New"/>
                <a:cs typeface="Courier New"/>
              </a:rPr>
              <a:t> </a:t>
            </a:r>
            <a:r>
              <a:rPr sz="1800" spc="-5" dirty="0">
                <a:solidFill>
                  <a:srgbClr val="FFFFFF"/>
                </a:solidFill>
                <a:latin typeface="Courier New"/>
                <a:cs typeface="Courier New"/>
              </a:rPr>
              <a:t>list</a:t>
            </a:r>
            <a:r>
              <a:rPr sz="1800" spc="10" dirty="0">
                <a:solidFill>
                  <a:srgbClr val="FFFFFF"/>
                </a:solidFill>
                <a:latin typeface="Courier New"/>
                <a:cs typeface="Courier New"/>
              </a:rPr>
              <a:t> </a:t>
            </a:r>
            <a:r>
              <a:rPr sz="1800" spc="-5" dirty="0">
                <a:solidFill>
                  <a:srgbClr val="FFFFFF"/>
                </a:solidFill>
                <a:latin typeface="Courier New"/>
                <a:cs typeface="Courier New"/>
              </a:rPr>
              <a:t>because</a:t>
            </a:r>
            <a:r>
              <a:rPr sz="1800" spc="10" dirty="0">
                <a:solidFill>
                  <a:srgbClr val="FFFFFF"/>
                </a:solidFill>
                <a:latin typeface="Courier New"/>
                <a:cs typeface="Courier New"/>
              </a:rPr>
              <a:t> </a:t>
            </a:r>
            <a:r>
              <a:rPr sz="1800" dirty="0">
                <a:solidFill>
                  <a:srgbClr val="FFFFFF"/>
                </a:solidFill>
                <a:latin typeface="Courier New"/>
                <a:cs typeface="Courier New"/>
              </a:rPr>
              <a:t>it</a:t>
            </a:r>
            <a:r>
              <a:rPr sz="1800" spc="10" dirty="0">
                <a:solidFill>
                  <a:srgbClr val="FFFFFF"/>
                </a:solidFill>
                <a:latin typeface="Courier New"/>
                <a:cs typeface="Courier New"/>
              </a:rPr>
              <a:t> </a:t>
            </a:r>
            <a:r>
              <a:rPr sz="1800" dirty="0">
                <a:solidFill>
                  <a:srgbClr val="FFFFFF"/>
                </a:solidFill>
                <a:latin typeface="Courier New"/>
                <a:cs typeface="Courier New"/>
              </a:rPr>
              <a:t>is</a:t>
            </a:r>
            <a:r>
              <a:rPr sz="1800" spc="10" dirty="0">
                <a:solidFill>
                  <a:srgbClr val="FFFFFF"/>
                </a:solidFill>
                <a:latin typeface="Courier New"/>
                <a:cs typeface="Courier New"/>
              </a:rPr>
              <a:t> </a:t>
            </a:r>
            <a:r>
              <a:rPr sz="1800" spc="-5" dirty="0">
                <a:solidFill>
                  <a:srgbClr val="FFFFFF"/>
                </a:solidFill>
                <a:latin typeface="Courier New"/>
                <a:cs typeface="Courier New"/>
              </a:rPr>
              <a:t>not</a:t>
            </a:r>
            <a:r>
              <a:rPr sz="1800" spc="10" dirty="0">
                <a:solidFill>
                  <a:srgbClr val="FFFFFF"/>
                </a:solidFill>
                <a:latin typeface="Courier New"/>
                <a:cs typeface="Courier New"/>
              </a:rPr>
              <a:t> </a:t>
            </a:r>
            <a:r>
              <a:rPr sz="1800" spc="-5" dirty="0">
                <a:solidFill>
                  <a:srgbClr val="FFFFFF"/>
                </a:solidFill>
                <a:latin typeface="Courier New"/>
                <a:cs typeface="Courier New"/>
              </a:rPr>
              <a:t>contained</a:t>
            </a:r>
            <a:r>
              <a:rPr sz="1800" spc="15" dirty="0">
                <a:solidFill>
                  <a:srgbClr val="FFFFFF"/>
                </a:solidFill>
                <a:latin typeface="Courier New"/>
                <a:cs typeface="Courier New"/>
              </a:rPr>
              <a:t> </a:t>
            </a:r>
            <a:r>
              <a:rPr sz="1800" dirty="0">
                <a:solidFill>
                  <a:srgbClr val="FFFFFF"/>
                </a:solidFill>
                <a:latin typeface="Courier New"/>
                <a:cs typeface="Courier New"/>
              </a:rPr>
              <a:t>in </a:t>
            </a:r>
            <a:r>
              <a:rPr sz="1800" spc="-1065" dirty="0">
                <a:solidFill>
                  <a:srgbClr val="FFFFFF"/>
                </a:solidFill>
                <a:latin typeface="Courier New"/>
                <a:cs typeface="Courier New"/>
              </a:rPr>
              <a:t> </a:t>
            </a:r>
            <a:r>
              <a:rPr sz="1800" spc="-5" dirty="0">
                <a:solidFill>
                  <a:srgbClr val="FFFFFF"/>
                </a:solidFill>
                <a:latin typeface="Courier New"/>
                <a:cs typeface="Courier New"/>
              </a:rPr>
              <a:t>either</a:t>
            </a:r>
            <a:r>
              <a:rPr sz="1800" dirty="0">
                <a:solidFill>
                  <a:srgbClr val="FFFFFF"/>
                </a:solidFill>
                <a:latin typeface="Courier New"/>
                <a:cs typeface="Courier New"/>
              </a:rPr>
              <a:t> an </a:t>
            </a:r>
            <a:r>
              <a:rPr sz="1800" spc="-5" dirty="0">
                <a:solidFill>
                  <a:srgbClr val="FFFFFF"/>
                </a:solidFill>
                <a:latin typeface="Courier New"/>
                <a:cs typeface="Courier New"/>
              </a:rPr>
              <a:t>aggregate</a:t>
            </a:r>
            <a:r>
              <a:rPr sz="1800" dirty="0">
                <a:solidFill>
                  <a:srgbClr val="FFFFFF"/>
                </a:solidFill>
                <a:latin typeface="Courier New"/>
                <a:cs typeface="Courier New"/>
              </a:rPr>
              <a:t> </a:t>
            </a:r>
            <a:r>
              <a:rPr sz="1800" spc="-5" dirty="0">
                <a:solidFill>
                  <a:srgbClr val="FFFFFF"/>
                </a:solidFill>
                <a:latin typeface="Courier New"/>
                <a:cs typeface="Courier New"/>
              </a:rPr>
              <a:t>function</a:t>
            </a:r>
            <a:r>
              <a:rPr sz="1800" dirty="0">
                <a:solidFill>
                  <a:srgbClr val="FFFFFF"/>
                </a:solidFill>
                <a:latin typeface="Courier New"/>
                <a:cs typeface="Courier New"/>
              </a:rPr>
              <a:t> or</a:t>
            </a:r>
            <a:r>
              <a:rPr sz="1800" spc="5" dirty="0">
                <a:solidFill>
                  <a:srgbClr val="FFFFFF"/>
                </a:solidFill>
                <a:latin typeface="Courier New"/>
                <a:cs typeface="Courier New"/>
              </a:rPr>
              <a:t> </a:t>
            </a:r>
            <a:r>
              <a:rPr sz="1800" spc="-5" dirty="0">
                <a:solidFill>
                  <a:srgbClr val="FFFFFF"/>
                </a:solidFill>
                <a:latin typeface="Courier New"/>
                <a:cs typeface="Courier New"/>
              </a:rPr>
              <a:t>the</a:t>
            </a:r>
            <a:r>
              <a:rPr sz="1800" dirty="0">
                <a:solidFill>
                  <a:srgbClr val="FFFFFF"/>
                </a:solidFill>
                <a:latin typeface="Courier New"/>
                <a:cs typeface="Courier New"/>
              </a:rPr>
              <a:t> </a:t>
            </a:r>
            <a:r>
              <a:rPr sz="1800" spc="-5" dirty="0">
                <a:solidFill>
                  <a:srgbClr val="FFFFFF"/>
                </a:solidFill>
                <a:latin typeface="Courier New"/>
                <a:cs typeface="Courier New"/>
              </a:rPr>
              <a:t>GROUP</a:t>
            </a:r>
            <a:r>
              <a:rPr sz="1800" dirty="0">
                <a:solidFill>
                  <a:srgbClr val="FFFFFF"/>
                </a:solidFill>
                <a:latin typeface="Courier New"/>
                <a:cs typeface="Courier New"/>
              </a:rPr>
              <a:t> BY </a:t>
            </a:r>
            <a:r>
              <a:rPr sz="1800" spc="-5" dirty="0">
                <a:solidFill>
                  <a:srgbClr val="FFFFFF"/>
                </a:solidFill>
                <a:latin typeface="Courier New"/>
                <a:cs typeface="Courier New"/>
              </a:rPr>
              <a:t>clause.</a:t>
            </a:r>
            <a:endParaRPr sz="1800" dirty="0">
              <a:latin typeface="Courier New"/>
              <a:cs typeface="Courier New"/>
            </a:endParaRPr>
          </a:p>
        </p:txBody>
      </p:sp>
      <p:sp>
        <p:nvSpPr>
          <p:cNvPr id="11" name="object 11"/>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3" name="object 7">
            <a:extLst>
              <a:ext uri="{FF2B5EF4-FFF2-40B4-BE49-F238E27FC236}">
                <a16:creationId xmlns:a16="http://schemas.microsoft.com/office/drawing/2014/main" id="{542EB2C7-9D18-806A-CE6C-988D9A3BCEE7}"/>
              </a:ext>
            </a:extLst>
          </p:cNvPr>
          <p:cNvSpPr txBox="1"/>
          <p:nvPr/>
        </p:nvSpPr>
        <p:spPr>
          <a:xfrm>
            <a:off x="527827" y="1616181"/>
            <a:ext cx="8895715" cy="2033762"/>
          </a:xfrm>
          <a:prstGeom prst="rect">
            <a:avLst/>
          </a:prstGeom>
        </p:spPr>
        <p:txBody>
          <a:bodyPr vert="horz" wrap="square" lIns="0" tIns="15875" rIns="0" bIns="0" rtlCol="0">
            <a:spAutoFit/>
          </a:bodyPr>
          <a:lstStyle/>
          <a:p>
            <a:pPr>
              <a:lnSpc>
                <a:spcPct val="100000"/>
              </a:lnSpc>
              <a:spcBef>
                <a:spcPts val="55"/>
              </a:spcBef>
            </a:pPr>
            <a:endParaRPr sz="3650" dirty="0">
              <a:latin typeface="Arial Hebrew Scholar" pitchFamily="2" charset="-79"/>
              <a:cs typeface="Arial Hebrew Scholar" pitchFamily="2" charset="-79"/>
            </a:endParaRPr>
          </a:p>
          <a:p>
            <a:pPr marL="143510">
              <a:lnSpc>
                <a:spcPct val="100000"/>
              </a:lnSpc>
            </a:pPr>
            <a:r>
              <a:rPr sz="1800" b="1" spc="-5" dirty="0">
                <a:solidFill>
                  <a:srgbClr val="00B0F0"/>
                </a:solidFill>
                <a:latin typeface="Courier New"/>
                <a:cs typeface="Courier New"/>
              </a:rPr>
              <a:t>SELECT</a:t>
            </a:r>
            <a:endParaRPr sz="1800" b="1" dirty="0">
              <a:solidFill>
                <a:srgbClr val="00B0F0"/>
              </a:solidFill>
              <a:latin typeface="Courier New"/>
              <a:cs typeface="Courier New"/>
            </a:endParaRPr>
          </a:p>
          <a:p>
            <a:pPr marL="417830" marR="3660140" indent="-635">
              <a:lnSpc>
                <a:spcPct val="141800"/>
              </a:lnSpc>
              <a:tabLst>
                <a:tab pos="3165475" algn="l"/>
                <a:tab pos="3577590" algn="l"/>
              </a:tabLst>
            </a:pPr>
            <a:r>
              <a:rPr sz="1800" spc="-5" dirty="0">
                <a:solidFill>
                  <a:schemeClr val="accent6"/>
                </a:solidFill>
                <a:latin typeface="Courier New"/>
                <a:cs typeface="Courier New"/>
              </a:rPr>
              <a:t>SUM</a:t>
            </a:r>
            <a:r>
              <a:rPr sz="1800" spc="-5" dirty="0">
                <a:solidFill>
                  <a:srgbClr val="04182D"/>
                </a:solidFill>
                <a:latin typeface="Courier New"/>
                <a:cs typeface="Courier New"/>
              </a:rPr>
              <a:t>(demand_loss_mw</a:t>
            </a:r>
            <a:r>
              <a:rPr sz="1800" dirty="0">
                <a:solidFill>
                  <a:srgbClr val="04182D"/>
                </a:solidFill>
                <a:latin typeface="Courier New"/>
                <a:cs typeface="Courier New"/>
              </a:rPr>
              <a:t>)	</a:t>
            </a:r>
            <a:r>
              <a:rPr sz="1800" b="1" spc="-5" dirty="0">
                <a:solidFill>
                  <a:srgbClr val="00B0F0"/>
                </a:solidFill>
                <a:latin typeface="Courier New"/>
                <a:cs typeface="Courier New"/>
              </a:rPr>
              <a:t>A</a:t>
            </a:r>
            <a:r>
              <a:rPr sz="1800" b="1" dirty="0">
                <a:solidFill>
                  <a:srgbClr val="00B0F0"/>
                </a:solidFill>
                <a:latin typeface="Courier New"/>
                <a:cs typeface="Courier New"/>
              </a:rPr>
              <a:t>S</a:t>
            </a:r>
            <a:r>
              <a:rPr sz="1800" dirty="0">
                <a:latin typeface="Courier New"/>
                <a:cs typeface="Courier New"/>
              </a:rPr>
              <a:t>	</a:t>
            </a:r>
            <a:r>
              <a:rPr sz="1800" spc="-5" dirty="0">
                <a:solidFill>
                  <a:srgbClr val="04182D"/>
                </a:solidFill>
                <a:latin typeface="Courier New"/>
                <a:cs typeface="Courier New"/>
              </a:rPr>
              <a:t>lost_demand</a:t>
            </a:r>
            <a:r>
              <a:rPr sz="1800" dirty="0">
                <a:solidFill>
                  <a:srgbClr val="04182D"/>
                </a:solidFill>
                <a:latin typeface="Courier New"/>
                <a:cs typeface="Courier New"/>
              </a:rPr>
              <a:t>,  </a:t>
            </a:r>
            <a:r>
              <a:rPr sz="1800" spc="-5" dirty="0">
                <a:solidFill>
                  <a:srgbClr val="04182D"/>
                </a:solidFill>
                <a:latin typeface="Courier New"/>
                <a:cs typeface="Courier New"/>
              </a:rPr>
              <a:t>description</a:t>
            </a:r>
            <a:endParaRPr sz="1800" dirty="0">
              <a:latin typeface="Courier New"/>
              <a:cs typeface="Courier New"/>
            </a:endParaRPr>
          </a:p>
          <a:p>
            <a:pPr marL="143510">
              <a:lnSpc>
                <a:spcPct val="100000"/>
              </a:lnSpc>
              <a:spcBef>
                <a:spcPts val="905"/>
              </a:spcBef>
            </a:pPr>
            <a:r>
              <a:rPr sz="1800" b="1" spc="-5" dirty="0">
                <a:solidFill>
                  <a:srgbClr val="00B0F0"/>
                </a:solidFill>
                <a:latin typeface="Courier New"/>
                <a:cs typeface="Courier New"/>
              </a:rPr>
              <a:t>FROM</a:t>
            </a:r>
            <a:r>
              <a:rPr sz="1800" spc="-50" dirty="0">
                <a:latin typeface="Courier New"/>
                <a:cs typeface="Courier New"/>
              </a:rPr>
              <a:t> </a:t>
            </a:r>
            <a:r>
              <a:rPr sz="1800" spc="-5" dirty="0">
                <a:solidFill>
                  <a:srgbClr val="04182D"/>
                </a:solidFill>
                <a:latin typeface="Courier New"/>
                <a:cs typeface="Courier New"/>
              </a:rPr>
              <a:t>grid;</a:t>
            </a:r>
            <a:endParaRPr sz="1800" dirty="0">
              <a:latin typeface="Courier New"/>
              <a:cs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27497" y="308611"/>
            <a:ext cx="14575155" cy="1863089"/>
          </a:xfrm>
          <a:custGeom>
            <a:avLst/>
            <a:gdLst/>
            <a:ahLst/>
            <a:cxnLst/>
            <a:rect l="l" t="t" r="r" b="b"/>
            <a:pathLst>
              <a:path w="14575155" h="1863089">
                <a:moveTo>
                  <a:pt x="14498413" y="1862805"/>
                </a:moveTo>
                <a:lnTo>
                  <a:pt x="76505" y="1862805"/>
                </a:lnTo>
                <a:lnTo>
                  <a:pt x="71180" y="1862281"/>
                </a:lnTo>
                <a:lnTo>
                  <a:pt x="31920" y="1846019"/>
                </a:lnTo>
                <a:lnTo>
                  <a:pt x="4175" y="1807291"/>
                </a:lnTo>
                <a:lnTo>
                  <a:pt x="0" y="1786300"/>
                </a:lnTo>
                <a:lnTo>
                  <a:pt x="0" y="1780924"/>
                </a:lnTo>
                <a:lnTo>
                  <a:pt x="0" y="76505"/>
                </a:lnTo>
                <a:lnTo>
                  <a:pt x="16786" y="31920"/>
                </a:lnTo>
                <a:lnTo>
                  <a:pt x="55513" y="4175"/>
                </a:lnTo>
                <a:lnTo>
                  <a:pt x="76505" y="0"/>
                </a:lnTo>
                <a:lnTo>
                  <a:pt x="14498413" y="0"/>
                </a:lnTo>
                <a:lnTo>
                  <a:pt x="14542998" y="16786"/>
                </a:lnTo>
                <a:lnTo>
                  <a:pt x="14570742" y="55513"/>
                </a:lnTo>
                <a:lnTo>
                  <a:pt x="14574918" y="76505"/>
                </a:lnTo>
                <a:lnTo>
                  <a:pt x="14574918" y="1786300"/>
                </a:lnTo>
                <a:lnTo>
                  <a:pt x="14558132" y="1830885"/>
                </a:lnTo>
                <a:lnTo>
                  <a:pt x="14519404" y="1858630"/>
                </a:lnTo>
                <a:lnTo>
                  <a:pt x="14503737" y="1862281"/>
                </a:lnTo>
                <a:lnTo>
                  <a:pt x="14498413" y="186280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8" name="object 8"/>
          <p:cNvSpPr/>
          <p:nvPr/>
        </p:nvSpPr>
        <p:spPr>
          <a:xfrm>
            <a:off x="491289" y="2435976"/>
            <a:ext cx="14575155" cy="4810760"/>
          </a:xfrm>
          <a:custGeom>
            <a:avLst/>
            <a:gdLst/>
            <a:ahLst/>
            <a:cxnLst/>
            <a:rect l="l" t="t" r="r" b="b"/>
            <a:pathLst>
              <a:path w="14575155" h="4810759">
                <a:moveTo>
                  <a:pt x="14498413" y="4810542"/>
                </a:moveTo>
                <a:lnTo>
                  <a:pt x="76505" y="4810542"/>
                </a:lnTo>
                <a:lnTo>
                  <a:pt x="71180" y="4810017"/>
                </a:lnTo>
                <a:lnTo>
                  <a:pt x="31920" y="4793755"/>
                </a:lnTo>
                <a:lnTo>
                  <a:pt x="4175" y="4755026"/>
                </a:lnTo>
                <a:lnTo>
                  <a:pt x="0" y="4734036"/>
                </a:lnTo>
                <a:lnTo>
                  <a:pt x="0" y="4728660"/>
                </a:lnTo>
                <a:lnTo>
                  <a:pt x="0" y="76505"/>
                </a:lnTo>
                <a:lnTo>
                  <a:pt x="16786" y="31920"/>
                </a:lnTo>
                <a:lnTo>
                  <a:pt x="55513" y="4175"/>
                </a:lnTo>
                <a:lnTo>
                  <a:pt x="76505" y="0"/>
                </a:lnTo>
                <a:lnTo>
                  <a:pt x="14498413" y="0"/>
                </a:lnTo>
                <a:lnTo>
                  <a:pt x="14542998" y="16786"/>
                </a:lnTo>
                <a:lnTo>
                  <a:pt x="14570742" y="55513"/>
                </a:lnTo>
                <a:lnTo>
                  <a:pt x="14574918" y="76505"/>
                </a:lnTo>
                <a:lnTo>
                  <a:pt x="14574918" y="4734036"/>
                </a:lnTo>
                <a:lnTo>
                  <a:pt x="14558132" y="4778620"/>
                </a:lnTo>
                <a:lnTo>
                  <a:pt x="14519404" y="4806366"/>
                </a:lnTo>
                <a:lnTo>
                  <a:pt x="14503737" y="4810017"/>
                </a:lnTo>
                <a:lnTo>
                  <a:pt x="14498413" y="4810542"/>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9" name="object 9"/>
          <p:cNvSpPr txBox="1"/>
          <p:nvPr/>
        </p:nvSpPr>
        <p:spPr>
          <a:xfrm>
            <a:off x="593095" y="375419"/>
            <a:ext cx="4477385" cy="1663064"/>
          </a:xfrm>
          <a:prstGeom prst="rect">
            <a:avLst/>
          </a:prstGeom>
        </p:spPr>
        <p:txBody>
          <a:bodyPr vert="horz" wrap="square" lIns="0" tIns="102870" rIns="0" bIns="0" rtlCol="0">
            <a:spAutoFit/>
          </a:bodyPr>
          <a:lstStyle/>
          <a:p>
            <a:pPr marL="12700">
              <a:lnSpc>
                <a:spcPct val="100000"/>
              </a:lnSpc>
              <a:spcBef>
                <a:spcPts val="810"/>
              </a:spcBef>
            </a:pPr>
            <a:r>
              <a:rPr sz="1550" b="1" spc="10" dirty="0">
                <a:solidFill>
                  <a:srgbClr val="00B0F0"/>
                </a:solidFill>
                <a:latin typeface="Courier New"/>
                <a:cs typeface="Courier New"/>
              </a:rPr>
              <a:t>SELECT</a:t>
            </a:r>
            <a:endParaRPr sz="1550" b="1" dirty="0">
              <a:solidFill>
                <a:srgbClr val="00B0F0"/>
              </a:solidFill>
              <a:latin typeface="Courier New"/>
              <a:cs typeface="Courier New"/>
            </a:endParaRPr>
          </a:p>
          <a:p>
            <a:pPr marL="252729" marR="5080" indent="-635">
              <a:lnSpc>
                <a:spcPct val="138700"/>
              </a:lnSpc>
            </a:pPr>
            <a:r>
              <a:rPr sz="1550" spc="10" dirty="0">
                <a:solidFill>
                  <a:schemeClr val="accent6"/>
                </a:solidFill>
                <a:latin typeface="Courier New"/>
                <a:cs typeface="Courier New"/>
              </a:rPr>
              <a:t>SUM</a:t>
            </a:r>
            <a:r>
              <a:rPr sz="1550" spc="10" dirty="0">
                <a:solidFill>
                  <a:srgbClr val="04182D"/>
                </a:solidFill>
                <a:latin typeface="Courier New"/>
                <a:cs typeface="Courier New"/>
              </a:rPr>
              <a:t>(demand_loss_mw) </a:t>
            </a:r>
            <a:r>
              <a:rPr sz="1550" b="1" spc="15" dirty="0">
                <a:solidFill>
                  <a:srgbClr val="00B0F0"/>
                </a:solidFill>
                <a:latin typeface="Courier New"/>
                <a:cs typeface="Courier New"/>
              </a:rPr>
              <a:t>AS</a:t>
            </a:r>
            <a:r>
              <a:rPr sz="1550" spc="15" dirty="0">
                <a:latin typeface="Courier New"/>
                <a:cs typeface="Courier New"/>
              </a:rPr>
              <a:t> </a:t>
            </a:r>
            <a:r>
              <a:rPr sz="1550" spc="10" dirty="0">
                <a:solidFill>
                  <a:srgbClr val="04182D"/>
                </a:solidFill>
                <a:latin typeface="Courier New"/>
                <a:cs typeface="Courier New"/>
              </a:rPr>
              <a:t>lost_demand, </a:t>
            </a:r>
            <a:r>
              <a:rPr sz="1550" spc="-919" dirty="0">
                <a:solidFill>
                  <a:srgbClr val="04182D"/>
                </a:solidFill>
                <a:latin typeface="Courier New"/>
                <a:cs typeface="Courier New"/>
              </a:rPr>
              <a:t> </a:t>
            </a:r>
            <a:r>
              <a:rPr sz="1550" spc="10" dirty="0">
                <a:solidFill>
                  <a:srgbClr val="04182D"/>
                </a:solidFill>
                <a:latin typeface="Courier New"/>
                <a:cs typeface="Courier New"/>
              </a:rPr>
              <a:t>description</a:t>
            </a:r>
            <a:endParaRPr sz="1550" dirty="0">
              <a:latin typeface="Courier New"/>
              <a:cs typeface="Courier New"/>
            </a:endParaRPr>
          </a:p>
          <a:p>
            <a:pPr marL="12700">
              <a:lnSpc>
                <a:spcPct val="100000"/>
              </a:lnSpc>
              <a:spcBef>
                <a:spcPts val="720"/>
              </a:spcBef>
            </a:pPr>
            <a:r>
              <a:rPr sz="1550" b="1" spc="10" dirty="0">
                <a:solidFill>
                  <a:srgbClr val="00B0F0"/>
                </a:solidFill>
                <a:latin typeface="Courier New"/>
                <a:cs typeface="Courier New"/>
              </a:rPr>
              <a:t>FROM</a:t>
            </a:r>
            <a:r>
              <a:rPr sz="1550" spc="-30" dirty="0">
                <a:latin typeface="Courier New"/>
                <a:cs typeface="Courier New"/>
              </a:rPr>
              <a:t> </a:t>
            </a:r>
            <a:r>
              <a:rPr sz="1550" spc="10" dirty="0">
                <a:solidFill>
                  <a:srgbClr val="04182D"/>
                </a:solidFill>
                <a:latin typeface="Courier New"/>
                <a:cs typeface="Courier New"/>
              </a:rPr>
              <a:t>grid</a:t>
            </a:r>
            <a:endParaRPr sz="1550" dirty="0">
              <a:latin typeface="Courier New"/>
              <a:cs typeface="Courier New"/>
            </a:endParaRPr>
          </a:p>
          <a:p>
            <a:pPr marL="12700">
              <a:lnSpc>
                <a:spcPct val="100000"/>
              </a:lnSpc>
              <a:spcBef>
                <a:spcPts val="720"/>
              </a:spcBef>
            </a:pPr>
            <a:r>
              <a:rPr sz="1550" b="1" spc="10" dirty="0">
                <a:solidFill>
                  <a:srgbClr val="00B0F0"/>
                </a:solidFill>
                <a:latin typeface="Courier New"/>
                <a:cs typeface="Courier New"/>
              </a:rPr>
              <a:t>GROUP</a:t>
            </a:r>
            <a:r>
              <a:rPr sz="1550" b="1" spc="-10" dirty="0">
                <a:solidFill>
                  <a:srgbClr val="00B0F0"/>
                </a:solidFill>
                <a:latin typeface="Courier New"/>
                <a:cs typeface="Courier New"/>
              </a:rPr>
              <a:t> </a:t>
            </a:r>
            <a:r>
              <a:rPr sz="1550" b="1" spc="15" dirty="0">
                <a:solidFill>
                  <a:srgbClr val="00B0F0"/>
                </a:solidFill>
                <a:latin typeface="Courier New"/>
                <a:cs typeface="Courier New"/>
              </a:rPr>
              <a:t>BY</a:t>
            </a:r>
            <a:r>
              <a:rPr sz="1550" spc="-5" dirty="0">
                <a:latin typeface="Courier New"/>
                <a:cs typeface="Courier New"/>
              </a:rPr>
              <a:t> </a:t>
            </a:r>
            <a:r>
              <a:rPr sz="1550" spc="10" dirty="0">
                <a:solidFill>
                  <a:srgbClr val="04182D"/>
                </a:solidFill>
                <a:latin typeface="Courier New"/>
                <a:cs typeface="Courier New"/>
              </a:rPr>
              <a:t>description;</a:t>
            </a:r>
            <a:endParaRPr sz="1550" dirty="0">
              <a:latin typeface="Courier New"/>
              <a:cs typeface="Courier New"/>
            </a:endParaRPr>
          </a:p>
        </p:txBody>
      </p:sp>
      <p:sp>
        <p:nvSpPr>
          <p:cNvPr id="10" name="object 10"/>
          <p:cNvSpPr txBox="1"/>
          <p:nvPr/>
        </p:nvSpPr>
        <p:spPr>
          <a:xfrm>
            <a:off x="593095" y="2483869"/>
            <a:ext cx="8568690" cy="1008380"/>
          </a:xfrm>
          <a:prstGeom prst="rect">
            <a:avLst/>
          </a:prstGeom>
        </p:spPr>
        <p:txBody>
          <a:bodyPr vert="horz" wrap="square" lIns="0" tIns="102870" rIns="0" bIns="0" rtlCol="0">
            <a:spAutoFit/>
          </a:bodyPr>
          <a:lstStyle/>
          <a:p>
            <a:pPr marL="12700">
              <a:lnSpc>
                <a:spcPct val="100000"/>
              </a:lnSpc>
              <a:spcBef>
                <a:spcPts val="810"/>
              </a:spcBef>
              <a:tabLst>
                <a:tab pos="1501140" algn="l"/>
                <a:tab pos="8435340"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dirty="0">
                <a:solidFill>
                  <a:srgbClr val="FFFFFF"/>
                </a:solidFill>
                <a:latin typeface="Arial Hebrew Scholar" pitchFamily="2" charset="-79"/>
                <a:cs typeface="Arial Hebrew Scholar" pitchFamily="2" charset="-79"/>
              </a:rPr>
              <a:t> </a:t>
            </a:r>
            <a:r>
              <a:rPr sz="1550" spc="-185" dirty="0">
                <a:solidFill>
                  <a:srgbClr val="FFFFFF"/>
                </a:solid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8435340" algn="l"/>
              </a:tabLst>
            </a:pPr>
            <a:r>
              <a:rPr sz="1550" spc="15" dirty="0">
                <a:solidFill>
                  <a:srgbClr val="FFFFFF"/>
                </a:solidFill>
                <a:latin typeface="Courier New"/>
                <a:cs typeface="Courier New"/>
              </a:rPr>
              <a:t>| </a:t>
            </a:r>
            <a:r>
              <a:rPr sz="1550" spc="10" dirty="0">
                <a:solidFill>
                  <a:srgbClr val="FFFFFF"/>
                </a:solidFill>
                <a:latin typeface="Courier New"/>
                <a:cs typeface="Courier New"/>
              </a:rPr>
              <a:t>lost_deman</a:t>
            </a:r>
            <a:r>
              <a:rPr sz="1550" spc="15" dirty="0">
                <a:solidFill>
                  <a:srgbClr val="FFFFFF"/>
                </a:solidFill>
                <a:latin typeface="Courier New"/>
                <a:cs typeface="Courier New"/>
              </a:rPr>
              <a:t>d | </a:t>
            </a:r>
            <a:r>
              <a:rPr sz="1550" spc="10" dirty="0">
                <a:solidFill>
                  <a:srgbClr val="FFFFFF"/>
                </a:solidFill>
                <a:latin typeface="Courier New"/>
                <a:cs typeface="Courier New"/>
              </a:rPr>
              <a:t>descriptio</a:t>
            </a:r>
            <a:r>
              <a:rPr sz="1550" spc="15" dirty="0">
                <a:solidFill>
                  <a:srgbClr val="FFFFFF"/>
                </a:solidFill>
                <a:latin typeface="Courier New"/>
                <a:cs typeface="Courier New"/>
              </a:rPr>
              <a:t>n</a:t>
            </a:r>
            <a:r>
              <a:rPr sz="1550" dirty="0">
                <a:solidFill>
                  <a:srgbClr val="FFFFFF"/>
                </a:solidFill>
                <a:latin typeface="Courier New"/>
                <a:cs typeface="Courier New"/>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1696720" algn="l"/>
                <a:tab pos="8435340"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graphicFrame>
        <p:nvGraphicFramePr>
          <p:cNvPr id="11" name="object 11"/>
          <p:cNvGraphicFramePr>
            <a:graphicFrameLocks noGrp="1"/>
          </p:cNvGraphicFramePr>
          <p:nvPr/>
        </p:nvGraphicFramePr>
        <p:xfrm>
          <a:off x="574045" y="3571960"/>
          <a:ext cx="8602976" cy="3196490"/>
        </p:xfrm>
        <a:graphic>
          <a:graphicData uri="http://schemas.openxmlformats.org/drawingml/2006/table">
            <a:tbl>
              <a:tblPr firstRow="1" bandRow="1">
                <a:tableStyleId>{2D5ABB26-0587-4C30-8999-92F81FD0307C}</a:tableStyleId>
              </a:tblPr>
              <a:tblGrid>
                <a:gridCol w="212090">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601345">
                  <a:extLst>
                    <a:ext uri="{9D8B030D-6E8A-4147-A177-3AD203B41FA5}">
                      <a16:colId xmlns:a16="http://schemas.microsoft.com/office/drawing/2014/main" val="20002"/>
                    </a:ext>
                  </a:extLst>
                </a:gridCol>
                <a:gridCol w="1323339">
                  <a:extLst>
                    <a:ext uri="{9D8B030D-6E8A-4147-A177-3AD203B41FA5}">
                      <a16:colId xmlns:a16="http://schemas.microsoft.com/office/drawing/2014/main" val="20003"/>
                    </a:ext>
                  </a:extLst>
                </a:gridCol>
                <a:gridCol w="842010">
                  <a:extLst>
                    <a:ext uri="{9D8B030D-6E8A-4147-A177-3AD203B41FA5}">
                      <a16:colId xmlns:a16="http://schemas.microsoft.com/office/drawing/2014/main" val="20004"/>
                    </a:ext>
                  </a:extLst>
                </a:gridCol>
                <a:gridCol w="1323339">
                  <a:extLst>
                    <a:ext uri="{9D8B030D-6E8A-4147-A177-3AD203B41FA5}">
                      <a16:colId xmlns:a16="http://schemas.microsoft.com/office/drawing/2014/main" val="20005"/>
                    </a:ext>
                  </a:extLst>
                </a:gridCol>
                <a:gridCol w="842010">
                  <a:extLst>
                    <a:ext uri="{9D8B030D-6E8A-4147-A177-3AD203B41FA5}">
                      <a16:colId xmlns:a16="http://schemas.microsoft.com/office/drawing/2014/main" val="20006"/>
                    </a:ext>
                  </a:extLst>
                </a:gridCol>
                <a:gridCol w="360680">
                  <a:extLst>
                    <a:ext uri="{9D8B030D-6E8A-4147-A177-3AD203B41FA5}">
                      <a16:colId xmlns:a16="http://schemas.microsoft.com/office/drawing/2014/main" val="20007"/>
                    </a:ext>
                  </a:extLst>
                </a:gridCol>
                <a:gridCol w="842009">
                  <a:extLst>
                    <a:ext uri="{9D8B030D-6E8A-4147-A177-3AD203B41FA5}">
                      <a16:colId xmlns:a16="http://schemas.microsoft.com/office/drawing/2014/main" val="20008"/>
                    </a:ext>
                  </a:extLst>
                </a:gridCol>
                <a:gridCol w="962025">
                  <a:extLst>
                    <a:ext uri="{9D8B030D-6E8A-4147-A177-3AD203B41FA5}">
                      <a16:colId xmlns:a16="http://schemas.microsoft.com/office/drawing/2014/main" val="20009"/>
                    </a:ext>
                  </a:extLst>
                </a:gridCol>
                <a:gridCol w="211454">
                  <a:extLst>
                    <a:ext uri="{9D8B030D-6E8A-4147-A177-3AD203B41FA5}">
                      <a16:colId xmlns:a16="http://schemas.microsoft.com/office/drawing/2014/main" val="20010"/>
                    </a:ext>
                  </a:extLst>
                </a:gridCol>
              </a:tblGrid>
              <a:tr h="288141">
                <a:tc>
                  <a:txBody>
                    <a:bodyPr/>
                    <a:lstStyle/>
                    <a:p>
                      <a:pPr marR="20320" algn="ctr">
                        <a:lnSpc>
                          <a:spcPts val="1839"/>
                        </a:lnSpc>
                      </a:pPr>
                      <a:r>
                        <a:rPr sz="1550" dirty="0">
                          <a:solidFill>
                            <a:srgbClr val="FFFFFF"/>
                          </a:solidFill>
                          <a:latin typeface="Courier New"/>
                          <a:cs typeface="Courier New"/>
                        </a:rPr>
                        <a:t>|</a:t>
                      </a:r>
                      <a:endParaRPr sz="1550" dirty="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NULL</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gridSpan="4">
                  <a:txBody>
                    <a:bodyPr/>
                    <a:lstStyle/>
                    <a:p>
                      <a:pPr marL="59690">
                        <a:lnSpc>
                          <a:spcPts val="1839"/>
                        </a:lnSpc>
                      </a:pPr>
                      <a:r>
                        <a:rPr sz="1550" spc="10" dirty="0">
                          <a:solidFill>
                            <a:srgbClr val="FFFFFF"/>
                          </a:solidFill>
                          <a:latin typeface="Courier New"/>
                          <a:cs typeface="Courier New"/>
                        </a:rPr>
                        <a:t>Actual</a:t>
                      </a:r>
                      <a:r>
                        <a:rPr sz="1550" dirty="0">
                          <a:solidFill>
                            <a:srgbClr val="FFFFFF"/>
                          </a:solidFill>
                          <a:latin typeface="Courier New"/>
                          <a:cs typeface="Courier New"/>
                        </a:rPr>
                        <a:t> </a:t>
                      </a:r>
                      <a:r>
                        <a:rPr sz="1550" spc="10" dirty="0">
                          <a:solidFill>
                            <a:srgbClr val="FFFFFF"/>
                          </a:solidFill>
                          <a:latin typeface="Courier New"/>
                          <a:cs typeface="Courier New"/>
                        </a:rPr>
                        <a:t>Physical</a:t>
                      </a:r>
                      <a:r>
                        <a:rPr sz="1550" dirty="0">
                          <a:solidFill>
                            <a:srgbClr val="FFFFFF"/>
                          </a:solidFill>
                          <a:latin typeface="Courier New"/>
                          <a:cs typeface="Courier New"/>
                        </a:rPr>
                        <a:t> </a:t>
                      </a:r>
                      <a:r>
                        <a:rPr sz="1550" spc="10" dirty="0">
                          <a:solidFill>
                            <a:srgbClr val="FFFFFF"/>
                          </a:solidFill>
                          <a:latin typeface="Courier New"/>
                          <a:cs typeface="Courier New"/>
                        </a:rPr>
                        <a:t>Attack</a:t>
                      </a:r>
                      <a:endParaRPr sz="155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Cold</a:t>
                      </a:r>
                      <a:r>
                        <a:rPr sz="1550" spc="-5" dirty="0">
                          <a:solidFill>
                            <a:srgbClr val="FFFFFF"/>
                          </a:solidFill>
                          <a:latin typeface="Courier New"/>
                          <a:cs typeface="Courier New"/>
                        </a:rPr>
                        <a:t> </a:t>
                      </a:r>
                      <a:r>
                        <a:rPr sz="1550" spc="10" dirty="0">
                          <a:solidFill>
                            <a:srgbClr val="FFFFFF"/>
                          </a:solidFill>
                          <a:latin typeface="Courier New"/>
                          <a:cs typeface="Courier New"/>
                        </a:rPr>
                        <a:t>Weather</a:t>
                      </a:r>
                      <a:r>
                        <a:rPr sz="1550" dirty="0">
                          <a:solidFill>
                            <a:srgbClr val="FFFFFF"/>
                          </a:solidFill>
                          <a:latin typeface="Courier New"/>
                          <a:cs typeface="Courier New"/>
                        </a:rPr>
                        <a:t> </a:t>
                      </a:r>
                      <a:r>
                        <a:rPr sz="1550" spc="10" dirty="0">
                          <a:solidFill>
                            <a:srgbClr val="FFFFFF"/>
                          </a:solidFill>
                          <a:latin typeface="Courier New"/>
                          <a:cs typeface="Courier New"/>
                        </a:rPr>
                        <a:t>Event</a:t>
                      </a:r>
                      <a:endParaRPr sz="155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1"/>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Cyber Event</a:t>
                      </a:r>
                      <a:r>
                        <a:rPr sz="1550" spc="15" dirty="0">
                          <a:solidFill>
                            <a:srgbClr val="FFFFFF"/>
                          </a:solidFill>
                          <a:latin typeface="Courier New"/>
                          <a:cs typeface="Courier New"/>
                        </a:rPr>
                        <a:t> </a:t>
                      </a:r>
                      <a:r>
                        <a:rPr sz="1550" spc="10" dirty="0">
                          <a:solidFill>
                            <a:srgbClr val="FFFFFF"/>
                          </a:solidFill>
                          <a:latin typeface="Courier New"/>
                          <a:cs typeface="Courier New"/>
                        </a:rPr>
                        <a:t>with</a:t>
                      </a:r>
                      <a:r>
                        <a:rPr sz="1550" spc="15" dirty="0">
                          <a:solidFill>
                            <a:srgbClr val="FFFFFF"/>
                          </a:solidFill>
                          <a:latin typeface="Courier New"/>
                          <a:cs typeface="Courier New"/>
                        </a:rPr>
                        <a:t> </a:t>
                      </a:r>
                      <a:r>
                        <a:rPr sz="1550" spc="10" dirty="0">
                          <a:solidFill>
                            <a:srgbClr val="FFFFFF"/>
                          </a:solidFill>
                          <a:latin typeface="Courier New"/>
                          <a:cs typeface="Courier New"/>
                        </a:rPr>
                        <a:t>Potential</a:t>
                      </a:r>
                      <a:r>
                        <a:rPr sz="1550" spc="15" dirty="0">
                          <a:solidFill>
                            <a:srgbClr val="FFFFFF"/>
                          </a:solidFill>
                          <a:latin typeface="Courier New"/>
                          <a:cs typeface="Courier New"/>
                        </a:rPr>
                        <a:t> to </a:t>
                      </a:r>
                      <a:r>
                        <a:rPr sz="1550" spc="10" dirty="0">
                          <a:solidFill>
                            <a:srgbClr val="FFFFFF"/>
                          </a:solidFill>
                          <a:latin typeface="Courier New"/>
                          <a:cs typeface="Courier New"/>
                        </a:rPr>
                        <a:t>Cause</a:t>
                      </a:r>
                      <a:endParaRPr sz="155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59690">
                        <a:lnSpc>
                          <a:spcPct val="100000"/>
                        </a:lnSpc>
                        <a:spcBef>
                          <a:spcPts val="290"/>
                        </a:spcBef>
                      </a:pPr>
                      <a:r>
                        <a:rPr sz="1550" spc="10" dirty="0">
                          <a:solidFill>
                            <a:srgbClr val="FFFFFF"/>
                          </a:solidFill>
                          <a:latin typeface="Courier New"/>
                          <a:cs typeface="Courier New"/>
                        </a:rPr>
                        <a:t>Impact</a:t>
                      </a:r>
                      <a:endParaRPr sz="1550">
                        <a:latin typeface="Courier New"/>
                        <a:cs typeface="Courier New"/>
                      </a:endParaRPr>
                    </a:p>
                  </a:txBody>
                  <a:tcPr marL="0" marR="0" marT="3683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2"/>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5" dirty="0">
                          <a:solidFill>
                            <a:srgbClr val="FFFFFF"/>
                          </a:solidFill>
                          <a:latin typeface="Courier New"/>
                          <a:cs typeface="Courier New"/>
                        </a:rPr>
                        <a:t>40</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Distribution</a:t>
                      </a:r>
                      <a:r>
                        <a:rPr sz="1550" spc="-5" dirty="0">
                          <a:solidFill>
                            <a:srgbClr val="FFFFFF"/>
                          </a:solidFill>
                          <a:latin typeface="Courier New"/>
                          <a:cs typeface="Courier New"/>
                        </a:rPr>
                        <a:t> </a:t>
                      </a:r>
                      <a:r>
                        <a:rPr sz="1550" spc="10" dirty="0">
                          <a:solidFill>
                            <a:srgbClr val="FFFFFF"/>
                          </a:solidFill>
                          <a:latin typeface="Courier New"/>
                          <a:cs typeface="Courier New"/>
                        </a:rPr>
                        <a:t>Interruption</a:t>
                      </a:r>
                      <a:endParaRPr sz="1550" dirty="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3"/>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Distribution System Interruption</a:t>
                      </a:r>
                      <a:endParaRPr sz="155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4"/>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Earthquake</a:t>
                      </a:r>
                      <a:endParaRPr sz="155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5"/>
                  </a:ext>
                </a:extLst>
              </a:tr>
              <a:tr h="288141">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NULL</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gridSpan="4">
                  <a:txBody>
                    <a:bodyPr/>
                    <a:lstStyle/>
                    <a:p>
                      <a:pPr marL="59690">
                        <a:lnSpc>
                          <a:spcPct val="100000"/>
                        </a:lnSpc>
                        <a:spcBef>
                          <a:spcPts val="290"/>
                        </a:spcBef>
                      </a:pPr>
                      <a:r>
                        <a:rPr sz="1550" spc="10" dirty="0">
                          <a:solidFill>
                            <a:srgbClr val="FFFFFF"/>
                          </a:solidFill>
                          <a:latin typeface="Courier New"/>
                          <a:cs typeface="Courier New"/>
                        </a:rPr>
                        <a:t>Electrical</a:t>
                      </a:r>
                      <a:r>
                        <a:rPr sz="1550" spc="5" dirty="0">
                          <a:solidFill>
                            <a:srgbClr val="FFFFFF"/>
                          </a:solidFill>
                          <a:latin typeface="Courier New"/>
                          <a:cs typeface="Courier New"/>
                        </a:rPr>
                        <a:t> </a:t>
                      </a:r>
                      <a:r>
                        <a:rPr sz="1550" spc="10" dirty="0">
                          <a:solidFill>
                            <a:srgbClr val="FFFFFF"/>
                          </a:solidFill>
                          <a:latin typeface="Courier New"/>
                          <a:cs typeface="Courier New"/>
                        </a:rPr>
                        <a:t>Fault </a:t>
                      </a:r>
                      <a:r>
                        <a:rPr sz="1550" spc="15" dirty="0">
                          <a:solidFill>
                            <a:srgbClr val="FFFFFF"/>
                          </a:solidFill>
                          <a:latin typeface="Courier New"/>
                          <a:cs typeface="Courier New"/>
                        </a:rPr>
                        <a:t>at</a:t>
                      </a:r>
                      <a:r>
                        <a:rPr sz="1550" spc="10" dirty="0">
                          <a:solidFill>
                            <a:srgbClr val="FFFFFF"/>
                          </a:solidFill>
                          <a:latin typeface="Courier New"/>
                          <a:cs typeface="Courier New"/>
                        </a:rPr>
                        <a:t> Generator</a:t>
                      </a:r>
                      <a:endParaRPr sz="1550" dirty="0">
                        <a:latin typeface="Courier New"/>
                        <a:cs typeface="Courier New"/>
                      </a:endParaRPr>
                    </a:p>
                  </a:txBody>
                  <a:tcPr marL="0" marR="0" marT="3683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gridSpan="2">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hMerge="1">
                  <a:txBody>
                    <a:bodyPr/>
                    <a:lstStyle/>
                    <a:p>
                      <a:endParaRPr/>
                    </a:p>
                  </a:txBody>
                  <a:tcPr marL="0" marR="0" marT="0" marB="0"/>
                </a:tc>
                <a:extLst>
                  <a:ext uri="{0D108BD9-81ED-4DB2-BD59-A6C34878D82A}">
                    <a16:rowId xmlns:a16="http://schemas.microsoft.com/office/drawing/2014/main" val="10006"/>
                  </a:ext>
                </a:extLst>
              </a:tr>
              <a:tr h="366911">
                <a:tc>
                  <a:txBody>
                    <a:bodyPr/>
                    <a:lstStyle/>
                    <a:p>
                      <a:pPr marR="20320" algn="ctr">
                        <a:lnSpc>
                          <a:spcPct val="100000"/>
                        </a:lnSpc>
                        <a:spcBef>
                          <a:spcPts val="600"/>
                        </a:spcBef>
                      </a:pPr>
                      <a:r>
                        <a:rPr sz="1550" dirty="0">
                          <a:solidFill>
                            <a:srgbClr val="FFFFFF"/>
                          </a:solidFill>
                          <a:latin typeface="Courier New"/>
                          <a:cs typeface="Courier New"/>
                        </a:rPr>
                        <a:t>|</a:t>
                      </a:r>
                      <a:endParaRPr sz="1550">
                        <a:latin typeface="Courier New"/>
                        <a:cs typeface="Courier New"/>
                      </a:endParaRPr>
                    </a:p>
                  </a:txBody>
                  <a:tcPr marL="0" marR="0" marT="76200" marB="0"/>
                </a:tc>
                <a:tc>
                  <a:txBody>
                    <a:bodyPr/>
                    <a:lstStyle/>
                    <a:p>
                      <a:pPr marL="59690">
                        <a:lnSpc>
                          <a:spcPct val="100000"/>
                        </a:lnSpc>
                        <a:spcBef>
                          <a:spcPts val="600"/>
                        </a:spcBef>
                      </a:pPr>
                      <a:r>
                        <a:rPr sz="1550" spc="10" dirty="0">
                          <a:solidFill>
                            <a:srgbClr val="FFFFFF"/>
                          </a:solidFill>
                          <a:latin typeface="Courier New"/>
                          <a:cs typeface="Courier New"/>
                        </a:rPr>
                        <a:t>338</a:t>
                      </a:r>
                      <a:endParaRPr sz="1550">
                        <a:latin typeface="Courier New"/>
                        <a:cs typeface="Courier New"/>
                      </a:endParaRPr>
                    </a:p>
                  </a:txBody>
                  <a:tcPr marL="0" marR="0" marT="76200" marB="0"/>
                </a:tc>
                <a:tc>
                  <a:txBody>
                    <a:bodyPr/>
                    <a:lstStyle/>
                    <a:p>
                      <a:pPr marR="52069" algn="r">
                        <a:lnSpc>
                          <a:spcPct val="100000"/>
                        </a:lnSpc>
                        <a:spcBef>
                          <a:spcPts val="600"/>
                        </a:spcBef>
                      </a:pPr>
                      <a:r>
                        <a:rPr sz="1550" dirty="0">
                          <a:solidFill>
                            <a:srgbClr val="FFFFFF"/>
                          </a:solidFill>
                          <a:latin typeface="Courier New"/>
                          <a:cs typeface="Courier New"/>
                        </a:rPr>
                        <a:t>|</a:t>
                      </a:r>
                      <a:endParaRPr sz="1550">
                        <a:latin typeface="Courier New"/>
                        <a:cs typeface="Courier New"/>
                      </a:endParaRPr>
                    </a:p>
                  </a:txBody>
                  <a:tcPr marL="0" marR="0" marT="76200" marB="0"/>
                </a:tc>
                <a:tc>
                  <a:txBody>
                    <a:bodyPr/>
                    <a:lstStyle/>
                    <a:p>
                      <a:pPr algn="ctr">
                        <a:lnSpc>
                          <a:spcPct val="100000"/>
                        </a:lnSpc>
                        <a:spcBef>
                          <a:spcPts val="600"/>
                        </a:spcBef>
                      </a:pPr>
                      <a:r>
                        <a:rPr sz="1550" spc="10" dirty="0">
                          <a:solidFill>
                            <a:srgbClr val="FFFFFF"/>
                          </a:solidFill>
                          <a:latin typeface="Courier New"/>
                          <a:cs typeface="Courier New"/>
                        </a:rPr>
                        <a:t>Electrical</a:t>
                      </a:r>
                      <a:endParaRPr sz="1550">
                        <a:latin typeface="Courier New"/>
                        <a:cs typeface="Courier New"/>
                      </a:endParaRPr>
                    </a:p>
                  </a:txBody>
                  <a:tcPr marL="0" marR="0" marT="76200" marB="0"/>
                </a:tc>
                <a:tc>
                  <a:txBody>
                    <a:bodyPr/>
                    <a:lstStyle/>
                    <a:p>
                      <a:pPr algn="ctr">
                        <a:lnSpc>
                          <a:spcPct val="100000"/>
                        </a:lnSpc>
                        <a:spcBef>
                          <a:spcPts val="600"/>
                        </a:spcBef>
                      </a:pPr>
                      <a:r>
                        <a:rPr sz="1550" spc="10" dirty="0">
                          <a:solidFill>
                            <a:srgbClr val="FFFFFF"/>
                          </a:solidFill>
                          <a:latin typeface="Courier New"/>
                          <a:cs typeface="Courier New"/>
                        </a:rPr>
                        <a:t>System</a:t>
                      </a:r>
                      <a:endParaRPr sz="1550">
                        <a:latin typeface="Courier New"/>
                        <a:cs typeface="Courier New"/>
                      </a:endParaRPr>
                    </a:p>
                  </a:txBody>
                  <a:tcPr marL="0" marR="0" marT="76200" marB="0"/>
                </a:tc>
                <a:tc>
                  <a:txBody>
                    <a:bodyPr/>
                    <a:lstStyle/>
                    <a:p>
                      <a:pPr marL="59690">
                        <a:lnSpc>
                          <a:spcPct val="100000"/>
                        </a:lnSpc>
                        <a:spcBef>
                          <a:spcPts val="600"/>
                        </a:spcBef>
                      </a:pPr>
                      <a:r>
                        <a:rPr sz="1550" spc="10" dirty="0">
                          <a:solidFill>
                            <a:srgbClr val="FFFFFF"/>
                          </a:solidFill>
                          <a:latin typeface="Courier New"/>
                          <a:cs typeface="Courier New"/>
                        </a:rPr>
                        <a:t>Islanding</a:t>
                      </a:r>
                      <a:endParaRPr sz="1550" dirty="0">
                        <a:latin typeface="Courier New"/>
                        <a:cs typeface="Courier New"/>
                      </a:endParaRPr>
                    </a:p>
                  </a:txBody>
                  <a:tcPr marL="0" marR="0" marT="76200" marB="0"/>
                </a:tc>
                <a:tc gridSpan="2">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hMerge="1">
                  <a:txBody>
                    <a:bodyPr/>
                    <a:lstStyle/>
                    <a:p>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7940" algn="ctr">
                        <a:lnSpc>
                          <a:spcPct val="100000"/>
                        </a:lnSpc>
                        <a:spcBef>
                          <a:spcPts val="600"/>
                        </a:spcBef>
                      </a:pPr>
                      <a:r>
                        <a:rPr sz="1550" dirty="0">
                          <a:solidFill>
                            <a:srgbClr val="FFFFFF"/>
                          </a:solidFill>
                          <a:latin typeface="Courier New"/>
                          <a:cs typeface="Courier New"/>
                        </a:rPr>
                        <a:t>|</a:t>
                      </a:r>
                      <a:endParaRPr sz="1550">
                        <a:latin typeface="Courier New"/>
                        <a:cs typeface="Courier New"/>
                      </a:endParaRPr>
                    </a:p>
                  </a:txBody>
                  <a:tcPr marL="0" marR="0" marT="76200" marB="0"/>
                </a:tc>
                <a:extLst>
                  <a:ext uri="{0D108BD9-81ED-4DB2-BD59-A6C34878D82A}">
                    <a16:rowId xmlns:a16="http://schemas.microsoft.com/office/drawing/2014/main" val="10007"/>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24514</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Electrical</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System</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Separation</a:t>
                      </a:r>
                      <a:endParaRPr sz="1550">
                        <a:latin typeface="Courier New"/>
                        <a:cs typeface="Courier New"/>
                      </a:endParaRPr>
                    </a:p>
                  </a:txBody>
                  <a:tcPr marL="0" marR="0" marT="36830" marB="0"/>
                </a:tc>
                <a:tc gridSpan="2">
                  <a:txBody>
                    <a:bodyPr/>
                    <a:lstStyle/>
                    <a:p>
                      <a:pPr marL="59690">
                        <a:lnSpc>
                          <a:spcPct val="100000"/>
                        </a:lnSpc>
                        <a:spcBef>
                          <a:spcPts val="290"/>
                        </a:spcBef>
                      </a:pPr>
                      <a:r>
                        <a:rPr sz="1550" spc="10" dirty="0">
                          <a:solidFill>
                            <a:srgbClr val="FFFFFF"/>
                          </a:solidFill>
                          <a:latin typeface="Courier New"/>
                          <a:cs typeface="Courier New"/>
                        </a:rPr>
                        <a:t>Islanding</a:t>
                      </a:r>
                      <a:endParaRPr sz="1550">
                        <a:latin typeface="Courier New"/>
                        <a:cs typeface="Courier New"/>
                      </a:endParaRPr>
                    </a:p>
                  </a:txBody>
                  <a:tcPr marL="0" marR="0" marT="36830" marB="0"/>
                </a:tc>
                <a:tc hMerge="1">
                  <a:txBody>
                    <a:bodyPr/>
                    <a:lstStyle/>
                    <a:p>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794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8"/>
                  </a:ext>
                </a:extLst>
              </a:tr>
              <a:tr h="288141">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5" dirty="0">
                          <a:solidFill>
                            <a:srgbClr val="FFFFFF"/>
                          </a:solidFill>
                          <a:latin typeface="Courier New"/>
                          <a:cs typeface="Courier New"/>
                        </a:rPr>
                        <a:t>15</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Electrical</a:t>
                      </a:r>
                      <a:endParaRPr sz="1550">
                        <a:latin typeface="Courier New"/>
                        <a:cs typeface="Courier New"/>
                      </a:endParaRPr>
                    </a:p>
                  </a:txBody>
                  <a:tcPr marL="0" marR="0" marT="36830" marB="0"/>
                </a:tc>
                <a:tc>
                  <a:txBody>
                    <a:bodyPr/>
                    <a:lstStyle/>
                    <a:p>
                      <a:pPr algn="ctr">
                        <a:lnSpc>
                          <a:spcPct val="100000"/>
                        </a:lnSpc>
                        <a:spcBef>
                          <a:spcPts val="290"/>
                        </a:spcBef>
                      </a:pPr>
                      <a:r>
                        <a:rPr sz="1550" spc="10" dirty="0">
                          <a:solidFill>
                            <a:srgbClr val="FFFFFF"/>
                          </a:solidFill>
                          <a:latin typeface="Courier New"/>
                          <a:cs typeface="Courier New"/>
                        </a:rPr>
                        <a:t>System</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Separation</a:t>
                      </a:r>
                      <a:endParaRPr sz="1550">
                        <a:latin typeface="Courier New"/>
                        <a:cs typeface="Courier New"/>
                      </a:endParaRPr>
                    </a:p>
                  </a:txBody>
                  <a:tcPr marL="0" marR="0" marT="36830" marB="0"/>
                </a:tc>
                <a:tc gridSpan="2">
                  <a:txBody>
                    <a:bodyPr/>
                    <a:lstStyle/>
                    <a:p>
                      <a:pPr marL="59690">
                        <a:lnSpc>
                          <a:spcPct val="100000"/>
                        </a:lnSpc>
                        <a:spcBef>
                          <a:spcPts val="290"/>
                        </a:spcBef>
                      </a:pPr>
                      <a:r>
                        <a:rPr sz="1550" spc="10" dirty="0">
                          <a:solidFill>
                            <a:srgbClr val="FFFFFF"/>
                          </a:solidFill>
                          <a:latin typeface="Courier New"/>
                          <a:cs typeface="Courier New"/>
                        </a:rPr>
                        <a:t>Islanding</a:t>
                      </a:r>
                      <a:endParaRPr sz="1550">
                        <a:latin typeface="Courier New"/>
                        <a:cs typeface="Courier New"/>
                      </a:endParaRPr>
                    </a:p>
                  </a:txBody>
                  <a:tcPr marL="0" marR="0" marT="36830" marB="0"/>
                </a:tc>
                <a:tc hMerge="1">
                  <a:txBody>
                    <a:bodyPr/>
                    <a:lstStyle/>
                    <a:p>
                      <a:endParaRPr/>
                    </a:p>
                  </a:txBody>
                  <a:tcPr marL="0" marR="0" marT="0" marB="0"/>
                </a:tc>
                <a:tc>
                  <a:txBody>
                    <a:bodyPr/>
                    <a:lstStyle/>
                    <a:p>
                      <a:pPr marL="59690">
                        <a:lnSpc>
                          <a:spcPct val="100000"/>
                        </a:lnSpc>
                        <a:spcBef>
                          <a:spcPts val="290"/>
                        </a:spcBef>
                      </a:pPr>
                      <a:r>
                        <a:rPr sz="1550" spc="10" dirty="0">
                          <a:solidFill>
                            <a:srgbClr val="FFFFFF"/>
                          </a:solidFill>
                          <a:latin typeface="Courier New"/>
                          <a:cs typeface="Courier New"/>
                        </a:rPr>
                        <a:t>Severe</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Weather</a:t>
                      </a:r>
                      <a:endParaRPr sz="1550">
                        <a:latin typeface="Courier New"/>
                        <a:cs typeface="Courier New"/>
                      </a:endParaRPr>
                    </a:p>
                  </a:txBody>
                  <a:tcPr marL="0" marR="0" marT="36830" marB="0"/>
                </a:tc>
                <a:tc>
                  <a:txBody>
                    <a:bodyPr/>
                    <a:lstStyle/>
                    <a:p>
                      <a:pPr marL="27940" algn="ctr">
                        <a:lnSpc>
                          <a:spcPct val="100000"/>
                        </a:lnSpc>
                        <a:spcBef>
                          <a:spcPts val="290"/>
                        </a:spcBef>
                      </a:pPr>
                      <a:r>
                        <a:rPr sz="1550" dirty="0">
                          <a:solidFill>
                            <a:srgbClr val="FFFFFF"/>
                          </a:solidFill>
                          <a:latin typeface="Courier New"/>
                          <a:cs typeface="Courier New"/>
                        </a:rPr>
                        <a:t>|</a:t>
                      </a:r>
                      <a:endParaRPr sz="1550" dirty="0">
                        <a:latin typeface="Courier New"/>
                        <a:cs typeface="Courier New"/>
                      </a:endParaRPr>
                    </a:p>
                  </a:txBody>
                  <a:tcPr marL="0" marR="0" marT="36830" marB="0"/>
                </a:tc>
                <a:extLst>
                  <a:ext uri="{0D108BD9-81ED-4DB2-BD59-A6C34878D82A}">
                    <a16:rowId xmlns:a16="http://schemas.microsoft.com/office/drawing/2014/main" val="10009"/>
                  </a:ext>
                </a:extLst>
              </a:tr>
            </a:tbl>
          </a:graphicData>
        </a:graphic>
      </p:graphicFrame>
      <p:sp>
        <p:nvSpPr>
          <p:cNvPr id="12" name="object 12"/>
          <p:cNvSpPr txBox="1"/>
          <p:nvPr/>
        </p:nvSpPr>
        <p:spPr>
          <a:xfrm>
            <a:off x="593095" y="6828504"/>
            <a:ext cx="8568690" cy="255198"/>
          </a:xfrm>
          <a:prstGeom prst="rect">
            <a:avLst/>
          </a:prstGeom>
        </p:spPr>
        <p:txBody>
          <a:bodyPr vert="horz" wrap="square" lIns="0" tIns="16510" rIns="0" bIns="0" rtlCol="0">
            <a:spAutoFit/>
          </a:bodyPr>
          <a:lstStyle/>
          <a:p>
            <a:pPr marL="12700">
              <a:lnSpc>
                <a:spcPct val="100000"/>
              </a:lnSpc>
              <a:spcBef>
                <a:spcPts val="130"/>
              </a:spcBef>
              <a:tabLst>
                <a:tab pos="1696720" algn="l"/>
                <a:tab pos="8435340"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sp>
        <p:nvSpPr>
          <p:cNvPr id="15" name="object 15"/>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3419475"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204" dirty="0"/>
              <a:t>e</a:t>
            </a:r>
            <a:r>
              <a:rPr sz="4500" spc="-285" dirty="0"/>
              <a:t>l</a:t>
            </a:r>
            <a:r>
              <a:rPr sz="4500" spc="-160" dirty="0"/>
              <a:t>e</a:t>
            </a:r>
            <a:r>
              <a:rPr sz="4500" spc="65" dirty="0"/>
              <a:t>c</a:t>
            </a:r>
            <a:r>
              <a:rPr sz="4500" spc="-135" dirty="0"/>
              <a:t>t</a:t>
            </a:r>
            <a:r>
              <a:rPr sz="4500" spc="-165" dirty="0"/>
              <a:t> </a:t>
            </a:r>
            <a:r>
              <a:rPr sz="4500" spc="-375" dirty="0"/>
              <a:t>T</a:t>
            </a:r>
            <a:r>
              <a:rPr sz="4500" spc="90" dirty="0"/>
              <a:t>O</a:t>
            </a:r>
            <a:r>
              <a:rPr sz="4500" spc="-180" dirty="0"/>
              <a:t>P</a:t>
            </a:r>
            <a:r>
              <a:rPr lang="en-US" sz="4500" spc="-180" dirty="0"/>
              <a:t> </a:t>
            </a:r>
            <a:r>
              <a:rPr lang="en-US" sz="4500" spc="-165" dirty="0"/>
              <a:t>()</a:t>
            </a:r>
            <a:endParaRPr sz="4500" dirty="0"/>
          </a:p>
        </p:txBody>
      </p:sp>
      <p:sp>
        <p:nvSpPr>
          <p:cNvPr id="4" name="object 4"/>
          <p:cNvSpPr/>
          <p:nvPr/>
        </p:nvSpPr>
        <p:spPr>
          <a:xfrm>
            <a:off x="491289" y="1166806"/>
            <a:ext cx="7124065" cy="1801495"/>
          </a:xfrm>
          <a:custGeom>
            <a:avLst/>
            <a:gdLst/>
            <a:ahLst/>
            <a:cxnLst/>
            <a:rect l="l" t="t" r="r" b="b"/>
            <a:pathLst>
              <a:path w="7124065" h="1801495">
                <a:moveTo>
                  <a:pt x="7047191" y="1801394"/>
                </a:moveTo>
                <a:lnTo>
                  <a:pt x="76505" y="1801394"/>
                </a:lnTo>
                <a:lnTo>
                  <a:pt x="71180" y="1800869"/>
                </a:lnTo>
                <a:lnTo>
                  <a:pt x="31920" y="1784607"/>
                </a:lnTo>
                <a:lnTo>
                  <a:pt x="4175" y="1745879"/>
                </a:lnTo>
                <a:lnTo>
                  <a:pt x="0" y="1724888"/>
                </a:lnTo>
                <a:lnTo>
                  <a:pt x="0" y="1719512"/>
                </a:lnTo>
                <a:lnTo>
                  <a:pt x="0" y="76505"/>
                </a:lnTo>
                <a:lnTo>
                  <a:pt x="16786" y="31920"/>
                </a:lnTo>
                <a:lnTo>
                  <a:pt x="55513" y="4175"/>
                </a:lnTo>
                <a:lnTo>
                  <a:pt x="76505" y="0"/>
                </a:lnTo>
                <a:lnTo>
                  <a:pt x="7047191" y="0"/>
                </a:lnTo>
                <a:lnTo>
                  <a:pt x="7091775" y="16786"/>
                </a:lnTo>
                <a:lnTo>
                  <a:pt x="7119520" y="55513"/>
                </a:lnTo>
                <a:lnTo>
                  <a:pt x="7123696" y="76505"/>
                </a:lnTo>
                <a:lnTo>
                  <a:pt x="7123696" y="1724888"/>
                </a:lnTo>
                <a:lnTo>
                  <a:pt x="7106908" y="1769473"/>
                </a:lnTo>
                <a:lnTo>
                  <a:pt x="7068182" y="1797218"/>
                </a:lnTo>
                <a:lnTo>
                  <a:pt x="7052515" y="1800869"/>
                </a:lnTo>
                <a:lnTo>
                  <a:pt x="7047191"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7" name="object 7"/>
          <p:cNvSpPr/>
          <p:nvPr/>
        </p:nvSpPr>
        <p:spPr>
          <a:xfrm>
            <a:off x="491289" y="3213845"/>
            <a:ext cx="7124065" cy="1801495"/>
          </a:xfrm>
          <a:custGeom>
            <a:avLst/>
            <a:gdLst/>
            <a:ahLst/>
            <a:cxnLst/>
            <a:rect l="l" t="t" r="r" b="b"/>
            <a:pathLst>
              <a:path w="7124065" h="1801495">
                <a:moveTo>
                  <a:pt x="7047191" y="1801394"/>
                </a:moveTo>
                <a:lnTo>
                  <a:pt x="76505" y="1801394"/>
                </a:lnTo>
                <a:lnTo>
                  <a:pt x="71180" y="1800869"/>
                </a:lnTo>
                <a:lnTo>
                  <a:pt x="31920" y="1784607"/>
                </a:lnTo>
                <a:lnTo>
                  <a:pt x="4175" y="1745880"/>
                </a:lnTo>
                <a:lnTo>
                  <a:pt x="0" y="1724889"/>
                </a:lnTo>
                <a:lnTo>
                  <a:pt x="0" y="1719512"/>
                </a:lnTo>
                <a:lnTo>
                  <a:pt x="0" y="76505"/>
                </a:lnTo>
                <a:lnTo>
                  <a:pt x="16786" y="31919"/>
                </a:lnTo>
                <a:lnTo>
                  <a:pt x="55513" y="4174"/>
                </a:lnTo>
                <a:lnTo>
                  <a:pt x="76505" y="0"/>
                </a:lnTo>
                <a:lnTo>
                  <a:pt x="7047191" y="0"/>
                </a:lnTo>
                <a:lnTo>
                  <a:pt x="7091775" y="16786"/>
                </a:lnTo>
                <a:lnTo>
                  <a:pt x="7119520" y="55513"/>
                </a:lnTo>
                <a:lnTo>
                  <a:pt x="7123696" y="76505"/>
                </a:lnTo>
                <a:lnTo>
                  <a:pt x="7123696" y="1724889"/>
                </a:lnTo>
                <a:lnTo>
                  <a:pt x="7106908" y="1769473"/>
                </a:lnTo>
                <a:lnTo>
                  <a:pt x="7068182" y="1797218"/>
                </a:lnTo>
                <a:lnTo>
                  <a:pt x="7052515" y="1800869"/>
                </a:lnTo>
                <a:lnTo>
                  <a:pt x="7047191" y="1801394"/>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9" name="object 9"/>
          <p:cNvSpPr txBox="1"/>
          <p:nvPr/>
        </p:nvSpPr>
        <p:spPr>
          <a:xfrm>
            <a:off x="659602" y="3256144"/>
            <a:ext cx="4839335" cy="1502591"/>
          </a:xfrm>
          <a:prstGeom prst="rect">
            <a:avLst/>
          </a:prstGeom>
        </p:spPr>
        <p:txBody>
          <a:bodyPr vert="horz" wrap="square" lIns="0" tIns="12065" rIns="0" bIns="0" rtlCol="0">
            <a:spAutoFit/>
          </a:bodyPr>
          <a:lstStyle/>
          <a:p>
            <a:pPr marL="12700" marR="5080">
              <a:lnSpc>
                <a:spcPct val="143300"/>
              </a:lnSpc>
            </a:pPr>
            <a:r>
              <a:rPr sz="2250" dirty="0">
                <a:solidFill>
                  <a:srgbClr val="008600"/>
                </a:solidFill>
                <a:latin typeface="Courier New"/>
                <a:cs typeface="Courier New"/>
              </a:rPr>
              <a:t>-- Return top 5% of rows </a:t>
            </a:r>
            <a:r>
              <a:rPr sz="2250" spc="5" dirty="0">
                <a:solidFill>
                  <a:srgbClr val="008600"/>
                </a:solidFill>
                <a:latin typeface="Courier New"/>
                <a:cs typeface="Courier New"/>
              </a:rPr>
              <a:t> </a:t>
            </a:r>
            <a:r>
              <a:rPr sz="2250" b="1" dirty="0">
                <a:solidFill>
                  <a:srgbClr val="00B0F0"/>
                </a:solidFill>
                <a:latin typeface="Courier New"/>
                <a:cs typeface="Courier New"/>
              </a:rPr>
              <a:t>SELECT</a:t>
            </a:r>
            <a:r>
              <a:rPr sz="2250" spc="-10" dirty="0">
                <a:solidFill>
                  <a:srgbClr val="00B0F0"/>
                </a:solidFill>
                <a:latin typeface="Courier New"/>
                <a:cs typeface="Courier New"/>
              </a:rPr>
              <a:t> </a:t>
            </a:r>
            <a:r>
              <a:rPr sz="2250" b="1" dirty="0">
                <a:solidFill>
                  <a:srgbClr val="00B0F0"/>
                </a:solidFill>
                <a:latin typeface="Courier New"/>
                <a:cs typeface="Courier New"/>
              </a:rPr>
              <a:t>TOP</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b="1" dirty="0">
                <a:solidFill>
                  <a:srgbClr val="00B0F0"/>
                </a:solidFill>
                <a:latin typeface="Courier New"/>
                <a:cs typeface="Courier New"/>
              </a:rPr>
              <a:t>PERCENT</a:t>
            </a:r>
            <a:r>
              <a:rPr sz="2250" spc="-5" dirty="0">
                <a:latin typeface="Courier New"/>
                <a:cs typeface="Courier New"/>
              </a:rPr>
              <a:t> </a:t>
            </a:r>
            <a:r>
              <a:rPr sz="2250" dirty="0">
                <a:solidFill>
                  <a:srgbClr val="04182D"/>
                </a:solidFill>
                <a:latin typeface="Courier New"/>
                <a:cs typeface="Courier New"/>
              </a:rPr>
              <a:t>artist</a:t>
            </a:r>
            <a:endParaRPr sz="2250" dirty="0">
              <a:latin typeface="Courier New"/>
              <a:cs typeface="Courier New"/>
            </a:endParaRPr>
          </a:p>
          <a:p>
            <a:pPr marL="12700">
              <a:lnSpc>
                <a:spcPct val="100000"/>
              </a:lnSpc>
              <a:spcBef>
                <a:spcPts val="1170"/>
              </a:spcBef>
            </a:pPr>
            <a:r>
              <a:rPr sz="2250" b="1" dirty="0">
                <a:solidFill>
                  <a:srgbClr val="00B0F0"/>
                </a:solidFill>
                <a:latin typeface="Courier New"/>
                <a:cs typeface="Courier New"/>
              </a:rPr>
              <a:t>FROM</a:t>
            </a:r>
            <a:r>
              <a:rPr sz="2250" spc="-40" dirty="0">
                <a:latin typeface="Courier New"/>
                <a:cs typeface="Courier New"/>
              </a:rPr>
              <a:t> </a:t>
            </a:r>
            <a:r>
              <a:rPr sz="2250" dirty="0">
                <a:solidFill>
                  <a:srgbClr val="04182D"/>
                </a:solidFill>
                <a:latin typeface="Courier New"/>
                <a:cs typeface="Courier New"/>
              </a:rPr>
              <a:t>artists;</a:t>
            </a:r>
            <a:endParaRPr sz="2250" dirty="0">
              <a:latin typeface="Courier New"/>
              <a:cs typeface="Courier New"/>
            </a:endParaRPr>
          </a:p>
        </p:txBody>
      </p:sp>
      <p:sp>
        <p:nvSpPr>
          <p:cNvPr id="10" name="object 10"/>
          <p:cNvSpPr/>
          <p:nvPr/>
        </p:nvSpPr>
        <p:spPr>
          <a:xfrm>
            <a:off x="7942512" y="1166806"/>
            <a:ext cx="7124065" cy="4749165"/>
          </a:xfrm>
          <a:custGeom>
            <a:avLst/>
            <a:gdLst/>
            <a:ahLst/>
            <a:cxnLst/>
            <a:rect l="l" t="t" r="r" b="b"/>
            <a:pathLst>
              <a:path w="7124065" h="4749165">
                <a:moveTo>
                  <a:pt x="7047191" y="4749130"/>
                </a:moveTo>
                <a:lnTo>
                  <a:pt x="76504" y="4749130"/>
                </a:lnTo>
                <a:lnTo>
                  <a:pt x="71179" y="4748606"/>
                </a:lnTo>
                <a:lnTo>
                  <a:pt x="31919" y="4732343"/>
                </a:lnTo>
                <a:lnTo>
                  <a:pt x="4174" y="4693616"/>
                </a:lnTo>
                <a:lnTo>
                  <a:pt x="0" y="4672625"/>
                </a:lnTo>
                <a:lnTo>
                  <a:pt x="0" y="4667249"/>
                </a:lnTo>
                <a:lnTo>
                  <a:pt x="0" y="76505"/>
                </a:lnTo>
                <a:lnTo>
                  <a:pt x="16785" y="31920"/>
                </a:lnTo>
                <a:lnTo>
                  <a:pt x="55512" y="4175"/>
                </a:lnTo>
                <a:lnTo>
                  <a:pt x="76504" y="0"/>
                </a:lnTo>
                <a:lnTo>
                  <a:pt x="7047191" y="0"/>
                </a:lnTo>
                <a:lnTo>
                  <a:pt x="7091775" y="16786"/>
                </a:lnTo>
                <a:lnTo>
                  <a:pt x="7119519" y="55513"/>
                </a:lnTo>
                <a:lnTo>
                  <a:pt x="7123695" y="76505"/>
                </a:lnTo>
                <a:lnTo>
                  <a:pt x="7123695" y="4672625"/>
                </a:lnTo>
                <a:lnTo>
                  <a:pt x="7106909" y="4717210"/>
                </a:lnTo>
                <a:lnTo>
                  <a:pt x="7068181" y="4744954"/>
                </a:lnTo>
                <a:lnTo>
                  <a:pt x="7052515" y="4748606"/>
                </a:lnTo>
                <a:lnTo>
                  <a:pt x="7047191" y="4749130"/>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1" name="object 11"/>
          <p:cNvSpPr txBox="1"/>
          <p:nvPr/>
        </p:nvSpPr>
        <p:spPr>
          <a:xfrm>
            <a:off x="8093574" y="1231894"/>
            <a:ext cx="4324350" cy="149987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dirty="0">
              <a:latin typeface="Courier New"/>
              <a:cs typeface="Courier New"/>
            </a:endParaRPr>
          </a:p>
          <a:p>
            <a:pPr marL="12700">
              <a:lnSpc>
                <a:spcPct val="100000"/>
              </a:lnSpc>
              <a:spcBef>
                <a:spcPts val="1170"/>
              </a:spcBef>
              <a:tabLst>
                <a:tab pos="4138929" algn="l"/>
              </a:tabLst>
            </a:pPr>
            <a:r>
              <a:rPr sz="2250" dirty="0">
                <a:solidFill>
                  <a:srgbClr val="FFFFFF"/>
                </a:solidFill>
                <a:latin typeface="Courier New"/>
                <a:cs typeface="Courier New"/>
              </a:rPr>
              <a:t>| artist	|</a:t>
            </a:r>
            <a:endParaRPr sz="2250" dirty="0">
              <a:latin typeface="Courier New"/>
              <a:cs typeface="Courier New"/>
            </a:endParaRPr>
          </a:p>
          <a:p>
            <a:pPr marL="12700">
              <a:lnSpc>
                <a:spcPct val="100000"/>
              </a:lnSpc>
              <a:spcBef>
                <a:spcPts val="1165"/>
              </a:spcBef>
            </a:pPr>
            <a:r>
              <a:rPr sz="2250" dirty="0">
                <a:solidFill>
                  <a:srgbClr val="FFFFFF"/>
                </a:solidFill>
                <a:latin typeface="Courier New"/>
                <a:cs typeface="Courier New"/>
              </a:rPr>
              <a:t>|-----------------------|</a:t>
            </a:r>
            <a:endParaRPr sz="2250" dirty="0">
              <a:latin typeface="Courier New"/>
              <a:cs typeface="Courier New"/>
            </a:endParaRPr>
          </a:p>
        </p:txBody>
      </p:sp>
      <p:sp>
        <p:nvSpPr>
          <p:cNvPr id="12" name="object 12"/>
          <p:cNvSpPr txBox="1"/>
          <p:nvPr/>
        </p:nvSpPr>
        <p:spPr>
          <a:xfrm>
            <a:off x="8093574" y="2705761"/>
            <a:ext cx="3292475" cy="2509020"/>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r>
              <a:rPr sz="2250" spc="-50" dirty="0">
                <a:solidFill>
                  <a:srgbClr val="FFFFFF"/>
                </a:solidFill>
                <a:latin typeface="Courier New"/>
                <a:cs typeface="Courier New"/>
              </a:rPr>
              <a:t> </a:t>
            </a:r>
            <a:r>
              <a:rPr lang="en-US" sz="2250" dirty="0">
                <a:solidFill>
                  <a:srgbClr val="FFFFFF"/>
                </a:solidFill>
                <a:latin typeface="Courier New"/>
                <a:cs typeface="Courier New"/>
              </a:rPr>
              <a:t>AC/DC</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50" dirty="0">
                <a:solidFill>
                  <a:srgbClr val="FFFFFF"/>
                </a:solidFill>
                <a:latin typeface="Courier New"/>
                <a:cs typeface="Courier New"/>
              </a:rPr>
              <a:t> </a:t>
            </a:r>
            <a:r>
              <a:rPr sz="2250" dirty="0">
                <a:solidFill>
                  <a:srgbClr val="FFFFFF"/>
                </a:solidFill>
                <a:latin typeface="Courier New"/>
                <a:cs typeface="Courier New"/>
              </a:rPr>
              <a:t>Accept</a:t>
            </a:r>
            <a:endParaRPr sz="2250" dirty="0">
              <a:latin typeface="Courier New"/>
              <a:cs typeface="Courier New"/>
            </a:endParaRPr>
          </a:p>
          <a:p>
            <a:pPr marL="12700">
              <a:lnSpc>
                <a:spcPct val="100000"/>
              </a:lnSpc>
              <a:spcBef>
                <a:spcPts val="1165"/>
              </a:spcBef>
            </a:pPr>
            <a:r>
              <a:rPr sz="2250" dirty="0">
                <a:solidFill>
                  <a:srgbClr val="FFFFFF"/>
                </a:solidFill>
                <a:latin typeface="Courier New"/>
                <a:cs typeface="Courier New"/>
              </a:rPr>
              <a:t>|</a:t>
            </a:r>
            <a:r>
              <a:rPr sz="2250" spc="-45" dirty="0">
                <a:solidFill>
                  <a:srgbClr val="FFFFFF"/>
                </a:solidFill>
                <a:latin typeface="Courier New"/>
                <a:cs typeface="Courier New"/>
              </a:rPr>
              <a:t> </a:t>
            </a:r>
            <a:r>
              <a:rPr sz="2250" dirty="0">
                <a:solidFill>
                  <a:srgbClr val="FFFFFF"/>
                </a:solidFill>
                <a:latin typeface="Courier New"/>
                <a:cs typeface="Courier New"/>
              </a:rPr>
              <a:t>Aerosmith</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20" dirty="0">
                <a:solidFill>
                  <a:srgbClr val="FFFFFF"/>
                </a:solidFill>
                <a:latin typeface="Courier New"/>
                <a:cs typeface="Courier New"/>
              </a:rPr>
              <a:t> </a:t>
            </a:r>
            <a:r>
              <a:rPr sz="2250" dirty="0">
                <a:solidFill>
                  <a:srgbClr val="FFFFFF"/>
                </a:solidFill>
                <a:latin typeface="Courier New"/>
                <a:cs typeface="Courier New"/>
              </a:rPr>
              <a:t>Alanis</a:t>
            </a:r>
            <a:r>
              <a:rPr sz="2250" spc="-20" dirty="0">
                <a:solidFill>
                  <a:srgbClr val="FFFFFF"/>
                </a:solidFill>
                <a:latin typeface="Courier New"/>
                <a:cs typeface="Courier New"/>
              </a:rPr>
              <a:t> </a:t>
            </a:r>
            <a:r>
              <a:rPr sz="2250" dirty="0">
                <a:solidFill>
                  <a:srgbClr val="FFFFFF"/>
                </a:solidFill>
                <a:latin typeface="Courier New"/>
                <a:cs typeface="Courier New"/>
              </a:rPr>
              <a:t>Morissette</a:t>
            </a:r>
            <a:endParaRPr sz="2250" dirty="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r>
              <a:rPr sz="2250" spc="-15" dirty="0">
                <a:solidFill>
                  <a:srgbClr val="FFFFFF"/>
                </a:solidFill>
                <a:latin typeface="Courier New"/>
                <a:cs typeface="Courier New"/>
              </a:rPr>
              <a:t> </a:t>
            </a:r>
            <a:r>
              <a:rPr sz="2250" dirty="0">
                <a:solidFill>
                  <a:srgbClr val="FFFFFF"/>
                </a:solidFill>
                <a:latin typeface="Courier New"/>
                <a:cs typeface="Courier New"/>
              </a:rPr>
              <a:t>Alice</a:t>
            </a:r>
            <a:r>
              <a:rPr sz="2250" spc="-15" dirty="0">
                <a:solidFill>
                  <a:srgbClr val="FFFFFF"/>
                </a:solidFill>
                <a:latin typeface="Courier New"/>
                <a:cs typeface="Courier New"/>
              </a:rPr>
              <a:t> </a:t>
            </a:r>
            <a:r>
              <a:rPr sz="2250" dirty="0">
                <a:solidFill>
                  <a:srgbClr val="FFFFFF"/>
                </a:solidFill>
                <a:latin typeface="Courier New"/>
                <a:cs typeface="Courier New"/>
              </a:rPr>
              <a:t>in</a:t>
            </a:r>
            <a:r>
              <a:rPr sz="2250" spc="-15" dirty="0">
                <a:solidFill>
                  <a:srgbClr val="FFFFFF"/>
                </a:solidFill>
                <a:latin typeface="Courier New"/>
                <a:cs typeface="Courier New"/>
              </a:rPr>
              <a:t> </a:t>
            </a:r>
            <a:r>
              <a:rPr sz="2250" dirty="0">
                <a:solidFill>
                  <a:srgbClr val="FFFFFF"/>
                </a:solidFill>
                <a:latin typeface="Courier New"/>
                <a:cs typeface="Courier New"/>
              </a:rPr>
              <a:t>Chains</a:t>
            </a:r>
            <a:endParaRPr sz="2250" dirty="0">
              <a:latin typeface="Courier New"/>
              <a:cs typeface="Courier New"/>
            </a:endParaRPr>
          </a:p>
        </p:txBody>
      </p:sp>
      <p:sp>
        <p:nvSpPr>
          <p:cNvPr id="13" name="object 13"/>
          <p:cNvSpPr txBox="1"/>
          <p:nvPr/>
        </p:nvSpPr>
        <p:spPr>
          <a:xfrm>
            <a:off x="12220388" y="2705761"/>
            <a:ext cx="197485" cy="2482215"/>
          </a:xfrm>
          <a:prstGeom prst="rect">
            <a:avLst/>
          </a:prstGeom>
        </p:spPr>
        <p:txBody>
          <a:bodyPr vert="horz" wrap="square" lIns="0" tIns="160655" rIns="0" bIns="0" rtlCol="0">
            <a:spAutoFit/>
          </a:bodyPr>
          <a:lstStyle/>
          <a:p>
            <a:pPr marL="12700">
              <a:lnSpc>
                <a:spcPct val="100000"/>
              </a:lnSpc>
              <a:spcBef>
                <a:spcPts val="12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65"/>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a:p>
            <a:pPr marL="12700">
              <a:lnSpc>
                <a:spcPct val="100000"/>
              </a:lnSpc>
              <a:spcBef>
                <a:spcPts val="1170"/>
              </a:spcBef>
            </a:pPr>
            <a:r>
              <a:rPr sz="2250" dirty="0">
                <a:solidFill>
                  <a:srgbClr val="FFFFFF"/>
                </a:solidFill>
                <a:latin typeface="Courier New"/>
                <a:cs typeface="Courier New"/>
              </a:rPr>
              <a:t>|</a:t>
            </a:r>
            <a:endParaRPr sz="2250">
              <a:latin typeface="Courier New"/>
              <a:cs typeface="Courier New"/>
            </a:endParaRPr>
          </a:p>
        </p:txBody>
      </p:sp>
      <p:sp>
        <p:nvSpPr>
          <p:cNvPr id="14" name="object 14"/>
          <p:cNvSpPr txBox="1"/>
          <p:nvPr/>
        </p:nvSpPr>
        <p:spPr>
          <a:xfrm>
            <a:off x="8093574" y="5309596"/>
            <a:ext cx="4324350" cy="369570"/>
          </a:xfrm>
          <a:prstGeom prst="rect">
            <a:avLst/>
          </a:prstGeom>
        </p:spPr>
        <p:txBody>
          <a:bodyPr vert="horz" wrap="square" lIns="0" tIns="13335" rIns="0" bIns="0" rtlCol="0">
            <a:spAutoFit/>
          </a:bodyPr>
          <a:lstStyle/>
          <a:p>
            <a:pPr marL="12700">
              <a:lnSpc>
                <a:spcPct val="100000"/>
              </a:lnSpc>
              <a:spcBef>
                <a:spcPts val="105"/>
              </a:spcBef>
              <a:tabLst>
                <a:tab pos="4138929" algn="l"/>
              </a:tabLst>
            </a:pPr>
            <a:r>
              <a:rPr sz="2250" dirty="0">
                <a:solidFill>
                  <a:srgbClr val="FFFFFF"/>
                </a:solidFill>
                <a:latin typeface="Courier New"/>
                <a:cs typeface="Courier New"/>
              </a:rPr>
              <a:t>+</a:t>
            </a:r>
            <a:r>
              <a:rPr sz="2250" u="heavy" dirty="0">
                <a:solidFill>
                  <a:srgbClr val="FFFFFF"/>
                </a:solidFill>
                <a:uFill>
                  <a:solidFill>
                    <a:srgbClr val="FEFEFE"/>
                  </a:solidFill>
                </a:uFill>
                <a:latin typeface="Arial Hebrew Scholar" pitchFamily="2" charset="-79"/>
                <a:cs typeface="Arial Hebrew Scholar" pitchFamily="2" charset="-79"/>
              </a:rPr>
              <a:t> 	</a:t>
            </a:r>
            <a:r>
              <a:rPr sz="2250" dirty="0">
                <a:solidFill>
                  <a:srgbClr val="FFFFFF"/>
                </a:solidFill>
                <a:latin typeface="Courier New"/>
                <a:cs typeface="Courier New"/>
              </a:rPr>
              <a:t>+</a:t>
            </a:r>
            <a:endParaRPr sz="2250" dirty="0">
              <a:latin typeface="Courier New"/>
              <a:cs typeface="Courier New"/>
            </a:endParaRPr>
          </a:p>
        </p:txBody>
      </p:sp>
      <p:sp>
        <p:nvSpPr>
          <p:cNvPr id="17" name="object 17"/>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18" name="object 9">
            <a:extLst>
              <a:ext uri="{FF2B5EF4-FFF2-40B4-BE49-F238E27FC236}">
                <a16:creationId xmlns:a16="http://schemas.microsoft.com/office/drawing/2014/main" id="{BF028EF4-CE27-F795-D12D-C315EEC7221D}"/>
              </a:ext>
            </a:extLst>
          </p:cNvPr>
          <p:cNvSpPr txBox="1"/>
          <p:nvPr/>
        </p:nvSpPr>
        <p:spPr>
          <a:xfrm>
            <a:off x="659601" y="1290278"/>
            <a:ext cx="4839335" cy="1460400"/>
          </a:xfrm>
          <a:prstGeom prst="rect">
            <a:avLst/>
          </a:prstGeom>
        </p:spPr>
        <p:txBody>
          <a:bodyPr vert="horz" wrap="square" lIns="0" tIns="12065" rIns="0" bIns="0" rtlCol="0">
            <a:spAutoFit/>
          </a:bodyPr>
          <a:lstStyle/>
          <a:p>
            <a:pPr marL="12700" marR="1380490">
              <a:lnSpc>
                <a:spcPct val="143300"/>
              </a:lnSpc>
              <a:spcBef>
                <a:spcPts val="95"/>
              </a:spcBef>
            </a:pPr>
            <a:r>
              <a:rPr sz="2250" dirty="0">
                <a:solidFill>
                  <a:srgbClr val="008600"/>
                </a:solidFill>
                <a:latin typeface="Courier New"/>
                <a:cs typeface="Courier New"/>
              </a:rPr>
              <a:t>-- Return 5 rows </a:t>
            </a:r>
            <a:r>
              <a:rPr sz="2250" spc="5" dirty="0">
                <a:solidFill>
                  <a:srgbClr val="008600"/>
                </a:solidFill>
                <a:latin typeface="Courier New"/>
                <a:cs typeface="Courier New"/>
              </a:rPr>
              <a:t> </a:t>
            </a:r>
            <a:r>
              <a:rPr sz="2250" b="1" dirty="0">
                <a:solidFill>
                  <a:srgbClr val="00B0F0"/>
                </a:solidFill>
                <a:latin typeface="Courier New"/>
                <a:cs typeface="Courier New"/>
              </a:rPr>
              <a:t>SELECT</a:t>
            </a:r>
            <a:r>
              <a:rPr sz="2250" spc="-25" dirty="0">
                <a:solidFill>
                  <a:srgbClr val="00B0F0"/>
                </a:solidFill>
                <a:latin typeface="Courier New"/>
                <a:cs typeface="Courier New"/>
              </a:rPr>
              <a:t> </a:t>
            </a:r>
            <a:r>
              <a:rPr sz="2250" b="1" dirty="0">
                <a:solidFill>
                  <a:srgbClr val="00B0F0"/>
                </a:solidFill>
                <a:latin typeface="Courier New"/>
                <a:cs typeface="Courier New"/>
              </a:rPr>
              <a:t>TOP</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r>
              <a:rPr sz="2250" spc="-20" dirty="0">
                <a:solidFill>
                  <a:srgbClr val="04182D"/>
                </a:solidFill>
                <a:latin typeface="Courier New"/>
                <a:cs typeface="Courier New"/>
              </a:rPr>
              <a:t> </a:t>
            </a:r>
            <a:r>
              <a:rPr sz="2250" dirty="0">
                <a:solidFill>
                  <a:srgbClr val="04182D"/>
                </a:solidFill>
                <a:latin typeface="Courier New"/>
                <a:cs typeface="Courier New"/>
              </a:rPr>
              <a:t>artist </a:t>
            </a:r>
            <a:r>
              <a:rPr sz="2250" spc="-1335" dirty="0">
                <a:solidFill>
                  <a:srgbClr val="04182D"/>
                </a:solidFill>
                <a:latin typeface="Courier New"/>
                <a:cs typeface="Courier New"/>
              </a:rPr>
              <a:t> </a:t>
            </a:r>
            <a:r>
              <a:rPr sz="2250" b="1" dirty="0">
                <a:solidFill>
                  <a:srgbClr val="00B0F0"/>
                </a:solidFill>
                <a:latin typeface="Courier New"/>
                <a:cs typeface="Courier New"/>
              </a:rPr>
              <a:t>FROM</a:t>
            </a:r>
            <a:r>
              <a:rPr sz="2250" spc="-10" dirty="0">
                <a:latin typeface="Courier New"/>
                <a:cs typeface="Courier New"/>
              </a:rPr>
              <a:t> </a:t>
            </a:r>
            <a:r>
              <a:rPr sz="2250" dirty="0">
                <a:solidFill>
                  <a:srgbClr val="04182D"/>
                </a:solidFill>
                <a:latin typeface="Courier New"/>
                <a:cs typeface="Courier New"/>
              </a:rPr>
              <a:t>artists;</a:t>
            </a:r>
            <a:endParaRPr sz="2250" dirty="0">
              <a:latin typeface="Courier New"/>
              <a:cs typeface="Courier New"/>
            </a:endParaRPr>
          </a:p>
        </p:txBody>
      </p:sp>
      <p:sp>
        <p:nvSpPr>
          <p:cNvPr id="3" name="TextBox 2">
            <a:extLst>
              <a:ext uri="{FF2B5EF4-FFF2-40B4-BE49-F238E27FC236}">
                <a16:creationId xmlns:a16="http://schemas.microsoft.com/office/drawing/2014/main" id="{39A61439-F4F5-F4DB-E0A2-17B834082047}"/>
              </a:ext>
            </a:extLst>
          </p:cNvPr>
          <p:cNvSpPr txBox="1"/>
          <p:nvPr/>
        </p:nvSpPr>
        <p:spPr>
          <a:xfrm>
            <a:off x="491289" y="6559963"/>
            <a:ext cx="14145461" cy="484748"/>
          </a:xfrm>
          <a:prstGeom prst="rect">
            <a:avLst/>
          </a:prstGeom>
          <a:noFill/>
        </p:spPr>
        <p:txBody>
          <a:bodyPr wrap="square" rtlCol="0">
            <a:spAutoFit/>
          </a:bodyPr>
          <a:lstStyle/>
          <a:p>
            <a:pPr marL="457200" indent="-457200">
              <a:buFont typeface="Arial" panose="020B0604020202020204" pitchFamily="34" charset="0"/>
              <a:buChar char="•"/>
            </a:pPr>
            <a:r>
              <a:rPr lang="en-US" sz="2550" dirty="0">
                <a:latin typeface="Arial Hebrew Scholar" pitchFamily="2" charset="-79"/>
                <a:cs typeface="Arial Hebrew Scholar" pitchFamily="2" charset="-79"/>
              </a:rPr>
              <a:t>Using </a:t>
            </a:r>
            <a:r>
              <a:rPr lang="en-US" sz="2550" b="1" dirty="0">
                <a:solidFill>
                  <a:srgbClr val="00B0F0"/>
                </a:solidFill>
                <a:latin typeface="Arial Hebrew Scholar" pitchFamily="2" charset="-79"/>
                <a:cs typeface="Arial Hebrew Scholar" pitchFamily="2" charset="-79"/>
              </a:rPr>
              <a:t>SELECT TOP</a:t>
            </a:r>
            <a:r>
              <a:rPr lang="en-US" sz="2550" dirty="0">
                <a:latin typeface="Arial Hebrew Scholar" pitchFamily="2" charset="-79"/>
                <a:cs typeface="Arial Hebrew Scholar" pitchFamily="2" charset="-79"/>
              </a:rPr>
              <a:t> is a good way to get a quick view of the contents of a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P spid="10" grpId="0" animBg="1"/>
      <p:bldP spid="11" grpId="0"/>
      <p:bldP spid="18"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C8686DCE-8908-8417-BCAA-C10720270217}"/>
              </a:ext>
            </a:extLst>
          </p:cNvPr>
          <p:cNvSpPr/>
          <p:nvPr/>
        </p:nvSpPr>
        <p:spPr>
          <a:xfrm>
            <a:off x="327497" y="266700"/>
            <a:ext cx="14575155" cy="2946700"/>
          </a:xfrm>
          <a:custGeom>
            <a:avLst/>
            <a:gdLst/>
            <a:ahLst/>
            <a:cxnLst/>
            <a:rect l="l" t="t" r="r" b="b"/>
            <a:pathLst>
              <a:path w="14575155" h="1863089">
                <a:moveTo>
                  <a:pt x="14498413" y="1862805"/>
                </a:moveTo>
                <a:lnTo>
                  <a:pt x="76505" y="1862805"/>
                </a:lnTo>
                <a:lnTo>
                  <a:pt x="71180" y="1862281"/>
                </a:lnTo>
                <a:lnTo>
                  <a:pt x="31920" y="1846019"/>
                </a:lnTo>
                <a:lnTo>
                  <a:pt x="4175" y="1807291"/>
                </a:lnTo>
                <a:lnTo>
                  <a:pt x="0" y="1786300"/>
                </a:lnTo>
                <a:lnTo>
                  <a:pt x="0" y="1780924"/>
                </a:lnTo>
                <a:lnTo>
                  <a:pt x="0" y="76505"/>
                </a:lnTo>
                <a:lnTo>
                  <a:pt x="16786" y="31920"/>
                </a:lnTo>
                <a:lnTo>
                  <a:pt x="55513" y="4175"/>
                </a:lnTo>
                <a:lnTo>
                  <a:pt x="76505" y="0"/>
                </a:lnTo>
                <a:lnTo>
                  <a:pt x="14498413" y="0"/>
                </a:lnTo>
                <a:lnTo>
                  <a:pt x="14542998" y="16786"/>
                </a:lnTo>
                <a:lnTo>
                  <a:pt x="14570742" y="55513"/>
                </a:lnTo>
                <a:lnTo>
                  <a:pt x="14574918" y="76505"/>
                </a:lnTo>
                <a:lnTo>
                  <a:pt x="14574918" y="1786300"/>
                </a:lnTo>
                <a:lnTo>
                  <a:pt x="14558132" y="1830885"/>
                </a:lnTo>
                <a:lnTo>
                  <a:pt x="14519404" y="1858630"/>
                </a:lnTo>
                <a:lnTo>
                  <a:pt x="14503737" y="1862281"/>
                </a:lnTo>
                <a:lnTo>
                  <a:pt x="14498413" y="186280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p:nvPr/>
        </p:nvSpPr>
        <p:spPr>
          <a:xfrm>
            <a:off x="491289" y="3418579"/>
            <a:ext cx="14575155" cy="3828415"/>
          </a:xfrm>
          <a:custGeom>
            <a:avLst/>
            <a:gdLst/>
            <a:ahLst/>
            <a:cxnLst/>
            <a:rect l="l" t="t" r="r" b="b"/>
            <a:pathLst>
              <a:path w="14575155" h="3828415">
                <a:moveTo>
                  <a:pt x="14498413" y="3827963"/>
                </a:moveTo>
                <a:lnTo>
                  <a:pt x="76505" y="3827963"/>
                </a:lnTo>
                <a:lnTo>
                  <a:pt x="71180" y="3827438"/>
                </a:lnTo>
                <a:lnTo>
                  <a:pt x="31920" y="3811176"/>
                </a:lnTo>
                <a:lnTo>
                  <a:pt x="4175" y="3772448"/>
                </a:lnTo>
                <a:lnTo>
                  <a:pt x="0" y="3751457"/>
                </a:lnTo>
                <a:lnTo>
                  <a:pt x="0" y="3746081"/>
                </a:lnTo>
                <a:lnTo>
                  <a:pt x="0" y="76505"/>
                </a:lnTo>
                <a:lnTo>
                  <a:pt x="16786" y="31919"/>
                </a:lnTo>
                <a:lnTo>
                  <a:pt x="55513" y="4174"/>
                </a:lnTo>
                <a:lnTo>
                  <a:pt x="76505" y="0"/>
                </a:lnTo>
                <a:lnTo>
                  <a:pt x="14498413" y="0"/>
                </a:lnTo>
                <a:lnTo>
                  <a:pt x="14542998" y="16786"/>
                </a:lnTo>
                <a:lnTo>
                  <a:pt x="14570742" y="55513"/>
                </a:lnTo>
                <a:lnTo>
                  <a:pt x="14574918" y="76505"/>
                </a:lnTo>
                <a:lnTo>
                  <a:pt x="14574918" y="3751457"/>
                </a:lnTo>
                <a:lnTo>
                  <a:pt x="14558132" y="3796041"/>
                </a:lnTo>
                <a:lnTo>
                  <a:pt x="14519404" y="3823787"/>
                </a:lnTo>
                <a:lnTo>
                  <a:pt x="14503737" y="3827438"/>
                </a:lnTo>
                <a:lnTo>
                  <a:pt x="14498413" y="3827963"/>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593095" y="375443"/>
            <a:ext cx="4477385" cy="2646045"/>
          </a:xfrm>
          <a:prstGeom prst="rect">
            <a:avLst/>
          </a:prstGeom>
        </p:spPr>
        <p:txBody>
          <a:bodyPr vert="horz" wrap="square" lIns="0" tIns="102870" rIns="0" bIns="0" rtlCol="0">
            <a:spAutoFit/>
          </a:bodyPr>
          <a:lstStyle/>
          <a:p>
            <a:pPr marL="12700">
              <a:lnSpc>
                <a:spcPct val="100000"/>
              </a:lnSpc>
              <a:spcBef>
                <a:spcPts val="810"/>
              </a:spcBef>
            </a:pPr>
            <a:r>
              <a:rPr sz="1550" b="1" spc="10" dirty="0">
                <a:solidFill>
                  <a:srgbClr val="00B0F0"/>
                </a:solidFill>
                <a:latin typeface="Courier New"/>
                <a:cs typeface="Courier New"/>
              </a:rPr>
              <a:t>SELECT</a:t>
            </a:r>
            <a:endParaRPr sz="1550" b="1" dirty="0">
              <a:solidFill>
                <a:srgbClr val="00B0F0"/>
              </a:solidFill>
              <a:latin typeface="Courier New"/>
              <a:cs typeface="Courier New"/>
            </a:endParaRPr>
          </a:p>
          <a:p>
            <a:pPr marL="252729" marR="5080" indent="-635">
              <a:lnSpc>
                <a:spcPct val="138700"/>
              </a:lnSpc>
            </a:pPr>
            <a:r>
              <a:rPr sz="1550" spc="10" dirty="0">
                <a:solidFill>
                  <a:schemeClr val="accent6"/>
                </a:solidFill>
                <a:latin typeface="Courier New"/>
                <a:cs typeface="Courier New"/>
              </a:rPr>
              <a:t>SUM</a:t>
            </a:r>
            <a:r>
              <a:rPr sz="1550" spc="10" dirty="0">
                <a:solidFill>
                  <a:srgbClr val="04182D"/>
                </a:solidFill>
                <a:latin typeface="Courier New"/>
                <a:cs typeface="Courier New"/>
              </a:rPr>
              <a:t>(demand_loss_mw) </a:t>
            </a:r>
            <a:r>
              <a:rPr sz="1550" b="1" spc="15" dirty="0">
                <a:solidFill>
                  <a:srgbClr val="00B0F0"/>
                </a:solidFill>
                <a:latin typeface="Courier New"/>
                <a:cs typeface="Courier New"/>
              </a:rPr>
              <a:t>AS</a:t>
            </a:r>
            <a:r>
              <a:rPr sz="1550" spc="15" dirty="0">
                <a:latin typeface="Courier New"/>
                <a:cs typeface="Courier New"/>
              </a:rPr>
              <a:t> </a:t>
            </a:r>
            <a:r>
              <a:rPr sz="1550" spc="10" dirty="0">
                <a:solidFill>
                  <a:srgbClr val="04182D"/>
                </a:solidFill>
                <a:latin typeface="Courier New"/>
                <a:cs typeface="Courier New"/>
              </a:rPr>
              <a:t>lost_demand, </a:t>
            </a:r>
            <a:r>
              <a:rPr sz="1550" spc="-919" dirty="0">
                <a:solidFill>
                  <a:srgbClr val="04182D"/>
                </a:solidFill>
                <a:latin typeface="Courier New"/>
                <a:cs typeface="Courier New"/>
              </a:rPr>
              <a:t> </a:t>
            </a:r>
            <a:r>
              <a:rPr sz="1550" spc="10" dirty="0">
                <a:solidFill>
                  <a:srgbClr val="04182D"/>
                </a:solidFill>
                <a:latin typeface="Courier New"/>
                <a:cs typeface="Courier New"/>
              </a:rPr>
              <a:t>description</a:t>
            </a:r>
            <a:endParaRPr sz="1550" dirty="0">
              <a:latin typeface="Courier New"/>
              <a:cs typeface="Courier New"/>
            </a:endParaRPr>
          </a:p>
          <a:p>
            <a:pPr marL="12700" marR="3373754">
              <a:lnSpc>
                <a:spcPct val="138700"/>
              </a:lnSpc>
            </a:pPr>
            <a:r>
              <a:rPr sz="1550" b="1" spc="10" dirty="0">
                <a:solidFill>
                  <a:srgbClr val="00B0F0"/>
                </a:solidFill>
                <a:latin typeface="Courier New"/>
                <a:cs typeface="Courier New"/>
              </a:rPr>
              <a:t>FROM</a:t>
            </a:r>
            <a:r>
              <a:rPr sz="1550" spc="-55" dirty="0">
                <a:latin typeface="Courier New"/>
                <a:cs typeface="Courier New"/>
              </a:rPr>
              <a:t> </a:t>
            </a:r>
            <a:r>
              <a:rPr sz="1550" spc="10" dirty="0">
                <a:solidFill>
                  <a:srgbClr val="04182D"/>
                </a:solidFill>
                <a:latin typeface="Courier New"/>
                <a:cs typeface="Courier New"/>
              </a:rPr>
              <a:t>grid </a:t>
            </a:r>
            <a:r>
              <a:rPr sz="1550" spc="-915" dirty="0">
                <a:solidFill>
                  <a:srgbClr val="04182D"/>
                </a:solidFill>
                <a:latin typeface="Courier New"/>
                <a:cs typeface="Courier New"/>
              </a:rPr>
              <a:t> </a:t>
            </a:r>
            <a:r>
              <a:rPr sz="1550" b="1" spc="10" dirty="0">
                <a:solidFill>
                  <a:srgbClr val="00B0F0"/>
                </a:solidFill>
                <a:latin typeface="Courier New"/>
                <a:cs typeface="Courier New"/>
              </a:rPr>
              <a:t>WHERE</a:t>
            </a:r>
            <a:endParaRPr sz="1550" b="1" dirty="0">
              <a:solidFill>
                <a:srgbClr val="00B0F0"/>
              </a:solidFill>
              <a:latin typeface="Courier New"/>
              <a:cs typeface="Courier New"/>
            </a:endParaRPr>
          </a:p>
          <a:p>
            <a:pPr marL="252729">
              <a:lnSpc>
                <a:spcPct val="100000"/>
              </a:lnSpc>
              <a:spcBef>
                <a:spcPts val="720"/>
              </a:spcBef>
            </a:pPr>
            <a:r>
              <a:rPr sz="1550" spc="10" dirty="0">
                <a:solidFill>
                  <a:srgbClr val="04182D"/>
                </a:solidFill>
                <a:latin typeface="Courier New"/>
                <a:cs typeface="Courier New"/>
              </a:rPr>
              <a:t>description</a:t>
            </a:r>
            <a:r>
              <a:rPr sz="1550" spc="5" dirty="0">
                <a:solidFill>
                  <a:srgbClr val="04182D"/>
                </a:solidFill>
                <a:latin typeface="Courier New"/>
                <a:cs typeface="Courier New"/>
              </a:rPr>
              <a:t> </a:t>
            </a:r>
            <a:r>
              <a:rPr sz="1550" b="1" spc="10" dirty="0">
                <a:solidFill>
                  <a:srgbClr val="00B0F0"/>
                </a:solidFill>
                <a:latin typeface="Courier New"/>
                <a:cs typeface="Courier New"/>
              </a:rPr>
              <a:t>LIKE</a:t>
            </a:r>
            <a:r>
              <a:rPr sz="1550" dirty="0">
                <a:latin typeface="Courier New"/>
                <a:cs typeface="Courier New"/>
              </a:rPr>
              <a:t> </a:t>
            </a:r>
            <a:r>
              <a:rPr sz="1550" spc="10" dirty="0">
                <a:solidFill>
                  <a:srgbClr val="BE2F72"/>
                </a:solidFill>
                <a:latin typeface="Courier New"/>
                <a:cs typeface="Courier New"/>
              </a:rPr>
              <a:t>'%storm'</a:t>
            </a:r>
            <a:endParaRPr sz="1550" dirty="0">
              <a:latin typeface="Courier New"/>
              <a:cs typeface="Courier New"/>
            </a:endParaRPr>
          </a:p>
          <a:p>
            <a:pPr marL="12700" marR="606425" indent="240029">
              <a:lnSpc>
                <a:spcPct val="138700"/>
              </a:lnSpc>
            </a:pPr>
            <a:r>
              <a:rPr sz="1550" b="1" spc="10" dirty="0">
                <a:solidFill>
                  <a:srgbClr val="00B0F0"/>
                </a:solidFill>
                <a:latin typeface="Courier New"/>
                <a:cs typeface="Courier New"/>
              </a:rPr>
              <a:t>AND</a:t>
            </a:r>
            <a:r>
              <a:rPr sz="1550" spc="10" dirty="0">
                <a:latin typeface="Courier New"/>
                <a:cs typeface="Courier New"/>
              </a:rPr>
              <a:t> </a:t>
            </a:r>
            <a:r>
              <a:rPr sz="1550" spc="10" dirty="0">
                <a:solidFill>
                  <a:srgbClr val="04182D"/>
                </a:solidFill>
                <a:latin typeface="Courier New"/>
                <a:cs typeface="Courier New"/>
              </a:rPr>
              <a:t>demand_loss_mw </a:t>
            </a:r>
            <a:r>
              <a:rPr sz="1550" b="1" spc="15" dirty="0">
                <a:solidFill>
                  <a:srgbClr val="00B0F0"/>
                </a:solidFill>
                <a:latin typeface="Courier New"/>
                <a:cs typeface="Courier New"/>
              </a:rPr>
              <a:t>IS </a:t>
            </a:r>
            <a:r>
              <a:rPr sz="1550" b="1" spc="10" dirty="0">
                <a:solidFill>
                  <a:srgbClr val="00B0F0"/>
                </a:solidFill>
                <a:latin typeface="Courier New"/>
                <a:cs typeface="Courier New"/>
              </a:rPr>
              <a:t>NOT NULL </a:t>
            </a:r>
            <a:r>
              <a:rPr sz="1550" spc="-919" dirty="0">
                <a:latin typeface="Courier New"/>
                <a:cs typeface="Courier New"/>
              </a:rPr>
              <a:t> </a:t>
            </a:r>
            <a:r>
              <a:rPr sz="1550" b="1" spc="10" dirty="0">
                <a:solidFill>
                  <a:srgbClr val="00B0F0"/>
                </a:solidFill>
                <a:latin typeface="Courier New"/>
                <a:cs typeface="Courier New"/>
              </a:rPr>
              <a:t>GROUP</a:t>
            </a:r>
            <a:r>
              <a:rPr sz="1550" b="1" spc="5" dirty="0">
                <a:solidFill>
                  <a:srgbClr val="00B0F0"/>
                </a:solidFill>
                <a:latin typeface="Courier New"/>
                <a:cs typeface="Courier New"/>
              </a:rPr>
              <a:t> </a:t>
            </a:r>
            <a:r>
              <a:rPr sz="1550" b="1" spc="15" dirty="0">
                <a:solidFill>
                  <a:srgbClr val="00B0F0"/>
                </a:solidFill>
                <a:latin typeface="Courier New"/>
                <a:cs typeface="Courier New"/>
              </a:rPr>
              <a:t>BY</a:t>
            </a:r>
            <a:r>
              <a:rPr sz="1550" spc="10" dirty="0">
                <a:latin typeface="Courier New"/>
                <a:cs typeface="Courier New"/>
              </a:rPr>
              <a:t> </a:t>
            </a:r>
            <a:r>
              <a:rPr sz="1550" spc="10" dirty="0">
                <a:solidFill>
                  <a:srgbClr val="04182D"/>
                </a:solidFill>
                <a:latin typeface="Courier New"/>
                <a:cs typeface="Courier New"/>
              </a:rPr>
              <a:t>description;</a:t>
            </a:r>
            <a:endParaRPr sz="1550" dirty="0">
              <a:latin typeface="Courier New"/>
              <a:cs typeface="Courier New"/>
            </a:endParaRPr>
          </a:p>
        </p:txBody>
      </p:sp>
      <p:sp>
        <p:nvSpPr>
          <p:cNvPr id="5" name="object 5"/>
          <p:cNvSpPr txBox="1"/>
          <p:nvPr/>
        </p:nvSpPr>
        <p:spPr>
          <a:xfrm>
            <a:off x="593095" y="3466471"/>
            <a:ext cx="7245350" cy="1008380"/>
          </a:xfrm>
          <a:prstGeom prst="rect">
            <a:avLst/>
          </a:prstGeom>
        </p:spPr>
        <p:txBody>
          <a:bodyPr vert="horz" wrap="square" lIns="0" tIns="102870" rIns="0" bIns="0" rtlCol="0">
            <a:spAutoFit/>
          </a:bodyPr>
          <a:lstStyle/>
          <a:p>
            <a:pPr marL="12700">
              <a:lnSpc>
                <a:spcPct val="100000"/>
              </a:lnSpc>
              <a:spcBef>
                <a:spcPts val="810"/>
              </a:spcBef>
              <a:tabLst>
                <a:tab pos="1501140" algn="l"/>
                <a:tab pos="711136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dirty="0">
                <a:solidFill>
                  <a:srgbClr val="FFFFFF"/>
                </a:solidFill>
                <a:latin typeface="Arial Hebrew Scholar" pitchFamily="2" charset="-79"/>
                <a:cs typeface="Arial Hebrew Scholar" pitchFamily="2" charset="-79"/>
              </a:rPr>
              <a:t> </a:t>
            </a:r>
            <a:r>
              <a:rPr sz="1550" spc="-185" dirty="0">
                <a:solidFill>
                  <a:srgbClr val="FFFFFF"/>
                </a:solid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7111365" algn="l"/>
              </a:tabLst>
            </a:pPr>
            <a:r>
              <a:rPr sz="1550" spc="15" dirty="0">
                <a:solidFill>
                  <a:srgbClr val="FFFFFF"/>
                </a:solidFill>
                <a:latin typeface="Courier New"/>
                <a:cs typeface="Courier New"/>
              </a:rPr>
              <a:t>| </a:t>
            </a:r>
            <a:r>
              <a:rPr sz="1550" spc="10" dirty="0">
                <a:solidFill>
                  <a:srgbClr val="FFFFFF"/>
                </a:solidFill>
                <a:latin typeface="Courier New"/>
                <a:cs typeface="Courier New"/>
              </a:rPr>
              <a:t>lost_deman</a:t>
            </a:r>
            <a:r>
              <a:rPr sz="1550" spc="15" dirty="0">
                <a:solidFill>
                  <a:srgbClr val="FFFFFF"/>
                </a:solidFill>
                <a:latin typeface="Courier New"/>
                <a:cs typeface="Courier New"/>
              </a:rPr>
              <a:t>d | </a:t>
            </a:r>
            <a:r>
              <a:rPr sz="1550" spc="10" dirty="0">
                <a:solidFill>
                  <a:srgbClr val="FFFFFF"/>
                </a:solidFill>
                <a:latin typeface="Courier New"/>
                <a:cs typeface="Courier New"/>
              </a:rPr>
              <a:t>descriptio</a:t>
            </a:r>
            <a:r>
              <a:rPr sz="1550" spc="15" dirty="0">
                <a:solidFill>
                  <a:srgbClr val="FFFFFF"/>
                </a:solidFill>
                <a:latin typeface="Courier New"/>
                <a:cs typeface="Courier New"/>
              </a:rPr>
              <a:t>n</a:t>
            </a:r>
            <a:r>
              <a:rPr sz="1550" dirty="0">
                <a:solidFill>
                  <a:srgbClr val="FFFFFF"/>
                </a:solidFill>
                <a:latin typeface="Courier New"/>
                <a:cs typeface="Courier New"/>
              </a:rPr>
              <a:t>	</a:t>
            </a:r>
            <a:r>
              <a:rPr sz="1550" spc="15" dirty="0">
                <a:solidFill>
                  <a:srgbClr val="FFFFFF"/>
                </a:solidFill>
                <a:latin typeface="Courier New"/>
                <a:cs typeface="Courier New"/>
              </a:rPr>
              <a:t>|</a:t>
            </a:r>
            <a:endParaRPr sz="1550" dirty="0">
              <a:latin typeface="Courier New"/>
              <a:cs typeface="Courier New"/>
            </a:endParaRPr>
          </a:p>
          <a:p>
            <a:pPr marL="12700">
              <a:lnSpc>
                <a:spcPct val="100000"/>
              </a:lnSpc>
              <a:spcBef>
                <a:spcPts val="720"/>
              </a:spcBef>
              <a:tabLst>
                <a:tab pos="1696720" algn="l"/>
                <a:tab pos="711136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graphicFrame>
        <p:nvGraphicFramePr>
          <p:cNvPr id="6" name="object 6"/>
          <p:cNvGraphicFramePr>
            <a:graphicFrameLocks noGrp="1"/>
          </p:cNvGraphicFramePr>
          <p:nvPr/>
        </p:nvGraphicFramePr>
        <p:xfrm>
          <a:off x="574045" y="4554563"/>
          <a:ext cx="7282180" cy="2213912"/>
        </p:xfrm>
        <a:graphic>
          <a:graphicData uri="http://schemas.openxmlformats.org/drawingml/2006/table">
            <a:tbl>
              <a:tblPr firstRow="1" bandRow="1">
                <a:tableStyleId>{2D5ABB26-0587-4C30-8999-92F81FD0307C}</a:tableStyleId>
              </a:tblPr>
              <a:tblGrid>
                <a:gridCol w="21209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661670">
                  <a:extLst>
                    <a:ext uri="{9D8B030D-6E8A-4147-A177-3AD203B41FA5}">
                      <a16:colId xmlns:a16="http://schemas.microsoft.com/office/drawing/2014/main" val="20002"/>
                    </a:ext>
                  </a:extLst>
                </a:gridCol>
                <a:gridCol w="4451985">
                  <a:extLst>
                    <a:ext uri="{9D8B030D-6E8A-4147-A177-3AD203B41FA5}">
                      <a16:colId xmlns:a16="http://schemas.microsoft.com/office/drawing/2014/main" val="20003"/>
                    </a:ext>
                  </a:extLst>
                </a:gridCol>
                <a:gridCol w="721995">
                  <a:extLst>
                    <a:ext uri="{9D8B030D-6E8A-4147-A177-3AD203B41FA5}">
                      <a16:colId xmlns:a16="http://schemas.microsoft.com/office/drawing/2014/main" val="20004"/>
                    </a:ext>
                  </a:extLst>
                </a:gridCol>
                <a:gridCol w="212090">
                  <a:extLst>
                    <a:ext uri="{9D8B030D-6E8A-4147-A177-3AD203B41FA5}">
                      <a16:colId xmlns:a16="http://schemas.microsoft.com/office/drawing/2014/main" val="20005"/>
                    </a:ext>
                  </a:extLst>
                </a:gridCol>
              </a:tblGrid>
              <a:tr h="288141">
                <a:tc>
                  <a:txBody>
                    <a:bodyPr/>
                    <a:lstStyle/>
                    <a:p>
                      <a:pPr marR="20320" algn="ctr">
                        <a:lnSpc>
                          <a:spcPts val="1839"/>
                        </a:lnSpc>
                      </a:pPr>
                      <a:r>
                        <a:rPr sz="1550" dirty="0">
                          <a:solidFill>
                            <a:srgbClr val="FFFFFF"/>
                          </a:solidFill>
                          <a:latin typeface="Courier New"/>
                          <a:cs typeface="Courier New"/>
                        </a:rPr>
                        <a:t>|</a:t>
                      </a:r>
                      <a:endParaRPr sz="1550" dirty="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996</a:t>
                      </a:r>
                      <a:endParaRPr sz="1550">
                        <a:latin typeface="Courier New"/>
                        <a:cs typeface="Courier New"/>
                      </a:endParaRPr>
                    </a:p>
                  </a:txBody>
                  <a:tcPr marL="0" marR="0" marT="0" marB="0"/>
                </a:tc>
                <a:tc>
                  <a:txBody>
                    <a:bodyPr/>
                    <a:lstStyle/>
                    <a:p>
                      <a:pPr marR="52069"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tc>
                  <a:txBody>
                    <a:bodyPr/>
                    <a:lstStyle/>
                    <a:p>
                      <a:pPr marL="59690">
                        <a:lnSpc>
                          <a:spcPts val="1839"/>
                        </a:lnSpc>
                      </a:pPr>
                      <a:r>
                        <a:rPr sz="1550" spc="10" dirty="0">
                          <a:solidFill>
                            <a:srgbClr val="FFFFFF"/>
                          </a:solidFill>
                          <a:latin typeface="Courier New"/>
                          <a:cs typeface="Courier New"/>
                        </a:rPr>
                        <a:t>Ice</a:t>
                      </a:r>
                      <a:r>
                        <a:rPr sz="1550" spc="-30" dirty="0">
                          <a:solidFill>
                            <a:srgbClr val="FFFFFF"/>
                          </a:solidFill>
                          <a:latin typeface="Courier New"/>
                          <a:cs typeface="Courier New"/>
                        </a:rPr>
                        <a:t> </a:t>
                      </a:r>
                      <a:r>
                        <a:rPr sz="1550" spc="10" dirty="0">
                          <a:solidFill>
                            <a:srgbClr val="FFFFFF"/>
                          </a:solidFill>
                          <a:latin typeface="Courier New"/>
                          <a:cs typeface="Courier New"/>
                        </a:rPr>
                        <a:t>Storm</a:t>
                      </a:r>
                      <a:endParaRPr sz="1550">
                        <a:latin typeface="Courier New"/>
                        <a:cs typeface="Courier New"/>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ts val="1839"/>
                        </a:lnSpc>
                      </a:pPr>
                      <a:r>
                        <a:rPr sz="1550" dirty="0">
                          <a:solidFill>
                            <a:srgbClr val="FFFFFF"/>
                          </a:solidFill>
                          <a:latin typeface="Courier New"/>
                          <a:cs typeface="Courier New"/>
                        </a:rPr>
                        <a:t>|</a:t>
                      </a:r>
                      <a:endParaRPr sz="1550">
                        <a:latin typeface="Courier New"/>
                        <a:cs typeface="Courier New"/>
                      </a:endParaRPr>
                    </a:p>
                  </a:txBody>
                  <a:tcPr marL="0" marR="0" marT="0" marB="0"/>
                </a:tc>
                <a:extLst>
                  <a:ext uri="{0D108BD9-81ED-4DB2-BD59-A6C34878D82A}">
                    <a16:rowId xmlns:a16="http://schemas.microsoft.com/office/drawing/2014/main" val="10000"/>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420</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tabLst>
                          <a:tab pos="3308350" algn="l"/>
                        </a:tabLst>
                      </a:pPr>
                      <a:r>
                        <a:rPr sz="1550" spc="10" dirty="0">
                          <a:solidFill>
                            <a:srgbClr val="FFFFFF"/>
                          </a:solidFill>
                          <a:latin typeface="Courier New"/>
                          <a:cs typeface="Courier New"/>
                        </a:rPr>
                        <a:t>Load</a:t>
                      </a:r>
                      <a:r>
                        <a:rPr sz="1550" spc="30" dirty="0">
                          <a:solidFill>
                            <a:srgbClr val="FFFFFF"/>
                          </a:solidFill>
                          <a:latin typeface="Courier New"/>
                          <a:cs typeface="Courier New"/>
                        </a:rPr>
                        <a:t> </a:t>
                      </a:r>
                      <a:r>
                        <a:rPr sz="1550" spc="10" dirty="0">
                          <a:solidFill>
                            <a:srgbClr val="FFFFFF"/>
                          </a:solidFill>
                          <a:latin typeface="Courier New"/>
                          <a:cs typeface="Courier New"/>
                        </a:rPr>
                        <a:t>Shed</a:t>
                      </a:r>
                      <a:r>
                        <a:rPr sz="1550" spc="35" dirty="0">
                          <a:solidFill>
                            <a:srgbClr val="FFFFFF"/>
                          </a:solidFill>
                          <a:latin typeface="Courier New"/>
                          <a:cs typeface="Courier New"/>
                        </a:rPr>
                        <a:t> </a:t>
                      </a:r>
                      <a:r>
                        <a:rPr sz="1550" spc="10" dirty="0">
                          <a:solidFill>
                            <a:srgbClr val="FFFFFF"/>
                          </a:solidFill>
                          <a:latin typeface="Courier New"/>
                          <a:cs typeface="Courier New"/>
                        </a:rPr>
                        <a:t>Severe</a:t>
                      </a:r>
                      <a:r>
                        <a:rPr sz="1550" spc="35" dirty="0">
                          <a:solidFill>
                            <a:srgbClr val="FFFFFF"/>
                          </a:solidFill>
                          <a:latin typeface="Courier New"/>
                          <a:cs typeface="Courier New"/>
                        </a:rPr>
                        <a:t> </a:t>
                      </a:r>
                      <a:r>
                        <a:rPr sz="1550" spc="10" dirty="0">
                          <a:solidFill>
                            <a:srgbClr val="FFFFFF"/>
                          </a:solidFill>
                          <a:latin typeface="Courier New"/>
                          <a:cs typeface="Courier New"/>
                        </a:rPr>
                        <a:t>Weather	Lightning</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Storm</a:t>
                      </a:r>
                      <a:endParaRPr sz="1550">
                        <a:latin typeface="Courier New"/>
                        <a:cs typeface="Courier New"/>
                      </a:endParaRPr>
                    </a:p>
                  </a:txBody>
                  <a:tcPr marL="0" marR="0" marT="3683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1"/>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332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Major</a:t>
                      </a:r>
                      <a:r>
                        <a:rPr sz="1550" spc="-30" dirty="0">
                          <a:solidFill>
                            <a:srgbClr val="FFFFFF"/>
                          </a:solidFill>
                          <a:latin typeface="Courier New"/>
                          <a:cs typeface="Courier New"/>
                        </a:rPr>
                        <a:t> </a:t>
                      </a:r>
                      <a:r>
                        <a:rPr sz="1550" spc="10" dirty="0">
                          <a:solidFill>
                            <a:srgbClr val="FFFFFF"/>
                          </a:solidFill>
                          <a:latin typeface="Courier New"/>
                          <a:cs typeface="Courier New"/>
                        </a:rPr>
                        <a:t>Storm</a:t>
                      </a:r>
                      <a:endParaRPr sz="1550">
                        <a:latin typeface="Courier New"/>
                        <a:cs typeface="Courier New"/>
                      </a:endParaRPr>
                    </a:p>
                  </a:txBody>
                  <a:tcPr marL="0" marR="0" marT="3683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2"/>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dirty="0">
                          <a:solidFill>
                            <a:srgbClr val="FFFFFF"/>
                          </a:solidFill>
                          <a:latin typeface="Courier New"/>
                          <a:cs typeface="Courier New"/>
                        </a:rPr>
                        <a:t>3</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tabLst>
                          <a:tab pos="1985010" algn="l"/>
                        </a:tabLst>
                      </a:pPr>
                      <a:r>
                        <a:rPr sz="1550" spc="10" dirty="0">
                          <a:solidFill>
                            <a:srgbClr val="FFFFFF"/>
                          </a:solidFill>
                          <a:latin typeface="Courier New"/>
                          <a:cs typeface="Courier New"/>
                        </a:rPr>
                        <a:t>Severe</a:t>
                      </a:r>
                      <a:r>
                        <a:rPr sz="1550" spc="35" dirty="0">
                          <a:solidFill>
                            <a:srgbClr val="FFFFFF"/>
                          </a:solidFill>
                          <a:latin typeface="Courier New"/>
                          <a:cs typeface="Courier New"/>
                        </a:rPr>
                        <a:t> </a:t>
                      </a:r>
                      <a:r>
                        <a:rPr sz="1550" spc="10" dirty="0">
                          <a:solidFill>
                            <a:srgbClr val="FFFFFF"/>
                          </a:solidFill>
                          <a:latin typeface="Courier New"/>
                          <a:cs typeface="Courier New"/>
                        </a:rPr>
                        <a:t>Weather	Thunderstorm</a:t>
                      </a:r>
                      <a:endParaRPr sz="1550">
                        <a:latin typeface="Courier New"/>
                        <a:cs typeface="Courier New"/>
                      </a:endParaRPr>
                    </a:p>
                  </a:txBody>
                  <a:tcPr marL="0" marR="0" marT="3683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3"/>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413</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tabLst>
                          <a:tab pos="1985010" algn="l"/>
                        </a:tabLst>
                      </a:pPr>
                      <a:r>
                        <a:rPr sz="1550" spc="10" dirty="0">
                          <a:solidFill>
                            <a:srgbClr val="FFFFFF"/>
                          </a:solidFill>
                          <a:latin typeface="Courier New"/>
                          <a:cs typeface="Courier New"/>
                        </a:rPr>
                        <a:t>Severe</a:t>
                      </a:r>
                      <a:r>
                        <a:rPr sz="1550" spc="35" dirty="0">
                          <a:solidFill>
                            <a:srgbClr val="FFFFFF"/>
                          </a:solidFill>
                          <a:latin typeface="Courier New"/>
                          <a:cs typeface="Courier New"/>
                        </a:rPr>
                        <a:t> </a:t>
                      </a:r>
                      <a:r>
                        <a:rPr sz="1550" spc="10" dirty="0">
                          <a:solidFill>
                            <a:srgbClr val="FFFFFF"/>
                          </a:solidFill>
                          <a:latin typeface="Courier New"/>
                          <a:cs typeface="Courier New"/>
                        </a:rPr>
                        <a:t>Weather	Wind</a:t>
                      </a:r>
                      <a:r>
                        <a:rPr sz="1550" spc="-30" dirty="0">
                          <a:solidFill>
                            <a:srgbClr val="FFFFFF"/>
                          </a:solidFill>
                          <a:latin typeface="Courier New"/>
                          <a:cs typeface="Courier New"/>
                        </a:rPr>
                        <a:t> </a:t>
                      </a:r>
                      <a:r>
                        <a:rPr sz="1550" spc="10" dirty="0">
                          <a:solidFill>
                            <a:srgbClr val="FFFFFF"/>
                          </a:solidFill>
                          <a:latin typeface="Courier New"/>
                          <a:cs typeface="Courier New"/>
                        </a:rPr>
                        <a:t>Storm</a:t>
                      </a:r>
                      <a:endParaRPr sz="1550">
                        <a:latin typeface="Courier New"/>
                        <a:cs typeface="Courier New"/>
                      </a:endParaRPr>
                    </a:p>
                  </a:txBody>
                  <a:tcPr marL="0" marR="0" marT="3683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4"/>
                  </a:ext>
                </a:extLst>
              </a:tr>
              <a:tr h="327526">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4171</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tabLst>
                          <a:tab pos="1985010" algn="l"/>
                        </a:tabLst>
                      </a:pPr>
                      <a:r>
                        <a:rPr sz="1550" spc="10" dirty="0">
                          <a:solidFill>
                            <a:srgbClr val="FFFFFF"/>
                          </a:solidFill>
                          <a:latin typeface="Courier New"/>
                          <a:cs typeface="Courier New"/>
                        </a:rPr>
                        <a:t>Severe</a:t>
                      </a:r>
                      <a:r>
                        <a:rPr sz="1550" spc="35" dirty="0">
                          <a:solidFill>
                            <a:srgbClr val="FFFFFF"/>
                          </a:solidFill>
                          <a:latin typeface="Courier New"/>
                          <a:cs typeface="Courier New"/>
                        </a:rPr>
                        <a:t> </a:t>
                      </a:r>
                      <a:r>
                        <a:rPr sz="1550" spc="10" dirty="0">
                          <a:solidFill>
                            <a:srgbClr val="FFFFFF"/>
                          </a:solidFill>
                          <a:latin typeface="Courier New"/>
                          <a:cs typeface="Courier New"/>
                        </a:rPr>
                        <a:t>Weather	Winter</a:t>
                      </a:r>
                      <a:r>
                        <a:rPr sz="1550" spc="-25" dirty="0">
                          <a:solidFill>
                            <a:srgbClr val="FFFFFF"/>
                          </a:solidFill>
                          <a:latin typeface="Courier New"/>
                          <a:cs typeface="Courier New"/>
                        </a:rPr>
                        <a:t> </a:t>
                      </a:r>
                      <a:r>
                        <a:rPr sz="1550" spc="10" dirty="0">
                          <a:solidFill>
                            <a:srgbClr val="FFFFFF"/>
                          </a:solidFill>
                          <a:latin typeface="Courier New"/>
                          <a:cs typeface="Courier New"/>
                        </a:rPr>
                        <a:t>Storm</a:t>
                      </a:r>
                      <a:endParaRPr sz="1550">
                        <a:latin typeface="Courier New"/>
                        <a:cs typeface="Courier New"/>
                      </a:endParaRPr>
                    </a:p>
                  </a:txBody>
                  <a:tcPr marL="0" marR="0" marT="3683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5"/>
                  </a:ext>
                </a:extLst>
              </a:tr>
              <a:tr h="288141">
                <a:tc>
                  <a:txBody>
                    <a:bodyPr/>
                    <a:lstStyle/>
                    <a:p>
                      <a:pPr marR="20320" algn="ct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1352</a:t>
                      </a:r>
                      <a:endParaRPr sz="1550">
                        <a:latin typeface="Courier New"/>
                        <a:cs typeface="Courier New"/>
                      </a:endParaRPr>
                    </a:p>
                  </a:txBody>
                  <a:tcPr marL="0" marR="0" marT="36830" marB="0"/>
                </a:tc>
                <a:tc>
                  <a:txBody>
                    <a:bodyPr/>
                    <a:lstStyle/>
                    <a:p>
                      <a:pPr marR="52069"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tc>
                  <a:txBody>
                    <a:bodyPr/>
                    <a:lstStyle/>
                    <a:p>
                      <a:pPr marL="59690">
                        <a:lnSpc>
                          <a:spcPct val="100000"/>
                        </a:lnSpc>
                        <a:spcBef>
                          <a:spcPts val="290"/>
                        </a:spcBef>
                      </a:pPr>
                      <a:r>
                        <a:rPr sz="1550" spc="10" dirty="0">
                          <a:solidFill>
                            <a:srgbClr val="FFFFFF"/>
                          </a:solidFill>
                          <a:latin typeface="Courier New"/>
                          <a:cs typeface="Courier New"/>
                        </a:rPr>
                        <a:t>Winter</a:t>
                      </a:r>
                      <a:r>
                        <a:rPr sz="1550" spc="-25" dirty="0">
                          <a:solidFill>
                            <a:srgbClr val="FFFFFF"/>
                          </a:solidFill>
                          <a:latin typeface="Courier New"/>
                          <a:cs typeface="Courier New"/>
                        </a:rPr>
                        <a:t> </a:t>
                      </a:r>
                      <a:r>
                        <a:rPr sz="1550" spc="10" dirty="0">
                          <a:solidFill>
                            <a:srgbClr val="FFFFFF"/>
                          </a:solidFill>
                          <a:latin typeface="Courier New"/>
                          <a:cs typeface="Courier New"/>
                        </a:rPr>
                        <a:t>Storm</a:t>
                      </a:r>
                      <a:endParaRPr sz="1550">
                        <a:latin typeface="Courier New"/>
                        <a:cs typeface="Courier New"/>
                      </a:endParaRPr>
                    </a:p>
                  </a:txBody>
                  <a:tcPr marL="0" marR="0" marT="3683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290"/>
                        </a:spcBef>
                      </a:pPr>
                      <a:r>
                        <a:rPr sz="1550" dirty="0">
                          <a:solidFill>
                            <a:srgbClr val="FFFFFF"/>
                          </a:solidFill>
                          <a:latin typeface="Courier New"/>
                          <a:cs typeface="Courier New"/>
                        </a:rPr>
                        <a:t>|</a:t>
                      </a:r>
                      <a:endParaRPr sz="1550">
                        <a:latin typeface="Courier New"/>
                        <a:cs typeface="Courier New"/>
                      </a:endParaRPr>
                    </a:p>
                  </a:txBody>
                  <a:tcPr marL="0" marR="0" marT="36830" marB="0"/>
                </a:tc>
                <a:extLst>
                  <a:ext uri="{0D108BD9-81ED-4DB2-BD59-A6C34878D82A}">
                    <a16:rowId xmlns:a16="http://schemas.microsoft.com/office/drawing/2014/main" val="10006"/>
                  </a:ext>
                </a:extLst>
              </a:tr>
            </a:tbl>
          </a:graphicData>
        </a:graphic>
      </p:graphicFrame>
      <p:sp>
        <p:nvSpPr>
          <p:cNvPr id="7" name="object 7"/>
          <p:cNvSpPr txBox="1"/>
          <p:nvPr/>
        </p:nvSpPr>
        <p:spPr>
          <a:xfrm>
            <a:off x="593095" y="6828528"/>
            <a:ext cx="7245350" cy="255198"/>
          </a:xfrm>
          <a:prstGeom prst="rect">
            <a:avLst/>
          </a:prstGeom>
        </p:spPr>
        <p:txBody>
          <a:bodyPr vert="horz" wrap="square" lIns="0" tIns="16510" rIns="0" bIns="0" rtlCol="0">
            <a:spAutoFit/>
          </a:bodyPr>
          <a:lstStyle/>
          <a:p>
            <a:pPr marL="12700">
              <a:lnSpc>
                <a:spcPct val="100000"/>
              </a:lnSpc>
              <a:spcBef>
                <a:spcPts val="130"/>
              </a:spcBef>
              <a:tabLst>
                <a:tab pos="1696720" algn="l"/>
                <a:tab pos="7111365" algn="l"/>
              </a:tabLst>
            </a:pP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0" dirty="0">
                <a:solidFill>
                  <a:srgbClr val="FFFFFF"/>
                </a:solidFill>
                <a:latin typeface="Courier New"/>
                <a:cs typeface="Courier New"/>
              </a:rPr>
              <a:t>+</a:t>
            </a:r>
            <a:r>
              <a:rPr sz="1550" u="heavy" spc="5" dirty="0">
                <a:solidFill>
                  <a:srgbClr val="FFFFFF"/>
                </a:solidFill>
                <a:uFill>
                  <a:solidFill>
                    <a:srgbClr val="FEFEFE"/>
                  </a:solidFill>
                </a:uFill>
                <a:latin typeface="Arial Hebrew Scholar" pitchFamily="2" charset="-79"/>
                <a:cs typeface="Arial Hebrew Scholar" pitchFamily="2" charset="-79"/>
              </a:rPr>
              <a:t> </a:t>
            </a:r>
            <a:r>
              <a:rPr sz="1550" u="heavy" dirty="0">
                <a:solidFill>
                  <a:srgbClr val="FFFFFF"/>
                </a:solidFill>
                <a:uFill>
                  <a:solidFill>
                    <a:srgbClr val="FEFEFE"/>
                  </a:solidFill>
                </a:uFill>
                <a:latin typeface="Arial Hebrew Scholar" pitchFamily="2" charset="-79"/>
                <a:cs typeface="Arial Hebrew Scholar" pitchFamily="2" charset="-79"/>
              </a:rPr>
              <a:t>	</a:t>
            </a:r>
            <a:r>
              <a:rPr sz="1550" spc="15" dirty="0">
                <a:solidFill>
                  <a:srgbClr val="FFFFFF"/>
                </a:solidFill>
                <a:latin typeface="Courier New"/>
                <a:cs typeface="Courier New"/>
              </a:rPr>
              <a:t>+</a:t>
            </a:r>
            <a:endParaRPr sz="1550" dirty="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2" grpId="0" animBg="1"/>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172970" cy="713740"/>
          </a:xfrm>
          <a:prstGeom prst="rect">
            <a:avLst/>
          </a:prstGeom>
        </p:spPr>
        <p:txBody>
          <a:bodyPr vert="horz" wrap="square" lIns="0" tIns="13970" rIns="0" bIns="0" rtlCol="0">
            <a:spAutoFit/>
          </a:bodyPr>
          <a:lstStyle/>
          <a:p>
            <a:pPr marL="12700">
              <a:lnSpc>
                <a:spcPct val="100000"/>
              </a:lnSpc>
              <a:spcBef>
                <a:spcPts val="110"/>
              </a:spcBef>
            </a:pPr>
            <a:r>
              <a:rPr sz="4500" spc="-165" dirty="0"/>
              <a:t>H</a:t>
            </a:r>
            <a:r>
              <a:rPr sz="4500" spc="-345" dirty="0"/>
              <a:t>A</a:t>
            </a:r>
            <a:r>
              <a:rPr lang="en-US" sz="4500" spc="-165" dirty="0"/>
              <a:t>VING</a:t>
            </a:r>
            <a:endParaRPr sz="4500" dirty="0"/>
          </a:p>
        </p:txBody>
      </p:sp>
      <p:sp>
        <p:nvSpPr>
          <p:cNvPr id="9" name="object 9"/>
          <p:cNvSpPr txBox="1"/>
          <p:nvPr/>
        </p:nvSpPr>
        <p:spPr>
          <a:xfrm>
            <a:off x="478589" y="1104900"/>
            <a:ext cx="8366961" cy="3055324"/>
          </a:xfrm>
          <a:prstGeom prst="rect">
            <a:avLst/>
          </a:prstGeom>
        </p:spPr>
        <p:txBody>
          <a:bodyPr vert="horz" wrap="square" lIns="0" tIns="15875" rIns="0" bIns="0" rtlCol="0">
            <a:spAutoFit/>
          </a:bodyPr>
          <a:lstStyle/>
          <a:p>
            <a:pPr marL="469900" indent="-457200">
              <a:lnSpc>
                <a:spcPct val="100000"/>
              </a:lnSpc>
              <a:spcBef>
                <a:spcPts val="125"/>
              </a:spcBef>
              <a:buFont typeface="Arial" panose="020B0604020202020204" pitchFamily="34" charset="0"/>
              <a:buChar char="•"/>
              <a:tabLst>
                <a:tab pos="5036820" algn="l"/>
              </a:tabLst>
            </a:pPr>
            <a:r>
              <a:rPr sz="2550" spc="245" dirty="0">
                <a:solidFill>
                  <a:srgbClr val="04182D"/>
                </a:solidFill>
                <a:latin typeface="Arial Hebrew Scholar" pitchFamily="2" charset="-79"/>
                <a:cs typeface="Arial Hebrew Scholar" pitchFamily="2" charset="-79"/>
              </a:rPr>
              <a:t>Can</a:t>
            </a:r>
            <a:r>
              <a:rPr sz="2550" spc="-40"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use</a:t>
            </a:r>
            <a:r>
              <a:rPr sz="2550" spc="-40" dirty="0">
                <a:solidFill>
                  <a:srgbClr val="04182D"/>
                </a:solidFill>
                <a:latin typeface="Arial Hebrew Scholar" pitchFamily="2" charset="-79"/>
                <a:cs typeface="Arial Hebrew Scholar" pitchFamily="2" charset="-79"/>
              </a:rPr>
              <a:t> </a:t>
            </a:r>
            <a:r>
              <a:rPr sz="2550" spc="140" dirty="0">
                <a:solidFill>
                  <a:srgbClr val="04182D"/>
                </a:solidFill>
                <a:latin typeface="Arial Hebrew Scholar" pitchFamily="2" charset="-79"/>
                <a:cs typeface="Arial Hebrew Scholar" pitchFamily="2" charset="-79"/>
              </a:rPr>
              <a:t>aggregate</a:t>
            </a:r>
            <a:r>
              <a:rPr sz="2550" spc="-3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functions</a:t>
            </a:r>
            <a:r>
              <a:rPr sz="2550" spc="-40" dirty="0">
                <a:solidFill>
                  <a:srgbClr val="04182D"/>
                </a:solidFill>
                <a:latin typeface="Arial Hebrew Scholar" pitchFamily="2" charset="-79"/>
                <a:cs typeface="Arial Hebrew Scholar" pitchFamily="2" charset="-79"/>
              </a:rPr>
              <a:t> </a:t>
            </a:r>
            <a:r>
              <a:rPr sz="2550" spc="60" dirty="0">
                <a:solidFill>
                  <a:srgbClr val="04182D"/>
                </a:solidFill>
                <a:latin typeface="Arial Hebrew Scholar" pitchFamily="2" charset="-79"/>
                <a:cs typeface="Arial Hebrew Scholar" pitchFamily="2" charset="-79"/>
              </a:rPr>
              <a:t>in</a:t>
            </a:r>
            <a:r>
              <a:rPr lang="en-US" sz="2550" spc="6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SELECT</a:t>
            </a:r>
          </a:p>
          <a:p>
            <a:pPr marL="469900" indent="-457200">
              <a:lnSpc>
                <a:spcPct val="100000"/>
              </a:lnSpc>
              <a:spcBef>
                <a:spcPts val="2100"/>
              </a:spcBef>
              <a:buFont typeface="Arial" panose="020B0604020202020204" pitchFamily="34" charset="0"/>
              <a:buChar char="•"/>
              <a:tabLst>
                <a:tab pos="2682240" algn="l"/>
              </a:tabLst>
            </a:pPr>
            <a:r>
              <a:rPr sz="2550" spc="75" dirty="0">
                <a:solidFill>
                  <a:srgbClr val="04182D"/>
                </a:solidFill>
                <a:latin typeface="Arial Hebrew Scholar" pitchFamily="2" charset="-79"/>
                <a:cs typeface="Arial Hebrew Scholar" pitchFamily="2" charset="-79"/>
              </a:rPr>
              <a:t>Filter</a:t>
            </a:r>
            <a:r>
              <a:rPr sz="2550" spc="-4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3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using</a:t>
            </a:r>
            <a:r>
              <a:rPr lang="en-US" sz="2550" spc="8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WHERE</a:t>
            </a:r>
          </a:p>
          <a:p>
            <a:pPr marL="469900" indent="-457200">
              <a:lnSpc>
                <a:spcPct val="100000"/>
              </a:lnSpc>
              <a:spcBef>
                <a:spcPts val="2100"/>
              </a:spcBef>
              <a:buFont typeface="Arial" panose="020B0604020202020204" pitchFamily="34" charset="0"/>
              <a:buChar char="•"/>
              <a:tabLst>
                <a:tab pos="4385945" algn="l"/>
              </a:tabLst>
            </a:pPr>
            <a:r>
              <a:rPr sz="2550" spc="65" dirty="0">
                <a:solidFill>
                  <a:srgbClr val="04182D"/>
                </a:solidFill>
                <a:latin typeface="Arial Hebrew Scholar" pitchFamily="2" charset="-79"/>
                <a:cs typeface="Arial Hebrew Scholar" pitchFamily="2" charset="-79"/>
              </a:rPr>
              <a:t>Split</a:t>
            </a:r>
            <a:r>
              <a:rPr sz="2550" spc="-4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4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into</a:t>
            </a:r>
            <a:r>
              <a:rPr sz="2550" spc="-4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groups</a:t>
            </a:r>
            <a:r>
              <a:rPr sz="2550" spc="-40"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using</a:t>
            </a:r>
            <a:r>
              <a:rPr lang="en-US" sz="2550" spc="85"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GROUP</a:t>
            </a:r>
            <a:r>
              <a:rPr sz="2250" b="1" spc="-45" dirty="0">
                <a:solidFill>
                  <a:srgbClr val="00B0F0"/>
                </a:solidFill>
                <a:latin typeface="Courier New"/>
                <a:cs typeface="Courier New"/>
              </a:rPr>
              <a:t> </a:t>
            </a:r>
            <a:r>
              <a:rPr sz="2250" b="1" dirty="0">
                <a:solidFill>
                  <a:srgbClr val="00B0F0"/>
                </a:solidFill>
                <a:latin typeface="Courier New"/>
                <a:cs typeface="Courier New"/>
              </a:rPr>
              <a:t>BY</a:t>
            </a:r>
          </a:p>
          <a:p>
            <a:pPr marL="469900" indent="-457200">
              <a:lnSpc>
                <a:spcPct val="100000"/>
              </a:lnSpc>
              <a:spcBef>
                <a:spcPts val="2095"/>
              </a:spcBef>
              <a:buFont typeface="Arial" panose="020B0604020202020204" pitchFamily="34" charset="0"/>
              <a:buChar char="•"/>
            </a:pPr>
            <a:r>
              <a:rPr sz="2550" spc="114" dirty="0">
                <a:solidFill>
                  <a:srgbClr val="04182D"/>
                </a:solidFill>
                <a:latin typeface="Arial Hebrew Scholar" pitchFamily="2" charset="-79"/>
                <a:cs typeface="Arial Hebrew Scholar" pitchFamily="2" charset="-79"/>
              </a:rPr>
              <a:t>What</a:t>
            </a:r>
            <a:r>
              <a:rPr sz="2550" spc="-5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if</a:t>
            </a:r>
            <a:r>
              <a:rPr sz="2550" spc="-50" dirty="0">
                <a:solidFill>
                  <a:srgbClr val="04182D"/>
                </a:solidFill>
                <a:latin typeface="Arial Hebrew Scholar" pitchFamily="2" charset="-79"/>
                <a:cs typeface="Arial Hebrew Scholar" pitchFamily="2" charset="-79"/>
              </a:rPr>
              <a:t> </a:t>
            </a:r>
            <a:r>
              <a:rPr sz="2550" spc="130" dirty="0">
                <a:solidFill>
                  <a:srgbClr val="04182D"/>
                </a:solidFill>
                <a:latin typeface="Arial Hebrew Scholar" pitchFamily="2" charset="-79"/>
                <a:cs typeface="Arial Hebrew Scholar" pitchFamily="2" charset="-79"/>
              </a:rPr>
              <a:t>we</a:t>
            </a:r>
            <a:r>
              <a:rPr sz="2550" spc="-5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want</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to</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sum</a:t>
            </a:r>
            <a:r>
              <a:rPr sz="2550" spc="-5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values</a:t>
            </a:r>
            <a:r>
              <a:rPr sz="2550" spc="-5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based</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on</a:t>
            </a:r>
            <a:r>
              <a:rPr sz="2550" spc="-55"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groups?</a:t>
            </a:r>
            <a:endParaRPr sz="2550" dirty="0">
              <a:latin typeface="Arial Hebrew Scholar" pitchFamily="2" charset="-79"/>
              <a:cs typeface="Arial Hebrew Scholar" pitchFamily="2" charset="-79"/>
            </a:endParaRPr>
          </a:p>
          <a:p>
            <a:pPr marL="469900" indent="-457200">
              <a:lnSpc>
                <a:spcPct val="100000"/>
              </a:lnSpc>
              <a:spcBef>
                <a:spcPts val="2100"/>
              </a:spcBef>
              <a:buFont typeface="Arial" panose="020B0604020202020204" pitchFamily="34" charset="0"/>
              <a:buChar char="•"/>
            </a:pPr>
            <a:r>
              <a:rPr sz="2550" spc="-140" dirty="0">
                <a:solidFill>
                  <a:srgbClr val="04182D"/>
                </a:solidFill>
                <a:latin typeface="Arial Hebrew Scholar" pitchFamily="2" charset="-79"/>
                <a:cs typeface="Arial Hebrew Scholar" pitchFamily="2" charset="-79"/>
              </a:rPr>
              <a:t>...</a:t>
            </a:r>
            <a:r>
              <a:rPr sz="2550" spc="-55"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5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then</a:t>
            </a:r>
            <a:r>
              <a:rPr sz="2550" spc="-55" dirty="0">
                <a:solidFill>
                  <a:srgbClr val="04182D"/>
                </a:solidFill>
                <a:latin typeface="Arial Hebrew Scholar" pitchFamily="2" charset="-79"/>
                <a:cs typeface="Arial Hebrew Scholar" pitchFamily="2" charset="-79"/>
              </a:rPr>
              <a:t> </a:t>
            </a:r>
            <a:r>
              <a:rPr sz="2550" spc="70" dirty="0">
                <a:solidFill>
                  <a:srgbClr val="04182D"/>
                </a:solidFill>
                <a:latin typeface="Arial Hebrew Scholar" pitchFamily="2" charset="-79"/>
                <a:cs typeface="Arial Hebrew Scholar" pitchFamily="2" charset="-79"/>
              </a:rPr>
              <a:t>filter</a:t>
            </a:r>
            <a:r>
              <a:rPr sz="2550" spc="-5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on</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those</a:t>
            </a:r>
            <a:r>
              <a:rPr sz="2550" spc="-55" dirty="0">
                <a:solidFill>
                  <a:srgbClr val="04182D"/>
                </a:solidFill>
                <a:latin typeface="Arial Hebrew Scholar" pitchFamily="2" charset="-79"/>
                <a:cs typeface="Arial Hebrew Scholar" pitchFamily="2" charset="-79"/>
              </a:rPr>
              <a:t> </a:t>
            </a:r>
            <a:r>
              <a:rPr sz="2550" spc="85" dirty="0">
                <a:solidFill>
                  <a:srgbClr val="04182D"/>
                </a:solidFill>
                <a:latin typeface="Arial Hebrew Scholar" pitchFamily="2" charset="-79"/>
                <a:cs typeface="Arial Hebrew Scholar" pitchFamily="2" charset="-79"/>
              </a:rPr>
              <a:t>sums?</a:t>
            </a:r>
            <a:endParaRPr sz="2550" dirty="0">
              <a:latin typeface="Arial Hebrew Scholar" pitchFamily="2" charset="-79"/>
              <a:cs typeface="Arial Hebrew Scholar" pitchFamily="2" charset="-79"/>
            </a:endParaRPr>
          </a:p>
        </p:txBody>
      </p:sp>
      <p:sp>
        <p:nvSpPr>
          <p:cNvPr id="14" name="object 14"/>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CA512BF4-1EDF-62E2-D07C-EA3A79C6262F}"/>
              </a:ext>
            </a:extLst>
          </p:cNvPr>
          <p:cNvSpPr/>
          <p:nvPr/>
        </p:nvSpPr>
        <p:spPr>
          <a:xfrm>
            <a:off x="327497" y="266699"/>
            <a:ext cx="14575155" cy="3154057"/>
          </a:xfrm>
          <a:custGeom>
            <a:avLst/>
            <a:gdLst/>
            <a:ahLst/>
            <a:cxnLst/>
            <a:rect l="l" t="t" r="r" b="b"/>
            <a:pathLst>
              <a:path w="14575155" h="1863089">
                <a:moveTo>
                  <a:pt x="14498413" y="1862805"/>
                </a:moveTo>
                <a:lnTo>
                  <a:pt x="76505" y="1862805"/>
                </a:lnTo>
                <a:lnTo>
                  <a:pt x="71180" y="1862281"/>
                </a:lnTo>
                <a:lnTo>
                  <a:pt x="31920" y="1846019"/>
                </a:lnTo>
                <a:lnTo>
                  <a:pt x="4175" y="1807291"/>
                </a:lnTo>
                <a:lnTo>
                  <a:pt x="0" y="1786300"/>
                </a:lnTo>
                <a:lnTo>
                  <a:pt x="0" y="1780924"/>
                </a:lnTo>
                <a:lnTo>
                  <a:pt x="0" y="76505"/>
                </a:lnTo>
                <a:lnTo>
                  <a:pt x="16786" y="31920"/>
                </a:lnTo>
                <a:lnTo>
                  <a:pt x="55513" y="4175"/>
                </a:lnTo>
                <a:lnTo>
                  <a:pt x="76505" y="0"/>
                </a:lnTo>
                <a:lnTo>
                  <a:pt x="14498413" y="0"/>
                </a:lnTo>
                <a:lnTo>
                  <a:pt x="14542998" y="16786"/>
                </a:lnTo>
                <a:lnTo>
                  <a:pt x="14570742" y="55513"/>
                </a:lnTo>
                <a:lnTo>
                  <a:pt x="14574918" y="76505"/>
                </a:lnTo>
                <a:lnTo>
                  <a:pt x="14574918" y="1786300"/>
                </a:lnTo>
                <a:lnTo>
                  <a:pt x="14558132" y="1830885"/>
                </a:lnTo>
                <a:lnTo>
                  <a:pt x="14519404" y="1858630"/>
                </a:lnTo>
                <a:lnTo>
                  <a:pt x="14503737" y="1862281"/>
                </a:lnTo>
                <a:lnTo>
                  <a:pt x="14498413" y="186280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p:nvPr/>
        </p:nvSpPr>
        <p:spPr>
          <a:xfrm>
            <a:off x="491289" y="3602789"/>
            <a:ext cx="14575155" cy="4053204"/>
          </a:xfrm>
          <a:custGeom>
            <a:avLst/>
            <a:gdLst/>
            <a:ahLst/>
            <a:cxnLst/>
            <a:rect l="l" t="t" r="r" b="b"/>
            <a:pathLst>
              <a:path w="14575155" h="4053204">
                <a:moveTo>
                  <a:pt x="14498413" y="4053137"/>
                </a:moveTo>
                <a:lnTo>
                  <a:pt x="76505" y="4053137"/>
                </a:lnTo>
                <a:lnTo>
                  <a:pt x="71180" y="4052612"/>
                </a:lnTo>
                <a:lnTo>
                  <a:pt x="31920" y="4036349"/>
                </a:lnTo>
                <a:lnTo>
                  <a:pt x="4175" y="3997622"/>
                </a:lnTo>
                <a:lnTo>
                  <a:pt x="0" y="3976632"/>
                </a:lnTo>
                <a:lnTo>
                  <a:pt x="0" y="3971256"/>
                </a:lnTo>
                <a:lnTo>
                  <a:pt x="0" y="76505"/>
                </a:lnTo>
                <a:lnTo>
                  <a:pt x="16786" y="31920"/>
                </a:lnTo>
                <a:lnTo>
                  <a:pt x="55513" y="4175"/>
                </a:lnTo>
                <a:lnTo>
                  <a:pt x="76505" y="0"/>
                </a:lnTo>
                <a:lnTo>
                  <a:pt x="14498413" y="0"/>
                </a:lnTo>
                <a:lnTo>
                  <a:pt x="14542998" y="16786"/>
                </a:lnTo>
                <a:lnTo>
                  <a:pt x="14570742" y="55513"/>
                </a:lnTo>
                <a:lnTo>
                  <a:pt x="14574918" y="76505"/>
                </a:lnTo>
                <a:lnTo>
                  <a:pt x="14574918" y="3976632"/>
                </a:lnTo>
                <a:lnTo>
                  <a:pt x="14558132" y="4021216"/>
                </a:lnTo>
                <a:lnTo>
                  <a:pt x="14519404" y="4048961"/>
                </a:lnTo>
                <a:lnTo>
                  <a:pt x="14503737" y="4052612"/>
                </a:lnTo>
                <a:lnTo>
                  <a:pt x="14498413" y="4053137"/>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596294" y="376564"/>
            <a:ext cx="4605655" cy="2809875"/>
          </a:xfrm>
          <a:prstGeom prst="rect">
            <a:avLst/>
          </a:prstGeom>
        </p:spPr>
        <p:txBody>
          <a:bodyPr vert="horz" wrap="square" lIns="0" tIns="116205" rIns="0" bIns="0" rtlCol="0">
            <a:spAutoFit/>
          </a:bodyPr>
          <a:lstStyle/>
          <a:p>
            <a:pPr marL="12700">
              <a:lnSpc>
                <a:spcPct val="100000"/>
              </a:lnSpc>
              <a:spcBef>
                <a:spcPts val="915"/>
              </a:spcBef>
            </a:pPr>
            <a:r>
              <a:rPr sz="1600" b="1" spc="10" dirty="0">
                <a:solidFill>
                  <a:srgbClr val="00B0F0"/>
                </a:solidFill>
                <a:latin typeface="Courier New"/>
                <a:cs typeface="Courier New"/>
              </a:rPr>
              <a:t>SELECT</a:t>
            </a:r>
            <a:endParaRPr sz="1600" b="1" dirty="0">
              <a:solidFill>
                <a:srgbClr val="00B0F0"/>
              </a:solidFill>
              <a:latin typeface="Courier New"/>
              <a:cs typeface="Courier New"/>
            </a:endParaRPr>
          </a:p>
          <a:p>
            <a:pPr marL="259715" marR="5080">
              <a:lnSpc>
                <a:spcPct val="142700"/>
              </a:lnSpc>
            </a:pPr>
            <a:r>
              <a:rPr sz="1600" spc="10" dirty="0">
                <a:solidFill>
                  <a:schemeClr val="accent6"/>
                </a:solidFill>
                <a:latin typeface="Courier New"/>
                <a:cs typeface="Courier New"/>
              </a:rPr>
              <a:t>SUM</a:t>
            </a:r>
            <a:r>
              <a:rPr sz="1600" spc="10" dirty="0">
                <a:solidFill>
                  <a:srgbClr val="04182D"/>
                </a:solidFill>
                <a:latin typeface="Courier New"/>
                <a:cs typeface="Courier New"/>
              </a:rPr>
              <a:t>(demand_loss_mw) </a:t>
            </a:r>
            <a:r>
              <a:rPr sz="1600" b="1" spc="10" dirty="0">
                <a:solidFill>
                  <a:srgbClr val="00B0F0"/>
                </a:solidFill>
                <a:latin typeface="Courier New"/>
                <a:cs typeface="Courier New"/>
              </a:rPr>
              <a:t>AS</a:t>
            </a:r>
            <a:r>
              <a:rPr sz="1600" spc="10" dirty="0">
                <a:latin typeface="Courier New"/>
                <a:cs typeface="Courier New"/>
              </a:rPr>
              <a:t> </a:t>
            </a:r>
            <a:r>
              <a:rPr sz="1600" spc="10" dirty="0">
                <a:solidFill>
                  <a:srgbClr val="04182D"/>
                </a:solidFill>
                <a:latin typeface="Courier New"/>
                <a:cs typeface="Courier New"/>
              </a:rPr>
              <a:t>lost_demand, </a:t>
            </a:r>
            <a:r>
              <a:rPr sz="1600" spc="-950" dirty="0">
                <a:solidFill>
                  <a:srgbClr val="04182D"/>
                </a:solidFill>
                <a:latin typeface="Courier New"/>
                <a:cs typeface="Courier New"/>
              </a:rPr>
              <a:t> </a:t>
            </a:r>
            <a:r>
              <a:rPr sz="1600" spc="10" dirty="0">
                <a:solidFill>
                  <a:srgbClr val="04182D"/>
                </a:solidFill>
                <a:latin typeface="Courier New"/>
                <a:cs typeface="Courier New"/>
              </a:rPr>
              <a:t>description</a:t>
            </a:r>
            <a:endParaRPr sz="1600" dirty="0">
              <a:latin typeface="Courier New"/>
              <a:cs typeface="Courier New"/>
            </a:endParaRPr>
          </a:p>
          <a:p>
            <a:pPr marL="12700" marR="3470910">
              <a:lnSpc>
                <a:spcPct val="142700"/>
              </a:lnSpc>
            </a:pPr>
            <a:r>
              <a:rPr sz="1600" b="1" spc="10" dirty="0">
                <a:solidFill>
                  <a:srgbClr val="00B0F0"/>
                </a:solidFill>
                <a:latin typeface="Courier New"/>
                <a:cs typeface="Courier New"/>
              </a:rPr>
              <a:t>FROM</a:t>
            </a:r>
            <a:r>
              <a:rPr sz="1600" spc="-80" dirty="0">
                <a:latin typeface="Courier New"/>
                <a:cs typeface="Courier New"/>
              </a:rPr>
              <a:t> </a:t>
            </a:r>
            <a:r>
              <a:rPr sz="1600" spc="10" dirty="0">
                <a:solidFill>
                  <a:srgbClr val="04182D"/>
                </a:solidFill>
                <a:latin typeface="Courier New"/>
                <a:cs typeface="Courier New"/>
              </a:rPr>
              <a:t>grid </a:t>
            </a:r>
            <a:r>
              <a:rPr sz="1600" spc="-944" dirty="0">
                <a:solidFill>
                  <a:srgbClr val="04182D"/>
                </a:solidFill>
                <a:latin typeface="Courier New"/>
                <a:cs typeface="Courier New"/>
              </a:rPr>
              <a:t> </a:t>
            </a:r>
            <a:r>
              <a:rPr sz="1600" b="1" spc="10" dirty="0">
                <a:solidFill>
                  <a:srgbClr val="00B0F0"/>
                </a:solidFill>
                <a:latin typeface="Courier New"/>
                <a:cs typeface="Courier New"/>
              </a:rPr>
              <a:t>WHERE</a:t>
            </a:r>
            <a:endParaRPr sz="1600" b="1" dirty="0">
              <a:solidFill>
                <a:srgbClr val="00B0F0"/>
              </a:solidFill>
              <a:latin typeface="Courier New"/>
              <a:cs typeface="Courier New"/>
            </a:endParaRPr>
          </a:p>
          <a:p>
            <a:pPr marL="259715">
              <a:lnSpc>
                <a:spcPct val="100000"/>
              </a:lnSpc>
              <a:spcBef>
                <a:spcPts val="819"/>
              </a:spcBef>
            </a:pPr>
            <a:r>
              <a:rPr sz="1600" spc="10" dirty="0">
                <a:solidFill>
                  <a:srgbClr val="04182D"/>
                </a:solidFill>
                <a:latin typeface="Courier New"/>
                <a:cs typeface="Courier New"/>
              </a:rPr>
              <a:t>description</a:t>
            </a:r>
            <a:r>
              <a:rPr sz="1600" spc="-30" dirty="0">
                <a:solidFill>
                  <a:srgbClr val="04182D"/>
                </a:solidFill>
                <a:latin typeface="Courier New"/>
                <a:cs typeface="Courier New"/>
              </a:rPr>
              <a:t> </a:t>
            </a:r>
            <a:r>
              <a:rPr sz="1600" b="1" spc="10" dirty="0">
                <a:solidFill>
                  <a:srgbClr val="00B0F0"/>
                </a:solidFill>
                <a:latin typeface="Courier New"/>
                <a:cs typeface="Courier New"/>
              </a:rPr>
              <a:t>LIKE</a:t>
            </a:r>
            <a:r>
              <a:rPr sz="1600" spc="-25" dirty="0">
                <a:latin typeface="Courier New"/>
                <a:cs typeface="Courier New"/>
              </a:rPr>
              <a:t> </a:t>
            </a:r>
            <a:r>
              <a:rPr sz="1600" spc="10" dirty="0">
                <a:solidFill>
                  <a:srgbClr val="BE2F72"/>
                </a:solidFill>
                <a:latin typeface="Courier New"/>
                <a:cs typeface="Courier New"/>
              </a:rPr>
              <a:t>'%storm'</a:t>
            </a:r>
            <a:endParaRPr sz="1600" dirty="0">
              <a:latin typeface="Courier New"/>
              <a:cs typeface="Courier New"/>
            </a:endParaRPr>
          </a:p>
          <a:p>
            <a:pPr marL="12700" marR="623570" indent="247015">
              <a:lnSpc>
                <a:spcPct val="142700"/>
              </a:lnSpc>
            </a:pPr>
            <a:r>
              <a:rPr sz="1600" b="1" spc="10" dirty="0">
                <a:solidFill>
                  <a:srgbClr val="00B0F0"/>
                </a:solidFill>
                <a:latin typeface="Courier New"/>
                <a:cs typeface="Courier New"/>
              </a:rPr>
              <a:t>AND</a:t>
            </a:r>
            <a:r>
              <a:rPr sz="1600" spc="10" dirty="0">
                <a:latin typeface="Courier New"/>
                <a:cs typeface="Courier New"/>
              </a:rPr>
              <a:t> </a:t>
            </a:r>
            <a:r>
              <a:rPr sz="1600" spc="10" dirty="0">
                <a:solidFill>
                  <a:srgbClr val="04182D"/>
                </a:solidFill>
                <a:latin typeface="Courier New"/>
                <a:cs typeface="Courier New"/>
              </a:rPr>
              <a:t>demand_loss_mw </a:t>
            </a:r>
            <a:r>
              <a:rPr sz="1600" b="1" spc="10" dirty="0">
                <a:solidFill>
                  <a:srgbClr val="00B0F0"/>
                </a:solidFill>
                <a:latin typeface="Courier New"/>
                <a:cs typeface="Courier New"/>
              </a:rPr>
              <a:t>IS NOT NULL </a:t>
            </a:r>
            <a:r>
              <a:rPr sz="1600" spc="-950" dirty="0">
                <a:latin typeface="Courier New"/>
                <a:cs typeface="Courier New"/>
              </a:rPr>
              <a:t> </a:t>
            </a:r>
            <a:r>
              <a:rPr sz="1600" b="1" spc="10" dirty="0">
                <a:solidFill>
                  <a:srgbClr val="00B0F0"/>
                </a:solidFill>
                <a:latin typeface="Courier New"/>
                <a:cs typeface="Courier New"/>
              </a:rPr>
              <a:t>GROUP</a:t>
            </a:r>
            <a:r>
              <a:rPr sz="1600" b="1" dirty="0">
                <a:solidFill>
                  <a:srgbClr val="00B0F0"/>
                </a:solidFill>
                <a:latin typeface="Courier New"/>
                <a:cs typeface="Courier New"/>
              </a:rPr>
              <a:t> </a:t>
            </a:r>
            <a:r>
              <a:rPr sz="1600" b="1" spc="10" dirty="0">
                <a:solidFill>
                  <a:srgbClr val="00B0F0"/>
                </a:solidFill>
                <a:latin typeface="Courier New"/>
                <a:cs typeface="Courier New"/>
              </a:rPr>
              <a:t>BY</a:t>
            </a:r>
            <a:r>
              <a:rPr sz="1600" b="1" spc="5" dirty="0">
                <a:solidFill>
                  <a:srgbClr val="00B0F0"/>
                </a:solidFill>
                <a:latin typeface="Courier New"/>
                <a:cs typeface="Courier New"/>
              </a:rPr>
              <a:t> </a:t>
            </a:r>
            <a:r>
              <a:rPr sz="1600" spc="10" dirty="0">
                <a:solidFill>
                  <a:srgbClr val="04182D"/>
                </a:solidFill>
                <a:latin typeface="Courier New"/>
                <a:cs typeface="Courier New"/>
              </a:rPr>
              <a:t>description;</a:t>
            </a:r>
            <a:endParaRPr sz="1600" dirty="0">
              <a:latin typeface="Courier New"/>
              <a:cs typeface="Courier New"/>
            </a:endParaRPr>
          </a:p>
        </p:txBody>
      </p:sp>
      <p:sp>
        <p:nvSpPr>
          <p:cNvPr id="5" name="object 5"/>
          <p:cNvSpPr txBox="1"/>
          <p:nvPr/>
        </p:nvSpPr>
        <p:spPr>
          <a:xfrm>
            <a:off x="596294" y="3631357"/>
            <a:ext cx="7452995" cy="1069975"/>
          </a:xfrm>
          <a:prstGeom prst="rect">
            <a:avLst/>
          </a:prstGeom>
        </p:spPr>
        <p:txBody>
          <a:bodyPr vert="horz" wrap="square" lIns="0" tIns="116205" rIns="0" bIns="0" rtlCol="0">
            <a:spAutoFit/>
          </a:bodyPr>
          <a:lstStyle/>
          <a:p>
            <a:pPr marL="12700">
              <a:lnSpc>
                <a:spcPct val="100000"/>
              </a:lnSpc>
              <a:spcBef>
                <a:spcPts val="915"/>
              </a:spcBef>
              <a:tabLst>
                <a:tab pos="1544320" algn="l"/>
                <a:tab pos="7315834" algn="l"/>
              </a:tabLst>
            </a:pP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dirty="0">
                <a:solidFill>
                  <a:srgbClr val="FFFFFF"/>
                </a:solidFill>
                <a:latin typeface="Arial Hebrew Scholar" pitchFamily="2" charset="-79"/>
                <a:cs typeface="Arial Hebrew Scholar" pitchFamily="2" charset="-79"/>
              </a:rPr>
              <a:t> </a:t>
            </a:r>
            <a:r>
              <a:rPr sz="1600" spc="-195" dirty="0">
                <a:solidFill>
                  <a:srgbClr val="FFFFFF"/>
                </a:solidFill>
                <a:latin typeface="Arial Hebrew Scholar" pitchFamily="2" charset="-79"/>
                <a:cs typeface="Arial Hebrew Scholar" pitchFamily="2" charset="-79"/>
              </a:rPr>
              <a:t> </a:t>
            </a: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spc="10" dirty="0">
                <a:solidFill>
                  <a:srgbClr val="FFFFFF"/>
                </a:solidFill>
                <a:latin typeface="Courier New"/>
                <a:cs typeface="Courier New"/>
              </a:rPr>
              <a:t>+</a:t>
            </a:r>
            <a:endParaRPr sz="1600" dirty="0">
              <a:latin typeface="Courier New"/>
              <a:cs typeface="Courier New"/>
            </a:endParaRPr>
          </a:p>
          <a:p>
            <a:pPr marL="12700">
              <a:lnSpc>
                <a:spcPct val="100000"/>
              </a:lnSpc>
              <a:spcBef>
                <a:spcPts val="819"/>
              </a:spcBef>
              <a:tabLst>
                <a:tab pos="7315834" algn="l"/>
              </a:tabLst>
            </a:pPr>
            <a:r>
              <a:rPr sz="1600" spc="10" dirty="0">
                <a:solidFill>
                  <a:srgbClr val="FFFFFF"/>
                </a:solidFill>
                <a:latin typeface="Courier New"/>
                <a:cs typeface="Courier New"/>
              </a:rPr>
              <a:t>| </a:t>
            </a:r>
            <a:r>
              <a:rPr sz="1600" spc="5" dirty="0">
                <a:solidFill>
                  <a:srgbClr val="FFFFFF"/>
                </a:solidFill>
                <a:latin typeface="Courier New"/>
                <a:cs typeface="Courier New"/>
              </a:rPr>
              <a:t>lost_deman</a:t>
            </a:r>
            <a:r>
              <a:rPr sz="1600" spc="10" dirty="0">
                <a:solidFill>
                  <a:srgbClr val="FFFFFF"/>
                </a:solidFill>
                <a:latin typeface="Courier New"/>
                <a:cs typeface="Courier New"/>
              </a:rPr>
              <a:t>d | </a:t>
            </a:r>
            <a:r>
              <a:rPr sz="1600" spc="5" dirty="0">
                <a:solidFill>
                  <a:srgbClr val="FFFFFF"/>
                </a:solidFill>
                <a:latin typeface="Courier New"/>
                <a:cs typeface="Courier New"/>
              </a:rPr>
              <a:t>descriptio</a:t>
            </a:r>
            <a:r>
              <a:rPr sz="1600" spc="10" dirty="0">
                <a:solidFill>
                  <a:srgbClr val="FFFFFF"/>
                </a:solidFill>
                <a:latin typeface="Courier New"/>
                <a:cs typeface="Courier New"/>
              </a:rPr>
              <a:t>n</a:t>
            </a:r>
            <a:r>
              <a:rPr sz="1600" dirty="0">
                <a:solidFill>
                  <a:srgbClr val="FFFFFF"/>
                </a:solidFill>
                <a:latin typeface="Courier New"/>
                <a:cs typeface="Courier New"/>
              </a:rPr>
              <a:t>	</a:t>
            </a:r>
            <a:r>
              <a:rPr sz="1600" spc="10" dirty="0">
                <a:solidFill>
                  <a:srgbClr val="FFFFFF"/>
                </a:solidFill>
                <a:latin typeface="Courier New"/>
                <a:cs typeface="Courier New"/>
              </a:rPr>
              <a:t>|</a:t>
            </a:r>
            <a:endParaRPr sz="1600" dirty="0">
              <a:latin typeface="Courier New"/>
              <a:cs typeface="Courier New"/>
            </a:endParaRPr>
          </a:p>
          <a:p>
            <a:pPr marL="12700">
              <a:lnSpc>
                <a:spcPct val="100000"/>
              </a:lnSpc>
              <a:spcBef>
                <a:spcPts val="819"/>
              </a:spcBef>
              <a:tabLst>
                <a:tab pos="1744980" algn="l"/>
                <a:tab pos="7315834" algn="l"/>
              </a:tabLst>
            </a:pP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spc="10" dirty="0">
                <a:solidFill>
                  <a:srgbClr val="FFFFFF"/>
                </a:solidFill>
                <a:latin typeface="Courier New"/>
                <a:cs typeface="Courier New"/>
              </a:rPr>
              <a:t>+</a:t>
            </a:r>
            <a:endParaRPr sz="1600" dirty="0">
              <a:latin typeface="Courier New"/>
              <a:cs typeface="Courier New"/>
            </a:endParaRPr>
          </a:p>
        </p:txBody>
      </p:sp>
      <p:graphicFrame>
        <p:nvGraphicFramePr>
          <p:cNvPr id="6" name="object 6"/>
          <p:cNvGraphicFramePr>
            <a:graphicFrameLocks noGrp="1"/>
          </p:cNvGraphicFramePr>
          <p:nvPr/>
        </p:nvGraphicFramePr>
        <p:xfrm>
          <a:off x="577244" y="4794624"/>
          <a:ext cx="7489189" cy="2343840"/>
        </p:xfrm>
        <a:graphic>
          <a:graphicData uri="http://schemas.openxmlformats.org/drawingml/2006/table">
            <a:tbl>
              <a:tblPr firstRow="1" bandRow="1">
                <a:tableStyleId>{2D5ABB26-0587-4C30-8999-92F81FD0307C}</a:tableStyleId>
              </a:tblPr>
              <a:tblGrid>
                <a:gridCol w="217170">
                  <a:extLst>
                    <a:ext uri="{9D8B030D-6E8A-4147-A177-3AD203B41FA5}">
                      <a16:colId xmlns:a16="http://schemas.microsoft.com/office/drawing/2014/main" val="20000"/>
                    </a:ext>
                  </a:extLst>
                </a:gridCol>
                <a:gridCol w="1052195">
                  <a:extLst>
                    <a:ext uri="{9D8B030D-6E8A-4147-A177-3AD203B41FA5}">
                      <a16:colId xmlns:a16="http://schemas.microsoft.com/office/drawing/2014/main" val="20001"/>
                    </a:ext>
                  </a:extLst>
                </a:gridCol>
                <a:gridCol w="680719">
                  <a:extLst>
                    <a:ext uri="{9D8B030D-6E8A-4147-A177-3AD203B41FA5}">
                      <a16:colId xmlns:a16="http://schemas.microsoft.com/office/drawing/2014/main" val="20002"/>
                    </a:ext>
                  </a:extLst>
                </a:gridCol>
                <a:gridCol w="4579620">
                  <a:extLst>
                    <a:ext uri="{9D8B030D-6E8A-4147-A177-3AD203B41FA5}">
                      <a16:colId xmlns:a16="http://schemas.microsoft.com/office/drawing/2014/main" val="20003"/>
                    </a:ext>
                  </a:extLst>
                </a:gridCol>
                <a:gridCol w="742315">
                  <a:extLst>
                    <a:ext uri="{9D8B030D-6E8A-4147-A177-3AD203B41FA5}">
                      <a16:colId xmlns:a16="http://schemas.microsoft.com/office/drawing/2014/main" val="20004"/>
                    </a:ext>
                  </a:extLst>
                </a:gridCol>
                <a:gridCol w="217170">
                  <a:extLst>
                    <a:ext uri="{9D8B030D-6E8A-4147-A177-3AD203B41FA5}">
                      <a16:colId xmlns:a16="http://schemas.microsoft.com/office/drawing/2014/main" val="20005"/>
                    </a:ext>
                  </a:extLst>
                </a:gridCol>
              </a:tblGrid>
              <a:tr h="301930">
                <a:tc>
                  <a:txBody>
                    <a:bodyPr/>
                    <a:lstStyle/>
                    <a:p>
                      <a:pPr marL="31750">
                        <a:lnSpc>
                          <a:spcPts val="1895"/>
                        </a:lnSpc>
                      </a:pPr>
                      <a:r>
                        <a:rPr sz="1600" dirty="0">
                          <a:solidFill>
                            <a:srgbClr val="FFFFFF"/>
                          </a:solidFill>
                          <a:latin typeface="Courier New"/>
                          <a:cs typeface="Courier New"/>
                        </a:rPr>
                        <a:t>|</a:t>
                      </a:r>
                      <a:endParaRPr sz="1600" dirty="0">
                        <a:latin typeface="Courier New"/>
                        <a:cs typeface="Courier New"/>
                      </a:endParaRPr>
                    </a:p>
                  </a:txBody>
                  <a:tcPr marL="0" marR="0" marT="0" marB="0"/>
                </a:tc>
                <a:tc>
                  <a:txBody>
                    <a:bodyPr/>
                    <a:lstStyle/>
                    <a:p>
                      <a:pPr marL="61594">
                        <a:lnSpc>
                          <a:spcPts val="1895"/>
                        </a:lnSpc>
                      </a:pPr>
                      <a:r>
                        <a:rPr sz="1600" spc="10" dirty="0">
                          <a:solidFill>
                            <a:srgbClr val="FFFFFF"/>
                          </a:solidFill>
                          <a:latin typeface="Courier New"/>
                          <a:cs typeface="Courier New"/>
                        </a:rPr>
                        <a:t>996</a:t>
                      </a:r>
                      <a:endParaRPr sz="1600">
                        <a:latin typeface="Courier New"/>
                        <a:cs typeface="Courier New"/>
                      </a:endParaRPr>
                    </a:p>
                  </a:txBody>
                  <a:tcPr marL="0" marR="0" marT="0" marB="0"/>
                </a:tc>
                <a:tc>
                  <a:txBody>
                    <a:bodyPr/>
                    <a:lstStyle/>
                    <a:p>
                      <a:pPr marR="53975" algn="r">
                        <a:lnSpc>
                          <a:spcPts val="1895"/>
                        </a:lnSpc>
                      </a:pPr>
                      <a:r>
                        <a:rPr sz="1600" dirty="0">
                          <a:solidFill>
                            <a:srgbClr val="FFFFFF"/>
                          </a:solidFill>
                          <a:latin typeface="Courier New"/>
                          <a:cs typeface="Courier New"/>
                        </a:rPr>
                        <a:t>|</a:t>
                      </a:r>
                      <a:endParaRPr sz="1600">
                        <a:latin typeface="Courier New"/>
                        <a:cs typeface="Courier New"/>
                      </a:endParaRPr>
                    </a:p>
                  </a:txBody>
                  <a:tcPr marL="0" marR="0" marT="0" marB="0"/>
                </a:tc>
                <a:tc>
                  <a:txBody>
                    <a:bodyPr/>
                    <a:lstStyle/>
                    <a:p>
                      <a:pPr marL="61594">
                        <a:lnSpc>
                          <a:spcPts val="1895"/>
                        </a:lnSpc>
                      </a:pPr>
                      <a:r>
                        <a:rPr sz="1600" spc="10" dirty="0">
                          <a:solidFill>
                            <a:srgbClr val="FFFFFF"/>
                          </a:solidFill>
                          <a:latin typeface="Courier New"/>
                          <a:cs typeface="Courier New"/>
                        </a:rPr>
                        <a:t>Ice</a:t>
                      </a:r>
                      <a:r>
                        <a:rPr sz="1600" spc="-50" dirty="0">
                          <a:solidFill>
                            <a:srgbClr val="FFFFFF"/>
                          </a:solidFill>
                          <a:latin typeface="Courier New"/>
                          <a:cs typeface="Courier New"/>
                        </a:rPr>
                        <a:t> </a:t>
                      </a:r>
                      <a:r>
                        <a:rPr sz="1600" spc="10" dirty="0">
                          <a:solidFill>
                            <a:srgbClr val="FFFFFF"/>
                          </a:solidFill>
                          <a:latin typeface="Courier New"/>
                          <a:cs typeface="Courier New"/>
                        </a:rPr>
                        <a:t>Storm</a:t>
                      </a:r>
                      <a:endParaRPr sz="1600">
                        <a:latin typeface="Courier New"/>
                        <a:cs typeface="Courier New"/>
                      </a:endParaRPr>
                    </a:p>
                  </a:txBody>
                  <a:tcPr marL="0" marR="0" marT="0"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ts val="1895"/>
                        </a:lnSpc>
                      </a:pPr>
                      <a:r>
                        <a:rPr sz="1600" dirty="0">
                          <a:solidFill>
                            <a:srgbClr val="FFFFFF"/>
                          </a:solidFill>
                          <a:latin typeface="Courier New"/>
                          <a:cs typeface="Courier New"/>
                        </a:rPr>
                        <a:t>|</a:t>
                      </a:r>
                      <a:endParaRPr sz="1600">
                        <a:latin typeface="Courier New"/>
                        <a:cs typeface="Courier New"/>
                      </a:endParaRPr>
                    </a:p>
                  </a:txBody>
                  <a:tcPr marL="0" marR="0" marT="0" marB="0"/>
                </a:tc>
                <a:extLst>
                  <a:ext uri="{0D108BD9-81ED-4DB2-BD59-A6C34878D82A}">
                    <a16:rowId xmlns:a16="http://schemas.microsoft.com/office/drawing/2014/main" val="10000"/>
                  </a:ext>
                </a:extLst>
              </a:tr>
              <a:tr h="347996">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420</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tabLst>
                          <a:tab pos="3403600" algn="l"/>
                        </a:tabLst>
                      </a:pPr>
                      <a:r>
                        <a:rPr sz="1600" spc="10" dirty="0">
                          <a:solidFill>
                            <a:srgbClr val="FFFFFF"/>
                          </a:solidFill>
                          <a:latin typeface="Courier New"/>
                          <a:cs typeface="Courier New"/>
                        </a:rPr>
                        <a:t>Load Shed</a:t>
                      </a:r>
                      <a:r>
                        <a:rPr sz="1600" spc="15" dirty="0">
                          <a:solidFill>
                            <a:srgbClr val="FFFFFF"/>
                          </a:solidFill>
                          <a:latin typeface="Courier New"/>
                          <a:cs typeface="Courier New"/>
                        </a:rPr>
                        <a:t> </a:t>
                      </a:r>
                      <a:r>
                        <a:rPr sz="1600" spc="10" dirty="0">
                          <a:solidFill>
                            <a:srgbClr val="FFFFFF"/>
                          </a:solidFill>
                          <a:latin typeface="Courier New"/>
                          <a:cs typeface="Courier New"/>
                        </a:rPr>
                        <a:t>Severe</a:t>
                      </a:r>
                      <a:r>
                        <a:rPr sz="1600" spc="15" dirty="0">
                          <a:solidFill>
                            <a:srgbClr val="FFFFFF"/>
                          </a:solidFill>
                          <a:latin typeface="Courier New"/>
                          <a:cs typeface="Courier New"/>
                        </a:rPr>
                        <a:t> </a:t>
                      </a:r>
                      <a:r>
                        <a:rPr sz="1600" spc="10" dirty="0">
                          <a:solidFill>
                            <a:srgbClr val="FFFFFF"/>
                          </a:solidFill>
                          <a:latin typeface="Courier New"/>
                          <a:cs typeface="Courier New"/>
                        </a:rPr>
                        <a:t>Weather	Lightning</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Storm</a:t>
                      </a:r>
                      <a:endParaRPr sz="1600">
                        <a:latin typeface="Courier New"/>
                        <a:cs typeface="Courier New"/>
                      </a:endParaRPr>
                    </a:p>
                  </a:txBody>
                  <a:tcPr marL="0" marR="0" marT="42545"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1"/>
                  </a:ext>
                </a:extLst>
              </a:tr>
              <a:tr h="347996">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332</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Major</a:t>
                      </a:r>
                      <a:r>
                        <a:rPr sz="1600" spc="-55" dirty="0">
                          <a:solidFill>
                            <a:srgbClr val="FFFFFF"/>
                          </a:solidFill>
                          <a:latin typeface="Courier New"/>
                          <a:cs typeface="Courier New"/>
                        </a:rPr>
                        <a:t> </a:t>
                      </a:r>
                      <a:r>
                        <a:rPr sz="1600" spc="10" dirty="0">
                          <a:solidFill>
                            <a:srgbClr val="FFFFFF"/>
                          </a:solidFill>
                          <a:latin typeface="Courier New"/>
                          <a:cs typeface="Courier New"/>
                        </a:rPr>
                        <a:t>Storm</a:t>
                      </a:r>
                      <a:endParaRPr sz="1600">
                        <a:latin typeface="Courier New"/>
                        <a:cs typeface="Courier New"/>
                      </a:endParaRPr>
                    </a:p>
                  </a:txBody>
                  <a:tcPr marL="0" marR="0" marT="42545"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2"/>
                  </a:ext>
                </a:extLst>
              </a:tr>
              <a:tr h="347996">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dirty="0">
                          <a:solidFill>
                            <a:srgbClr val="FFFFFF"/>
                          </a:solidFill>
                          <a:latin typeface="Courier New"/>
                          <a:cs typeface="Courier New"/>
                        </a:rPr>
                        <a:t>3</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tabLst>
                          <a:tab pos="2042160" algn="l"/>
                        </a:tabLst>
                      </a:pPr>
                      <a:r>
                        <a:rPr sz="1600" spc="10" dirty="0">
                          <a:solidFill>
                            <a:srgbClr val="FFFFFF"/>
                          </a:solidFill>
                          <a:latin typeface="Courier New"/>
                          <a:cs typeface="Courier New"/>
                        </a:rPr>
                        <a:t>Severe Weather	Thunderstorm</a:t>
                      </a:r>
                      <a:endParaRPr sz="1600">
                        <a:latin typeface="Courier New"/>
                        <a:cs typeface="Courier New"/>
                      </a:endParaRPr>
                    </a:p>
                  </a:txBody>
                  <a:tcPr marL="0" marR="0" marT="42545"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3"/>
                  </a:ext>
                </a:extLst>
              </a:tr>
              <a:tr h="347996">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413</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tabLst>
                          <a:tab pos="2042160" algn="l"/>
                        </a:tabLst>
                      </a:pPr>
                      <a:r>
                        <a:rPr sz="1600" spc="10" dirty="0">
                          <a:solidFill>
                            <a:srgbClr val="FFFFFF"/>
                          </a:solidFill>
                          <a:latin typeface="Courier New"/>
                          <a:cs typeface="Courier New"/>
                        </a:rPr>
                        <a:t>Severe Weather	Wind</a:t>
                      </a:r>
                      <a:r>
                        <a:rPr sz="1600" spc="-50" dirty="0">
                          <a:solidFill>
                            <a:srgbClr val="FFFFFF"/>
                          </a:solidFill>
                          <a:latin typeface="Courier New"/>
                          <a:cs typeface="Courier New"/>
                        </a:rPr>
                        <a:t> </a:t>
                      </a:r>
                      <a:r>
                        <a:rPr sz="1600" spc="10" dirty="0">
                          <a:solidFill>
                            <a:srgbClr val="FFFFFF"/>
                          </a:solidFill>
                          <a:latin typeface="Courier New"/>
                          <a:cs typeface="Courier New"/>
                        </a:rPr>
                        <a:t>Storm</a:t>
                      </a:r>
                      <a:endParaRPr sz="1600">
                        <a:latin typeface="Courier New"/>
                        <a:cs typeface="Courier New"/>
                      </a:endParaRPr>
                    </a:p>
                  </a:txBody>
                  <a:tcPr marL="0" marR="0" marT="42545"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4"/>
                  </a:ext>
                </a:extLst>
              </a:tr>
              <a:tr h="347996">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4171</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tabLst>
                          <a:tab pos="2042160" algn="l"/>
                        </a:tabLst>
                      </a:pPr>
                      <a:r>
                        <a:rPr sz="1600" spc="10" dirty="0">
                          <a:solidFill>
                            <a:srgbClr val="FFFFFF"/>
                          </a:solidFill>
                          <a:latin typeface="Courier New"/>
                          <a:cs typeface="Courier New"/>
                        </a:rPr>
                        <a:t>Severe Weather	Winter</a:t>
                      </a:r>
                      <a:r>
                        <a:rPr sz="1600" spc="-50" dirty="0">
                          <a:solidFill>
                            <a:srgbClr val="FFFFFF"/>
                          </a:solidFill>
                          <a:latin typeface="Courier New"/>
                          <a:cs typeface="Courier New"/>
                        </a:rPr>
                        <a:t> </a:t>
                      </a:r>
                      <a:r>
                        <a:rPr sz="1600" spc="10" dirty="0">
                          <a:solidFill>
                            <a:srgbClr val="FFFFFF"/>
                          </a:solidFill>
                          <a:latin typeface="Courier New"/>
                          <a:cs typeface="Courier New"/>
                        </a:rPr>
                        <a:t>Storm</a:t>
                      </a:r>
                      <a:endParaRPr sz="1600">
                        <a:latin typeface="Courier New"/>
                        <a:cs typeface="Courier New"/>
                      </a:endParaRPr>
                    </a:p>
                  </a:txBody>
                  <a:tcPr marL="0" marR="0" marT="42545"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5"/>
                  </a:ext>
                </a:extLst>
              </a:tr>
              <a:tr h="301930">
                <a:tc>
                  <a:txBody>
                    <a:bodyPr/>
                    <a:lstStyle/>
                    <a:p>
                      <a:pPr marL="31750">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1352</a:t>
                      </a:r>
                      <a:endParaRPr sz="1600">
                        <a:latin typeface="Courier New"/>
                        <a:cs typeface="Courier New"/>
                      </a:endParaRPr>
                    </a:p>
                  </a:txBody>
                  <a:tcPr marL="0" marR="0" marT="42545" marB="0"/>
                </a:tc>
                <a:tc>
                  <a:txBody>
                    <a:bodyPr/>
                    <a:lstStyle/>
                    <a:p>
                      <a:pPr marR="53975" algn="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tc>
                  <a:txBody>
                    <a:bodyPr/>
                    <a:lstStyle/>
                    <a:p>
                      <a:pPr marL="61594">
                        <a:lnSpc>
                          <a:spcPct val="100000"/>
                        </a:lnSpc>
                        <a:spcBef>
                          <a:spcPts val="335"/>
                        </a:spcBef>
                      </a:pPr>
                      <a:r>
                        <a:rPr sz="1600" spc="10" dirty="0">
                          <a:solidFill>
                            <a:srgbClr val="FFFFFF"/>
                          </a:solidFill>
                          <a:latin typeface="Courier New"/>
                          <a:cs typeface="Courier New"/>
                        </a:rPr>
                        <a:t>Winter</a:t>
                      </a:r>
                      <a:r>
                        <a:rPr sz="1600" spc="-55" dirty="0">
                          <a:solidFill>
                            <a:srgbClr val="FFFFFF"/>
                          </a:solidFill>
                          <a:latin typeface="Courier New"/>
                          <a:cs typeface="Courier New"/>
                        </a:rPr>
                        <a:t> </a:t>
                      </a:r>
                      <a:r>
                        <a:rPr sz="1600" spc="10" dirty="0">
                          <a:solidFill>
                            <a:srgbClr val="FFFFFF"/>
                          </a:solidFill>
                          <a:latin typeface="Courier New"/>
                          <a:cs typeface="Courier New"/>
                        </a:rPr>
                        <a:t>Storm</a:t>
                      </a:r>
                      <a:endParaRPr sz="1600">
                        <a:latin typeface="Courier New"/>
                        <a:cs typeface="Courier New"/>
                      </a:endParaRPr>
                    </a:p>
                  </a:txBody>
                  <a:tcPr marL="0" marR="0" marT="42545" marB="0"/>
                </a:tc>
                <a:tc>
                  <a:txBody>
                    <a:bodyPr/>
                    <a:lstStyle/>
                    <a:p>
                      <a:pPr>
                        <a:lnSpc>
                          <a:spcPct val="100000"/>
                        </a:lnSpc>
                      </a:pPr>
                      <a:endParaRPr sz="1600" b="0" i="0" dirty="0">
                        <a:latin typeface="Arial Hebrew Scholar" pitchFamily="2" charset="-79"/>
                        <a:cs typeface="Arial Hebrew Scholar" pitchFamily="2" charset="-79"/>
                      </a:endParaRPr>
                    </a:p>
                  </a:txBody>
                  <a:tcPr marL="0" marR="0" marT="0" marB="0"/>
                </a:tc>
                <a:tc>
                  <a:txBody>
                    <a:bodyPr/>
                    <a:lstStyle/>
                    <a:p>
                      <a:pPr marL="29845" algn="ctr">
                        <a:lnSpc>
                          <a:spcPct val="100000"/>
                        </a:lnSpc>
                        <a:spcBef>
                          <a:spcPts val="335"/>
                        </a:spcBef>
                      </a:pPr>
                      <a:r>
                        <a:rPr sz="1600" dirty="0">
                          <a:solidFill>
                            <a:srgbClr val="FFFFFF"/>
                          </a:solidFill>
                          <a:latin typeface="Courier New"/>
                          <a:cs typeface="Courier New"/>
                        </a:rPr>
                        <a:t>|</a:t>
                      </a:r>
                      <a:endParaRPr sz="1600">
                        <a:latin typeface="Courier New"/>
                        <a:cs typeface="Courier New"/>
                      </a:endParaRPr>
                    </a:p>
                  </a:txBody>
                  <a:tcPr marL="0" marR="0" marT="42545" marB="0"/>
                </a:tc>
                <a:extLst>
                  <a:ext uri="{0D108BD9-81ED-4DB2-BD59-A6C34878D82A}">
                    <a16:rowId xmlns:a16="http://schemas.microsoft.com/office/drawing/2014/main" val="10006"/>
                  </a:ext>
                </a:extLst>
              </a:tr>
            </a:tbl>
          </a:graphicData>
        </a:graphic>
      </p:graphicFrame>
      <p:sp>
        <p:nvSpPr>
          <p:cNvPr id="7" name="object 7"/>
          <p:cNvSpPr txBox="1"/>
          <p:nvPr/>
        </p:nvSpPr>
        <p:spPr>
          <a:xfrm>
            <a:off x="596294" y="7211710"/>
            <a:ext cx="7452995" cy="262251"/>
          </a:xfrm>
          <a:prstGeom prst="rect">
            <a:avLst/>
          </a:prstGeom>
        </p:spPr>
        <p:txBody>
          <a:bodyPr vert="horz" wrap="square" lIns="0" tIns="15875" rIns="0" bIns="0" rtlCol="0">
            <a:spAutoFit/>
          </a:bodyPr>
          <a:lstStyle/>
          <a:p>
            <a:pPr marL="12700">
              <a:lnSpc>
                <a:spcPct val="100000"/>
              </a:lnSpc>
              <a:spcBef>
                <a:spcPts val="125"/>
              </a:spcBef>
              <a:tabLst>
                <a:tab pos="1744980" algn="l"/>
                <a:tab pos="7315834" algn="l"/>
              </a:tabLst>
            </a:pP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spc="5" dirty="0">
                <a:solidFill>
                  <a:srgbClr val="FFFFFF"/>
                </a:solidFill>
                <a:latin typeface="Courier New"/>
                <a:cs typeface="Courier New"/>
              </a:rPr>
              <a:t>+</a:t>
            </a:r>
            <a:r>
              <a:rPr sz="1600" u="heavy" spc="5" dirty="0">
                <a:solidFill>
                  <a:srgbClr val="FFFFFF"/>
                </a:solidFill>
                <a:uFill>
                  <a:solidFill>
                    <a:srgbClr val="FEFEFE"/>
                  </a:solidFill>
                </a:uFill>
                <a:latin typeface="Arial Hebrew Scholar" pitchFamily="2" charset="-79"/>
                <a:cs typeface="Arial Hebrew Scholar" pitchFamily="2" charset="-79"/>
              </a:rPr>
              <a:t> </a:t>
            </a:r>
            <a:r>
              <a:rPr sz="1600" u="heavy" dirty="0">
                <a:solidFill>
                  <a:srgbClr val="FFFFFF"/>
                </a:solidFill>
                <a:uFill>
                  <a:solidFill>
                    <a:srgbClr val="FEFEFE"/>
                  </a:solidFill>
                </a:uFill>
                <a:latin typeface="Arial Hebrew Scholar" pitchFamily="2" charset="-79"/>
                <a:cs typeface="Arial Hebrew Scholar" pitchFamily="2" charset="-79"/>
              </a:rPr>
              <a:t>	</a:t>
            </a:r>
            <a:r>
              <a:rPr sz="1600" spc="10" dirty="0">
                <a:solidFill>
                  <a:srgbClr val="FFFFFF"/>
                </a:solidFill>
                <a:latin typeface="Courier New"/>
                <a:cs typeface="Courier New"/>
              </a:rPr>
              <a:t>+</a:t>
            </a:r>
            <a:endParaRPr sz="1600" dirty="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2"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2" grpId="0" animBg="1"/>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3">
            <a:extLst>
              <a:ext uri="{FF2B5EF4-FFF2-40B4-BE49-F238E27FC236}">
                <a16:creationId xmlns:a16="http://schemas.microsoft.com/office/drawing/2014/main" id="{D9A63A33-FC9E-489A-8860-DFFF7447072F}"/>
              </a:ext>
            </a:extLst>
          </p:cNvPr>
          <p:cNvSpPr/>
          <p:nvPr/>
        </p:nvSpPr>
        <p:spPr>
          <a:xfrm>
            <a:off x="327497" y="266699"/>
            <a:ext cx="14575155" cy="4260114"/>
          </a:xfrm>
          <a:custGeom>
            <a:avLst/>
            <a:gdLst/>
            <a:ahLst/>
            <a:cxnLst/>
            <a:rect l="l" t="t" r="r" b="b"/>
            <a:pathLst>
              <a:path w="14575155" h="1863089">
                <a:moveTo>
                  <a:pt x="14498413" y="1862805"/>
                </a:moveTo>
                <a:lnTo>
                  <a:pt x="76505" y="1862805"/>
                </a:lnTo>
                <a:lnTo>
                  <a:pt x="71180" y="1862281"/>
                </a:lnTo>
                <a:lnTo>
                  <a:pt x="31920" y="1846019"/>
                </a:lnTo>
                <a:lnTo>
                  <a:pt x="4175" y="1807291"/>
                </a:lnTo>
                <a:lnTo>
                  <a:pt x="0" y="1786300"/>
                </a:lnTo>
                <a:lnTo>
                  <a:pt x="0" y="1780924"/>
                </a:lnTo>
                <a:lnTo>
                  <a:pt x="0" y="76505"/>
                </a:lnTo>
                <a:lnTo>
                  <a:pt x="16786" y="31920"/>
                </a:lnTo>
                <a:lnTo>
                  <a:pt x="55513" y="4175"/>
                </a:lnTo>
                <a:lnTo>
                  <a:pt x="76505" y="0"/>
                </a:lnTo>
                <a:lnTo>
                  <a:pt x="14498413" y="0"/>
                </a:lnTo>
                <a:lnTo>
                  <a:pt x="14542998" y="16786"/>
                </a:lnTo>
                <a:lnTo>
                  <a:pt x="14570742" y="55513"/>
                </a:lnTo>
                <a:lnTo>
                  <a:pt x="14574918" y="76505"/>
                </a:lnTo>
                <a:lnTo>
                  <a:pt x="14574918" y="1786300"/>
                </a:lnTo>
                <a:lnTo>
                  <a:pt x="14558132" y="1830885"/>
                </a:lnTo>
                <a:lnTo>
                  <a:pt x="14519404" y="1858630"/>
                </a:lnTo>
                <a:lnTo>
                  <a:pt x="14503737" y="1862281"/>
                </a:lnTo>
                <a:lnTo>
                  <a:pt x="14498413" y="1862805"/>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2" name="object 2"/>
          <p:cNvSpPr/>
          <p:nvPr/>
        </p:nvSpPr>
        <p:spPr>
          <a:xfrm>
            <a:off x="491289" y="4728660"/>
            <a:ext cx="14575155" cy="2886710"/>
          </a:xfrm>
          <a:custGeom>
            <a:avLst/>
            <a:gdLst/>
            <a:ahLst/>
            <a:cxnLst/>
            <a:rect l="l" t="t" r="r" b="b"/>
            <a:pathLst>
              <a:path w="14575155" h="2886709">
                <a:moveTo>
                  <a:pt x="14498413" y="2886325"/>
                </a:moveTo>
                <a:lnTo>
                  <a:pt x="76505" y="2886325"/>
                </a:lnTo>
                <a:lnTo>
                  <a:pt x="71180" y="2885800"/>
                </a:lnTo>
                <a:lnTo>
                  <a:pt x="31920" y="2869537"/>
                </a:lnTo>
                <a:lnTo>
                  <a:pt x="4175" y="2830810"/>
                </a:lnTo>
                <a:lnTo>
                  <a:pt x="0" y="2809819"/>
                </a:lnTo>
                <a:lnTo>
                  <a:pt x="0" y="2804443"/>
                </a:lnTo>
                <a:lnTo>
                  <a:pt x="0" y="76505"/>
                </a:lnTo>
                <a:lnTo>
                  <a:pt x="16786" y="31920"/>
                </a:lnTo>
                <a:lnTo>
                  <a:pt x="55513" y="4174"/>
                </a:lnTo>
                <a:lnTo>
                  <a:pt x="76505" y="0"/>
                </a:lnTo>
                <a:lnTo>
                  <a:pt x="14498413" y="0"/>
                </a:lnTo>
                <a:lnTo>
                  <a:pt x="14542998" y="16786"/>
                </a:lnTo>
                <a:lnTo>
                  <a:pt x="14570742" y="55513"/>
                </a:lnTo>
                <a:lnTo>
                  <a:pt x="14574918" y="76505"/>
                </a:lnTo>
                <a:lnTo>
                  <a:pt x="14574918" y="2809819"/>
                </a:lnTo>
                <a:lnTo>
                  <a:pt x="14558132" y="2854403"/>
                </a:lnTo>
                <a:lnTo>
                  <a:pt x="14519404" y="2882149"/>
                </a:lnTo>
                <a:lnTo>
                  <a:pt x="14503737" y="2885800"/>
                </a:lnTo>
                <a:lnTo>
                  <a:pt x="14498413" y="2886325"/>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4" name="object 4"/>
          <p:cNvSpPr txBox="1"/>
          <p:nvPr/>
        </p:nvSpPr>
        <p:spPr>
          <a:xfrm>
            <a:off x="625720" y="386881"/>
            <a:ext cx="5748655" cy="3894454"/>
          </a:xfrm>
          <a:prstGeom prst="rect">
            <a:avLst/>
          </a:prstGeom>
        </p:spPr>
        <p:txBody>
          <a:bodyPr vert="horz" wrap="square" lIns="0" tIns="136525" rIns="0" bIns="0" rtlCol="0">
            <a:spAutoFit/>
          </a:bodyPr>
          <a:lstStyle/>
          <a:p>
            <a:pPr marL="12700">
              <a:lnSpc>
                <a:spcPct val="100000"/>
              </a:lnSpc>
              <a:spcBef>
                <a:spcPts val="1075"/>
              </a:spcBef>
            </a:pPr>
            <a:r>
              <a:rPr sz="2000" b="1" spc="10" dirty="0">
                <a:solidFill>
                  <a:srgbClr val="00B0F0"/>
                </a:solidFill>
                <a:latin typeface="Courier New"/>
                <a:cs typeface="Courier New"/>
              </a:rPr>
              <a:t>SELECT</a:t>
            </a:r>
            <a:endParaRPr sz="2000" b="1" dirty="0">
              <a:solidFill>
                <a:srgbClr val="00B0F0"/>
              </a:solidFill>
              <a:latin typeface="Courier New"/>
              <a:cs typeface="Courier New"/>
            </a:endParaRPr>
          </a:p>
          <a:p>
            <a:pPr marL="321945" marR="5080" indent="-635">
              <a:lnSpc>
                <a:spcPct val="141000"/>
              </a:lnSpc>
              <a:spcBef>
                <a:spcPts val="5"/>
              </a:spcBef>
            </a:pPr>
            <a:r>
              <a:rPr sz="2000" spc="10" dirty="0">
                <a:solidFill>
                  <a:schemeClr val="accent6"/>
                </a:solidFill>
                <a:latin typeface="Courier New"/>
                <a:cs typeface="Courier New"/>
              </a:rPr>
              <a:t>SUM</a:t>
            </a:r>
            <a:r>
              <a:rPr sz="2000" spc="10" dirty="0">
                <a:solidFill>
                  <a:srgbClr val="04182D"/>
                </a:solidFill>
                <a:latin typeface="Courier New"/>
                <a:cs typeface="Courier New"/>
              </a:rPr>
              <a:t>(demand_loss_mw)</a:t>
            </a:r>
            <a:r>
              <a:rPr sz="2000" spc="20" dirty="0">
                <a:solidFill>
                  <a:srgbClr val="04182D"/>
                </a:solidFill>
                <a:latin typeface="Courier New"/>
                <a:cs typeface="Courier New"/>
              </a:rPr>
              <a:t> </a:t>
            </a:r>
            <a:r>
              <a:rPr sz="2000" b="1" spc="15" dirty="0">
                <a:solidFill>
                  <a:srgbClr val="00B0F0"/>
                </a:solidFill>
                <a:latin typeface="Courier New"/>
                <a:cs typeface="Courier New"/>
              </a:rPr>
              <a:t>AS</a:t>
            </a:r>
            <a:r>
              <a:rPr sz="2000" spc="25" dirty="0">
                <a:latin typeface="Courier New"/>
                <a:cs typeface="Courier New"/>
              </a:rPr>
              <a:t> </a:t>
            </a:r>
            <a:r>
              <a:rPr sz="2000" spc="10" dirty="0">
                <a:solidFill>
                  <a:srgbClr val="04182D"/>
                </a:solidFill>
                <a:latin typeface="Courier New"/>
                <a:cs typeface="Courier New"/>
              </a:rPr>
              <a:t>lost_demand, </a:t>
            </a:r>
            <a:r>
              <a:rPr sz="2000" spc="-1190" dirty="0">
                <a:solidFill>
                  <a:srgbClr val="04182D"/>
                </a:solidFill>
                <a:latin typeface="Courier New"/>
                <a:cs typeface="Courier New"/>
              </a:rPr>
              <a:t> </a:t>
            </a:r>
            <a:r>
              <a:rPr sz="2000" spc="10" dirty="0">
                <a:solidFill>
                  <a:srgbClr val="04182D"/>
                </a:solidFill>
                <a:latin typeface="Courier New"/>
                <a:cs typeface="Courier New"/>
              </a:rPr>
              <a:t>description</a:t>
            </a:r>
            <a:endParaRPr sz="2000" dirty="0">
              <a:latin typeface="Courier New"/>
              <a:cs typeface="Courier New"/>
            </a:endParaRPr>
          </a:p>
          <a:p>
            <a:pPr marL="12700" marR="4335780">
              <a:lnSpc>
                <a:spcPct val="141000"/>
              </a:lnSpc>
            </a:pPr>
            <a:r>
              <a:rPr sz="2000" b="1" spc="10" dirty="0">
                <a:solidFill>
                  <a:srgbClr val="00B0F0"/>
                </a:solidFill>
                <a:latin typeface="Courier New"/>
                <a:cs typeface="Courier New"/>
              </a:rPr>
              <a:t>FROM</a:t>
            </a:r>
            <a:r>
              <a:rPr sz="2000" spc="-50" dirty="0">
                <a:latin typeface="Courier New"/>
                <a:cs typeface="Courier New"/>
              </a:rPr>
              <a:t> </a:t>
            </a:r>
            <a:r>
              <a:rPr sz="2000" spc="10" dirty="0">
                <a:solidFill>
                  <a:srgbClr val="04182D"/>
                </a:solidFill>
                <a:latin typeface="Courier New"/>
                <a:cs typeface="Courier New"/>
              </a:rPr>
              <a:t>grid </a:t>
            </a:r>
            <a:r>
              <a:rPr sz="2000" spc="-1185" dirty="0">
                <a:solidFill>
                  <a:srgbClr val="04182D"/>
                </a:solidFill>
                <a:latin typeface="Courier New"/>
                <a:cs typeface="Courier New"/>
              </a:rPr>
              <a:t> </a:t>
            </a:r>
            <a:r>
              <a:rPr sz="2000" b="1" spc="10" dirty="0">
                <a:solidFill>
                  <a:srgbClr val="00B0F0"/>
                </a:solidFill>
                <a:latin typeface="Courier New"/>
                <a:cs typeface="Courier New"/>
              </a:rPr>
              <a:t>WHERE</a:t>
            </a:r>
            <a:endParaRPr sz="2000" b="1" dirty="0">
              <a:solidFill>
                <a:srgbClr val="00B0F0"/>
              </a:solidFill>
              <a:latin typeface="Courier New"/>
              <a:cs typeface="Courier New"/>
            </a:endParaRPr>
          </a:p>
          <a:p>
            <a:pPr marL="321945">
              <a:lnSpc>
                <a:spcPct val="100000"/>
              </a:lnSpc>
              <a:spcBef>
                <a:spcPts val="985"/>
              </a:spcBef>
            </a:pPr>
            <a:r>
              <a:rPr sz="2000" spc="10" dirty="0">
                <a:solidFill>
                  <a:srgbClr val="04182D"/>
                </a:solidFill>
                <a:latin typeface="Courier New"/>
                <a:cs typeface="Courier New"/>
              </a:rPr>
              <a:t>description </a:t>
            </a:r>
            <a:r>
              <a:rPr sz="2000" b="1" spc="10" dirty="0">
                <a:solidFill>
                  <a:srgbClr val="00B0F0"/>
                </a:solidFill>
                <a:latin typeface="Courier New"/>
                <a:cs typeface="Courier New"/>
              </a:rPr>
              <a:t>LIKE</a:t>
            </a:r>
            <a:r>
              <a:rPr sz="2000" spc="5" dirty="0">
                <a:latin typeface="Courier New"/>
                <a:cs typeface="Courier New"/>
              </a:rPr>
              <a:t> </a:t>
            </a:r>
            <a:r>
              <a:rPr sz="2000" spc="10" dirty="0">
                <a:solidFill>
                  <a:srgbClr val="BE2F72"/>
                </a:solidFill>
                <a:latin typeface="Courier New"/>
                <a:cs typeface="Courier New"/>
              </a:rPr>
              <a:t>'%storm'</a:t>
            </a:r>
            <a:endParaRPr sz="2000" dirty="0">
              <a:latin typeface="Courier New"/>
              <a:cs typeface="Courier New"/>
            </a:endParaRPr>
          </a:p>
          <a:p>
            <a:pPr marL="12700" marR="779145" indent="309245">
              <a:lnSpc>
                <a:spcPct val="141000"/>
              </a:lnSpc>
            </a:pPr>
            <a:r>
              <a:rPr sz="2000" b="1" spc="15" dirty="0">
                <a:solidFill>
                  <a:srgbClr val="00B0F0"/>
                </a:solidFill>
                <a:latin typeface="Courier New"/>
                <a:cs typeface="Courier New"/>
              </a:rPr>
              <a:t>AND</a:t>
            </a:r>
            <a:r>
              <a:rPr sz="2000" spc="15" dirty="0">
                <a:latin typeface="Courier New"/>
                <a:cs typeface="Courier New"/>
              </a:rPr>
              <a:t> </a:t>
            </a:r>
            <a:r>
              <a:rPr sz="2000" spc="10" dirty="0">
                <a:solidFill>
                  <a:srgbClr val="04182D"/>
                </a:solidFill>
                <a:latin typeface="Courier New"/>
                <a:cs typeface="Courier New"/>
              </a:rPr>
              <a:t>demand_loss_mw </a:t>
            </a:r>
            <a:r>
              <a:rPr sz="2000" b="1" spc="15" dirty="0">
                <a:solidFill>
                  <a:srgbClr val="00B0F0"/>
                </a:solidFill>
                <a:latin typeface="Courier New"/>
                <a:cs typeface="Courier New"/>
              </a:rPr>
              <a:t>IS NOT </a:t>
            </a:r>
            <a:r>
              <a:rPr sz="2000" b="1" spc="10" dirty="0">
                <a:solidFill>
                  <a:srgbClr val="00B0F0"/>
                </a:solidFill>
                <a:latin typeface="Courier New"/>
                <a:cs typeface="Courier New"/>
              </a:rPr>
              <a:t>NULL </a:t>
            </a:r>
            <a:r>
              <a:rPr sz="2000" b="1" spc="-1190" dirty="0">
                <a:solidFill>
                  <a:srgbClr val="00B0F0"/>
                </a:solidFill>
                <a:latin typeface="Courier New"/>
                <a:cs typeface="Courier New"/>
              </a:rPr>
              <a:t> </a:t>
            </a:r>
            <a:r>
              <a:rPr sz="2000" b="1" spc="10" dirty="0">
                <a:solidFill>
                  <a:srgbClr val="00B0F0"/>
                </a:solidFill>
                <a:latin typeface="Courier New"/>
                <a:cs typeface="Courier New"/>
              </a:rPr>
              <a:t>GROUP</a:t>
            </a:r>
            <a:r>
              <a:rPr sz="2000" b="1" spc="5" dirty="0">
                <a:solidFill>
                  <a:srgbClr val="00B0F0"/>
                </a:solidFill>
                <a:latin typeface="Courier New"/>
                <a:cs typeface="Courier New"/>
              </a:rPr>
              <a:t> </a:t>
            </a:r>
            <a:r>
              <a:rPr sz="2000" b="1" spc="15" dirty="0">
                <a:solidFill>
                  <a:srgbClr val="00B0F0"/>
                </a:solidFill>
                <a:latin typeface="Courier New"/>
                <a:cs typeface="Courier New"/>
              </a:rPr>
              <a:t>BY </a:t>
            </a:r>
            <a:r>
              <a:rPr sz="2000" spc="10" dirty="0">
                <a:solidFill>
                  <a:srgbClr val="04182D"/>
                </a:solidFill>
                <a:latin typeface="Courier New"/>
                <a:cs typeface="Courier New"/>
              </a:rPr>
              <a:t>description</a:t>
            </a:r>
            <a:endParaRPr sz="2000" dirty="0">
              <a:latin typeface="Courier New"/>
              <a:cs typeface="Courier New"/>
            </a:endParaRPr>
          </a:p>
          <a:p>
            <a:pPr marL="12700">
              <a:lnSpc>
                <a:spcPct val="100000"/>
              </a:lnSpc>
              <a:spcBef>
                <a:spcPts val="985"/>
              </a:spcBef>
            </a:pPr>
            <a:r>
              <a:rPr sz="2000" b="1" spc="10" dirty="0">
                <a:solidFill>
                  <a:srgbClr val="00B0F0"/>
                </a:solidFill>
                <a:latin typeface="Courier New"/>
                <a:cs typeface="Courier New"/>
              </a:rPr>
              <a:t>HAVING</a:t>
            </a:r>
            <a:r>
              <a:rPr sz="2000" spc="15" dirty="0">
                <a:latin typeface="Courier New"/>
                <a:cs typeface="Courier New"/>
              </a:rPr>
              <a:t> </a:t>
            </a:r>
            <a:r>
              <a:rPr sz="2000" spc="10" dirty="0">
                <a:solidFill>
                  <a:schemeClr val="accent6"/>
                </a:solidFill>
                <a:latin typeface="Courier New"/>
                <a:cs typeface="Courier New"/>
              </a:rPr>
              <a:t>SUM</a:t>
            </a:r>
            <a:r>
              <a:rPr sz="2000" spc="10" dirty="0">
                <a:solidFill>
                  <a:srgbClr val="04182D"/>
                </a:solidFill>
                <a:latin typeface="Courier New"/>
                <a:cs typeface="Courier New"/>
              </a:rPr>
              <a:t>(demand_loss_mw)</a:t>
            </a:r>
            <a:r>
              <a:rPr sz="2000" spc="20" dirty="0">
                <a:solidFill>
                  <a:srgbClr val="04182D"/>
                </a:solidFill>
                <a:latin typeface="Courier New"/>
                <a:cs typeface="Courier New"/>
              </a:rPr>
              <a:t> </a:t>
            </a:r>
            <a:r>
              <a:rPr sz="2000" spc="15" dirty="0">
                <a:solidFill>
                  <a:srgbClr val="04182D"/>
                </a:solidFill>
                <a:latin typeface="Courier New"/>
                <a:cs typeface="Courier New"/>
              </a:rPr>
              <a:t>&gt; </a:t>
            </a:r>
            <a:r>
              <a:rPr sz="2000" spc="10" dirty="0">
                <a:solidFill>
                  <a:srgbClr val="BE2F72"/>
                </a:solidFill>
                <a:latin typeface="Courier New"/>
                <a:cs typeface="Courier New"/>
              </a:rPr>
              <a:t>1000</a:t>
            </a:r>
            <a:r>
              <a:rPr sz="2000" spc="10" dirty="0">
                <a:solidFill>
                  <a:srgbClr val="04182D"/>
                </a:solidFill>
                <a:latin typeface="Courier New"/>
                <a:cs typeface="Courier New"/>
              </a:rPr>
              <a:t>;</a:t>
            </a:r>
            <a:endParaRPr sz="2000" dirty="0">
              <a:latin typeface="Courier New"/>
              <a:cs typeface="Courier New"/>
            </a:endParaRPr>
          </a:p>
        </p:txBody>
      </p:sp>
      <p:sp>
        <p:nvSpPr>
          <p:cNvPr id="5" name="object 5"/>
          <p:cNvSpPr txBox="1"/>
          <p:nvPr/>
        </p:nvSpPr>
        <p:spPr>
          <a:xfrm>
            <a:off x="625720" y="4808486"/>
            <a:ext cx="9306560" cy="1315085"/>
          </a:xfrm>
          <a:prstGeom prst="rect">
            <a:avLst/>
          </a:prstGeom>
        </p:spPr>
        <p:txBody>
          <a:bodyPr vert="horz" wrap="square" lIns="0" tIns="136525" rIns="0" bIns="0" rtlCol="0">
            <a:spAutoFit/>
          </a:bodyPr>
          <a:lstStyle/>
          <a:p>
            <a:pPr marL="12700">
              <a:lnSpc>
                <a:spcPct val="100000"/>
              </a:lnSpc>
              <a:spcBef>
                <a:spcPts val="1075"/>
              </a:spcBef>
              <a:tabLst>
                <a:tab pos="1927860" algn="l"/>
                <a:tab pos="913828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245" dirty="0">
                <a:solidFill>
                  <a:srgbClr val="FFFFFF"/>
                </a:solid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9138285" algn="l"/>
              </a:tabLst>
            </a:pPr>
            <a:r>
              <a:rPr sz="2000" spc="15" dirty="0">
                <a:solidFill>
                  <a:srgbClr val="FFFFFF"/>
                </a:solidFill>
                <a:latin typeface="Courier New"/>
                <a:cs typeface="Courier New"/>
              </a:rPr>
              <a:t>| </a:t>
            </a:r>
            <a:r>
              <a:rPr sz="2000" spc="10" dirty="0">
                <a:solidFill>
                  <a:srgbClr val="FFFFFF"/>
                </a:solidFill>
                <a:latin typeface="Courier New"/>
                <a:cs typeface="Courier New"/>
              </a:rPr>
              <a:t>lost_deman</a:t>
            </a:r>
            <a:r>
              <a:rPr sz="2000" spc="15" dirty="0">
                <a:solidFill>
                  <a:srgbClr val="FFFFFF"/>
                </a:solidFill>
                <a:latin typeface="Courier New"/>
                <a:cs typeface="Courier New"/>
              </a:rPr>
              <a:t>d | </a:t>
            </a:r>
            <a:r>
              <a:rPr sz="2000" spc="10" dirty="0">
                <a:solidFill>
                  <a:srgbClr val="FFFFFF"/>
                </a:solidFill>
                <a:latin typeface="Courier New"/>
                <a:cs typeface="Courier New"/>
              </a:rPr>
              <a:t>descriptio</a:t>
            </a:r>
            <a:r>
              <a:rPr sz="2000" spc="15" dirty="0">
                <a:solidFill>
                  <a:srgbClr val="FFFFFF"/>
                </a:solidFill>
                <a:latin typeface="Courier New"/>
                <a:cs typeface="Courier New"/>
              </a:rPr>
              <a:t>n</a:t>
            </a:r>
            <a:r>
              <a:rPr sz="2000" dirty="0">
                <a:solidFill>
                  <a:srgbClr val="FFFFFF"/>
                </a:solidFill>
                <a:latin typeface="Courier New"/>
                <a:cs typeface="Courier New"/>
              </a:rPr>
              <a:t>	</a:t>
            </a:r>
            <a:r>
              <a:rPr sz="2000" spc="15" dirty="0">
                <a:solidFill>
                  <a:srgbClr val="FFFFFF"/>
                </a:solidFill>
                <a:latin typeface="Courier New"/>
                <a:cs typeface="Courier New"/>
              </a:rPr>
              <a:t>|</a:t>
            </a:r>
            <a:endParaRPr sz="2000" dirty="0">
              <a:latin typeface="Courier New"/>
              <a:cs typeface="Courier New"/>
            </a:endParaRPr>
          </a:p>
          <a:p>
            <a:pPr marL="12700">
              <a:lnSpc>
                <a:spcPct val="100000"/>
              </a:lnSpc>
              <a:spcBef>
                <a:spcPts val="985"/>
              </a:spcBef>
              <a:tabLst>
                <a:tab pos="2178050" algn="l"/>
                <a:tab pos="913828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graphicFrame>
        <p:nvGraphicFramePr>
          <p:cNvPr id="6" name="object 6"/>
          <p:cNvGraphicFramePr>
            <a:graphicFrameLocks noGrp="1"/>
          </p:cNvGraphicFramePr>
          <p:nvPr/>
        </p:nvGraphicFramePr>
        <p:xfrm>
          <a:off x="606670" y="6238924"/>
          <a:ext cx="9338306" cy="749706"/>
        </p:xfrm>
        <a:graphic>
          <a:graphicData uri="http://schemas.openxmlformats.org/drawingml/2006/table">
            <a:tbl>
              <a:tblPr firstRow="1" bandRow="1">
                <a:tableStyleId>{2D5ABB26-0587-4C30-8999-92F81FD0307C}</a:tableStyleId>
              </a:tblPr>
              <a:tblGrid>
                <a:gridCol w="263525">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850264">
                  <a:extLst>
                    <a:ext uri="{9D8B030D-6E8A-4147-A177-3AD203B41FA5}">
                      <a16:colId xmlns:a16="http://schemas.microsoft.com/office/drawing/2014/main" val="20002"/>
                    </a:ext>
                  </a:extLst>
                </a:gridCol>
                <a:gridCol w="1082039">
                  <a:extLst>
                    <a:ext uri="{9D8B030D-6E8A-4147-A177-3AD203B41FA5}">
                      <a16:colId xmlns:a16="http://schemas.microsoft.com/office/drawing/2014/main" val="20003"/>
                    </a:ext>
                  </a:extLst>
                </a:gridCol>
                <a:gridCol w="1313814">
                  <a:extLst>
                    <a:ext uri="{9D8B030D-6E8A-4147-A177-3AD203B41FA5}">
                      <a16:colId xmlns:a16="http://schemas.microsoft.com/office/drawing/2014/main" val="20004"/>
                    </a:ext>
                  </a:extLst>
                </a:gridCol>
                <a:gridCol w="1158875">
                  <a:extLst>
                    <a:ext uri="{9D8B030D-6E8A-4147-A177-3AD203B41FA5}">
                      <a16:colId xmlns:a16="http://schemas.microsoft.com/office/drawing/2014/main" val="20005"/>
                    </a:ext>
                  </a:extLst>
                </a:gridCol>
                <a:gridCol w="2009774">
                  <a:extLst>
                    <a:ext uri="{9D8B030D-6E8A-4147-A177-3AD203B41FA5}">
                      <a16:colId xmlns:a16="http://schemas.microsoft.com/office/drawing/2014/main" val="20006"/>
                    </a:ext>
                  </a:extLst>
                </a:gridCol>
                <a:gridCol w="1345565">
                  <a:extLst>
                    <a:ext uri="{9D8B030D-6E8A-4147-A177-3AD203B41FA5}">
                      <a16:colId xmlns:a16="http://schemas.microsoft.com/office/drawing/2014/main" val="20007"/>
                    </a:ext>
                  </a:extLst>
                </a:gridCol>
              </a:tblGrid>
              <a:tr h="374853">
                <a:tc>
                  <a:txBody>
                    <a:bodyPr/>
                    <a:lstStyle/>
                    <a:p>
                      <a:pPr marR="37465" algn="ctr">
                        <a:lnSpc>
                          <a:spcPts val="2370"/>
                        </a:lnSpc>
                      </a:pPr>
                      <a:r>
                        <a:rPr sz="2000" dirty="0">
                          <a:solidFill>
                            <a:srgbClr val="FFFFFF"/>
                          </a:solidFill>
                          <a:latin typeface="Courier New"/>
                          <a:cs typeface="Courier New"/>
                        </a:rPr>
                        <a:t>|</a:t>
                      </a:r>
                      <a:endParaRPr sz="2000" dirty="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4171</a:t>
                      </a:r>
                      <a:endParaRPr sz="2000">
                        <a:latin typeface="Courier New"/>
                        <a:cs typeface="Courier New"/>
                      </a:endParaRPr>
                    </a:p>
                  </a:txBody>
                  <a:tcPr marL="0" marR="0" marT="0" marB="0"/>
                </a:tc>
                <a:tc>
                  <a:txBody>
                    <a:bodyPr/>
                    <a:lstStyle/>
                    <a:p>
                      <a:pPr marR="69215"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tc>
                  <a:txBody>
                    <a:bodyPr/>
                    <a:lstStyle/>
                    <a:p>
                      <a:pPr algn="ctr">
                        <a:lnSpc>
                          <a:spcPts val="2370"/>
                        </a:lnSpc>
                      </a:pPr>
                      <a:r>
                        <a:rPr sz="2000" spc="10" dirty="0">
                          <a:solidFill>
                            <a:srgbClr val="FFFFFF"/>
                          </a:solidFill>
                          <a:latin typeface="Courier New"/>
                          <a:cs typeface="Courier New"/>
                        </a:rPr>
                        <a:t>Severe</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Weather</a:t>
                      </a:r>
                      <a:endParaRPr sz="2000">
                        <a:latin typeface="Courier New"/>
                        <a:cs typeface="Courier New"/>
                      </a:endParaRPr>
                    </a:p>
                  </a:txBody>
                  <a:tcPr marL="0" marR="0" marT="0" marB="0"/>
                </a:tc>
                <a:tc>
                  <a:txBody>
                    <a:bodyPr/>
                    <a:lstStyle/>
                    <a:p>
                      <a:pPr marL="154305">
                        <a:lnSpc>
                          <a:spcPts val="2370"/>
                        </a:lnSpc>
                      </a:pPr>
                      <a:r>
                        <a:rPr sz="2000" spc="10" dirty="0">
                          <a:solidFill>
                            <a:srgbClr val="FFFFFF"/>
                          </a:solidFill>
                          <a:latin typeface="Courier New"/>
                          <a:cs typeface="Courier New"/>
                        </a:rPr>
                        <a:t>Winter</a:t>
                      </a:r>
                      <a:endParaRPr sz="2000">
                        <a:latin typeface="Courier New"/>
                        <a:cs typeface="Courier New"/>
                      </a:endParaRPr>
                    </a:p>
                  </a:txBody>
                  <a:tcPr marL="0" marR="0" marT="0" marB="0"/>
                </a:tc>
                <a:tc>
                  <a:txBody>
                    <a:bodyPr/>
                    <a:lstStyle/>
                    <a:p>
                      <a:pPr marL="76835">
                        <a:lnSpc>
                          <a:spcPts val="2370"/>
                        </a:lnSpc>
                      </a:pPr>
                      <a:r>
                        <a:rPr sz="2000" spc="10" dirty="0">
                          <a:solidFill>
                            <a:srgbClr val="FFFFFF"/>
                          </a:solidFill>
                          <a:latin typeface="Courier New"/>
                          <a:cs typeface="Courier New"/>
                        </a:rPr>
                        <a:t>Storm</a:t>
                      </a:r>
                      <a:endParaRPr sz="2000">
                        <a:latin typeface="Courier New"/>
                        <a:cs typeface="Courier New"/>
                      </a:endParaRPr>
                    </a:p>
                  </a:txBody>
                  <a:tcPr marL="0" marR="0" marT="0" marB="0"/>
                </a:tc>
                <a:tc>
                  <a:txBody>
                    <a:bodyPr/>
                    <a:lstStyle/>
                    <a:p>
                      <a:pPr marR="24130" algn="r">
                        <a:lnSpc>
                          <a:spcPts val="2370"/>
                        </a:lnSpc>
                      </a:pPr>
                      <a:r>
                        <a:rPr sz="2000" dirty="0">
                          <a:solidFill>
                            <a:srgbClr val="FFFFFF"/>
                          </a:solidFill>
                          <a:latin typeface="Courier New"/>
                          <a:cs typeface="Courier New"/>
                        </a:rPr>
                        <a:t>|</a:t>
                      </a:r>
                      <a:endParaRPr sz="2000">
                        <a:latin typeface="Courier New"/>
                        <a:cs typeface="Courier New"/>
                      </a:endParaRPr>
                    </a:p>
                  </a:txBody>
                  <a:tcPr marL="0" marR="0" marT="0" marB="0"/>
                </a:tc>
                <a:extLst>
                  <a:ext uri="{0D108BD9-81ED-4DB2-BD59-A6C34878D82A}">
                    <a16:rowId xmlns:a16="http://schemas.microsoft.com/office/drawing/2014/main" val="10000"/>
                  </a:ext>
                </a:extLst>
              </a:tr>
              <a:tr h="374853">
                <a:tc>
                  <a:txBody>
                    <a:bodyPr/>
                    <a:lstStyle/>
                    <a:p>
                      <a:pPr marR="37465" algn="ct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1352</a:t>
                      </a:r>
                      <a:endParaRPr sz="2000">
                        <a:latin typeface="Courier New"/>
                        <a:cs typeface="Courier New"/>
                      </a:endParaRPr>
                    </a:p>
                  </a:txBody>
                  <a:tcPr marL="0" marR="0" marT="50800" marB="0"/>
                </a:tc>
                <a:tc>
                  <a:txBody>
                    <a:bodyPr/>
                    <a:lstStyle/>
                    <a:p>
                      <a:pPr marR="69215"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tc>
                  <a:txBody>
                    <a:bodyPr/>
                    <a:lstStyle/>
                    <a:p>
                      <a:pPr algn="ctr">
                        <a:lnSpc>
                          <a:spcPct val="100000"/>
                        </a:lnSpc>
                        <a:spcBef>
                          <a:spcPts val="400"/>
                        </a:spcBef>
                      </a:pPr>
                      <a:r>
                        <a:rPr sz="2000" spc="10" dirty="0">
                          <a:solidFill>
                            <a:srgbClr val="FFFFFF"/>
                          </a:solidFill>
                          <a:latin typeface="Courier New"/>
                          <a:cs typeface="Courier New"/>
                        </a:rPr>
                        <a:t>Winter</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solidFill>
                            <a:srgbClr val="FFFFFF"/>
                          </a:solidFill>
                          <a:latin typeface="Courier New"/>
                          <a:cs typeface="Courier New"/>
                        </a:rPr>
                        <a:t>Storm</a:t>
                      </a:r>
                      <a:endParaRPr sz="2000">
                        <a:latin typeface="Courier New"/>
                        <a:cs typeface="Courier New"/>
                      </a:endParaRPr>
                    </a:p>
                  </a:txBody>
                  <a:tcPr marL="0" marR="0" marT="50800" marB="0"/>
                </a:tc>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a:lnSpc>
                          <a:spcPct val="100000"/>
                        </a:lnSpc>
                      </a:pPr>
                      <a:endParaRPr sz="2000" b="0" i="0" dirty="0">
                        <a:latin typeface="Arial Hebrew Scholar" pitchFamily="2" charset="-79"/>
                        <a:cs typeface="Arial Hebrew Scholar" pitchFamily="2" charset="-79"/>
                      </a:endParaRPr>
                    </a:p>
                  </a:txBody>
                  <a:tcPr marL="0" marR="0" marT="0" marB="0"/>
                </a:tc>
                <a:tc>
                  <a:txBody>
                    <a:bodyPr/>
                    <a:lstStyle/>
                    <a:p>
                      <a:pPr marR="24130" algn="r">
                        <a:lnSpc>
                          <a:spcPct val="100000"/>
                        </a:lnSpc>
                        <a:spcBef>
                          <a:spcPts val="400"/>
                        </a:spcBef>
                      </a:pPr>
                      <a:r>
                        <a:rPr sz="2000" dirty="0">
                          <a:solidFill>
                            <a:srgbClr val="FFFFFF"/>
                          </a:solidFill>
                          <a:latin typeface="Courier New"/>
                          <a:cs typeface="Courier New"/>
                        </a:rPr>
                        <a:t>|</a:t>
                      </a:r>
                      <a:endParaRPr sz="2000">
                        <a:latin typeface="Courier New"/>
                        <a:cs typeface="Courier New"/>
                      </a:endParaRPr>
                    </a:p>
                  </a:txBody>
                  <a:tcPr marL="0" marR="0" marT="50800" marB="0"/>
                </a:tc>
                <a:extLst>
                  <a:ext uri="{0D108BD9-81ED-4DB2-BD59-A6C34878D82A}">
                    <a16:rowId xmlns:a16="http://schemas.microsoft.com/office/drawing/2014/main" val="10001"/>
                  </a:ext>
                </a:extLst>
              </a:tr>
            </a:tbl>
          </a:graphicData>
        </a:graphic>
      </p:graphicFrame>
      <p:sp>
        <p:nvSpPr>
          <p:cNvPr id="7" name="object 7"/>
          <p:cNvSpPr txBox="1"/>
          <p:nvPr/>
        </p:nvSpPr>
        <p:spPr>
          <a:xfrm>
            <a:off x="625720" y="7078243"/>
            <a:ext cx="9306560" cy="335280"/>
          </a:xfrm>
          <a:prstGeom prst="rect">
            <a:avLst/>
          </a:prstGeom>
        </p:spPr>
        <p:txBody>
          <a:bodyPr vert="horz" wrap="square" lIns="0" tIns="16510" rIns="0" bIns="0" rtlCol="0">
            <a:spAutoFit/>
          </a:bodyPr>
          <a:lstStyle/>
          <a:p>
            <a:pPr marL="12700">
              <a:lnSpc>
                <a:spcPct val="100000"/>
              </a:lnSpc>
              <a:spcBef>
                <a:spcPts val="130"/>
              </a:spcBef>
              <a:tabLst>
                <a:tab pos="2178050" algn="l"/>
                <a:tab pos="9138285" algn="l"/>
              </a:tabLst>
            </a:pP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0" dirty="0">
                <a:solidFill>
                  <a:srgbClr val="FFFFFF"/>
                </a:solidFill>
                <a:latin typeface="Courier New"/>
                <a:cs typeface="Courier New"/>
              </a:rPr>
              <a:t>+</a:t>
            </a:r>
            <a:r>
              <a:rPr sz="2000" u="heavy" spc="5" dirty="0">
                <a:solidFill>
                  <a:srgbClr val="FFFFFF"/>
                </a:solidFill>
                <a:uFill>
                  <a:solidFill>
                    <a:srgbClr val="FEFEFE"/>
                  </a:solidFill>
                </a:uFill>
                <a:latin typeface="Arial Hebrew Scholar" pitchFamily="2" charset="-79"/>
                <a:cs typeface="Arial Hebrew Scholar" pitchFamily="2" charset="-79"/>
              </a:rPr>
              <a:t> </a:t>
            </a:r>
            <a:r>
              <a:rPr sz="2000" u="heavy" dirty="0">
                <a:solidFill>
                  <a:srgbClr val="FFFFFF"/>
                </a:solidFill>
                <a:uFill>
                  <a:solidFill>
                    <a:srgbClr val="FEFEFE"/>
                  </a:solidFill>
                </a:uFill>
                <a:latin typeface="Arial Hebrew Scholar" pitchFamily="2" charset="-79"/>
                <a:cs typeface="Arial Hebrew Scholar" pitchFamily="2" charset="-79"/>
              </a:rPr>
              <a:t>	</a:t>
            </a:r>
            <a:r>
              <a:rPr sz="2000" spc="15" dirty="0">
                <a:solidFill>
                  <a:srgbClr val="FFFFFF"/>
                </a:solidFill>
                <a:latin typeface="Courier New"/>
                <a:cs typeface="Courier New"/>
              </a:rPr>
              <a:t>+</a:t>
            </a:r>
            <a:endParaRPr sz="2000" dirty="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3"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3" animBg="1"/>
      <p:bldP spid="2" grpId="0" animBg="1"/>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85"/>
            <a:ext cx="2581910" cy="713740"/>
          </a:xfrm>
          <a:prstGeom prst="rect">
            <a:avLst/>
          </a:prstGeom>
        </p:spPr>
        <p:txBody>
          <a:bodyPr vert="horz" wrap="square" lIns="0" tIns="13970" rIns="0" bIns="0" rtlCol="0">
            <a:spAutoFit/>
          </a:bodyPr>
          <a:lstStyle/>
          <a:p>
            <a:pPr marL="12700">
              <a:lnSpc>
                <a:spcPct val="100000"/>
              </a:lnSpc>
              <a:spcBef>
                <a:spcPts val="110"/>
              </a:spcBef>
            </a:pPr>
            <a:r>
              <a:rPr sz="4500" spc="-210" dirty="0"/>
              <a:t>Summary</a:t>
            </a:r>
            <a:endParaRPr sz="4500"/>
          </a:p>
        </p:txBody>
      </p:sp>
      <p:sp>
        <p:nvSpPr>
          <p:cNvPr id="10" name="object 10"/>
          <p:cNvSpPr txBox="1"/>
          <p:nvPr/>
        </p:nvSpPr>
        <p:spPr>
          <a:xfrm>
            <a:off x="493549" y="1333500"/>
            <a:ext cx="14749181" cy="2786019"/>
          </a:xfrm>
          <a:prstGeom prst="rect">
            <a:avLst/>
          </a:prstGeom>
        </p:spPr>
        <p:txBody>
          <a:bodyPr vert="horz" wrap="square" lIns="0" tIns="15875" rIns="0" bIns="0" rtlCol="0">
            <a:spAutoFit/>
          </a:bodyPr>
          <a:lstStyle/>
          <a:p>
            <a:pPr marL="355600" indent="-342900">
              <a:lnSpc>
                <a:spcPct val="100000"/>
              </a:lnSpc>
              <a:spcBef>
                <a:spcPts val="125"/>
              </a:spcBef>
              <a:buFont typeface="Arial" panose="020B0604020202020204" pitchFamily="34" charset="0"/>
              <a:buChar char="•"/>
            </a:pPr>
            <a:r>
              <a:rPr sz="2250" b="1" dirty="0">
                <a:solidFill>
                  <a:srgbClr val="00B0F0"/>
                </a:solidFill>
                <a:latin typeface="Courier New"/>
                <a:cs typeface="Courier New"/>
              </a:rPr>
              <a:t>GROUP BY</a:t>
            </a:r>
            <a:r>
              <a:rPr sz="2250" spc="365" dirty="0">
                <a:solidFill>
                  <a:srgbClr val="04182D"/>
                </a:solidFill>
                <a:latin typeface="Courier New"/>
                <a:cs typeface="Courier New"/>
              </a:rPr>
              <a:t> </a:t>
            </a:r>
            <a:r>
              <a:rPr sz="2550" spc="85" dirty="0">
                <a:solidFill>
                  <a:srgbClr val="04182D"/>
                </a:solidFill>
                <a:latin typeface="Arial Hebrew Scholar" pitchFamily="2" charset="-79"/>
                <a:cs typeface="Arial Hebrew Scholar" pitchFamily="2" charset="-79"/>
              </a:rPr>
              <a:t>splits</a:t>
            </a:r>
            <a:r>
              <a:rPr sz="2550" spc="-4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sz="2550" spc="-50" dirty="0">
                <a:solidFill>
                  <a:srgbClr val="04182D"/>
                </a:solidFill>
                <a:latin typeface="Arial Hebrew Scholar" pitchFamily="2" charset="-79"/>
                <a:cs typeface="Arial Hebrew Scholar" pitchFamily="2" charset="-79"/>
              </a:rPr>
              <a:t> </a:t>
            </a:r>
            <a:r>
              <a:rPr sz="2550" spc="165" dirty="0">
                <a:solidFill>
                  <a:srgbClr val="04182D"/>
                </a:solidFill>
                <a:latin typeface="Arial Hebrew Scholar" pitchFamily="2" charset="-79"/>
                <a:cs typeface="Arial Hebrew Scholar" pitchFamily="2" charset="-79"/>
              </a:rPr>
              <a:t>data</a:t>
            </a:r>
            <a:r>
              <a:rPr sz="2550" spc="-5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up</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into</a:t>
            </a:r>
            <a:r>
              <a:rPr sz="2550" spc="-45" dirty="0">
                <a:solidFill>
                  <a:srgbClr val="04182D"/>
                </a:solidFill>
                <a:latin typeface="Arial Hebrew Scholar" pitchFamily="2" charset="-79"/>
                <a:cs typeface="Arial Hebrew Scholar" pitchFamily="2" charset="-79"/>
              </a:rPr>
              <a:t> </a:t>
            </a:r>
            <a:r>
              <a:rPr sz="2550" spc="120" dirty="0">
                <a:solidFill>
                  <a:srgbClr val="04182D"/>
                </a:solidFill>
                <a:latin typeface="Arial Hebrew Scholar" pitchFamily="2" charset="-79"/>
                <a:cs typeface="Arial Hebrew Scholar" pitchFamily="2" charset="-79"/>
              </a:rPr>
              <a:t>combinations</a:t>
            </a:r>
            <a:r>
              <a:rPr sz="2550" spc="-50" dirty="0">
                <a:solidFill>
                  <a:srgbClr val="04182D"/>
                </a:solidFill>
                <a:latin typeface="Arial Hebrew Scholar" pitchFamily="2" charset="-79"/>
                <a:cs typeface="Arial Hebrew Scholar" pitchFamily="2" charset="-79"/>
              </a:rPr>
              <a:t> </a:t>
            </a:r>
            <a:r>
              <a:rPr sz="2550" spc="125" dirty="0">
                <a:solidFill>
                  <a:srgbClr val="04182D"/>
                </a:solidFill>
                <a:latin typeface="Arial Hebrew Scholar" pitchFamily="2" charset="-79"/>
                <a:cs typeface="Arial Hebrew Scholar" pitchFamily="2" charset="-79"/>
              </a:rPr>
              <a:t>of</a:t>
            </a:r>
            <a:r>
              <a:rPr sz="2550" spc="-50" dirty="0">
                <a:solidFill>
                  <a:srgbClr val="04182D"/>
                </a:solidFill>
                <a:latin typeface="Arial Hebrew Scholar" pitchFamily="2" charset="-79"/>
                <a:cs typeface="Arial Hebrew Scholar" pitchFamily="2" charset="-79"/>
              </a:rPr>
              <a:t> </a:t>
            </a:r>
            <a:r>
              <a:rPr sz="2550" spc="105" dirty="0">
                <a:solidFill>
                  <a:srgbClr val="04182D"/>
                </a:solidFill>
                <a:latin typeface="Arial Hebrew Scholar" pitchFamily="2" charset="-79"/>
                <a:cs typeface="Arial Hebrew Scholar" pitchFamily="2" charset="-79"/>
              </a:rPr>
              <a:t>one</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45" dirty="0">
                <a:solidFill>
                  <a:srgbClr val="04182D"/>
                </a:solidFill>
                <a:latin typeface="Arial Hebrew Scholar" pitchFamily="2" charset="-79"/>
                <a:cs typeface="Arial Hebrew Scholar" pitchFamily="2" charset="-79"/>
              </a:rPr>
              <a:t> </a:t>
            </a:r>
            <a:r>
              <a:rPr sz="2550" spc="95" dirty="0">
                <a:solidFill>
                  <a:srgbClr val="04182D"/>
                </a:solidFill>
                <a:latin typeface="Arial Hebrew Scholar" pitchFamily="2" charset="-79"/>
                <a:cs typeface="Arial Hebrew Scholar" pitchFamily="2" charset="-79"/>
              </a:rPr>
              <a:t>more</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values</a:t>
            </a:r>
            <a:endParaRPr sz="2550" dirty="0">
              <a:latin typeface="Arial Hebrew Scholar" pitchFamily="2" charset="-79"/>
              <a:cs typeface="Arial Hebrew Scholar" pitchFamily="2" charset="-79"/>
            </a:endParaRPr>
          </a:p>
          <a:p>
            <a:pPr marL="355600" indent="-342900">
              <a:lnSpc>
                <a:spcPct val="100000"/>
              </a:lnSpc>
              <a:spcBef>
                <a:spcPts val="2100"/>
              </a:spcBef>
              <a:buFont typeface="Arial" panose="020B0604020202020204" pitchFamily="34" charset="0"/>
              <a:buChar char="•"/>
            </a:pPr>
            <a:r>
              <a:rPr sz="2250" b="1" dirty="0">
                <a:solidFill>
                  <a:srgbClr val="00B0F0"/>
                </a:solidFill>
                <a:latin typeface="Courier New"/>
                <a:cs typeface="Courier New"/>
              </a:rPr>
              <a:t>WHERE</a:t>
            </a:r>
            <a:r>
              <a:rPr sz="2250" spc="350" dirty="0">
                <a:solidFill>
                  <a:srgbClr val="04182D"/>
                </a:solidFill>
                <a:latin typeface="Courier New"/>
                <a:cs typeface="Courier New"/>
              </a:rPr>
              <a:t> </a:t>
            </a:r>
            <a:r>
              <a:rPr sz="2550" spc="65" dirty="0">
                <a:solidFill>
                  <a:srgbClr val="04182D"/>
                </a:solidFill>
                <a:latin typeface="Arial Hebrew Scholar" pitchFamily="2" charset="-79"/>
                <a:cs typeface="Arial Hebrew Scholar" pitchFamily="2" charset="-79"/>
              </a:rPr>
              <a:t>filters</a:t>
            </a:r>
            <a:r>
              <a:rPr sz="2550" spc="-55"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on</a:t>
            </a:r>
            <a:r>
              <a:rPr sz="2550" spc="-60" dirty="0">
                <a:solidFill>
                  <a:srgbClr val="04182D"/>
                </a:solidFill>
                <a:latin typeface="Arial Hebrew Scholar" pitchFamily="2" charset="-79"/>
                <a:cs typeface="Arial Hebrew Scholar" pitchFamily="2" charset="-79"/>
              </a:rPr>
              <a:t> </a:t>
            </a:r>
            <a:r>
              <a:rPr sz="2550" spc="75" dirty="0">
                <a:solidFill>
                  <a:srgbClr val="04182D"/>
                </a:solidFill>
                <a:latin typeface="Arial Hebrew Scholar" pitchFamily="2" charset="-79"/>
                <a:cs typeface="Arial Hebrew Scholar" pitchFamily="2" charset="-79"/>
              </a:rPr>
              <a:t>row</a:t>
            </a:r>
            <a:r>
              <a:rPr sz="2550" spc="-55"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values</a:t>
            </a:r>
            <a:endParaRPr sz="2550" dirty="0">
              <a:latin typeface="Arial Hebrew Scholar" pitchFamily="2" charset="-79"/>
              <a:cs typeface="Arial Hebrew Scholar" pitchFamily="2" charset="-79"/>
            </a:endParaRPr>
          </a:p>
          <a:p>
            <a:pPr marL="355600" indent="-342900">
              <a:spcBef>
                <a:spcPts val="2100"/>
              </a:spcBef>
              <a:buFont typeface="Arial" panose="020B0604020202020204" pitchFamily="34" charset="0"/>
              <a:buChar char="•"/>
              <a:tabLst>
                <a:tab pos="4128135" algn="l"/>
              </a:tabLst>
            </a:pPr>
            <a:r>
              <a:rPr sz="2250" b="1" dirty="0">
                <a:solidFill>
                  <a:srgbClr val="00B0F0"/>
                </a:solidFill>
                <a:latin typeface="Courier New"/>
                <a:cs typeface="Courier New"/>
              </a:rPr>
              <a:t>HAVING</a:t>
            </a:r>
            <a:r>
              <a:rPr sz="2250" spc="390" dirty="0">
                <a:solidFill>
                  <a:srgbClr val="04182D"/>
                </a:solidFill>
                <a:latin typeface="Courier New"/>
                <a:cs typeface="Courier New"/>
              </a:rPr>
              <a:t> </a:t>
            </a:r>
            <a:r>
              <a:rPr sz="2550" spc="140" dirty="0">
                <a:solidFill>
                  <a:srgbClr val="04182D"/>
                </a:solidFill>
                <a:latin typeface="Arial Hebrew Scholar" pitchFamily="2" charset="-79"/>
                <a:cs typeface="Arial Hebrew Scholar" pitchFamily="2" charset="-79"/>
              </a:rPr>
              <a:t>appears</a:t>
            </a:r>
            <a:r>
              <a:rPr sz="2550" spc="-35" dirty="0">
                <a:solidFill>
                  <a:srgbClr val="04182D"/>
                </a:solidFill>
                <a:latin typeface="Arial Hebrew Scholar" pitchFamily="2" charset="-79"/>
                <a:cs typeface="Arial Hebrew Scholar" pitchFamily="2" charset="-79"/>
              </a:rPr>
              <a:t> </a:t>
            </a:r>
            <a:r>
              <a:rPr sz="2550" spc="110" dirty="0">
                <a:solidFill>
                  <a:srgbClr val="04182D"/>
                </a:solidFill>
                <a:latin typeface="Arial Hebrew Scholar" pitchFamily="2" charset="-79"/>
                <a:cs typeface="Arial Hebrew Scholar" pitchFamily="2" charset="-79"/>
              </a:rPr>
              <a:t>after</a:t>
            </a:r>
            <a:r>
              <a:rPr sz="2550" spc="-4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the</a:t>
            </a:r>
            <a:r>
              <a:rPr lang="en-US" sz="2550" spc="100" dirty="0">
                <a:solidFill>
                  <a:srgbClr val="04182D"/>
                </a:solidFill>
                <a:latin typeface="Arial Hebrew Scholar" pitchFamily="2" charset="-79"/>
                <a:cs typeface="Arial Hebrew Scholar" pitchFamily="2" charset="-79"/>
              </a:rPr>
              <a:t> </a:t>
            </a:r>
            <a:r>
              <a:rPr sz="2250" b="1" dirty="0">
                <a:solidFill>
                  <a:srgbClr val="00B0F0"/>
                </a:solidFill>
                <a:latin typeface="Courier New"/>
                <a:cs typeface="Courier New"/>
              </a:rPr>
              <a:t>GROUP BY</a:t>
            </a:r>
            <a:r>
              <a:rPr lang="en-US" sz="2250" spc="365" dirty="0">
                <a:solidFill>
                  <a:srgbClr val="04182D"/>
                </a:solidFill>
                <a:latin typeface="Courier New"/>
                <a:cs typeface="Courier New"/>
              </a:rPr>
              <a:t> </a:t>
            </a:r>
            <a:r>
              <a:rPr sz="2550" spc="135" dirty="0">
                <a:solidFill>
                  <a:srgbClr val="04182D"/>
                </a:solidFill>
                <a:latin typeface="Arial Hebrew Scholar" pitchFamily="2" charset="-79"/>
                <a:cs typeface="Arial Hebrew Scholar" pitchFamily="2" charset="-79"/>
              </a:rPr>
              <a:t>clause</a:t>
            </a:r>
            <a:r>
              <a:rPr sz="2550" spc="-50" dirty="0">
                <a:solidFill>
                  <a:srgbClr val="04182D"/>
                </a:solidFill>
                <a:latin typeface="Arial Hebrew Scholar" pitchFamily="2" charset="-79"/>
                <a:cs typeface="Arial Hebrew Scholar" pitchFamily="2" charset="-79"/>
              </a:rPr>
              <a:t> </a:t>
            </a:r>
            <a:r>
              <a:rPr sz="2550" spc="160" dirty="0">
                <a:solidFill>
                  <a:srgbClr val="04182D"/>
                </a:solidFill>
                <a:latin typeface="Arial Hebrew Scholar" pitchFamily="2" charset="-79"/>
                <a:cs typeface="Arial Hebrew Scholar" pitchFamily="2" charset="-79"/>
              </a:rPr>
              <a:t>and</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filters</a:t>
            </a:r>
            <a:r>
              <a:rPr sz="2550" spc="-50" dirty="0">
                <a:solidFill>
                  <a:srgbClr val="04182D"/>
                </a:solidFill>
                <a:latin typeface="Arial Hebrew Scholar" pitchFamily="2" charset="-79"/>
                <a:cs typeface="Arial Hebrew Scholar" pitchFamily="2" charset="-79"/>
              </a:rPr>
              <a:t> </a:t>
            </a:r>
            <a:r>
              <a:rPr sz="2550" spc="90" dirty="0">
                <a:solidFill>
                  <a:srgbClr val="04182D"/>
                </a:solidFill>
                <a:latin typeface="Arial Hebrew Scholar" pitchFamily="2" charset="-79"/>
                <a:cs typeface="Arial Hebrew Scholar" pitchFamily="2" charset="-79"/>
              </a:rPr>
              <a:t>on</a:t>
            </a:r>
            <a:r>
              <a:rPr sz="2550" spc="-50" dirty="0">
                <a:solidFill>
                  <a:srgbClr val="04182D"/>
                </a:solidFill>
                <a:latin typeface="Arial Hebrew Scholar" pitchFamily="2" charset="-79"/>
                <a:cs typeface="Arial Hebrew Scholar" pitchFamily="2" charset="-79"/>
              </a:rPr>
              <a:t> </a:t>
            </a:r>
            <a:r>
              <a:rPr sz="2550" spc="100" dirty="0">
                <a:solidFill>
                  <a:srgbClr val="04182D"/>
                </a:solidFill>
                <a:latin typeface="Arial Hebrew Scholar" pitchFamily="2" charset="-79"/>
                <a:cs typeface="Arial Hebrew Scholar" pitchFamily="2" charset="-79"/>
              </a:rPr>
              <a:t>groups</a:t>
            </a:r>
            <a:r>
              <a:rPr sz="2550" spc="-50" dirty="0">
                <a:solidFill>
                  <a:srgbClr val="04182D"/>
                </a:solidFill>
                <a:latin typeface="Arial Hebrew Scholar" pitchFamily="2" charset="-79"/>
                <a:cs typeface="Arial Hebrew Scholar" pitchFamily="2" charset="-79"/>
              </a:rPr>
              <a:t> </a:t>
            </a:r>
            <a:r>
              <a:rPr sz="2550" spc="65" dirty="0">
                <a:solidFill>
                  <a:srgbClr val="04182D"/>
                </a:solidFill>
                <a:latin typeface="Arial Hebrew Scholar" pitchFamily="2" charset="-79"/>
                <a:cs typeface="Arial Hebrew Scholar" pitchFamily="2" charset="-79"/>
              </a:rPr>
              <a:t>or</a:t>
            </a:r>
            <a:r>
              <a:rPr sz="2550" spc="-50" dirty="0">
                <a:solidFill>
                  <a:srgbClr val="04182D"/>
                </a:solidFill>
                <a:latin typeface="Arial Hebrew Scholar" pitchFamily="2" charset="-79"/>
                <a:cs typeface="Arial Hebrew Scholar" pitchFamily="2" charset="-79"/>
              </a:rPr>
              <a:t> </a:t>
            </a:r>
            <a:r>
              <a:rPr lang="en-US" sz="2550" spc="135" dirty="0">
                <a:solidFill>
                  <a:srgbClr val="04182D"/>
                </a:solidFill>
                <a:latin typeface="Arial Hebrew Scholar" pitchFamily="2" charset="-79"/>
                <a:cs typeface="Arial Hebrew Scholar" pitchFamily="2" charset="-79"/>
              </a:rPr>
              <a:t>to filter using aggregate values such as SUM or AVG (average).</a:t>
            </a:r>
          </a:p>
          <a:p>
            <a:pPr marL="355600" indent="-342900">
              <a:spcBef>
                <a:spcPts val="2100"/>
              </a:spcBef>
              <a:buFont typeface="Arial" panose="020B0604020202020204" pitchFamily="34" charset="0"/>
              <a:buChar char="•"/>
              <a:tabLst>
                <a:tab pos="4128135" algn="l"/>
              </a:tabLst>
            </a:pPr>
            <a:endParaRPr sz="2550" dirty="0">
              <a:latin typeface="Arial Hebrew Scholar" pitchFamily="2" charset="-79"/>
              <a:cs typeface="Arial Hebrew Scholar" pitchFamily="2" charset="-79"/>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2996" y="2894095"/>
            <a:ext cx="7492365" cy="2235227"/>
          </a:xfrm>
          <a:prstGeom prst="rect">
            <a:avLst/>
          </a:prstGeom>
        </p:spPr>
        <p:txBody>
          <a:bodyPr vert="horz" wrap="square" lIns="0" tIns="143510" rIns="0" bIns="0" rtlCol="0">
            <a:spAutoFit/>
          </a:bodyPr>
          <a:lstStyle/>
          <a:p>
            <a:pPr marL="12065" marR="5080" algn="ctr">
              <a:lnSpc>
                <a:spcPts val="6770"/>
              </a:lnSpc>
              <a:spcBef>
                <a:spcPts val="1130"/>
              </a:spcBef>
            </a:pPr>
            <a:r>
              <a:rPr lang="en-US" spc="-620" dirty="0"/>
              <a:t>L</a:t>
            </a:r>
            <a:r>
              <a:rPr lang="en-US" spc="-395" dirty="0"/>
              <a:t>e</a:t>
            </a:r>
            <a:r>
              <a:rPr lang="en-US" spc="-365" dirty="0"/>
              <a:t>t</a:t>
            </a:r>
            <a:r>
              <a:rPr lang="en-US" spc="-805" dirty="0"/>
              <a:t>'</a:t>
            </a:r>
            <a:r>
              <a:rPr lang="en-US" spc="-290" dirty="0"/>
              <a:t>s</a:t>
            </a:r>
            <a:r>
              <a:rPr lang="en-US" spc="-330" dirty="0"/>
              <a:t> </a:t>
            </a:r>
            <a:r>
              <a:rPr lang="en-US" spc="-290" dirty="0"/>
              <a:t>p</a:t>
            </a:r>
            <a:r>
              <a:rPr lang="en-US" spc="-520" dirty="0"/>
              <a:t>u</a:t>
            </a:r>
            <a:r>
              <a:rPr lang="en-US" spc="-200" dirty="0"/>
              <a:t>t</a:t>
            </a:r>
            <a:r>
              <a:rPr lang="en-US" spc="-330" dirty="0"/>
              <a:t> </a:t>
            </a:r>
            <a:r>
              <a:rPr lang="en-US" spc="-365" dirty="0"/>
              <a:t>o</a:t>
            </a:r>
            <a:r>
              <a:rPr lang="en-US" spc="-520" dirty="0"/>
              <a:t>u</a:t>
            </a:r>
            <a:r>
              <a:rPr lang="en-US" spc="-235" dirty="0"/>
              <a:t>r</a:t>
            </a:r>
            <a:r>
              <a:rPr lang="en-US" spc="-330" dirty="0"/>
              <a:t> </a:t>
            </a:r>
            <a:r>
              <a:rPr lang="en-US" spc="-455" dirty="0"/>
              <a:t>s</a:t>
            </a:r>
            <a:r>
              <a:rPr lang="en-US" spc="-445" dirty="0"/>
              <a:t>k</a:t>
            </a:r>
            <a:r>
              <a:rPr lang="en-US" spc="-420" dirty="0"/>
              <a:t>i</a:t>
            </a:r>
            <a:r>
              <a:rPr lang="en-US" spc="-225" dirty="0"/>
              <a:t>ll</a:t>
            </a:r>
            <a:r>
              <a:rPr lang="en-US" spc="-290" dirty="0"/>
              <a:t>s</a:t>
            </a:r>
            <a:r>
              <a:rPr lang="en-US" spc="-330" dirty="0"/>
              <a:t> </a:t>
            </a:r>
            <a:r>
              <a:rPr lang="en-US" spc="-465" dirty="0"/>
              <a:t>t</a:t>
            </a:r>
            <a:r>
              <a:rPr lang="en-US" spc="-110" dirty="0"/>
              <a:t>o  </a:t>
            </a:r>
            <a:r>
              <a:rPr lang="en-US" spc="-415" dirty="0"/>
              <a:t>t</a:t>
            </a:r>
            <a:r>
              <a:rPr lang="en-US" spc="-500" dirty="0"/>
              <a:t>h</a:t>
            </a:r>
            <a:r>
              <a:rPr lang="en-US" spc="-120" dirty="0"/>
              <a:t>e</a:t>
            </a:r>
            <a:r>
              <a:rPr lang="en-US" spc="-330" dirty="0"/>
              <a:t> </a:t>
            </a:r>
            <a:r>
              <a:rPr lang="en-US" spc="-465" dirty="0"/>
              <a:t>t</a:t>
            </a:r>
            <a:r>
              <a:rPr lang="en-US" spc="-285" dirty="0"/>
              <a:t>e</a:t>
            </a:r>
            <a:r>
              <a:rPr lang="en-US" spc="-550" dirty="0"/>
              <a:t>s</a:t>
            </a:r>
            <a:r>
              <a:rPr lang="en-US" spc="-365" dirty="0"/>
              <a:t>t</a:t>
            </a:r>
            <a:r>
              <a:rPr lang="en-US" spc="-445" dirty="0"/>
              <a:t>!</a:t>
            </a:r>
          </a:p>
          <a:p>
            <a:pPr marL="12700" algn="ctr">
              <a:lnSpc>
                <a:spcPct val="100000"/>
              </a:lnSpc>
              <a:spcBef>
                <a:spcPts val="15"/>
              </a:spcBef>
            </a:pPr>
            <a:r>
              <a:rPr lang="en-US" sz="2250" b="0" spc="-95" dirty="0">
                <a:latin typeface="Arial Hebrew Scholar" pitchFamily="2" charset="-79"/>
                <a:cs typeface="Arial Hebrew Scholar" pitchFamily="2" charset="-79"/>
              </a:rPr>
              <a:t>INTRODUCTION</a:t>
            </a:r>
            <a:r>
              <a:rPr lang="en-US" sz="2250" b="0" spc="-30" dirty="0">
                <a:latin typeface="Arial Hebrew Scholar" pitchFamily="2" charset="-79"/>
                <a:cs typeface="Arial Hebrew Scholar" pitchFamily="2" charset="-79"/>
              </a:rPr>
              <a:t> TO </a:t>
            </a:r>
            <a:r>
              <a:rPr lang="en-US" sz="2250" b="0" spc="-45" dirty="0">
                <a:latin typeface="Arial Hebrew Scholar" pitchFamily="2" charset="-79"/>
                <a:cs typeface="Arial Hebrew Scholar" pitchFamily="2" charset="-79"/>
              </a:rPr>
              <a:t>SQL</a:t>
            </a:r>
            <a:r>
              <a:rPr lang="en-US" sz="2250" b="0" spc="-30" dirty="0">
                <a:latin typeface="Arial Hebrew Scholar" pitchFamily="2" charset="-79"/>
                <a:cs typeface="Arial Hebrew Scholar" pitchFamily="2" charset="-79"/>
              </a:rPr>
              <a:t> </a:t>
            </a:r>
            <a:r>
              <a:rPr lang="en-US" sz="2250" b="0" spc="-100" dirty="0">
                <a:latin typeface="Arial Hebrew Scholar" pitchFamily="2" charset="-79"/>
                <a:cs typeface="Arial Hebrew Scholar" pitchFamily="2" charset="-79"/>
              </a:rPr>
              <a:t>SERVER</a:t>
            </a:r>
          </a:p>
        </p:txBody>
      </p:sp>
      <p:sp>
        <p:nvSpPr>
          <p:cNvPr id="3" name="TextBox 2">
            <a:extLst>
              <a:ext uri="{FF2B5EF4-FFF2-40B4-BE49-F238E27FC236}">
                <a16:creationId xmlns:a16="http://schemas.microsoft.com/office/drawing/2014/main" id="{2C9A475F-966D-8CAA-04E6-F5F6D254E6D2}"/>
              </a:ext>
            </a:extLst>
          </p:cNvPr>
          <p:cNvSpPr txBox="1"/>
          <p:nvPr/>
        </p:nvSpPr>
        <p:spPr>
          <a:xfrm>
            <a:off x="2901950" y="5524500"/>
            <a:ext cx="9427241" cy="2400657"/>
          </a:xfrm>
          <a:prstGeom prst="rect">
            <a:avLst/>
          </a:prstGeom>
          <a:noFill/>
        </p:spPr>
        <p:txBody>
          <a:bodyPr wrap="square" rtlCol="0">
            <a:spAutoFit/>
          </a:bodyPr>
          <a:lstStyle/>
          <a:p>
            <a:r>
              <a:rPr lang="en-US" sz="5000" noProof="1">
                <a:solidFill>
                  <a:schemeClr val="bg1"/>
                </a:solidFill>
                <a:hlinkClick r:id="rId2">
                  <a:extLst>
                    <a:ext uri="{A12FA001-AC4F-418D-AE19-62706E023703}">
                      <ahyp:hlinkClr xmlns:ahyp="http://schemas.microsoft.com/office/drawing/2018/hyperlinkcolor" val="tx"/>
                    </a:ext>
                  </a:extLst>
                </a:hlinkClick>
              </a:rPr>
              <a:t>https://quizizz.com/admin/presentation/6598c7dff5015e39cddff667/start?fromBrowserLoad=true</a:t>
            </a:r>
            <a:endParaRPr lang="en-US" sz="5000" noProof="1">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1</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4305" y="977831"/>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5452" y="151123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Modify the provided query to remove the WHERE clause.</a:t>
            </a:r>
          </a:p>
        </p:txBody>
      </p:sp>
      <p:sp>
        <p:nvSpPr>
          <p:cNvPr id="7" name="object 5">
            <a:extLst>
              <a:ext uri="{FF2B5EF4-FFF2-40B4-BE49-F238E27FC236}">
                <a16:creationId xmlns:a16="http://schemas.microsoft.com/office/drawing/2014/main" id="{2D05C1E3-9458-F845-C47A-8433821A566E}"/>
              </a:ext>
            </a:extLst>
          </p:cNvPr>
          <p:cNvSpPr/>
          <p:nvPr/>
        </p:nvSpPr>
        <p:spPr>
          <a:xfrm>
            <a:off x="868931" y="2242725"/>
            <a:ext cx="14342935" cy="3357975"/>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35639" y="2437215"/>
            <a:ext cx="13652930" cy="2921313"/>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a:t>
            </a:r>
          </a:p>
          <a:p>
            <a:pPr>
              <a:spcBef>
                <a:spcPts val="30"/>
              </a:spcBef>
            </a:pPr>
            <a:r>
              <a:rPr lang="en-US" sz="2100" noProof="1">
                <a:solidFill>
                  <a:schemeClr val="bg1"/>
                </a:solidFill>
                <a:latin typeface="Courier New"/>
                <a:cs typeface="Courier New"/>
              </a:rPr>
              <a:t>nerc_region, </a:t>
            </a:r>
            <a:r>
              <a:rPr lang="en-US" sz="2100" noProof="1">
                <a:solidFill>
                  <a:schemeClr val="accent6"/>
                </a:solidFill>
                <a:latin typeface="Courier New"/>
                <a:cs typeface="Courier New"/>
              </a:rPr>
              <a:t>SUM</a:t>
            </a:r>
            <a:r>
              <a:rPr lang="en-US" sz="2100" noProof="1">
                <a:solidFill>
                  <a:schemeClr val="bg1"/>
                </a:solidFill>
                <a:latin typeface="Courier New"/>
                <a:cs typeface="Courier New"/>
              </a:rPr>
              <a:t>(demand_loss_mw) </a:t>
            </a:r>
            <a:r>
              <a:rPr lang="en-US" sz="2100" noProof="1">
                <a:solidFill>
                  <a:srgbClr val="00B0F0"/>
                </a:solidFill>
                <a:latin typeface="Courier New"/>
                <a:cs typeface="Courier New"/>
              </a:rPr>
              <a:t>AS</a:t>
            </a:r>
            <a:r>
              <a:rPr lang="en-US" sz="2100" noProof="1">
                <a:solidFill>
                  <a:schemeClr val="bg1"/>
                </a:solidFill>
                <a:latin typeface="Courier New"/>
                <a:cs typeface="Courier New"/>
              </a:rPr>
              <a:t> demand_loss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grid </a:t>
            </a:r>
          </a:p>
          <a:p>
            <a:pPr>
              <a:spcBef>
                <a:spcPts val="30"/>
              </a:spcBef>
            </a:pPr>
            <a:r>
              <a:rPr lang="en-US" sz="2100" noProof="1">
                <a:solidFill>
                  <a:srgbClr val="00B050"/>
                </a:solidFill>
                <a:latin typeface="Courier New"/>
                <a:cs typeface="Courier New"/>
              </a:rPr>
              <a:t>-- Remove the WHERE clause</a:t>
            </a:r>
          </a:p>
          <a:p>
            <a:pPr>
              <a:spcBef>
                <a:spcPts val="30"/>
              </a:spcBef>
            </a:pPr>
            <a:r>
              <a:rPr lang="en-US" sz="2100" noProof="1">
                <a:solidFill>
                  <a:srgbClr val="00B0F0"/>
                </a:solidFill>
                <a:latin typeface="Courier New"/>
                <a:cs typeface="Courier New"/>
              </a:rPr>
              <a:t>WHERE</a:t>
            </a:r>
            <a:r>
              <a:rPr lang="en-US" sz="2100" noProof="1">
                <a:solidFill>
                  <a:schemeClr val="bg1"/>
                </a:solidFill>
                <a:latin typeface="Courier New"/>
                <a:cs typeface="Courier New"/>
              </a:rPr>
              <a:t> demand_loss_mw </a:t>
            </a:r>
            <a:r>
              <a:rPr lang="en-US" sz="2100" noProof="1">
                <a:solidFill>
                  <a:srgbClr val="00B0F0"/>
                </a:solidFill>
                <a:latin typeface="Courier New"/>
                <a:cs typeface="Courier New"/>
              </a:rPr>
              <a:t>IS NOT NULL</a:t>
            </a:r>
          </a:p>
          <a:p>
            <a:pPr>
              <a:spcBef>
                <a:spcPts val="30"/>
              </a:spcBef>
            </a:pPr>
            <a:r>
              <a:rPr lang="en-US" sz="2100" noProof="1">
                <a:solidFill>
                  <a:srgbClr val="00B0F0"/>
                </a:solidFill>
                <a:latin typeface="Courier New"/>
                <a:cs typeface="Courier New"/>
              </a:rPr>
              <a:t>GROUP BY </a:t>
            </a:r>
            <a:r>
              <a:rPr lang="en-US" sz="2100" noProof="1">
                <a:solidFill>
                  <a:schemeClr val="bg1"/>
                </a:solidFill>
                <a:latin typeface="Courier New"/>
                <a:cs typeface="Courier New"/>
              </a:rPr>
              <a:t>nerc_region </a:t>
            </a:r>
          </a:p>
          <a:p>
            <a:pPr>
              <a:spcBef>
                <a:spcPts val="30"/>
              </a:spcBef>
            </a:pPr>
            <a:r>
              <a:rPr lang="en-US" sz="2100" noProof="1">
                <a:solidFill>
                  <a:srgbClr val="00B050"/>
                </a:solidFill>
                <a:latin typeface="Courier New"/>
                <a:cs typeface="Courier New"/>
              </a:rPr>
              <a:t>-- Enter a new HAVING clause so that the sum of demand_loss_mw is greater than 10000</a:t>
            </a:r>
            <a:endParaRPr lang="en-US" sz="2100" noProof="1">
              <a:solidFill>
                <a:schemeClr val="bg1"/>
              </a:solidFill>
              <a:latin typeface="Courier New"/>
              <a:cs typeface="Courier New"/>
            </a:endParaRPr>
          </a:p>
          <a:p>
            <a:pPr>
              <a:spcBef>
                <a:spcPts val="30"/>
              </a:spcBef>
            </a:pPr>
            <a:r>
              <a:rPr lang="en-US" sz="2100" noProof="1">
                <a:solidFill>
                  <a:schemeClr val="bg1"/>
                </a:solidFill>
                <a:latin typeface="Courier New"/>
                <a:cs typeface="Courier New"/>
              </a:rPr>
              <a:t>___ ___(demand_loss_mw) &gt; ___ </a:t>
            </a:r>
          </a:p>
          <a:p>
            <a:pPr>
              <a:spcBef>
                <a:spcPts val="30"/>
              </a:spcBef>
            </a:pPr>
            <a:r>
              <a:rPr lang="en-US" sz="2100" noProof="1">
                <a:solidFill>
                  <a:srgbClr val="00B0F0"/>
                </a:solidFill>
                <a:latin typeface="Courier New"/>
                <a:cs typeface="Courier New"/>
              </a:rPr>
              <a:t>ORDER BY </a:t>
            </a:r>
            <a:r>
              <a:rPr lang="en-US" sz="2100" noProof="1">
                <a:solidFill>
                  <a:schemeClr val="bg1"/>
                </a:solidFill>
                <a:latin typeface="Courier New"/>
                <a:cs typeface="Courier New"/>
              </a:rPr>
              <a:t>demand_loss </a:t>
            </a:r>
            <a:r>
              <a:rPr lang="en-US" sz="2100" noProof="1">
                <a:solidFill>
                  <a:srgbClr val="00B0F0"/>
                </a:solidFill>
                <a:latin typeface="Courier New"/>
                <a:cs typeface="Courier New"/>
              </a:rPr>
              <a:t>DESC</a:t>
            </a: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3084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8" y="273885"/>
            <a:ext cx="11414961" cy="706604"/>
          </a:xfrm>
          <a:prstGeom prst="rect">
            <a:avLst/>
          </a:prstGeom>
        </p:spPr>
        <p:txBody>
          <a:bodyPr vert="horz" wrap="square" lIns="0" tIns="13970" rIns="0" bIns="0" rtlCol="0">
            <a:spAutoFit/>
          </a:bodyPr>
          <a:lstStyle/>
          <a:p>
            <a:pPr marL="12700" algn="l">
              <a:spcBef>
                <a:spcPts val="110"/>
              </a:spcBef>
            </a:pPr>
            <a:r>
              <a:rPr lang="en-US" sz="4500" spc="60" dirty="0"/>
              <a:t>Exercise 2</a:t>
            </a:r>
            <a:endParaRPr lang="en-US" sz="4500" dirty="0"/>
          </a:p>
        </p:txBody>
      </p:sp>
      <p:sp>
        <p:nvSpPr>
          <p:cNvPr id="19" name="object 19"/>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
        <p:nvSpPr>
          <p:cNvPr id="6" name="TextBox 5">
            <a:extLst>
              <a:ext uri="{FF2B5EF4-FFF2-40B4-BE49-F238E27FC236}">
                <a16:creationId xmlns:a16="http://schemas.microsoft.com/office/drawing/2014/main" id="{BCB26E6E-0AC5-932B-1CDE-04CC2AB30C4E}"/>
              </a:ext>
            </a:extLst>
          </p:cNvPr>
          <p:cNvSpPr txBox="1"/>
          <p:nvPr/>
        </p:nvSpPr>
        <p:spPr>
          <a:xfrm>
            <a:off x="474305" y="977831"/>
            <a:ext cx="13518258" cy="484748"/>
          </a:xfrm>
          <a:prstGeom prst="rect">
            <a:avLst/>
          </a:prstGeom>
          <a:noFill/>
        </p:spPr>
        <p:txBody>
          <a:bodyPr wrap="square" rtlCol="0">
            <a:spAutoFit/>
          </a:bodyPr>
          <a:lstStyle/>
          <a:p>
            <a:pPr algn="just"/>
            <a:r>
              <a:rPr lang="en-US" sz="2550" b="1" noProof="1">
                <a:latin typeface="Arial Hebrew Scholar" pitchFamily="2" charset="-79"/>
                <a:cs typeface="Arial Hebrew Scholar" pitchFamily="2" charset="-79"/>
              </a:rPr>
              <a:t>Instructions:</a:t>
            </a:r>
          </a:p>
        </p:txBody>
      </p:sp>
      <p:sp>
        <p:nvSpPr>
          <p:cNvPr id="9" name="TextBox 8">
            <a:extLst>
              <a:ext uri="{FF2B5EF4-FFF2-40B4-BE49-F238E27FC236}">
                <a16:creationId xmlns:a16="http://schemas.microsoft.com/office/drawing/2014/main" id="{75376281-7C1B-8594-B3FA-8C06D766FACE}"/>
              </a:ext>
            </a:extLst>
          </p:cNvPr>
          <p:cNvSpPr txBox="1"/>
          <p:nvPr/>
        </p:nvSpPr>
        <p:spPr>
          <a:xfrm>
            <a:off x="615452" y="1511231"/>
            <a:ext cx="13518258" cy="484748"/>
          </a:xfrm>
          <a:prstGeom prst="rect">
            <a:avLst/>
          </a:prstGeom>
          <a:noFill/>
        </p:spPr>
        <p:txBody>
          <a:bodyPr wrap="square" rtlCol="0">
            <a:spAutoFit/>
          </a:bodyPr>
          <a:lstStyle/>
          <a:p>
            <a:pPr algn="just"/>
            <a:r>
              <a:rPr lang="en-US" sz="2550" noProof="1">
                <a:latin typeface="Arial Hebrew Scholar" pitchFamily="2" charset="-79"/>
                <a:cs typeface="Arial Hebrew Scholar" pitchFamily="2" charset="-79"/>
              </a:rPr>
              <a:t>1. Complete the following query.</a:t>
            </a:r>
          </a:p>
        </p:txBody>
      </p:sp>
      <p:sp>
        <p:nvSpPr>
          <p:cNvPr id="7" name="object 5">
            <a:extLst>
              <a:ext uri="{FF2B5EF4-FFF2-40B4-BE49-F238E27FC236}">
                <a16:creationId xmlns:a16="http://schemas.microsoft.com/office/drawing/2014/main" id="{2D05C1E3-9458-F845-C47A-8433821A566E}"/>
              </a:ext>
            </a:extLst>
          </p:cNvPr>
          <p:cNvSpPr/>
          <p:nvPr/>
        </p:nvSpPr>
        <p:spPr>
          <a:xfrm>
            <a:off x="868931" y="2242725"/>
            <a:ext cx="14342935" cy="4653375"/>
          </a:xfrm>
          <a:custGeom>
            <a:avLst/>
            <a:gdLst/>
            <a:ahLst/>
            <a:cxnLst/>
            <a:rect l="l" t="t" r="r" b="b"/>
            <a:pathLst>
              <a:path w="14575155" h="4810759">
                <a:moveTo>
                  <a:pt x="14498413" y="4810542"/>
                </a:moveTo>
                <a:lnTo>
                  <a:pt x="76505" y="4810542"/>
                </a:lnTo>
                <a:lnTo>
                  <a:pt x="71180" y="4810017"/>
                </a:lnTo>
                <a:lnTo>
                  <a:pt x="31920" y="4793754"/>
                </a:lnTo>
                <a:lnTo>
                  <a:pt x="4175" y="4755027"/>
                </a:lnTo>
                <a:lnTo>
                  <a:pt x="0" y="4734036"/>
                </a:lnTo>
                <a:lnTo>
                  <a:pt x="0" y="4728660"/>
                </a:lnTo>
                <a:lnTo>
                  <a:pt x="0" y="76505"/>
                </a:lnTo>
                <a:lnTo>
                  <a:pt x="16786" y="31920"/>
                </a:lnTo>
                <a:lnTo>
                  <a:pt x="55513" y="4175"/>
                </a:lnTo>
                <a:lnTo>
                  <a:pt x="76505" y="0"/>
                </a:lnTo>
                <a:lnTo>
                  <a:pt x="14498413" y="0"/>
                </a:lnTo>
                <a:lnTo>
                  <a:pt x="14542998" y="16785"/>
                </a:lnTo>
                <a:lnTo>
                  <a:pt x="14570742" y="55513"/>
                </a:lnTo>
                <a:lnTo>
                  <a:pt x="14574918" y="76505"/>
                </a:lnTo>
                <a:lnTo>
                  <a:pt x="14574918" y="4734036"/>
                </a:lnTo>
                <a:lnTo>
                  <a:pt x="14558132" y="4778620"/>
                </a:lnTo>
                <a:lnTo>
                  <a:pt x="14519404" y="4806365"/>
                </a:lnTo>
                <a:lnTo>
                  <a:pt x="14503737" y="4810017"/>
                </a:lnTo>
                <a:lnTo>
                  <a:pt x="14498413" y="4810542"/>
                </a:lnTo>
                <a:close/>
              </a:path>
            </a:pathLst>
          </a:custGeom>
          <a:solidFill>
            <a:srgbClr val="04182D"/>
          </a:solidFill>
        </p:spPr>
        <p:txBody>
          <a:bodyPr wrap="square" lIns="0" tIns="0" rIns="0" bIns="0" rtlCol="0"/>
          <a:lstStyle/>
          <a:p>
            <a:endParaRPr lang="en-US" dirty="0">
              <a:latin typeface="Arial Hebrew Scholar" pitchFamily="2" charset="-79"/>
            </a:endParaRPr>
          </a:p>
        </p:txBody>
      </p:sp>
      <p:sp>
        <p:nvSpPr>
          <p:cNvPr id="10" name="object 4">
            <a:extLst>
              <a:ext uri="{FF2B5EF4-FFF2-40B4-BE49-F238E27FC236}">
                <a16:creationId xmlns:a16="http://schemas.microsoft.com/office/drawing/2014/main" id="{7B8DD978-0CBE-45E5-DAB4-61C2AD2BFA5A}"/>
              </a:ext>
            </a:extLst>
          </p:cNvPr>
          <p:cNvSpPr txBox="1"/>
          <p:nvPr/>
        </p:nvSpPr>
        <p:spPr>
          <a:xfrm>
            <a:off x="1035639" y="2437215"/>
            <a:ext cx="13652930" cy="4213974"/>
          </a:xfrm>
          <a:prstGeom prst="rect">
            <a:avLst/>
          </a:prstGeom>
        </p:spPr>
        <p:txBody>
          <a:bodyPr vert="horz" wrap="square" lIns="0" tIns="12700" rIns="0" bIns="0" rtlCol="0">
            <a:spAutoFit/>
          </a:bodyPr>
          <a:lstStyle/>
          <a:p>
            <a:pPr>
              <a:spcBef>
                <a:spcPts val="30"/>
              </a:spcBef>
            </a:pPr>
            <a:r>
              <a:rPr lang="en-US" sz="2100" noProof="1">
                <a:solidFill>
                  <a:srgbClr val="00B0F0"/>
                </a:solidFill>
                <a:latin typeface="Courier New"/>
                <a:cs typeface="Courier New"/>
              </a:rPr>
              <a:t>SELECT</a:t>
            </a:r>
            <a:r>
              <a:rPr lang="en-US" sz="2100" noProof="1">
                <a:solidFill>
                  <a:schemeClr val="bg1"/>
                </a:solidFill>
                <a:latin typeface="Courier New"/>
                <a:cs typeface="Courier New"/>
              </a:rPr>
              <a:t> country, </a:t>
            </a:r>
          </a:p>
          <a:p>
            <a:pPr>
              <a:spcBef>
                <a:spcPts val="30"/>
              </a:spcBef>
            </a:pPr>
            <a:r>
              <a:rPr lang="en-US" sz="2100" noProof="1">
                <a:solidFill>
                  <a:schemeClr val="accent6"/>
                </a:solidFill>
                <a:latin typeface="Courier New"/>
                <a:cs typeface="Courier New"/>
              </a:rPr>
              <a:t>COUNT</a:t>
            </a:r>
            <a:r>
              <a:rPr lang="en-US" sz="2100" noProof="1">
                <a:solidFill>
                  <a:schemeClr val="bg1"/>
                </a:solidFill>
                <a:latin typeface="Courier New"/>
                <a:cs typeface="Courier New"/>
              </a:rPr>
              <a:t> (country) </a:t>
            </a:r>
            <a:r>
              <a:rPr lang="en-US" sz="2100" noProof="1">
                <a:solidFill>
                  <a:srgbClr val="00B0F0"/>
                </a:solidFill>
                <a:latin typeface="Courier New"/>
                <a:cs typeface="Courier New"/>
              </a:rPr>
              <a:t>AS</a:t>
            </a:r>
            <a:r>
              <a:rPr lang="en-US" sz="2100" noProof="1">
                <a:solidFill>
                  <a:schemeClr val="bg1"/>
                </a:solidFill>
                <a:latin typeface="Courier New"/>
                <a:cs typeface="Courier New"/>
              </a:rPr>
              <a:t> country_count, </a:t>
            </a:r>
          </a:p>
          <a:p>
            <a:pPr>
              <a:spcBef>
                <a:spcPts val="30"/>
              </a:spcBef>
            </a:pPr>
            <a:r>
              <a:rPr lang="en-US" sz="2100" noProof="1">
                <a:solidFill>
                  <a:schemeClr val="accent6"/>
                </a:solidFill>
                <a:latin typeface="Courier New"/>
                <a:cs typeface="Courier New"/>
              </a:rPr>
              <a:t>AVG</a:t>
            </a:r>
            <a:r>
              <a:rPr lang="en-US" sz="2100" noProof="1">
                <a:solidFill>
                  <a:schemeClr val="bg1"/>
                </a:solidFill>
                <a:latin typeface="Courier New"/>
                <a:cs typeface="Courier New"/>
              </a:rPr>
              <a:t> (place)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avg_place, </a:t>
            </a:r>
          </a:p>
          <a:p>
            <a:pPr>
              <a:spcBef>
                <a:spcPts val="30"/>
              </a:spcBef>
            </a:pPr>
            <a:r>
              <a:rPr lang="en-US" sz="2100" noProof="1">
                <a:solidFill>
                  <a:schemeClr val="accent6"/>
                </a:solidFill>
                <a:latin typeface="Courier New"/>
                <a:cs typeface="Courier New"/>
              </a:rPr>
              <a:t>AVG</a:t>
            </a:r>
            <a:r>
              <a:rPr lang="en-US" sz="2100" noProof="1">
                <a:solidFill>
                  <a:schemeClr val="bg1"/>
                </a:solidFill>
                <a:latin typeface="Courier New"/>
                <a:cs typeface="Courier New"/>
              </a:rPr>
              <a:t> (points) </a:t>
            </a:r>
            <a:r>
              <a:rPr lang="en-US" sz="2100" noProof="1">
                <a:solidFill>
                  <a:srgbClr val="00B0F0"/>
                </a:solidFill>
                <a:latin typeface="Courier New"/>
                <a:cs typeface="Courier New"/>
              </a:rPr>
              <a:t>AS</a:t>
            </a:r>
            <a:r>
              <a:rPr lang="en-US" sz="2100" noProof="1">
                <a:solidFill>
                  <a:schemeClr val="bg1"/>
                </a:solidFill>
                <a:latin typeface="Courier New"/>
                <a:cs typeface="Courier New"/>
              </a:rPr>
              <a:t> avg_points, </a:t>
            </a:r>
          </a:p>
          <a:p>
            <a:pPr>
              <a:spcBef>
                <a:spcPts val="30"/>
              </a:spcBef>
            </a:pPr>
            <a:r>
              <a:rPr lang="en-US" sz="2100" noProof="1">
                <a:solidFill>
                  <a:schemeClr val="accent6"/>
                </a:solidFill>
                <a:latin typeface="Courier New"/>
                <a:cs typeface="Courier New"/>
              </a:rPr>
              <a:t>MIN</a:t>
            </a:r>
            <a:r>
              <a:rPr lang="en-US" sz="2100" noProof="1">
                <a:solidFill>
                  <a:schemeClr val="bg1"/>
                </a:solidFill>
                <a:latin typeface="Courier New"/>
                <a:cs typeface="Courier New"/>
              </a:rPr>
              <a:t> (points) </a:t>
            </a:r>
            <a:r>
              <a:rPr lang="en-US" sz="2100" noProof="1">
                <a:solidFill>
                  <a:srgbClr val="00B0F0"/>
                </a:solidFill>
                <a:latin typeface="Courier New"/>
                <a:cs typeface="Courier New"/>
              </a:rPr>
              <a:t>AS</a:t>
            </a:r>
            <a:r>
              <a:rPr lang="en-US" sz="2100" noProof="1">
                <a:solidFill>
                  <a:schemeClr val="bg1"/>
                </a:solidFill>
                <a:latin typeface="Courier New"/>
                <a:cs typeface="Courier New"/>
              </a:rPr>
              <a:t> min_points, </a:t>
            </a:r>
          </a:p>
          <a:p>
            <a:pPr>
              <a:spcBef>
                <a:spcPts val="30"/>
              </a:spcBef>
            </a:pPr>
            <a:r>
              <a:rPr lang="en-US" sz="2100" noProof="1">
                <a:solidFill>
                  <a:schemeClr val="accent6"/>
                </a:solidFill>
                <a:latin typeface="Courier New"/>
                <a:cs typeface="Courier New"/>
              </a:rPr>
              <a:t>MAX</a:t>
            </a:r>
            <a:r>
              <a:rPr lang="en-US" sz="2100" noProof="1">
                <a:solidFill>
                  <a:schemeClr val="bg1"/>
                </a:solidFill>
                <a:latin typeface="Courier New"/>
                <a:cs typeface="Courier New"/>
              </a:rPr>
              <a:t> (points) </a:t>
            </a:r>
            <a:r>
              <a:rPr lang="en-US" sz="2100" noProof="1">
                <a:solidFill>
                  <a:srgbClr val="00B0F0"/>
                </a:solidFill>
                <a:latin typeface="Courier New"/>
                <a:cs typeface="Courier New"/>
              </a:rPr>
              <a:t>AS</a:t>
            </a:r>
            <a:r>
              <a:rPr lang="en-US" sz="2100" noProof="1">
                <a:solidFill>
                  <a:schemeClr val="bg1"/>
                </a:solidFill>
                <a:latin typeface="Courier New"/>
                <a:cs typeface="Courier New"/>
              </a:rPr>
              <a:t> max_points </a:t>
            </a:r>
          </a:p>
          <a:p>
            <a:pPr>
              <a:spcBef>
                <a:spcPts val="30"/>
              </a:spcBef>
            </a:pPr>
            <a:r>
              <a:rPr lang="en-US" sz="2100" noProof="1">
                <a:solidFill>
                  <a:srgbClr val="00B0F0"/>
                </a:solidFill>
                <a:latin typeface="Courier New"/>
                <a:cs typeface="Courier New"/>
              </a:rPr>
              <a:t>FROM</a:t>
            </a:r>
            <a:r>
              <a:rPr lang="en-US" sz="2100" noProof="1">
                <a:solidFill>
                  <a:schemeClr val="bg1"/>
                </a:solidFill>
                <a:latin typeface="Courier New"/>
                <a:cs typeface="Courier New"/>
              </a:rPr>
              <a:t> eurovision </a:t>
            </a:r>
          </a:p>
          <a:p>
            <a:pPr>
              <a:spcBef>
                <a:spcPts val="30"/>
              </a:spcBef>
            </a:pPr>
            <a:r>
              <a:rPr lang="en-US" sz="2100" noProof="1">
                <a:solidFill>
                  <a:srgbClr val="00B0F0"/>
                </a:solidFill>
                <a:latin typeface="Courier New"/>
                <a:cs typeface="Courier New"/>
              </a:rPr>
              <a:t>GROUP BY </a:t>
            </a:r>
            <a:r>
              <a:rPr lang="en-US" sz="2100" noProof="1">
                <a:solidFill>
                  <a:schemeClr val="bg1"/>
                </a:solidFill>
                <a:latin typeface="Courier New"/>
                <a:cs typeface="Courier New"/>
              </a:rPr>
              <a:t>country </a:t>
            </a:r>
          </a:p>
          <a:p>
            <a:pPr>
              <a:spcBef>
                <a:spcPts val="30"/>
              </a:spcBef>
            </a:pPr>
            <a:r>
              <a:rPr lang="en-US" sz="2100" noProof="1">
                <a:solidFill>
                  <a:srgbClr val="00B050"/>
                </a:solidFill>
                <a:latin typeface="Courier New"/>
                <a:cs typeface="Courier New"/>
              </a:rPr>
              <a:t>-- The country column should only contain those with a count greater than 5</a:t>
            </a:r>
          </a:p>
          <a:p>
            <a:pPr>
              <a:spcBef>
                <a:spcPts val="30"/>
              </a:spcBef>
            </a:pPr>
            <a:r>
              <a:rPr lang="en-US" sz="2100" noProof="1">
                <a:solidFill>
                  <a:schemeClr val="bg1"/>
                </a:solidFill>
                <a:latin typeface="Courier New"/>
                <a:cs typeface="Courier New"/>
              </a:rPr>
              <a:t>___ ___(___) &gt; 5 </a:t>
            </a:r>
          </a:p>
          <a:p>
            <a:pPr>
              <a:spcBef>
                <a:spcPts val="30"/>
              </a:spcBef>
            </a:pPr>
            <a:endParaRPr lang="en-US" sz="2100" noProof="1">
              <a:solidFill>
                <a:schemeClr val="bg1"/>
              </a:solidFill>
              <a:latin typeface="Courier New"/>
              <a:cs typeface="Courier New"/>
            </a:endParaRPr>
          </a:p>
          <a:p>
            <a:pPr>
              <a:spcBef>
                <a:spcPts val="30"/>
              </a:spcBef>
            </a:pPr>
            <a:r>
              <a:rPr lang="en-US" sz="2100" noProof="1">
                <a:solidFill>
                  <a:srgbClr val="00B050"/>
                </a:solidFill>
                <a:latin typeface="Courier New"/>
                <a:cs typeface="Courier New"/>
              </a:rPr>
              <a:t>-- Arrange by avg_place in ascending order, and avg_points in descending order.</a:t>
            </a:r>
          </a:p>
          <a:p>
            <a:pPr>
              <a:spcBef>
                <a:spcPts val="30"/>
              </a:spcBef>
            </a:pPr>
            <a:r>
              <a:rPr lang="en-US" sz="2100" noProof="1">
                <a:solidFill>
                  <a:schemeClr val="bg1"/>
                </a:solidFill>
                <a:latin typeface="Courier New"/>
                <a:cs typeface="Courier New"/>
              </a:rPr>
              <a:t>___ ___ ___, ___ </a:t>
            </a:r>
            <a:r>
              <a:rPr lang="en-US" sz="2100" noProof="1">
                <a:solidFill>
                  <a:srgbClr val="00B0F0"/>
                </a:solidFill>
                <a:latin typeface="Courier New"/>
                <a:cs typeface="Courier New"/>
              </a:rPr>
              <a:t>DESC</a:t>
            </a:r>
            <a:r>
              <a:rPr lang="en-US" sz="2100" noProof="1">
                <a:solidFill>
                  <a:schemeClr val="bg1"/>
                </a:solidFill>
                <a:latin typeface="Courier New"/>
                <a:cs typeface="Courier New"/>
              </a:rPr>
              <a:t>;</a:t>
            </a:r>
          </a:p>
        </p:txBody>
      </p:sp>
    </p:spTree>
    <p:extLst>
      <p:ext uri="{BB962C8B-B14F-4D97-AF65-F5344CB8AC3E}">
        <p14:creationId xmlns:p14="http://schemas.microsoft.com/office/powerpoint/2010/main" val="45149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3879"/>
            <a:ext cx="4309110" cy="713740"/>
          </a:xfrm>
          <a:prstGeom prst="rect">
            <a:avLst/>
          </a:prstGeom>
        </p:spPr>
        <p:txBody>
          <a:bodyPr vert="horz" wrap="square" lIns="0" tIns="13970" rIns="0" bIns="0" rtlCol="0">
            <a:spAutoFit/>
          </a:bodyPr>
          <a:lstStyle/>
          <a:p>
            <a:pPr marL="12700">
              <a:lnSpc>
                <a:spcPct val="100000"/>
              </a:lnSpc>
              <a:spcBef>
                <a:spcPts val="110"/>
              </a:spcBef>
            </a:pPr>
            <a:r>
              <a:rPr sz="4500" spc="-355" dirty="0"/>
              <a:t>S</a:t>
            </a:r>
            <a:r>
              <a:rPr sz="4500" spc="-204" dirty="0"/>
              <a:t>e</a:t>
            </a:r>
            <a:r>
              <a:rPr sz="4500" spc="-285" dirty="0"/>
              <a:t>l</a:t>
            </a:r>
            <a:r>
              <a:rPr sz="4500" spc="-160" dirty="0"/>
              <a:t>e</a:t>
            </a:r>
            <a:r>
              <a:rPr sz="4500" spc="65" dirty="0"/>
              <a:t>c</a:t>
            </a:r>
            <a:r>
              <a:rPr sz="4500" spc="-135" dirty="0"/>
              <a:t>t</a:t>
            </a:r>
            <a:r>
              <a:rPr sz="4500" spc="-165" dirty="0"/>
              <a:t> </a:t>
            </a:r>
            <a:r>
              <a:rPr lang="en-US" sz="4500" spc="-110" dirty="0"/>
              <a:t>DISTINCT</a:t>
            </a:r>
            <a:endParaRPr sz="4500" dirty="0"/>
          </a:p>
        </p:txBody>
      </p:sp>
      <p:sp>
        <p:nvSpPr>
          <p:cNvPr id="4" name="object 4"/>
          <p:cNvSpPr/>
          <p:nvPr/>
        </p:nvSpPr>
        <p:spPr>
          <a:xfrm>
            <a:off x="491289" y="1166806"/>
            <a:ext cx="7124065" cy="1515110"/>
          </a:xfrm>
          <a:custGeom>
            <a:avLst/>
            <a:gdLst/>
            <a:ahLst/>
            <a:cxnLst/>
            <a:rect l="l" t="t" r="r" b="b"/>
            <a:pathLst>
              <a:path w="7124065" h="1515110">
                <a:moveTo>
                  <a:pt x="7047191" y="1514808"/>
                </a:moveTo>
                <a:lnTo>
                  <a:pt x="76505" y="1514808"/>
                </a:lnTo>
                <a:lnTo>
                  <a:pt x="71180" y="1514284"/>
                </a:lnTo>
                <a:lnTo>
                  <a:pt x="31920" y="1498022"/>
                </a:lnTo>
                <a:lnTo>
                  <a:pt x="4175" y="1459294"/>
                </a:lnTo>
                <a:lnTo>
                  <a:pt x="0" y="1438303"/>
                </a:lnTo>
                <a:lnTo>
                  <a:pt x="0" y="1432927"/>
                </a:lnTo>
                <a:lnTo>
                  <a:pt x="0" y="76505"/>
                </a:lnTo>
                <a:lnTo>
                  <a:pt x="16786" y="31920"/>
                </a:lnTo>
                <a:lnTo>
                  <a:pt x="55513" y="4175"/>
                </a:lnTo>
                <a:lnTo>
                  <a:pt x="76505" y="0"/>
                </a:lnTo>
                <a:lnTo>
                  <a:pt x="7047191" y="0"/>
                </a:lnTo>
                <a:lnTo>
                  <a:pt x="7091775" y="16786"/>
                </a:lnTo>
                <a:lnTo>
                  <a:pt x="7119520" y="55513"/>
                </a:lnTo>
                <a:lnTo>
                  <a:pt x="7123696" y="76505"/>
                </a:lnTo>
                <a:lnTo>
                  <a:pt x="7123696" y="1438303"/>
                </a:lnTo>
                <a:lnTo>
                  <a:pt x="7106908" y="1482888"/>
                </a:lnTo>
                <a:lnTo>
                  <a:pt x="7068182" y="1510633"/>
                </a:lnTo>
                <a:lnTo>
                  <a:pt x="7052515" y="1514284"/>
                </a:lnTo>
                <a:lnTo>
                  <a:pt x="7047191" y="1514808"/>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6" name="object 6"/>
          <p:cNvSpPr/>
          <p:nvPr/>
        </p:nvSpPr>
        <p:spPr>
          <a:xfrm>
            <a:off x="491289" y="2927260"/>
            <a:ext cx="7124065" cy="3950970"/>
          </a:xfrm>
          <a:custGeom>
            <a:avLst/>
            <a:gdLst/>
            <a:ahLst/>
            <a:cxnLst/>
            <a:rect l="l" t="t" r="r" b="b"/>
            <a:pathLst>
              <a:path w="7124065" h="3950970">
                <a:moveTo>
                  <a:pt x="7047191" y="3950784"/>
                </a:moveTo>
                <a:lnTo>
                  <a:pt x="76505" y="3950784"/>
                </a:lnTo>
                <a:lnTo>
                  <a:pt x="71180" y="3950259"/>
                </a:lnTo>
                <a:lnTo>
                  <a:pt x="31920" y="3933998"/>
                </a:lnTo>
                <a:lnTo>
                  <a:pt x="4175" y="3895270"/>
                </a:lnTo>
                <a:lnTo>
                  <a:pt x="0" y="3874279"/>
                </a:lnTo>
                <a:lnTo>
                  <a:pt x="0" y="3868903"/>
                </a:lnTo>
                <a:lnTo>
                  <a:pt x="0" y="76504"/>
                </a:lnTo>
                <a:lnTo>
                  <a:pt x="16786" y="31919"/>
                </a:lnTo>
                <a:lnTo>
                  <a:pt x="55513" y="4174"/>
                </a:lnTo>
                <a:lnTo>
                  <a:pt x="76505" y="0"/>
                </a:lnTo>
                <a:lnTo>
                  <a:pt x="7047191" y="0"/>
                </a:lnTo>
                <a:lnTo>
                  <a:pt x="7091775" y="16786"/>
                </a:lnTo>
                <a:lnTo>
                  <a:pt x="7119520" y="55513"/>
                </a:lnTo>
                <a:lnTo>
                  <a:pt x="7123696" y="76504"/>
                </a:lnTo>
                <a:lnTo>
                  <a:pt x="7123696" y="3874279"/>
                </a:lnTo>
                <a:lnTo>
                  <a:pt x="7106908" y="3918864"/>
                </a:lnTo>
                <a:lnTo>
                  <a:pt x="7068182" y="3946608"/>
                </a:lnTo>
                <a:lnTo>
                  <a:pt x="7052515" y="3950259"/>
                </a:lnTo>
                <a:lnTo>
                  <a:pt x="7047191" y="395078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7" name="object 7"/>
          <p:cNvSpPr txBox="1"/>
          <p:nvPr/>
        </p:nvSpPr>
        <p:spPr>
          <a:xfrm>
            <a:off x="617724" y="1268559"/>
            <a:ext cx="4552950" cy="2994025"/>
          </a:xfrm>
          <a:prstGeom prst="rect">
            <a:avLst/>
          </a:prstGeom>
        </p:spPr>
        <p:txBody>
          <a:bodyPr vert="horz" wrap="square" lIns="0" tIns="12065" rIns="0" bIns="0" rtlCol="0">
            <a:spAutoFit/>
          </a:bodyPr>
          <a:lstStyle/>
          <a:p>
            <a:pPr marL="12700" marR="5080">
              <a:lnSpc>
                <a:spcPct val="141400"/>
              </a:lnSpc>
              <a:spcBef>
                <a:spcPts val="95"/>
              </a:spcBef>
            </a:pPr>
            <a:r>
              <a:rPr sz="1900" spc="5" dirty="0">
                <a:solidFill>
                  <a:srgbClr val="008600"/>
                </a:solidFill>
                <a:latin typeface="Courier New"/>
                <a:cs typeface="Courier New"/>
              </a:rPr>
              <a:t>-- Return all rows in the table </a:t>
            </a:r>
            <a:r>
              <a:rPr sz="1900" spc="-1130" dirty="0">
                <a:solidFill>
                  <a:srgbClr val="008600"/>
                </a:solidFill>
                <a:latin typeface="Courier New"/>
                <a:cs typeface="Courier New"/>
              </a:rPr>
              <a:t> </a:t>
            </a:r>
            <a:r>
              <a:rPr sz="1900" b="1" spc="5" dirty="0">
                <a:solidFill>
                  <a:srgbClr val="00B0F0"/>
                </a:solidFill>
                <a:latin typeface="Courier New"/>
                <a:cs typeface="Courier New"/>
              </a:rPr>
              <a:t>SELECT</a:t>
            </a:r>
            <a:r>
              <a:rPr sz="1900" spc="-5" dirty="0">
                <a:latin typeface="Courier New"/>
                <a:cs typeface="Courier New"/>
              </a:rPr>
              <a:t> </a:t>
            </a:r>
            <a:r>
              <a:rPr sz="1900" spc="5" dirty="0">
                <a:solidFill>
                  <a:srgbClr val="04182D"/>
                </a:solidFill>
                <a:latin typeface="Courier New"/>
                <a:cs typeface="Courier New"/>
              </a:rPr>
              <a:t>nerc_region</a:t>
            </a:r>
            <a:endParaRPr sz="1900" dirty="0">
              <a:latin typeface="Courier New"/>
              <a:cs typeface="Courier New"/>
            </a:endParaRPr>
          </a:p>
          <a:p>
            <a:pPr marL="12700">
              <a:lnSpc>
                <a:spcPct val="100000"/>
              </a:lnSpc>
              <a:spcBef>
                <a:spcPts val="945"/>
              </a:spcBef>
            </a:pPr>
            <a:r>
              <a:rPr sz="1900" b="1" spc="5" dirty="0">
                <a:solidFill>
                  <a:srgbClr val="00B0F0"/>
                </a:solidFill>
                <a:latin typeface="Courier New"/>
                <a:cs typeface="Courier New"/>
              </a:rPr>
              <a:t>FROM</a:t>
            </a:r>
            <a:r>
              <a:rPr sz="1900" spc="-50" dirty="0">
                <a:latin typeface="Courier New"/>
                <a:cs typeface="Courier New"/>
              </a:rPr>
              <a:t> </a:t>
            </a:r>
            <a:r>
              <a:rPr sz="1900" spc="5" dirty="0">
                <a:solidFill>
                  <a:srgbClr val="04182D"/>
                </a:solidFill>
                <a:latin typeface="Courier New"/>
                <a:cs typeface="Courier New"/>
              </a:rPr>
              <a:t>grid;</a:t>
            </a:r>
            <a:endParaRPr sz="1900" dirty="0">
              <a:latin typeface="Courier New"/>
              <a:cs typeface="Courier New"/>
            </a:endParaRPr>
          </a:p>
          <a:p>
            <a:pPr>
              <a:lnSpc>
                <a:spcPct val="100000"/>
              </a:lnSpc>
            </a:pPr>
            <a:endParaRPr sz="2400" dirty="0">
              <a:latin typeface="Courier New"/>
              <a:cs typeface="Courier New"/>
            </a:endParaRPr>
          </a:p>
          <a:p>
            <a:pPr>
              <a:lnSpc>
                <a:spcPct val="100000"/>
              </a:lnSpc>
              <a:spcBef>
                <a:spcPts val="45"/>
              </a:spcBef>
            </a:pPr>
            <a:endParaRPr sz="1950" dirty="0">
              <a:latin typeface="Courier New"/>
              <a:cs typeface="Courier New"/>
            </a:endParaRPr>
          </a:p>
          <a:p>
            <a:pPr marL="12700">
              <a:lnSpc>
                <a:spcPct val="100000"/>
              </a:lnSpc>
            </a:pPr>
            <a:r>
              <a:rPr sz="1900" spc="5" dirty="0">
                <a:solidFill>
                  <a:srgbClr val="FFFFFF"/>
                </a:solidFill>
                <a:latin typeface="Courier New"/>
                <a:cs typeface="Courier New"/>
              </a:rPr>
              <a:t>+-------------+</a:t>
            </a:r>
            <a:endParaRPr sz="1900" dirty="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r>
              <a:rPr sz="1900" spc="-40" dirty="0">
                <a:solidFill>
                  <a:srgbClr val="FFFFFF"/>
                </a:solidFill>
                <a:latin typeface="Courier New"/>
                <a:cs typeface="Courier New"/>
              </a:rPr>
              <a:t> </a:t>
            </a:r>
            <a:r>
              <a:rPr sz="1900" spc="5" dirty="0">
                <a:solidFill>
                  <a:srgbClr val="FFFFFF"/>
                </a:solidFill>
                <a:latin typeface="Courier New"/>
                <a:cs typeface="Courier New"/>
              </a:rPr>
              <a:t>nerc_region</a:t>
            </a:r>
            <a:r>
              <a:rPr sz="1900" spc="-40" dirty="0">
                <a:solidFill>
                  <a:srgbClr val="FFFFFF"/>
                </a:solidFill>
                <a:latin typeface="Courier New"/>
                <a:cs typeface="Courier New"/>
              </a:rPr>
              <a:t> </a:t>
            </a:r>
            <a:r>
              <a:rPr sz="1900" spc="10" dirty="0">
                <a:solidFill>
                  <a:srgbClr val="FFFFFF"/>
                </a:solidFill>
                <a:latin typeface="Courier New"/>
                <a:cs typeface="Courier New"/>
              </a:rPr>
              <a:t>|</a:t>
            </a:r>
            <a:endParaRPr sz="1900" dirty="0">
              <a:latin typeface="Courier New"/>
              <a:cs typeface="Courier New"/>
            </a:endParaRPr>
          </a:p>
          <a:p>
            <a:pPr marL="12700">
              <a:lnSpc>
                <a:spcPct val="100000"/>
              </a:lnSpc>
              <a:spcBef>
                <a:spcPts val="940"/>
              </a:spcBef>
            </a:pPr>
            <a:r>
              <a:rPr sz="1900" spc="5" dirty="0">
                <a:solidFill>
                  <a:srgbClr val="FFFFFF"/>
                </a:solidFill>
                <a:latin typeface="Courier New"/>
                <a:cs typeface="Courier New"/>
              </a:rPr>
              <a:t>|-------------|</a:t>
            </a:r>
            <a:endParaRPr sz="1900" dirty="0">
              <a:latin typeface="Courier New"/>
              <a:cs typeface="Courier New"/>
            </a:endParaRPr>
          </a:p>
        </p:txBody>
      </p:sp>
      <p:sp>
        <p:nvSpPr>
          <p:cNvPr id="8" name="object 8"/>
          <p:cNvSpPr txBox="1"/>
          <p:nvPr/>
        </p:nvSpPr>
        <p:spPr>
          <a:xfrm>
            <a:off x="617724" y="4191503"/>
            <a:ext cx="902335" cy="207263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sz="1900" spc="5" dirty="0">
                <a:solidFill>
                  <a:srgbClr val="FFFFFF"/>
                </a:solidFill>
                <a:latin typeface="Courier New"/>
                <a:cs typeface="Courier New"/>
              </a:rPr>
              <a:t>RFC</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sz="1900" spc="5" dirty="0">
                <a:solidFill>
                  <a:srgbClr val="FFFFFF"/>
                </a:solidFill>
                <a:latin typeface="Courier New"/>
                <a:cs typeface="Courier New"/>
              </a:rPr>
              <a:t>RFC</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sz="1900" spc="5" dirty="0">
                <a:solidFill>
                  <a:srgbClr val="FFFFFF"/>
                </a:solidFill>
                <a:latin typeface="Courier New"/>
                <a:cs typeface="Courier New"/>
              </a:rPr>
              <a:t>MRO</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90" dirty="0">
                <a:solidFill>
                  <a:srgbClr val="FFFFFF"/>
                </a:solidFill>
                <a:latin typeface="Courier New"/>
                <a:cs typeface="Courier New"/>
              </a:rPr>
              <a:t> </a:t>
            </a:r>
            <a:r>
              <a:rPr sz="1900" spc="5" dirty="0">
                <a:solidFill>
                  <a:srgbClr val="FFFFFF"/>
                </a:solidFill>
                <a:latin typeface="Courier New"/>
                <a:cs typeface="Courier New"/>
              </a:rPr>
              <a:t>MRO</a:t>
            </a:r>
            <a:endParaRPr sz="190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r>
              <a:rPr sz="1900" spc="-80" dirty="0">
                <a:solidFill>
                  <a:srgbClr val="FFFFFF"/>
                </a:solidFill>
                <a:latin typeface="Courier New"/>
                <a:cs typeface="Courier New"/>
              </a:rPr>
              <a:t> </a:t>
            </a:r>
            <a:r>
              <a:rPr sz="1900" spc="5" dirty="0">
                <a:solidFill>
                  <a:srgbClr val="FFFFFF"/>
                </a:solidFill>
                <a:latin typeface="Courier New"/>
                <a:cs typeface="Courier New"/>
              </a:rPr>
              <a:t>....</a:t>
            </a:r>
            <a:endParaRPr sz="1900">
              <a:latin typeface="Courier New"/>
              <a:cs typeface="Courier New"/>
            </a:endParaRPr>
          </a:p>
        </p:txBody>
      </p:sp>
      <p:sp>
        <p:nvSpPr>
          <p:cNvPr id="9" name="object 9"/>
          <p:cNvSpPr txBox="1"/>
          <p:nvPr/>
        </p:nvSpPr>
        <p:spPr>
          <a:xfrm>
            <a:off x="2662335" y="4191503"/>
            <a:ext cx="172085" cy="207263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endParaRPr sz="1900">
              <a:latin typeface="Courier New"/>
              <a:cs typeface="Courier New"/>
            </a:endParaRPr>
          </a:p>
        </p:txBody>
      </p:sp>
      <p:sp>
        <p:nvSpPr>
          <p:cNvPr id="10" name="object 10"/>
          <p:cNvSpPr txBox="1"/>
          <p:nvPr/>
        </p:nvSpPr>
        <p:spPr>
          <a:xfrm>
            <a:off x="617724" y="6355632"/>
            <a:ext cx="2216785" cy="318135"/>
          </a:xfrm>
          <a:prstGeom prst="rect">
            <a:avLst/>
          </a:prstGeom>
        </p:spPr>
        <p:txBody>
          <a:bodyPr vert="horz" wrap="square" lIns="0" tIns="14604" rIns="0" bIns="0" rtlCol="0">
            <a:spAutoFit/>
          </a:bodyPr>
          <a:lstStyle/>
          <a:p>
            <a:pPr marL="12700">
              <a:lnSpc>
                <a:spcPct val="100000"/>
              </a:lnSpc>
              <a:spcBef>
                <a:spcPts val="114"/>
              </a:spcBef>
            </a:pPr>
            <a:r>
              <a:rPr sz="1900" spc="5" dirty="0">
                <a:solidFill>
                  <a:srgbClr val="FFFFFF"/>
                </a:solidFill>
                <a:latin typeface="Courier New"/>
                <a:cs typeface="Courier New"/>
              </a:rPr>
              <a:t>+-------------+</a:t>
            </a:r>
            <a:endParaRPr sz="1900">
              <a:latin typeface="Courier New"/>
              <a:cs typeface="Courier New"/>
            </a:endParaRPr>
          </a:p>
        </p:txBody>
      </p:sp>
      <p:sp>
        <p:nvSpPr>
          <p:cNvPr id="12" name="object 12"/>
          <p:cNvSpPr/>
          <p:nvPr/>
        </p:nvSpPr>
        <p:spPr>
          <a:xfrm>
            <a:off x="7942512" y="1166806"/>
            <a:ext cx="7124065" cy="1515110"/>
          </a:xfrm>
          <a:custGeom>
            <a:avLst/>
            <a:gdLst/>
            <a:ahLst/>
            <a:cxnLst/>
            <a:rect l="l" t="t" r="r" b="b"/>
            <a:pathLst>
              <a:path w="7124065" h="1515110">
                <a:moveTo>
                  <a:pt x="7047191" y="1514808"/>
                </a:moveTo>
                <a:lnTo>
                  <a:pt x="76504" y="1514808"/>
                </a:lnTo>
                <a:lnTo>
                  <a:pt x="71179" y="1514284"/>
                </a:lnTo>
                <a:lnTo>
                  <a:pt x="31919" y="1498022"/>
                </a:lnTo>
                <a:lnTo>
                  <a:pt x="4174" y="1459294"/>
                </a:lnTo>
                <a:lnTo>
                  <a:pt x="0" y="1438303"/>
                </a:lnTo>
                <a:lnTo>
                  <a:pt x="0" y="1432927"/>
                </a:lnTo>
                <a:lnTo>
                  <a:pt x="0" y="76505"/>
                </a:lnTo>
                <a:lnTo>
                  <a:pt x="16785" y="31920"/>
                </a:lnTo>
                <a:lnTo>
                  <a:pt x="55512" y="4175"/>
                </a:lnTo>
                <a:lnTo>
                  <a:pt x="76504" y="0"/>
                </a:lnTo>
                <a:lnTo>
                  <a:pt x="7047191" y="0"/>
                </a:lnTo>
                <a:lnTo>
                  <a:pt x="7091775" y="16786"/>
                </a:lnTo>
                <a:lnTo>
                  <a:pt x="7119519" y="55513"/>
                </a:lnTo>
                <a:lnTo>
                  <a:pt x="7123695" y="76505"/>
                </a:lnTo>
                <a:lnTo>
                  <a:pt x="7123695" y="1438303"/>
                </a:lnTo>
                <a:lnTo>
                  <a:pt x="7106909" y="1482888"/>
                </a:lnTo>
                <a:lnTo>
                  <a:pt x="7068181" y="1510633"/>
                </a:lnTo>
                <a:lnTo>
                  <a:pt x="7052515" y="1514284"/>
                </a:lnTo>
                <a:lnTo>
                  <a:pt x="7047191" y="1514808"/>
                </a:lnTo>
                <a:close/>
              </a:path>
            </a:pathLst>
          </a:custGeom>
          <a:solidFill>
            <a:srgbClr val="F6F2EB"/>
          </a:solidFill>
        </p:spPr>
        <p:txBody>
          <a:bodyPr wrap="square" lIns="0" tIns="0" rIns="0" bIns="0" rtlCol="0"/>
          <a:lstStyle/>
          <a:p>
            <a:endParaRPr dirty="0">
              <a:latin typeface="Arial Hebrew Scholar" pitchFamily="2" charset="-79"/>
            </a:endParaRPr>
          </a:p>
        </p:txBody>
      </p:sp>
      <p:sp>
        <p:nvSpPr>
          <p:cNvPr id="14" name="object 14"/>
          <p:cNvSpPr/>
          <p:nvPr/>
        </p:nvSpPr>
        <p:spPr>
          <a:xfrm>
            <a:off x="7942512" y="2927260"/>
            <a:ext cx="7124065" cy="3950970"/>
          </a:xfrm>
          <a:custGeom>
            <a:avLst/>
            <a:gdLst/>
            <a:ahLst/>
            <a:cxnLst/>
            <a:rect l="l" t="t" r="r" b="b"/>
            <a:pathLst>
              <a:path w="7124065" h="3950970">
                <a:moveTo>
                  <a:pt x="7047191" y="3950784"/>
                </a:moveTo>
                <a:lnTo>
                  <a:pt x="76504" y="3950784"/>
                </a:lnTo>
                <a:lnTo>
                  <a:pt x="71179" y="3950259"/>
                </a:lnTo>
                <a:lnTo>
                  <a:pt x="31919" y="3933998"/>
                </a:lnTo>
                <a:lnTo>
                  <a:pt x="4174" y="3895270"/>
                </a:lnTo>
                <a:lnTo>
                  <a:pt x="0" y="3874279"/>
                </a:lnTo>
                <a:lnTo>
                  <a:pt x="0" y="3868903"/>
                </a:lnTo>
                <a:lnTo>
                  <a:pt x="0" y="76504"/>
                </a:lnTo>
                <a:lnTo>
                  <a:pt x="16785" y="31919"/>
                </a:lnTo>
                <a:lnTo>
                  <a:pt x="55512" y="4174"/>
                </a:lnTo>
                <a:lnTo>
                  <a:pt x="76504" y="0"/>
                </a:lnTo>
                <a:lnTo>
                  <a:pt x="7047191" y="0"/>
                </a:lnTo>
                <a:lnTo>
                  <a:pt x="7091775" y="16786"/>
                </a:lnTo>
                <a:lnTo>
                  <a:pt x="7119519" y="55513"/>
                </a:lnTo>
                <a:lnTo>
                  <a:pt x="7123695" y="76504"/>
                </a:lnTo>
                <a:lnTo>
                  <a:pt x="7123695" y="3874279"/>
                </a:lnTo>
                <a:lnTo>
                  <a:pt x="7106909" y="3918864"/>
                </a:lnTo>
                <a:lnTo>
                  <a:pt x="7068181" y="3946608"/>
                </a:lnTo>
                <a:lnTo>
                  <a:pt x="7052515" y="3950259"/>
                </a:lnTo>
                <a:lnTo>
                  <a:pt x="7047191" y="3950784"/>
                </a:lnTo>
                <a:close/>
              </a:path>
            </a:pathLst>
          </a:custGeom>
          <a:solidFill>
            <a:srgbClr val="04182D"/>
          </a:solidFill>
        </p:spPr>
        <p:txBody>
          <a:bodyPr wrap="square" lIns="0" tIns="0" rIns="0" bIns="0" rtlCol="0"/>
          <a:lstStyle/>
          <a:p>
            <a:endParaRPr dirty="0">
              <a:latin typeface="Arial Hebrew Scholar" pitchFamily="2" charset="-79"/>
            </a:endParaRPr>
          </a:p>
        </p:txBody>
      </p:sp>
      <p:sp>
        <p:nvSpPr>
          <p:cNvPr id="15" name="object 15"/>
          <p:cNvSpPr txBox="1"/>
          <p:nvPr/>
        </p:nvSpPr>
        <p:spPr>
          <a:xfrm>
            <a:off x="8129499" y="1297298"/>
            <a:ext cx="3968115" cy="1254125"/>
          </a:xfrm>
          <a:prstGeom prst="rect">
            <a:avLst/>
          </a:prstGeom>
        </p:spPr>
        <p:txBody>
          <a:bodyPr vert="horz" wrap="square" lIns="0" tIns="12065" rIns="0" bIns="0" rtlCol="0">
            <a:spAutoFit/>
          </a:bodyPr>
          <a:lstStyle/>
          <a:p>
            <a:pPr marL="12700" marR="5080">
              <a:lnSpc>
                <a:spcPct val="141400"/>
              </a:lnSpc>
              <a:spcBef>
                <a:spcPts val="95"/>
              </a:spcBef>
            </a:pPr>
            <a:r>
              <a:rPr sz="1900" spc="5" dirty="0">
                <a:solidFill>
                  <a:srgbClr val="008600"/>
                </a:solidFill>
                <a:latin typeface="Courier New"/>
                <a:cs typeface="Courier New"/>
              </a:rPr>
              <a:t>--</a:t>
            </a:r>
            <a:r>
              <a:rPr sz="1900" spc="45" dirty="0">
                <a:solidFill>
                  <a:srgbClr val="008600"/>
                </a:solidFill>
                <a:latin typeface="Courier New"/>
                <a:cs typeface="Courier New"/>
              </a:rPr>
              <a:t> </a:t>
            </a:r>
            <a:r>
              <a:rPr sz="1900" spc="5" dirty="0">
                <a:solidFill>
                  <a:srgbClr val="008600"/>
                </a:solidFill>
                <a:latin typeface="Courier New"/>
                <a:cs typeface="Courier New"/>
              </a:rPr>
              <a:t>Return</a:t>
            </a:r>
            <a:r>
              <a:rPr sz="1900" spc="50" dirty="0">
                <a:solidFill>
                  <a:srgbClr val="008600"/>
                </a:solidFill>
                <a:latin typeface="Courier New"/>
                <a:cs typeface="Courier New"/>
              </a:rPr>
              <a:t> </a:t>
            </a:r>
            <a:r>
              <a:rPr sz="1900" spc="5" dirty="0">
                <a:solidFill>
                  <a:srgbClr val="008600"/>
                </a:solidFill>
                <a:latin typeface="Courier New"/>
                <a:cs typeface="Courier New"/>
              </a:rPr>
              <a:t>unique</a:t>
            </a:r>
            <a:r>
              <a:rPr sz="1900" spc="50" dirty="0">
                <a:solidFill>
                  <a:srgbClr val="008600"/>
                </a:solidFill>
                <a:latin typeface="Courier New"/>
                <a:cs typeface="Courier New"/>
              </a:rPr>
              <a:t> </a:t>
            </a:r>
            <a:r>
              <a:rPr sz="1900" spc="5" dirty="0">
                <a:solidFill>
                  <a:srgbClr val="008600"/>
                </a:solidFill>
                <a:latin typeface="Courier New"/>
                <a:cs typeface="Courier New"/>
              </a:rPr>
              <a:t>rows </a:t>
            </a:r>
            <a:r>
              <a:rPr sz="1900" spc="10" dirty="0">
                <a:solidFill>
                  <a:srgbClr val="008600"/>
                </a:solidFill>
                <a:latin typeface="Courier New"/>
                <a:cs typeface="Courier New"/>
              </a:rPr>
              <a:t> </a:t>
            </a:r>
            <a:r>
              <a:rPr sz="1900" b="1" spc="5" dirty="0">
                <a:solidFill>
                  <a:srgbClr val="00B0F0"/>
                </a:solidFill>
                <a:latin typeface="Courier New"/>
                <a:cs typeface="Courier New"/>
              </a:rPr>
              <a:t>SELECT DISTINCT</a:t>
            </a:r>
            <a:r>
              <a:rPr sz="1900" spc="5" dirty="0">
                <a:latin typeface="Courier New"/>
                <a:cs typeface="Courier New"/>
              </a:rPr>
              <a:t> </a:t>
            </a:r>
            <a:r>
              <a:rPr sz="1900" spc="5" dirty="0">
                <a:solidFill>
                  <a:srgbClr val="04182D"/>
                </a:solidFill>
                <a:latin typeface="Courier New"/>
                <a:cs typeface="Courier New"/>
              </a:rPr>
              <a:t>nerc_region </a:t>
            </a:r>
            <a:r>
              <a:rPr sz="1900" spc="-1130" dirty="0">
                <a:solidFill>
                  <a:srgbClr val="04182D"/>
                </a:solidFill>
                <a:latin typeface="Courier New"/>
                <a:cs typeface="Courier New"/>
              </a:rPr>
              <a:t> </a:t>
            </a:r>
            <a:r>
              <a:rPr sz="1900" spc="5" dirty="0">
                <a:solidFill>
                  <a:srgbClr val="00B0F0"/>
                </a:solidFill>
                <a:latin typeface="Courier New"/>
                <a:cs typeface="Courier New"/>
              </a:rPr>
              <a:t>FROM</a:t>
            </a:r>
            <a:r>
              <a:rPr sz="1900" dirty="0">
                <a:latin typeface="Courier New"/>
                <a:cs typeface="Courier New"/>
              </a:rPr>
              <a:t> </a:t>
            </a:r>
            <a:r>
              <a:rPr sz="1900" spc="5" dirty="0">
                <a:solidFill>
                  <a:srgbClr val="04182D"/>
                </a:solidFill>
                <a:latin typeface="Courier New"/>
                <a:cs typeface="Courier New"/>
              </a:rPr>
              <a:t>grid;</a:t>
            </a:r>
            <a:endParaRPr sz="1900" dirty="0">
              <a:latin typeface="Courier New"/>
              <a:cs typeface="Courier New"/>
            </a:endParaRPr>
          </a:p>
        </p:txBody>
      </p:sp>
      <p:sp>
        <p:nvSpPr>
          <p:cNvPr id="16" name="object 16"/>
          <p:cNvSpPr txBox="1"/>
          <p:nvPr/>
        </p:nvSpPr>
        <p:spPr>
          <a:xfrm>
            <a:off x="8068947" y="2963279"/>
            <a:ext cx="2216785" cy="1254125"/>
          </a:xfrm>
          <a:prstGeom prst="rect">
            <a:avLst/>
          </a:prstGeom>
        </p:spPr>
        <p:txBody>
          <a:bodyPr vert="horz" wrap="square" lIns="0" tIns="132080" rIns="0" bIns="0" rtlCol="0">
            <a:spAutoFit/>
          </a:bodyPr>
          <a:lstStyle/>
          <a:p>
            <a:pPr marL="12700">
              <a:lnSpc>
                <a:spcPct val="100000"/>
              </a:lnSpc>
              <a:spcBef>
                <a:spcPts val="1040"/>
              </a:spcBef>
            </a:pPr>
            <a:r>
              <a:rPr sz="1900" spc="5"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40" dirty="0">
                <a:solidFill>
                  <a:srgbClr val="FFFFFF"/>
                </a:solidFill>
                <a:latin typeface="Courier New"/>
                <a:cs typeface="Courier New"/>
              </a:rPr>
              <a:t> </a:t>
            </a:r>
            <a:r>
              <a:rPr sz="1900" spc="5" dirty="0">
                <a:solidFill>
                  <a:srgbClr val="FFFFFF"/>
                </a:solidFill>
                <a:latin typeface="Courier New"/>
                <a:cs typeface="Courier New"/>
              </a:rPr>
              <a:t>nerc_region</a:t>
            </a:r>
            <a:r>
              <a:rPr sz="1900" spc="-40" dirty="0">
                <a:solidFill>
                  <a:srgbClr val="FFFFFF"/>
                </a:solidFill>
                <a:latin typeface="Courier New"/>
                <a:cs typeface="Courier New"/>
              </a:rPr>
              <a:t> </a:t>
            </a: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5" dirty="0">
                <a:solidFill>
                  <a:srgbClr val="FFFFFF"/>
                </a:solidFill>
                <a:latin typeface="Courier New"/>
                <a:cs typeface="Courier New"/>
              </a:rPr>
              <a:t>|-------------|</a:t>
            </a:r>
            <a:endParaRPr sz="1900">
              <a:latin typeface="Courier New"/>
              <a:cs typeface="Courier New"/>
            </a:endParaRPr>
          </a:p>
        </p:txBody>
      </p:sp>
      <p:sp>
        <p:nvSpPr>
          <p:cNvPr id="17" name="object 17"/>
          <p:cNvSpPr txBox="1"/>
          <p:nvPr/>
        </p:nvSpPr>
        <p:spPr>
          <a:xfrm>
            <a:off x="8068947" y="4191503"/>
            <a:ext cx="1486535" cy="207263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NPCC</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r>
              <a:rPr sz="1900" spc="-35" dirty="0">
                <a:solidFill>
                  <a:srgbClr val="FFFFFF"/>
                </a:solidFill>
                <a:latin typeface="Courier New"/>
                <a:cs typeface="Courier New"/>
              </a:rPr>
              <a:t> </a:t>
            </a:r>
            <a:r>
              <a:rPr sz="1900" spc="5" dirty="0">
                <a:solidFill>
                  <a:srgbClr val="FFFFFF"/>
                </a:solidFill>
                <a:latin typeface="Courier New"/>
                <a:cs typeface="Courier New"/>
              </a:rPr>
              <a:t>NPCC</a:t>
            </a:r>
            <a:r>
              <a:rPr sz="1900" spc="-35" dirty="0">
                <a:solidFill>
                  <a:srgbClr val="FFFFFF"/>
                </a:solidFill>
                <a:latin typeface="Courier New"/>
                <a:cs typeface="Courier New"/>
              </a:rPr>
              <a:t> </a:t>
            </a:r>
            <a:r>
              <a:rPr sz="1900" spc="5" dirty="0">
                <a:solidFill>
                  <a:srgbClr val="FFFFFF"/>
                </a:solidFill>
                <a:latin typeface="Courier New"/>
                <a:cs typeface="Courier New"/>
              </a:rPr>
              <a:t>RFC</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RFC</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ERCOT</a:t>
            </a:r>
            <a:endParaRPr sz="190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r>
              <a:rPr sz="1900" spc="-55" dirty="0">
                <a:solidFill>
                  <a:srgbClr val="FFFFFF"/>
                </a:solidFill>
                <a:latin typeface="Courier New"/>
                <a:cs typeface="Courier New"/>
              </a:rPr>
              <a:t> </a:t>
            </a:r>
            <a:r>
              <a:rPr sz="1900" spc="5" dirty="0">
                <a:solidFill>
                  <a:srgbClr val="FFFFFF"/>
                </a:solidFill>
                <a:latin typeface="Courier New"/>
                <a:cs typeface="Courier New"/>
              </a:rPr>
              <a:t>...</a:t>
            </a:r>
            <a:endParaRPr sz="1900">
              <a:latin typeface="Courier New"/>
              <a:cs typeface="Courier New"/>
            </a:endParaRPr>
          </a:p>
        </p:txBody>
      </p:sp>
      <p:sp>
        <p:nvSpPr>
          <p:cNvPr id="18" name="object 18"/>
          <p:cNvSpPr txBox="1"/>
          <p:nvPr/>
        </p:nvSpPr>
        <p:spPr>
          <a:xfrm>
            <a:off x="10113557" y="4191503"/>
            <a:ext cx="172085" cy="2072639"/>
          </a:xfrm>
          <a:prstGeom prst="rect">
            <a:avLst/>
          </a:prstGeom>
        </p:spPr>
        <p:txBody>
          <a:bodyPr vert="horz" wrap="square" lIns="0" tIns="132080" rIns="0" bIns="0" rtlCol="0">
            <a:spAutoFit/>
          </a:bodyPr>
          <a:lstStyle/>
          <a:p>
            <a:pPr marL="12700">
              <a:lnSpc>
                <a:spcPct val="100000"/>
              </a:lnSpc>
              <a:spcBef>
                <a:spcPts val="10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0"/>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4"/>
              </a:spcBef>
            </a:pPr>
            <a:r>
              <a:rPr sz="1900" spc="10" dirty="0">
                <a:solidFill>
                  <a:srgbClr val="FFFFFF"/>
                </a:solidFill>
                <a:latin typeface="Courier New"/>
                <a:cs typeface="Courier New"/>
              </a:rPr>
              <a:t>|</a:t>
            </a:r>
            <a:endParaRPr sz="1900">
              <a:latin typeface="Courier New"/>
              <a:cs typeface="Courier New"/>
            </a:endParaRPr>
          </a:p>
          <a:p>
            <a:pPr marL="12700">
              <a:lnSpc>
                <a:spcPct val="100000"/>
              </a:lnSpc>
              <a:spcBef>
                <a:spcPts val="945"/>
              </a:spcBef>
            </a:pPr>
            <a:r>
              <a:rPr sz="1900" spc="10" dirty="0">
                <a:solidFill>
                  <a:srgbClr val="FFFFFF"/>
                </a:solidFill>
                <a:latin typeface="Courier New"/>
                <a:cs typeface="Courier New"/>
              </a:rPr>
              <a:t>|</a:t>
            </a:r>
            <a:endParaRPr sz="1900">
              <a:latin typeface="Courier New"/>
              <a:cs typeface="Courier New"/>
            </a:endParaRPr>
          </a:p>
        </p:txBody>
      </p:sp>
      <p:sp>
        <p:nvSpPr>
          <p:cNvPr id="19" name="object 19"/>
          <p:cNvSpPr txBox="1"/>
          <p:nvPr/>
        </p:nvSpPr>
        <p:spPr>
          <a:xfrm>
            <a:off x="8068947" y="6355632"/>
            <a:ext cx="2216785" cy="318135"/>
          </a:xfrm>
          <a:prstGeom prst="rect">
            <a:avLst/>
          </a:prstGeom>
        </p:spPr>
        <p:txBody>
          <a:bodyPr vert="horz" wrap="square" lIns="0" tIns="14604" rIns="0" bIns="0" rtlCol="0">
            <a:spAutoFit/>
          </a:bodyPr>
          <a:lstStyle/>
          <a:p>
            <a:pPr marL="12700">
              <a:lnSpc>
                <a:spcPct val="100000"/>
              </a:lnSpc>
              <a:spcBef>
                <a:spcPts val="114"/>
              </a:spcBef>
            </a:pPr>
            <a:r>
              <a:rPr sz="1900" spc="5" dirty="0">
                <a:solidFill>
                  <a:srgbClr val="FFFFFF"/>
                </a:solidFill>
                <a:latin typeface="Courier New"/>
                <a:cs typeface="Courier New"/>
              </a:rPr>
              <a:t>+-------------+</a:t>
            </a:r>
            <a:endParaRPr sz="1900">
              <a:latin typeface="Courier New"/>
              <a:cs typeface="Courier New"/>
            </a:endParaRPr>
          </a:p>
        </p:txBody>
      </p:sp>
      <p:sp>
        <p:nvSpPr>
          <p:cNvPr id="22" name="object 2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b="0" spc="-95" dirty="0">
                <a:latin typeface="Arial Hebrew Scholar" pitchFamily="2" charset="-79"/>
                <a:cs typeface="Arial Hebrew Scholar" pitchFamily="2" charset="-79"/>
              </a:rPr>
              <a:t>INTRODUCTION</a:t>
            </a:r>
            <a:r>
              <a:rPr b="0" spc="-30" dirty="0">
                <a:latin typeface="Arial Hebrew Scholar" pitchFamily="2" charset="-79"/>
                <a:cs typeface="Arial Hebrew Scholar" pitchFamily="2" charset="-79"/>
              </a:rPr>
              <a:t> TO </a:t>
            </a:r>
            <a:r>
              <a:rPr b="0" spc="-45" dirty="0">
                <a:latin typeface="Arial Hebrew Scholar" pitchFamily="2" charset="-79"/>
                <a:cs typeface="Arial Hebrew Scholar" pitchFamily="2" charset="-79"/>
              </a:rPr>
              <a:t>SQL</a:t>
            </a:r>
            <a:r>
              <a:rPr b="0" spc="-30" dirty="0">
                <a:latin typeface="Arial Hebrew Scholar" pitchFamily="2" charset="-79"/>
                <a:cs typeface="Arial Hebrew Scholar" pitchFamily="2" charset="-79"/>
              </a:rPr>
              <a:t> </a:t>
            </a:r>
            <a:r>
              <a:rPr b="0" spc="-100" dirty="0">
                <a:latin typeface="Arial Hebrew Scholar" pitchFamily="2" charset="-79"/>
                <a:cs typeface="Arial Hebrew Scholar" pitchFamily="2" charset="-79"/>
              </a:rPr>
              <a:t>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12" grpId="0" animBg="1"/>
      <p:bldP spid="14" grpId="0" animBg="1"/>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2686</TotalTime>
  <Words>7161</Words>
  <Application>Microsoft Macintosh PowerPoint</Application>
  <PresentationFormat>Custom</PresentationFormat>
  <Paragraphs>2111</Paragraphs>
  <Slides>87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Arial Hebrew Scholar</vt:lpstr>
      <vt:lpstr>Calibri</vt:lpstr>
      <vt:lpstr>Courier New</vt:lpstr>
      <vt:lpstr>Tahoma</vt:lpstr>
      <vt:lpstr>Office Theme</vt:lpstr>
      <vt:lpstr>Welcome I  NTRODUCTION TO SQL SERVER </vt:lpstr>
      <vt:lpstr>PowerPoint Presentation</vt:lpstr>
      <vt:lpstr>SQL Server &amp; Transact-SQL</vt:lpstr>
      <vt:lpstr>Querying </vt:lpstr>
      <vt:lpstr>PowerPoint Presentation</vt:lpstr>
      <vt:lpstr>Selecting more than one column</vt:lpstr>
      <vt:lpstr>Query formating</vt:lpstr>
      <vt:lpstr>Select TOP ()</vt:lpstr>
      <vt:lpstr>Select DISTINCT</vt:lpstr>
      <vt:lpstr>Select *</vt:lpstr>
      <vt:lpstr>Aliasing column names with AS</vt:lpstr>
      <vt:lpstr>Import database from CSV</vt:lpstr>
      <vt:lpstr>Let's write some  T-SQL! I  NTRODUCTION TO SQL SERVER</vt:lpstr>
      <vt:lpstr>Exercise 1: Simple selections</vt:lpstr>
      <vt:lpstr>Exercise 1: Simple selections</vt:lpstr>
      <vt:lpstr>Exercise 2: More selections</vt:lpstr>
      <vt:lpstr>Ordering and  Filtering  I  NTRODUCTION TO SQL SERVER</vt:lpstr>
      <vt:lpstr>Order! Order!</vt:lpstr>
      <vt:lpstr>PowerPoint Presentation</vt:lpstr>
      <vt:lpstr>PowerPoint Presentation</vt:lpstr>
      <vt:lpstr>PowerPoint Presentation</vt:lpstr>
      <vt:lpstr>PowerPoint Presentation</vt:lpstr>
      <vt:lpstr>What if we only wanted to return rows that meet certain criteria?</vt:lpstr>
      <vt:lpstr>PowerPoint Presentation</vt:lpstr>
      <vt:lpstr>PowerPoint Presentation</vt:lpstr>
      <vt:lpstr>Between</vt:lpstr>
      <vt:lpstr>What is NULL?</vt:lpstr>
      <vt:lpstr>PowerPoint Presentation</vt:lpstr>
      <vt:lpstr>Let's sort it! INTRODUCTION TO SQL SERVER </vt:lpstr>
      <vt:lpstr>Exercise 1: Order by </vt:lpstr>
      <vt:lpstr>Exercise 1: Order by </vt:lpstr>
      <vt:lpstr>Exercise 2: Where</vt:lpstr>
      <vt:lpstr>Exercise 2: Where</vt:lpstr>
      <vt:lpstr>Exercise 3: Null values</vt:lpstr>
      <vt:lpstr>WHERE the wild  things are INTRODUCTION TO SQL SERVER </vt:lpstr>
      <vt:lpstr>PowerPoint Presentation</vt:lpstr>
      <vt:lpstr>AND again</vt:lpstr>
      <vt:lpstr>PowerPoint Presentation</vt:lpstr>
      <vt:lpstr>PowerPoint Presentation</vt:lpstr>
      <vt:lpstr>PowerPoint Presentation</vt:lpstr>
      <vt:lpstr>PowerPoint Presentation</vt:lpstr>
      <vt:lpstr>What went wrong?</vt:lpstr>
      <vt:lpstr>PowerPoint Presentation</vt:lpstr>
      <vt:lpstr>PowerPoint Presentation</vt:lpstr>
      <vt:lpstr>PowerPoint Presentation</vt:lpstr>
      <vt:lpstr>Let's practice! INTRODUCTION TO SQL SERVER</vt:lpstr>
      <vt:lpstr>Exercise 1: Exploring classic rock songs</vt:lpstr>
      <vt:lpstr>Exercise 1: Exploring classic rock songs</vt:lpstr>
      <vt:lpstr>Exercise 2: Exploring classic rock songs - AND/OR </vt:lpstr>
      <vt:lpstr>Exercise 3: Using parentheses in your queries</vt:lpstr>
      <vt:lpstr>Aggregating Data INTRODUCTION TO SQL SERVER </vt:lpstr>
      <vt:lpstr>SUM - single column</vt:lpstr>
      <vt:lpstr>SUM - two or more columns</vt:lpstr>
      <vt:lpstr>The wrong way...</vt:lpstr>
      <vt:lpstr>Use aliases</vt:lpstr>
      <vt:lpstr>COUNT</vt:lpstr>
      <vt:lpstr>COUNT Distinct</vt:lpstr>
      <vt:lpstr>MI    N</vt:lpstr>
      <vt:lpstr>MAX</vt:lpstr>
      <vt:lpstr>Average</vt:lpstr>
      <vt:lpstr>Let's practice! INTRODUCTION TO SQL SERVER</vt:lpstr>
      <vt:lpstr>Exercise 1: Summing</vt:lpstr>
      <vt:lpstr>Exercise 2: Counting</vt:lpstr>
      <vt:lpstr>Exercise 3: MIN, MAX, AVG</vt:lpstr>
      <vt:lpstr>Strings INTRODUCTION TO SQL SERVER</vt:lpstr>
      <vt:lpstr>PowerPoint Presentation</vt:lpstr>
      <vt:lpstr>PowerPoint Presentation</vt:lpstr>
      <vt:lpstr>PowerPoint Presentation</vt:lpstr>
      <vt:lpstr>PowerPoint Presentation</vt:lpstr>
      <vt:lpstr>PowerPoint Presentation</vt:lpstr>
      <vt:lpstr>REPLACE</vt:lpstr>
      <vt:lpstr>Let's practice! INTRODUCTION TO SQL SERVER</vt:lpstr>
      <vt:lpstr>Exercise 1: Len of a string</vt:lpstr>
      <vt:lpstr>Exercise 2: String</vt:lpstr>
      <vt:lpstr>Exercise 3: Substring</vt:lpstr>
      <vt:lpstr>Grouping and  Having INTRODUCTION TO SQL SERVER </vt:lpstr>
      <vt:lpstr>A simple SELECT</vt:lpstr>
      <vt:lpstr>Grouping error</vt:lpstr>
      <vt:lpstr>PowerPoint Presentation</vt:lpstr>
      <vt:lpstr>PowerPoint Presentation</vt:lpstr>
      <vt:lpstr>HAVING</vt:lpstr>
      <vt:lpstr>PowerPoint Presentation</vt:lpstr>
      <vt:lpstr>PowerPoint Presentation</vt:lpstr>
      <vt:lpstr>Summary</vt:lpstr>
      <vt:lpstr>Let's put our skills to  the test! INTRODUCTION TO SQL SERVER</vt:lpstr>
      <vt:lpstr>Exercise 1</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I  NTRODUCTION TO SQL SERVER </dc:title>
  <cp:lastModifiedBy>Thuan Tran</cp:lastModifiedBy>
  <cp:revision>181</cp:revision>
  <dcterms:created xsi:type="dcterms:W3CDTF">2023-12-29T08:41:39Z</dcterms:created>
  <dcterms:modified xsi:type="dcterms:W3CDTF">2024-01-19T08:49:14Z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2023-07-07T00:00:00Z</vt:filetime>
  </property>
  <property fmtid="{D5CDD505-2E9C-101B-9397-08002B2CF9AE}" pid="3" name="Creator">
    <vt:lpwstr>Chromium</vt:lpwstr>
  </property>
  <property fmtid="{D5CDD505-2E9C-101B-9397-08002B2CF9AE}" pid="4" name="LastSaved">
    <vt:filetime>2023-12-29T00:00:00Z</vt:filetime>
  </property>
</Properties>
</file>