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elegraf Bold" charset="1" panose="00000800000000000000"/>
      <p:regular r:id="rId23"/>
    </p:embeddedFont>
    <p:embeddedFont>
      <p:font typeface="Cheddar" charset="1" panose="00000000000000000000"/>
      <p:regular r:id="rId24"/>
    </p:embeddedFont>
    <p:embeddedFont>
      <p:font typeface="Telegraf Medium" charset="1" panose="00000600000000000000"/>
      <p:regular r:id="rId25"/>
    </p:embeddedFont>
    <p:embeddedFont>
      <p:font typeface="Telegraf" charset="1" panose="00000500000000000000"/>
      <p:regular r:id="rId26"/>
    </p:embeddedFont>
    <p:embeddedFont>
      <p:font typeface="Arimo Bold" charset="1" panose="020B07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604352"/>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794607" y="7579398"/>
            <a:ext cx="6698787" cy="905000"/>
            <a:chOff x="0" y="0"/>
            <a:chExt cx="1687384" cy="227964"/>
          </a:xfrm>
        </p:grpSpPr>
        <p:sp>
          <p:nvSpPr>
            <p:cNvPr name="Freeform 4" id="4"/>
            <p:cNvSpPr/>
            <p:nvPr/>
          </p:nvSpPr>
          <p:spPr>
            <a:xfrm flipH="false" flipV="false" rot="0">
              <a:off x="0" y="0"/>
              <a:ext cx="1687384" cy="227964"/>
            </a:xfrm>
            <a:custGeom>
              <a:avLst/>
              <a:gdLst/>
              <a:ahLst/>
              <a:cxnLst/>
              <a:rect r="r" b="b" t="t" l="l"/>
              <a:pathLst>
                <a:path h="227964" w="1687384">
                  <a:moveTo>
                    <a:pt x="58942" y="0"/>
                  </a:moveTo>
                  <a:lnTo>
                    <a:pt x="1628442" y="0"/>
                  </a:lnTo>
                  <a:cubicBezTo>
                    <a:pt x="1660995" y="0"/>
                    <a:pt x="1687384" y="26389"/>
                    <a:pt x="1687384" y="58942"/>
                  </a:cubicBezTo>
                  <a:lnTo>
                    <a:pt x="1687384" y="169022"/>
                  </a:lnTo>
                  <a:cubicBezTo>
                    <a:pt x="1687384" y="184655"/>
                    <a:pt x="1681174" y="199647"/>
                    <a:pt x="1670121" y="210701"/>
                  </a:cubicBezTo>
                  <a:cubicBezTo>
                    <a:pt x="1659067" y="221754"/>
                    <a:pt x="1644075" y="227964"/>
                    <a:pt x="1628442" y="227964"/>
                  </a:cubicBezTo>
                  <a:lnTo>
                    <a:pt x="58942" y="227964"/>
                  </a:lnTo>
                  <a:cubicBezTo>
                    <a:pt x="26389" y="227964"/>
                    <a:pt x="0" y="201575"/>
                    <a:pt x="0" y="169022"/>
                  </a:cubicBezTo>
                  <a:lnTo>
                    <a:pt x="0" y="58942"/>
                  </a:lnTo>
                  <a:cubicBezTo>
                    <a:pt x="0" y="43309"/>
                    <a:pt x="6210" y="28317"/>
                    <a:pt x="17264" y="17264"/>
                  </a:cubicBezTo>
                  <a:cubicBezTo>
                    <a:pt x="28317" y="6210"/>
                    <a:pt x="43309" y="0"/>
                    <a:pt x="58942" y="0"/>
                  </a:cubicBezTo>
                  <a:close/>
                </a:path>
              </a:pathLst>
            </a:custGeom>
            <a:solidFill>
              <a:srgbClr val="02B676"/>
            </a:solidFill>
          </p:spPr>
        </p:sp>
        <p:sp>
          <p:nvSpPr>
            <p:cNvPr name="TextBox 5" id="5"/>
            <p:cNvSpPr txBox="true"/>
            <p:nvPr/>
          </p:nvSpPr>
          <p:spPr>
            <a:xfrm>
              <a:off x="0" y="-85725"/>
              <a:ext cx="1687384" cy="313689"/>
            </a:xfrm>
            <a:prstGeom prst="rect">
              <a:avLst/>
            </a:prstGeom>
          </p:spPr>
          <p:txBody>
            <a:bodyPr anchor="ctr" rtlCol="false" tIns="50800" lIns="50800" bIns="50800" rIns="50800"/>
            <a:lstStyle/>
            <a:p>
              <a:pPr algn="ctr">
                <a:lnSpc>
                  <a:spcPts val="3499"/>
                </a:lnSpc>
                <a:spcBef>
                  <a:spcPct val="0"/>
                </a:spcBef>
              </a:pPr>
              <a:r>
                <a:rPr lang="en-US" b="true" sz="2499">
                  <a:solidFill>
                    <a:srgbClr val="FFFFFF"/>
                  </a:solidFill>
                  <a:latin typeface="Telegraf Bold"/>
                  <a:ea typeface="Telegraf Bold"/>
                  <a:cs typeface="Telegraf Bold"/>
                  <a:sym typeface="Telegraf Bold"/>
                </a:rPr>
                <a:t>NGUYEN TIEN MINH -22010759</a:t>
              </a:r>
            </a:p>
          </p:txBody>
        </p:sp>
      </p:grpSp>
      <p:grpSp>
        <p:nvGrpSpPr>
          <p:cNvPr name="Group 6" id="6"/>
          <p:cNvGrpSpPr/>
          <p:nvPr/>
        </p:nvGrpSpPr>
        <p:grpSpPr>
          <a:xfrm rot="0">
            <a:off x="4904383" y="8470928"/>
            <a:ext cx="8479234" cy="905000"/>
            <a:chOff x="0" y="0"/>
            <a:chExt cx="2135868" cy="227964"/>
          </a:xfrm>
        </p:grpSpPr>
        <p:sp>
          <p:nvSpPr>
            <p:cNvPr name="Freeform 7" id="7"/>
            <p:cNvSpPr/>
            <p:nvPr/>
          </p:nvSpPr>
          <p:spPr>
            <a:xfrm flipH="false" flipV="false" rot="0">
              <a:off x="0" y="0"/>
              <a:ext cx="2135868" cy="227964"/>
            </a:xfrm>
            <a:custGeom>
              <a:avLst/>
              <a:gdLst/>
              <a:ahLst/>
              <a:cxnLst/>
              <a:rect r="r" b="b" t="t" l="l"/>
              <a:pathLst>
                <a:path h="227964" w="2135868">
                  <a:moveTo>
                    <a:pt x="46565" y="0"/>
                  </a:moveTo>
                  <a:lnTo>
                    <a:pt x="2089303" y="0"/>
                  </a:lnTo>
                  <a:cubicBezTo>
                    <a:pt x="2101653" y="0"/>
                    <a:pt x="2113497" y="4906"/>
                    <a:pt x="2122230" y="13639"/>
                  </a:cubicBezTo>
                  <a:cubicBezTo>
                    <a:pt x="2130962" y="22371"/>
                    <a:pt x="2135868" y="34215"/>
                    <a:pt x="2135868" y="46565"/>
                  </a:cubicBezTo>
                  <a:lnTo>
                    <a:pt x="2135868" y="181399"/>
                  </a:lnTo>
                  <a:cubicBezTo>
                    <a:pt x="2135868" y="193749"/>
                    <a:pt x="2130962" y="205593"/>
                    <a:pt x="2122230" y="214326"/>
                  </a:cubicBezTo>
                  <a:cubicBezTo>
                    <a:pt x="2113497" y="223058"/>
                    <a:pt x="2101653" y="227964"/>
                    <a:pt x="2089303" y="227964"/>
                  </a:cubicBezTo>
                  <a:lnTo>
                    <a:pt x="46565" y="227964"/>
                  </a:lnTo>
                  <a:cubicBezTo>
                    <a:pt x="34215" y="227964"/>
                    <a:pt x="22371" y="223058"/>
                    <a:pt x="13639" y="214326"/>
                  </a:cubicBezTo>
                  <a:cubicBezTo>
                    <a:pt x="4906" y="205593"/>
                    <a:pt x="0" y="193749"/>
                    <a:pt x="0" y="181399"/>
                  </a:cubicBezTo>
                  <a:lnTo>
                    <a:pt x="0" y="46565"/>
                  </a:lnTo>
                  <a:cubicBezTo>
                    <a:pt x="0" y="34215"/>
                    <a:pt x="4906" y="22371"/>
                    <a:pt x="13639" y="13639"/>
                  </a:cubicBezTo>
                  <a:cubicBezTo>
                    <a:pt x="22371" y="4906"/>
                    <a:pt x="34215" y="0"/>
                    <a:pt x="46565" y="0"/>
                  </a:cubicBezTo>
                  <a:close/>
                </a:path>
              </a:pathLst>
            </a:custGeom>
            <a:solidFill>
              <a:srgbClr val="F7562B"/>
            </a:solidFill>
          </p:spPr>
        </p:sp>
        <p:sp>
          <p:nvSpPr>
            <p:cNvPr name="TextBox 8" id="8"/>
            <p:cNvSpPr txBox="true"/>
            <p:nvPr/>
          </p:nvSpPr>
          <p:spPr>
            <a:xfrm>
              <a:off x="0" y="-76200"/>
              <a:ext cx="2135868" cy="304164"/>
            </a:xfrm>
            <a:prstGeom prst="rect">
              <a:avLst/>
            </a:prstGeom>
          </p:spPr>
          <p:txBody>
            <a:bodyPr anchor="ctr" rtlCol="false" tIns="50800" lIns="50800" bIns="50800" rIns="50800"/>
            <a:lstStyle/>
            <a:p>
              <a:pPr algn="ctr">
                <a:lnSpc>
                  <a:spcPts val="2800"/>
                </a:lnSpc>
              </a:pPr>
              <a:r>
                <a:rPr lang="en-US" b="true" sz="2000">
                  <a:solidFill>
                    <a:srgbClr val="FFFFFF"/>
                  </a:solidFill>
                  <a:latin typeface="Telegraf Bold"/>
                  <a:ea typeface="Telegraf Bold"/>
                  <a:cs typeface="Telegraf Bold"/>
                  <a:sym typeface="Telegraf Bold"/>
                </a:rPr>
                <a:t>FACULTY OF ELECTRICAL AND ELECTRONIC ENGINEERING</a:t>
              </a:r>
            </a:p>
            <a:p>
              <a:pPr algn="ctr">
                <a:lnSpc>
                  <a:spcPts val="140"/>
                </a:lnSpc>
                <a:spcBef>
                  <a:spcPct val="0"/>
                </a:spcBef>
              </a:pPr>
            </a:p>
          </p:txBody>
        </p:sp>
      </p:grpSp>
      <p:sp>
        <p:nvSpPr>
          <p:cNvPr name="Freeform 9" id="9"/>
          <p:cNvSpPr/>
          <p:nvPr/>
        </p:nvSpPr>
        <p:spPr>
          <a:xfrm flipH="false" flipV="false" rot="0">
            <a:off x="6346123" y="2163419"/>
            <a:ext cx="5595754" cy="3469201"/>
          </a:xfrm>
          <a:custGeom>
            <a:avLst/>
            <a:gdLst/>
            <a:ahLst/>
            <a:cxnLst/>
            <a:rect r="r" b="b" t="t" l="l"/>
            <a:pathLst>
              <a:path h="3469201" w="5595754">
                <a:moveTo>
                  <a:pt x="0" y="0"/>
                </a:moveTo>
                <a:lnTo>
                  <a:pt x="5595754" y="0"/>
                </a:lnTo>
                <a:lnTo>
                  <a:pt x="5595754" y="3469201"/>
                </a:lnTo>
                <a:lnTo>
                  <a:pt x="0" y="3469201"/>
                </a:lnTo>
                <a:lnTo>
                  <a:pt x="0" y="0"/>
                </a:lnTo>
                <a:close/>
              </a:path>
            </a:pathLst>
          </a:custGeom>
          <a:blipFill>
            <a:blip r:embed="rId4"/>
            <a:stretch>
              <a:fillRect l="0" t="-1121" r="0" b="-1121"/>
            </a:stretch>
          </a:blipFill>
        </p:spPr>
      </p:sp>
      <p:sp>
        <p:nvSpPr>
          <p:cNvPr name="TextBox 10" id="10"/>
          <p:cNvSpPr txBox="true"/>
          <p:nvPr/>
        </p:nvSpPr>
        <p:spPr>
          <a:xfrm rot="0">
            <a:off x="1028700" y="5965069"/>
            <a:ext cx="16230600" cy="842106"/>
          </a:xfrm>
          <a:prstGeom prst="rect">
            <a:avLst/>
          </a:prstGeom>
        </p:spPr>
        <p:txBody>
          <a:bodyPr anchor="t" rtlCol="false" tIns="0" lIns="0" bIns="0" rIns="0">
            <a:spAutoFit/>
          </a:bodyPr>
          <a:lstStyle/>
          <a:p>
            <a:pPr algn="l">
              <a:lnSpc>
                <a:spcPts val="5267"/>
              </a:lnSpc>
            </a:pPr>
            <a:r>
              <a:rPr lang="en-US" sz="5852">
                <a:solidFill>
                  <a:srgbClr val="290606"/>
                </a:solidFill>
                <a:latin typeface="Cheddar"/>
                <a:ea typeface="Cheddar"/>
                <a:cs typeface="Cheddar"/>
                <a:sym typeface="Cheddar"/>
              </a:rPr>
              <a:t>MAZE-SOLVING PROBLEM WITH BASIC REINFORCEMENT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3675464" y="2092325"/>
            <a:ext cx="9699552" cy="7165975"/>
          </a:xfrm>
          <a:custGeom>
            <a:avLst/>
            <a:gdLst/>
            <a:ahLst/>
            <a:cxnLst/>
            <a:rect r="r" b="b" t="t" l="l"/>
            <a:pathLst>
              <a:path h="7165975" w="9699552">
                <a:moveTo>
                  <a:pt x="0" y="0"/>
                </a:moveTo>
                <a:lnTo>
                  <a:pt x="9699552" y="0"/>
                </a:lnTo>
                <a:lnTo>
                  <a:pt x="9699552" y="7165975"/>
                </a:lnTo>
                <a:lnTo>
                  <a:pt x="0" y="7165975"/>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4772473" y="2092325"/>
            <a:ext cx="10266947" cy="7165975"/>
          </a:xfrm>
          <a:custGeom>
            <a:avLst/>
            <a:gdLst/>
            <a:ahLst/>
            <a:cxnLst/>
            <a:rect r="r" b="b" t="t" l="l"/>
            <a:pathLst>
              <a:path h="7165975" w="10266947">
                <a:moveTo>
                  <a:pt x="0" y="0"/>
                </a:moveTo>
                <a:lnTo>
                  <a:pt x="10266947" y="0"/>
                </a:lnTo>
                <a:lnTo>
                  <a:pt x="10266947" y="7165975"/>
                </a:lnTo>
                <a:lnTo>
                  <a:pt x="0" y="7165975"/>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3790925" y="2092325"/>
            <a:ext cx="11084016" cy="6317729"/>
          </a:xfrm>
          <a:custGeom>
            <a:avLst/>
            <a:gdLst/>
            <a:ahLst/>
            <a:cxnLst/>
            <a:rect r="r" b="b" t="t" l="l"/>
            <a:pathLst>
              <a:path h="6317729" w="11084016">
                <a:moveTo>
                  <a:pt x="0" y="0"/>
                </a:moveTo>
                <a:lnTo>
                  <a:pt x="11084016" y="0"/>
                </a:lnTo>
                <a:lnTo>
                  <a:pt x="11084016" y="6317729"/>
                </a:lnTo>
                <a:lnTo>
                  <a:pt x="0" y="6317729"/>
                </a:lnTo>
                <a:lnTo>
                  <a:pt x="0" y="0"/>
                </a:lnTo>
                <a:close/>
              </a:path>
            </a:pathLst>
          </a:custGeom>
          <a:blipFill>
            <a:blip r:embed="rId3"/>
            <a:stretch>
              <a:fillRect l="0" t="0" r="0" b="0"/>
            </a:stretch>
          </a:blipFill>
        </p:spPr>
      </p:sp>
      <p:sp>
        <p:nvSpPr>
          <p:cNvPr name="Freeform 4" id="4"/>
          <p:cNvSpPr/>
          <p:nvPr/>
        </p:nvSpPr>
        <p:spPr>
          <a:xfrm flipH="false" flipV="false" rot="0">
            <a:off x="3790925" y="7905399"/>
            <a:ext cx="11084016" cy="3101457"/>
          </a:xfrm>
          <a:custGeom>
            <a:avLst/>
            <a:gdLst/>
            <a:ahLst/>
            <a:cxnLst/>
            <a:rect r="r" b="b" t="t" l="l"/>
            <a:pathLst>
              <a:path h="3101457" w="11084016">
                <a:moveTo>
                  <a:pt x="0" y="0"/>
                </a:moveTo>
                <a:lnTo>
                  <a:pt x="11084016" y="0"/>
                </a:lnTo>
                <a:lnTo>
                  <a:pt x="11084016" y="3101457"/>
                </a:lnTo>
                <a:lnTo>
                  <a:pt x="0" y="3101457"/>
                </a:lnTo>
                <a:lnTo>
                  <a:pt x="0" y="0"/>
                </a:lnTo>
                <a:close/>
              </a:path>
            </a:pathLst>
          </a:custGeom>
          <a:blipFill>
            <a:blip r:embed="rId4"/>
            <a:stretch>
              <a:fillRect l="0" t="-6246" r="0" b="-6246"/>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3779523" y="2092325"/>
            <a:ext cx="10728955" cy="3689672"/>
          </a:xfrm>
          <a:custGeom>
            <a:avLst/>
            <a:gdLst/>
            <a:ahLst/>
            <a:cxnLst/>
            <a:rect r="r" b="b" t="t" l="l"/>
            <a:pathLst>
              <a:path h="3689672" w="10728955">
                <a:moveTo>
                  <a:pt x="0" y="0"/>
                </a:moveTo>
                <a:lnTo>
                  <a:pt x="10728954" y="0"/>
                </a:lnTo>
                <a:lnTo>
                  <a:pt x="10728954" y="3689672"/>
                </a:lnTo>
                <a:lnTo>
                  <a:pt x="0" y="3689672"/>
                </a:lnTo>
                <a:lnTo>
                  <a:pt x="0" y="0"/>
                </a:lnTo>
                <a:close/>
              </a:path>
            </a:pathLst>
          </a:custGeom>
          <a:blipFill>
            <a:blip r:embed="rId3"/>
            <a:stretch>
              <a:fillRect l="0" t="0" r="0" b="0"/>
            </a:stretch>
          </a:blipFill>
        </p:spPr>
      </p:sp>
      <p:sp>
        <p:nvSpPr>
          <p:cNvPr name="Freeform 4" id="4"/>
          <p:cNvSpPr/>
          <p:nvPr/>
        </p:nvSpPr>
        <p:spPr>
          <a:xfrm flipH="false" flipV="false" rot="0">
            <a:off x="3783166" y="5781997"/>
            <a:ext cx="10725312" cy="3728323"/>
          </a:xfrm>
          <a:custGeom>
            <a:avLst/>
            <a:gdLst/>
            <a:ahLst/>
            <a:cxnLst/>
            <a:rect r="r" b="b" t="t" l="l"/>
            <a:pathLst>
              <a:path h="3728323" w="10725312">
                <a:moveTo>
                  <a:pt x="0" y="0"/>
                </a:moveTo>
                <a:lnTo>
                  <a:pt x="10725311" y="0"/>
                </a:lnTo>
                <a:lnTo>
                  <a:pt x="10725311" y="3728323"/>
                </a:lnTo>
                <a:lnTo>
                  <a:pt x="0" y="3728323"/>
                </a:lnTo>
                <a:lnTo>
                  <a:pt x="0" y="0"/>
                </a:lnTo>
                <a:close/>
              </a:path>
            </a:pathLst>
          </a:custGeom>
          <a:blipFill>
            <a:blip r:embed="rId4"/>
            <a:stretch>
              <a:fillRect l="0" t="0" r="0" b="0"/>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3819966" y="2171133"/>
            <a:ext cx="10648068" cy="2972367"/>
          </a:xfrm>
          <a:custGeom>
            <a:avLst/>
            <a:gdLst/>
            <a:ahLst/>
            <a:cxnLst/>
            <a:rect r="r" b="b" t="t" l="l"/>
            <a:pathLst>
              <a:path h="2972367" w="10648068">
                <a:moveTo>
                  <a:pt x="0" y="0"/>
                </a:moveTo>
                <a:lnTo>
                  <a:pt x="10648068" y="0"/>
                </a:lnTo>
                <a:lnTo>
                  <a:pt x="10648068" y="2972367"/>
                </a:lnTo>
                <a:lnTo>
                  <a:pt x="0" y="2972367"/>
                </a:lnTo>
                <a:lnTo>
                  <a:pt x="0" y="0"/>
                </a:lnTo>
                <a:close/>
              </a:path>
            </a:pathLst>
          </a:custGeom>
          <a:blipFill>
            <a:blip r:embed="rId3"/>
            <a:stretch>
              <a:fillRect l="0" t="0" r="0" b="0"/>
            </a:stretch>
          </a:blipFill>
        </p:spPr>
      </p:sp>
      <p:sp>
        <p:nvSpPr>
          <p:cNvPr name="Freeform 4" id="4"/>
          <p:cNvSpPr/>
          <p:nvPr/>
        </p:nvSpPr>
        <p:spPr>
          <a:xfrm flipH="false" flipV="false" rot="0">
            <a:off x="3819966" y="5143500"/>
            <a:ext cx="10651779" cy="3108224"/>
          </a:xfrm>
          <a:custGeom>
            <a:avLst/>
            <a:gdLst/>
            <a:ahLst/>
            <a:cxnLst/>
            <a:rect r="r" b="b" t="t" l="l"/>
            <a:pathLst>
              <a:path h="3108224" w="10651779">
                <a:moveTo>
                  <a:pt x="0" y="0"/>
                </a:moveTo>
                <a:lnTo>
                  <a:pt x="10651779" y="0"/>
                </a:lnTo>
                <a:lnTo>
                  <a:pt x="10651779" y="3108224"/>
                </a:lnTo>
                <a:lnTo>
                  <a:pt x="0" y="3108224"/>
                </a:lnTo>
                <a:lnTo>
                  <a:pt x="0" y="0"/>
                </a:lnTo>
                <a:close/>
              </a:path>
            </a:pathLst>
          </a:custGeom>
          <a:blipFill>
            <a:blip r:embed="rId4"/>
            <a:stretch>
              <a:fillRect l="0" t="0" r="0" b="0"/>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3812554" y="2092325"/>
            <a:ext cx="10662891" cy="3183212"/>
          </a:xfrm>
          <a:custGeom>
            <a:avLst/>
            <a:gdLst/>
            <a:ahLst/>
            <a:cxnLst/>
            <a:rect r="r" b="b" t="t" l="l"/>
            <a:pathLst>
              <a:path h="3183212" w="10662891">
                <a:moveTo>
                  <a:pt x="0" y="0"/>
                </a:moveTo>
                <a:lnTo>
                  <a:pt x="10662892" y="0"/>
                </a:lnTo>
                <a:lnTo>
                  <a:pt x="10662892" y="3183212"/>
                </a:lnTo>
                <a:lnTo>
                  <a:pt x="0" y="3183212"/>
                </a:lnTo>
                <a:lnTo>
                  <a:pt x="0" y="0"/>
                </a:lnTo>
                <a:close/>
              </a:path>
            </a:pathLst>
          </a:custGeom>
          <a:blipFill>
            <a:blip r:embed="rId3"/>
            <a:stretch>
              <a:fillRect l="0" t="0" r="0" b="0"/>
            </a:stretch>
          </a:blipFill>
        </p:spPr>
      </p:sp>
      <p:sp>
        <p:nvSpPr>
          <p:cNvPr name="Freeform 4" id="4"/>
          <p:cNvSpPr/>
          <p:nvPr/>
        </p:nvSpPr>
        <p:spPr>
          <a:xfrm flipH="false" flipV="false" rot="0">
            <a:off x="3819959" y="5275537"/>
            <a:ext cx="10655486" cy="3051899"/>
          </a:xfrm>
          <a:custGeom>
            <a:avLst/>
            <a:gdLst/>
            <a:ahLst/>
            <a:cxnLst/>
            <a:rect r="r" b="b" t="t" l="l"/>
            <a:pathLst>
              <a:path h="3051899" w="10655486">
                <a:moveTo>
                  <a:pt x="0" y="0"/>
                </a:moveTo>
                <a:lnTo>
                  <a:pt x="10655487" y="0"/>
                </a:lnTo>
                <a:lnTo>
                  <a:pt x="10655487" y="3051899"/>
                </a:lnTo>
                <a:lnTo>
                  <a:pt x="0" y="3051899"/>
                </a:lnTo>
                <a:lnTo>
                  <a:pt x="0" y="0"/>
                </a:lnTo>
                <a:close/>
              </a:path>
            </a:pathLst>
          </a:custGeom>
          <a:blipFill>
            <a:blip r:embed="rId4"/>
            <a:stretch>
              <a:fillRect l="0" t="0" r="0" b="0"/>
            </a:stretch>
          </a:blipFill>
        </p:spPr>
      </p:sp>
      <p:sp>
        <p:nvSpPr>
          <p:cNvPr name="TextBox 5" id="5"/>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RESULTS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a:t>
            </a:r>
          </a:p>
        </p:txBody>
      </p:sp>
      <p:sp>
        <p:nvSpPr>
          <p:cNvPr name="TextBox 3" id="3"/>
          <p:cNvSpPr txBox="true"/>
          <p:nvPr/>
        </p:nvSpPr>
        <p:spPr>
          <a:xfrm rot="0">
            <a:off x="7036282" y="2352675"/>
            <a:ext cx="8897921" cy="2790825"/>
          </a:xfrm>
          <a:prstGeom prst="rect">
            <a:avLst/>
          </a:prstGeom>
        </p:spPr>
        <p:txBody>
          <a:bodyPr anchor="t" rtlCol="false" tIns="0" lIns="0" bIns="0" rIns="0">
            <a:spAutoFit/>
          </a:bodyPr>
          <a:lstStyle/>
          <a:p>
            <a:pPr algn="just">
              <a:lnSpc>
                <a:spcPts val="3600"/>
              </a:lnSpc>
            </a:pPr>
            <a:r>
              <a:rPr lang="en-US" sz="3000" spc="147">
                <a:solidFill>
                  <a:srgbClr val="290606"/>
                </a:solidFill>
                <a:latin typeface="Telegraf"/>
                <a:ea typeface="Telegraf"/>
                <a:cs typeface="Telegraf"/>
                <a:sym typeface="Telegraf"/>
              </a:rPr>
              <a:t>This project implemented and compared several traditional Reinforcement Learning (RL) algorithms, including Q-Learning, SARSA, Monte Carlo, Policy Iteration, and Value Iteration, in the context of solving maze navigation problems</a:t>
            </a:r>
          </a:p>
        </p:txBody>
      </p:sp>
      <p:sp>
        <p:nvSpPr>
          <p:cNvPr name="TextBox 4" id="4"/>
          <p:cNvSpPr txBox="true"/>
          <p:nvPr/>
        </p:nvSpPr>
        <p:spPr>
          <a:xfrm rot="0">
            <a:off x="7036282" y="5965828"/>
            <a:ext cx="9642723" cy="3971925"/>
          </a:xfrm>
          <a:prstGeom prst="rect">
            <a:avLst/>
          </a:prstGeom>
        </p:spPr>
        <p:txBody>
          <a:bodyPr anchor="t" rtlCol="false" tIns="0" lIns="0" bIns="0" rIns="0">
            <a:spAutoFit/>
          </a:bodyPr>
          <a:lstStyle/>
          <a:p>
            <a:pPr algn="just">
              <a:lnSpc>
                <a:spcPts val="3495"/>
              </a:lnSpc>
            </a:pPr>
            <a:r>
              <a:rPr lang="en-US" sz="2912" spc="142">
                <a:solidFill>
                  <a:srgbClr val="290606"/>
                </a:solidFill>
                <a:latin typeface="Telegraf"/>
                <a:ea typeface="Telegraf"/>
                <a:cs typeface="Telegraf"/>
                <a:sym typeface="Telegraf"/>
              </a:rPr>
              <a:t>SARSA demonstrated the fastest convergence and execution time, attributed to its on-policy nature. Q-Learning showed slower convergence. Monte Carlo had the slowest performance both in terms of computation time and convergence rate. Policy Iteration and Value Iteration performed very efficiently in small maze environments but encountered significant slowdowns in larger mazes</a:t>
            </a:r>
          </a:p>
        </p:txBody>
      </p:sp>
      <p:sp>
        <p:nvSpPr>
          <p:cNvPr name="Freeform 5" id="5"/>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554935">
            <a:off x="832671" y="3642621"/>
            <a:ext cx="2266188" cy="1023653"/>
          </a:xfrm>
          <a:custGeom>
            <a:avLst/>
            <a:gdLst/>
            <a:ahLst/>
            <a:cxnLst/>
            <a:rect r="r" b="b" t="t" l="l"/>
            <a:pathLst>
              <a:path h="1023653" w="2266188">
                <a:moveTo>
                  <a:pt x="0" y="0"/>
                </a:moveTo>
                <a:lnTo>
                  <a:pt x="2266187" y="0"/>
                </a:lnTo>
                <a:lnTo>
                  <a:pt x="2266187" y="1023653"/>
                </a:lnTo>
                <a:lnTo>
                  <a:pt x="0" y="10236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28006">
            <a:off x="1083488" y="6694692"/>
            <a:ext cx="2266188" cy="1023653"/>
          </a:xfrm>
          <a:custGeom>
            <a:avLst/>
            <a:gdLst/>
            <a:ahLst/>
            <a:cxnLst/>
            <a:rect r="r" b="b" t="t" l="l"/>
            <a:pathLst>
              <a:path h="1023653" w="2266188">
                <a:moveTo>
                  <a:pt x="0" y="1023652"/>
                </a:moveTo>
                <a:lnTo>
                  <a:pt x="2266188" y="1023652"/>
                </a:lnTo>
                <a:lnTo>
                  <a:pt x="2266188" y="0"/>
                </a:lnTo>
                <a:lnTo>
                  <a:pt x="0" y="0"/>
                </a:lnTo>
                <a:lnTo>
                  <a:pt x="0" y="10236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86350" y="124649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THANK’S FOR WATCHING</a:t>
            </a:r>
          </a:p>
        </p:txBody>
      </p:sp>
      <p:sp>
        <p:nvSpPr>
          <p:cNvPr name="Freeform 5" id="5"/>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8954972" y="3238554"/>
            <a:ext cx="7948066" cy="4662172"/>
          </a:xfrm>
          <a:prstGeom prst="rect">
            <a:avLst/>
          </a:prstGeom>
        </p:spPr>
        <p:txBody>
          <a:bodyPr anchor="t" rtlCol="false" tIns="0" lIns="0" bIns="0" rIns="0">
            <a:spAutoFit/>
          </a:bodyPr>
          <a:lstStyle/>
          <a:p>
            <a:pPr algn="l" marL="993130" indent="-496565" lvl="1">
              <a:lnSpc>
                <a:spcPts val="7359"/>
              </a:lnSpc>
              <a:buFont typeface="Arial"/>
              <a:buChar char="•"/>
            </a:pPr>
            <a:r>
              <a:rPr lang="en-US" b="true" sz="4599">
                <a:solidFill>
                  <a:srgbClr val="290606"/>
                </a:solidFill>
                <a:latin typeface="Telegraf Medium"/>
                <a:ea typeface="Telegraf Medium"/>
                <a:cs typeface="Telegraf Medium"/>
                <a:sym typeface="Telegraf Medium"/>
              </a:rPr>
              <a:t>Introduction</a:t>
            </a:r>
          </a:p>
          <a:p>
            <a:pPr algn="l" marL="993130" indent="-496565" lvl="1">
              <a:lnSpc>
                <a:spcPts val="7359"/>
              </a:lnSpc>
              <a:buFont typeface="Arial"/>
              <a:buChar char="•"/>
            </a:pPr>
            <a:r>
              <a:rPr lang="en-US" b="true" sz="4599">
                <a:solidFill>
                  <a:srgbClr val="290606"/>
                </a:solidFill>
                <a:latin typeface="Telegraf Medium"/>
                <a:ea typeface="Telegraf Medium"/>
                <a:cs typeface="Telegraf Medium"/>
                <a:sym typeface="Telegraf Medium"/>
              </a:rPr>
              <a:t>Theoretical Background</a:t>
            </a:r>
          </a:p>
          <a:p>
            <a:pPr algn="l" marL="993130" indent="-496565" lvl="1">
              <a:lnSpc>
                <a:spcPts val="7359"/>
              </a:lnSpc>
              <a:buFont typeface="Arial"/>
              <a:buChar char="•"/>
            </a:pPr>
            <a:r>
              <a:rPr lang="en-US" b="true" sz="4599">
                <a:solidFill>
                  <a:srgbClr val="290606"/>
                </a:solidFill>
                <a:latin typeface="Telegraf Medium"/>
                <a:ea typeface="Telegraf Medium"/>
                <a:cs typeface="Telegraf Medium"/>
                <a:sym typeface="Telegraf Medium"/>
              </a:rPr>
              <a:t>Methodology</a:t>
            </a:r>
          </a:p>
          <a:p>
            <a:pPr algn="l" marL="993130" indent="-496565" lvl="1">
              <a:lnSpc>
                <a:spcPts val="7359"/>
              </a:lnSpc>
              <a:buFont typeface="Arial"/>
              <a:buChar char="•"/>
            </a:pPr>
            <a:r>
              <a:rPr lang="en-US" b="true" sz="4599">
                <a:solidFill>
                  <a:srgbClr val="290606"/>
                </a:solidFill>
                <a:latin typeface="Telegraf Medium"/>
                <a:ea typeface="Telegraf Medium"/>
                <a:cs typeface="Telegraf Medium"/>
                <a:sym typeface="Telegraf Medium"/>
              </a:rPr>
              <a:t>Experimental Setup</a:t>
            </a:r>
          </a:p>
          <a:p>
            <a:pPr algn="l" marL="993130" indent="-496565" lvl="1">
              <a:lnSpc>
                <a:spcPts val="7359"/>
              </a:lnSpc>
              <a:buFont typeface="Arial"/>
              <a:buChar char="•"/>
            </a:pPr>
            <a:r>
              <a:rPr lang="en-US" b="true" sz="4599">
                <a:solidFill>
                  <a:srgbClr val="290606"/>
                </a:solidFill>
                <a:latin typeface="Telegraf Medium"/>
                <a:ea typeface="Telegraf Medium"/>
                <a:cs typeface="Telegraf Medium"/>
                <a:sym typeface="Telegraf Medium"/>
              </a:rPr>
              <a:t>Results</a:t>
            </a:r>
          </a:p>
        </p:txBody>
      </p:sp>
      <p:sp>
        <p:nvSpPr>
          <p:cNvPr name="Freeform 3" id="3"/>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TextBox 4" id="4"/>
          <p:cNvSpPr txBox="true"/>
          <p:nvPr/>
        </p:nvSpPr>
        <p:spPr>
          <a:xfrm rot="0">
            <a:off x="8954972" y="1737422"/>
            <a:ext cx="8304328" cy="1073150"/>
          </a:xfrm>
          <a:prstGeom prst="rect">
            <a:avLst/>
          </a:prstGeom>
        </p:spPr>
        <p:txBody>
          <a:bodyPr anchor="t" rtlCol="false" tIns="0" lIns="0" bIns="0" rIns="0">
            <a:spAutoFit/>
          </a:bodyPr>
          <a:lstStyle/>
          <a:p>
            <a:pPr algn="r">
              <a:lnSpc>
                <a:spcPts val="6999"/>
              </a:lnSpc>
            </a:pPr>
            <a:r>
              <a:rPr lang="en-US" sz="6999" spc="342">
                <a:solidFill>
                  <a:srgbClr val="290606"/>
                </a:solidFill>
                <a:latin typeface="Cheddar"/>
                <a:ea typeface="Cheddar"/>
                <a:cs typeface="Cheddar"/>
                <a:sym typeface="Cheddar"/>
              </a:rPr>
              <a:t>PRESENTATION OUTLINE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771207" y="2591509"/>
            <a:ext cx="11057462" cy="3397829"/>
            <a:chOff x="0" y="0"/>
            <a:chExt cx="2912253" cy="894902"/>
          </a:xfrm>
        </p:grpSpPr>
        <p:sp>
          <p:nvSpPr>
            <p:cNvPr name="Freeform 3" id="3"/>
            <p:cNvSpPr/>
            <p:nvPr/>
          </p:nvSpPr>
          <p:spPr>
            <a:xfrm flipH="false" flipV="false" rot="0">
              <a:off x="0" y="0"/>
              <a:ext cx="2912253" cy="894902"/>
            </a:xfrm>
            <a:custGeom>
              <a:avLst/>
              <a:gdLst/>
              <a:ahLst/>
              <a:cxnLst/>
              <a:rect r="r" b="b" t="t" l="l"/>
              <a:pathLst>
                <a:path h="894902" w="2912253">
                  <a:moveTo>
                    <a:pt x="35708" y="0"/>
                  </a:moveTo>
                  <a:lnTo>
                    <a:pt x="2876546" y="0"/>
                  </a:lnTo>
                  <a:cubicBezTo>
                    <a:pt x="2886016" y="0"/>
                    <a:pt x="2895098" y="3762"/>
                    <a:pt x="2901795" y="10459"/>
                  </a:cubicBezTo>
                  <a:cubicBezTo>
                    <a:pt x="2908491" y="17155"/>
                    <a:pt x="2912253" y="26238"/>
                    <a:pt x="2912253" y="35708"/>
                  </a:cubicBezTo>
                  <a:lnTo>
                    <a:pt x="2912253" y="859194"/>
                  </a:lnTo>
                  <a:cubicBezTo>
                    <a:pt x="2912253" y="878915"/>
                    <a:pt x="2896266" y="894902"/>
                    <a:pt x="2876546" y="894902"/>
                  </a:cubicBezTo>
                  <a:lnTo>
                    <a:pt x="35708" y="894902"/>
                  </a:lnTo>
                  <a:cubicBezTo>
                    <a:pt x="15987" y="894902"/>
                    <a:pt x="0" y="878915"/>
                    <a:pt x="0" y="859194"/>
                  </a:cubicBezTo>
                  <a:lnTo>
                    <a:pt x="0" y="35708"/>
                  </a:lnTo>
                  <a:cubicBezTo>
                    <a:pt x="0" y="15987"/>
                    <a:pt x="15987" y="0"/>
                    <a:pt x="35708" y="0"/>
                  </a:cubicBezTo>
                  <a:close/>
                </a:path>
              </a:pathLst>
            </a:custGeom>
            <a:solidFill>
              <a:srgbClr val="02B676"/>
            </a:solidFill>
          </p:spPr>
        </p:sp>
        <p:sp>
          <p:nvSpPr>
            <p:cNvPr name="TextBox 4" id="4"/>
            <p:cNvSpPr txBox="true"/>
            <p:nvPr/>
          </p:nvSpPr>
          <p:spPr>
            <a:xfrm>
              <a:off x="0" y="-66675"/>
              <a:ext cx="2912253" cy="96157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01917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6" id="6"/>
          <p:cNvSpPr txBox="true"/>
          <p:nvPr/>
        </p:nvSpPr>
        <p:spPr>
          <a:xfrm rot="0">
            <a:off x="1106632" y="2737848"/>
            <a:ext cx="8771922" cy="3286125"/>
          </a:xfrm>
          <a:prstGeom prst="rect">
            <a:avLst/>
          </a:prstGeom>
        </p:spPr>
        <p:txBody>
          <a:bodyPr anchor="t" rtlCol="false" tIns="0" lIns="0" bIns="0" rIns="0">
            <a:spAutoFit/>
          </a:bodyPr>
          <a:lstStyle/>
          <a:p>
            <a:pPr algn="just">
              <a:lnSpc>
                <a:spcPts val="2880"/>
              </a:lnSpc>
            </a:pPr>
            <a:r>
              <a:rPr lang="en-US" b="true" sz="2400" spc="117">
                <a:solidFill>
                  <a:srgbClr val="FFFFFF"/>
                </a:solidFill>
                <a:latin typeface="Telegraf Bold"/>
                <a:ea typeface="Telegraf Bold"/>
                <a:cs typeface="Telegraf Bold"/>
                <a:sym typeface="Telegraf Bold"/>
              </a:rPr>
              <a:t>Reinforcement Learning (RL) is a branch of machine learning where an agent learns how to interact with an environment by taking actions and observing the results. In this project, I focus on solving a classic RL problem: the maze-solving problem. The agent is placed in a maze and must find its way out by moving through square cells step by step. The agent's goal is to find the shortest path from the start position to the goal.</a:t>
            </a:r>
          </a:p>
        </p:txBody>
      </p:sp>
      <p:sp>
        <p:nvSpPr>
          <p:cNvPr name="TextBox 7" id="7"/>
          <p:cNvSpPr txBox="true"/>
          <p:nvPr/>
        </p:nvSpPr>
        <p:spPr>
          <a:xfrm rot="0">
            <a:off x="1028700" y="6752626"/>
            <a:ext cx="16230600" cy="2714625"/>
          </a:xfrm>
          <a:prstGeom prst="rect">
            <a:avLst/>
          </a:prstGeom>
        </p:spPr>
        <p:txBody>
          <a:bodyPr anchor="t" rtlCol="false" tIns="0" lIns="0" bIns="0" rIns="0">
            <a:spAutoFit/>
          </a:bodyPr>
          <a:lstStyle/>
          <a:p>
            <a:pPr algn="just">
              <a:lnSpc>
                <a:spcPts val="4200"/>
              </a:lnSpc>
            </a:pPr>
            <a:r>
              <a:rPr lang="en-US" sz="3500" spc="171">
                <a:solidFill>
                  <a:srgbClr val="290606"/>
                </a:solidFill>
                <a:latin typeface="Telegraf"/>
                <a:ea typeface="Telegraf"/>
                <a:cs typeface="Telegraf"/>
                <a:sym typeface="Telegraf"/>
              </a:rPr>
              <a:t>The primary objective of this project is to implement and compare various traditional RL algorithms, such as Q-Learning, SARSA, Policy Iteration, Value Iteration, and Monte Carlo, to solve the maze-solving problem. I will evaluate these algorithms based on their performance in solving the problem,  speed, and the quality of the optimal path.</a:t>
            </a:r>
          </a:p>
        </p:txBody>
      </p:sp>
      <p:sp>
        <p:nvSpPr>
          <p:cNvPr name="Freeform 8" id="8"/>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2085240"/>
            <a:ext cx="9623117" cy="1958975"/>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THEORETICAL BACKGROUND</a:t>
            </a:r>
          </a:p>
          <a:p>
            <a:pPr algn="l">
              <a:lnSpc>
                <a:spcPts val="6999"/>
              </a:lnSpc>
            </a:pPr>
          </a:p>
        </p:txBody>
      </p:sp>
      <p:sp>
        <p:nvSpPr>
          <p:cNvPr name="TextBox 3" id="3"/>
          <p:cNvSpPr txBox="true"/>
          <p:nvPr/>
        </p:nvSpPr>
        <p:spPr>
          <a:xfrm rot="0">
            <a:off x="1028700" y="3568535"/>
            <a:ext cx="10396810" cy="6219825"/>
          </a:xfrm>
          <a:prstGeom prst="rect">
            <a:avLst/>
          </a:prstGeom>
        </p:spPr>
        <p:txBody>
          <a:bodyPr anchor="t" rtlCol="false" tIns="0" lIns="0" bIns="0" rIns="0">
            <a:spAutoFit/>
          </a:bodyPr>
          <a:lstStyle/>
          <a:p>
            <a:pPr algn="just">
              <a:lnSpc>
                <a:spcPts val="4080"/>
              </a:lnSpc>
            </a:pPr>
            <a:r>
              <a:rPr lang="en-US" sz="3400" spc="166">
                <a:solidFill>
                  <a:srgbClr val="290606"/>
                </a:solidFill>
                <a:latin typeface="Telegraf"/>
                <a:ea typeface="Telegraf"/>
                <a:cs typeface="Telegraf"/>
                <a:sym typeface="Telegraf"/>
              </a:rPr>
              <a:t>Reinforcement Learning (RL) is built on the interaction between an agent and an environment. The agent takes actions based on its current state, aiming to maximize the cumulative reward it receives from the environment over time. The policy defines the agent’s behavior, mapping states to actions. RL operates under the framework of a Markov Decision Process (MDP), which assumes that the future state depends only on the current state and action, not on previous states or actions.</a:t>
            </a:r>
          </a:p>
        </p:txBody>
      </p:sp>
      <p:sp>
        <p:nvSpPr>
          <p:cNvPr name="Freeform 4" id="4"/>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4690203" y="2789555"/>
            <a:ext cx="3984347" cy="2593758"/>
            <a:chOff x="0" y="0"/>
            <a:chExt cx="1737573" cy="1131138"/>
          </a:xfrm>
        </p:grpSpPr>
        <p:sp>
          <p:nvSpPr>
            <p:cNvPr name="Freeform 3" id="3"/>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4" id="4"/>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5" id="5"/>
          <p:cNvGrpSpPr/>
          <p:nvPr/>
        </p:nvGrpSpPr>
        <p:grpSpPr>
          <a:xfrm rot="0">
            <a:off x="2424378" y="6080544"/>
            <a:ext cx="3984347" cy="2593758"/>
            <a:chOff x="0" y="0"/>
            <a:chExt cx="1737573" cy="1131138"/>
          </a:xfrm>
        </p:grpSpPr>
        <p:sp>
          <p:nvSpPr>
            <p:cNvPr name="Freeform 6" id="6"/>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7" id="7"/>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8" id="8"/>
          <p:cNvGrpSpPr/>
          <p:nvPr/>
        </p:nvGrpSpPr>
        <p:grpSpPr>
          <a:xfrm rot="0">
            <a:off x="9613450" y="2789555"/>
            <a:ext cx="3984347" cy="2593758"/>
            <a:chOff x="0" y="0"/>
            <a:chExt cx="1737573" cy="1131138"/>
          </a:xfrm>
        </p:grpSpPr>
        <p:sp>
          <p:nvSpPr>
            <p:cNvPr name="Freeform 9" id="9"/>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0" id="10"/>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11" id="11"/>
          <p:cNvGrpSpPr/>
          <p:nvPr/>
        </p:nvGrpSpPr>
        <p:grpSpPr>
          <a:xfrm rot="0">
            <a:off x="7151827" y="6080544"/>
            <a:ext cx="3984347" cy="2593758"/>
            <a:chOff x="0" y="0"/>
            <a:chExt cx="1737573" cy="1131138"/>
          </a:xfrm>
        </p:grpSpPr>
        <p:sp>
          <p:nvSpPr>
            <p:cNvPr name="Freeform 12" id="12"/>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3" id="13"/>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14" id="14"/>
          <p:cNvGrpSpPr/>
          <p:nvPr/>
        </p:nvGrpSpPr>
        <p:grpSpPr>
          <a:xfrm rot="0">
            <a:off x="11879275" y="6080544"/>
            <a:ext cx="3984347" cy="2593758"/>
            <a:chOff x="0" y="0"/>
            <a:chExt cx="1737573" cy="1131138"/>
          </a:xfrm>
        </p:grpSpPr>
        <p:sp>
          <p:nvSpPr>
            <p:cNvPr name="Freeform 15" id="15"/>
            <p:cNvSpPr/>
            <p:nvPr/>
          </p:nvSpPr>
          <p:spPr>
            <a:xfrm flipH="false" flipV="false" rot="0">
              <a:off x="0" y="0"/>
              <a:ext cx="1737573" cy="1131138"/>
            </a:xfrm>
            <a:custGeom>
              <a:avLst/>
              <a:gdLst/>
              <a:ahLst/>
              <a:cxnLst/>
              <a:rect r="r" b="b" t="t" l="l"/>
              <a:pathLst>
                <a:path h="1131138" w="1737573">
                  <a:moveTo>
                    <a:pt x="19431" y="0"/>
                  </a:moveTo>
                  <a:lnTo>
                    <a:pt x="1718142" y="0"/>
                  </a:lnTo>
                  <a:cubicBezTo>
                    <a:pt x="1723296" y="0"/>
                    <a:pt x="1728238" y="2047"/>
                    <a:pt x="1731882" y="5691"/>
                  </a:cubicBezTo>
                  <a:cubicBezTo>
                    <a:pt x="1735526" y="9335"/>
                    <a:pt x="1737573" y="14277"/>
                    <a:pt x="1737573" y="19431"/>
                  </a:cubicBezTo>
                  <a:lnTo>
                    <a:pt x="1737573" y="1111707"/>
                  </a:lnTo>
                  <a:cubicBezTo>
                    <a:pt x="1737573" y="1116860"/>
                    <a:pt x="1735526" y="1121802"/>
                    <a:pt x="1731882" y="1125446"/>
                  </a:cubicBezTo>
                  <a:cubicBezTo>
                    <a:pt x="1728238" y="1129090"/>
                    <a:pt x="1723296" y="1131138"/>
                    <a:pt x="1718142" y="1131138"/>
                  </a:cubicBezTo>
                  <a:lnTo>
                    <a:pt x="19431" y="1131138"/>
                  </a:lnTo>
                  <a:cubicBezTo>
                    <a:pt x="8699" y="1131138"/>
                    <a:pt x="0" y="1122438"/>
                    <a:pt x="0" y="1111707"/>
                  </a:cubicBezTo>
                  <a:lnTo>
                    <a:pt x="0" y="19431"/>
                  </a:lnTo>
                  <a:cubicBezTo>
                    <a:pt x="0" y="14277"/>
                    <a:pt x="2047" y="9335"/>
                    <a:pt x="5691" y="5691"/>
                  </a:cubicBezTo>
                  <a:cubicBezTo>
                    <a:pt x="9335" y="2047"/>
                    <a:pt x="14277" y="0"/>
                    <a:pt x="19431" y="0"/>
                  </a:cubicBezTo>
                  <a:close/>
                </a:path>
              </a:pathLst>
            </a:custGeom>
            <a:solidFill>
              <a:srgbClr val="02B676">
                <a:alpha val="69804"/>
              </a:srgbClr>
            </a:solidFill>
          </p:spPr>
        </p:sp>
        <p:sp>
          <p:nvSpPr>
            <p:cNvPr name="TextBox 16" id="16"/>
            <p:cNvSpPr txBox="true"/>
            <p:nvPr/>
          </p:nvSpPr>
          <p:spPr>
            <a:xfrm>
              <a:off x="0" y="-38100"/>
              <a:ext cx="1737573" cy="1169238"/>
            </a:xfrm>
            <a:prstGeom prst="rect">
              <a:avLst/>
            </a:prstGeom>
          </p:spPr>
          <p:txBody>
            <a:bodyPr anchor="ctr" rtlCol="false" tIns="80497" lIns="80497" bIns="80497" rIns="80497"/>
            <a:lstStyle/>
            <a:p>
              <a:pPr algn="ctr">
                <a:lnSpc>
                  <a:spcPts val="3599"/>
                </a:lnSpc>
              </a:pPr>
            </a:p>
          </p:txBody>
        </p:sp>
      </p:grpSp>
      <p:grpSp>
        <p:nvGrpSpPr>
          <p:cNvPr name="Group 17" id="17"/>
          <p:cNvGrpSpPr/>
          <p:nvPr/>
        </p:nvGrpSpPr>
        <p:grpSpPr>
          <a:xfrm rot="0">
            <a:off x="11136173" y="2320105"/>
            <a:ext cx="938900" cy="9389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0" id="20"/>
          <p:cNvGrpSpPr/>
          <p:nvPr/>
        </p:nvGrpSpPr>
        <p:grpSpPr>
          <a:xfrm rot="0">
            <a:off x="8674550" y="5611094"/>
            <a:ext cx="938900" cy="9389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22" id="22"/>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3" id="23"/>
          <p:cNvGrpSpPr/>
          <p:nvPr/>
        </p:nvGrpSpPr>
        <p:grpSpPr>
          <a:xfrm rot="0">
            <a:off x="6212926" y="2320105"/>
            <a:ext cx="938900" cy="93890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6" id="26"/>
          <p:cNvGrpSpPr/>
          <p:nvPr/>
        </p:nvGrpSpPr>
        <p:grpSpPr>
          <a:xfrm rot="0">
            <a:off x="3947101" y="5611094"/>
            <a:ext cx="938900" cy="93890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29" id="29"/>
          <p:cNvGrpSpPr/>
          <p:nvPr/>
        </p:nvGrpSpPr>
        <p:grpSpPr>
          <a:xfrm rot="0">
            <a:off x="13401998" y="5611094"/>
            <a:ext cx="938900" cy="93890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sp>
        <p:nvSpPr>
          <p:cNvPr name="TextBox 32" id="32"/>
          <p:cNvSpPr txBox="true"/>
          <p:nvPr/>
        </p:nvSpPr>
        <p:spPr>
          <a:xfrm rot="0">
            <a:off x="1028700" y="1019175"/>
            <a:ext cx="904153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METHODOLOGY</a:t>
            </a:r>
          </a:p>
        </p:txBody>
      </p:sp>
      <p:sp>
        <p:nvSpPr>
          <p:cNvPr name="TextBox 33" id="33"/>
          <p:cNvSpPr txBox="true"/>
          <p:nvPr/>
        </p:nvSpPr>
        <p:spPr>
          <a:xfrm rot="0">
            <a:off x="4913695" y="3497131"/>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Q LEARNING</a:t>
            </a:r>
          </a:p>
        </p:txBody>
      </p:sp>
      <p:sp>
        <p:nvSpPr>
          <p:cNvPr name="TextBox 34" id="34"/>
          <p:cNvSpPr txBox="true"/>
          <p:nvPr/>
        </p:nvSpPr>
        <p:spPr>
          <a:xfrm rot="0">
            <a:off x="4913695" y="4269438"/>
            <a:ext cx="3537364" cy="3562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OFF-POLICY</a:t>
            </a:r>
          </a:p>
        </p:txBody>
      </p:sp>
      <p:sp>
        <p:nvSpPr>
          <p:cNvPr name="TextBox 35" id="35"/>
          <p:cNvSpPr txBox="true"/>
          <p:nvPr/>
        </p:nvSpPr>
        <p:spPr>
          <a:xfrm rot="0">
            <a:off x="2647870" y="7512019"/>
            <a:ext cx="3537364" cy="3562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FREE-MODEL</a:t>
            </a:r>
          </a:p>
        </p:txBody>
      </p:sp>
      <p:sp>
        <p:nvSpPr>
          <p:cNvPr name="TextBox 36" id="36"/>
          <p:cNvSpPr txBox="true"/>
          <p:nvPr/>
        </p:nvSpPr>
        <p:spPr>
          <a:xfrm rot="0">
            <a:off x="9836942" y="4269438"/>
            <a:ext cx="3537364" cy="3562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ON-POLICY</a:t>
            </a:r>
          </a:p>
        </p:txBody>
      </p:sp>
      <p:sp>
        <p:nvSpPr>
          <p:cNvPr name="TextBox 37" id="37"/>
          <p:cNvSpPr txBox="true"/>
          <p:nvPr/>
        </p:nvSpPr>
        <p:spPr>
          <a:xfrm rot="0">
            <a:off x="7375318" y="7512019"/>
            <a:ext cx="3537364" cy="3562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MODEL-BASED</a:t>
            </a:r>
          </a:p>
        </p:txBody>
      </p:sp>
      <p:sp>
        <p:nvSpPr>
          <p:cNvPr name="TextBox 38" id="38"/>
          <p:cNvSpPr txBox="true"/>
          <p:nvPr/>
        </p:nvSpPr>
        <p:spPr>
          <a:xfrm rot="0">
            <a:off x="12102766" y="7512019"/>
            <a:ext cx="3537364" cy="356235"/>
          </a:xfrm>
          <a:prstGeom prst="rect">
            <a:avLst/>
          </a:prstGeom>
        </p:spPr>
        <p:txBody>
          <a:bodyPr anchor="t" rtlCol="false" tIns="0" lIns="0" bIns="0" rIns="0">
            <a:spAutoFit/>
          </a:bodyPr>
          <a:lstStyle/>
          <a:p>
            <a:pPr algn="ctr">
              <a:lnSpc>
                <a:spcPts val="2400"/>
              </a:lnSpc>
            </a:pPr>
            <a:r>
              <a:rPr lang="en-US" b="true" sz="2400" spc="117">
                <a:solidFill>
                  <a:srgbClr val="290606"/>
                </a:solidFill>
                <a:latin typeface="Telegraf Bold"/>
                <a:ea typeface="Telegraf Bold"/>
                <a:cs typeface="Telegraf Bold"/>
                <a:sym typeface="Telegraf Bold"/>
              </a:rPr>
              <a:t>MODEL-BASED</a:t>
            </a:r>
          </a:p>
        </p:txBody>
      </p:sp>
      <p:sp>
        <p:nvSpPr>
          <p:cNvPr name="TextBox 39" id="39"/>
          <p:cNvSpPr txBox="true"/>
          <p:nvPr/>
        </p:nvSpPr>
        <p:spPr>
          <a:xfrm rot="0">
            <a:off x="2647870" y="6730969"/>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MONTE CARLO</a:t>
            </a:r>
          </a:p>
        </p:txBody>
      </p:sp>
      <p:sp>
        <p:nvSpPr>
          <p:cNvPr name="TextBox 40" id="40"/>
          <p:cNvSpPr txBox="true"/>
          <p:nvPr/>
        </p:nvSpPr>
        <p:spPr>
          <a:xfrm rot="0">
            <a:off x="9836942" y="3497131"/>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SARSA</a:t>
            </a:r>
          </a:p>
        </p:txBody>
      </p:sp>
      <p:sp>
        <p:nvSpPr>
          <p:cNvPr name="TextBox 41" id="41"/>
          <p:cNvSpPr txBox="true"/>
          <p:nvPr/>
        </p:nvSpPr>
        <p:spPr>
          <a:xfrm rot="0">
            <a:off x="7375318" y="6730969"/>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POLICY ITERATION</a:t>
            </a:r>
          </a:p>
        </p:txBody>
      </p:sp>
      <p:sp>
        <p:nvSpPr>
          <p:cNvPr name="TextBox 42" id="42"/>
          <p:cNvSpPr txBox="true"/>
          <p:nvPr/>
        </p:nvSpPr>
        <p:spPr>
          <a:xfrm rot="0">
            <a:off x="12102766" y="6730969"/>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VALUE ITERATION</a:t>
            </a:r>
          </a:p>
        </p:txBody>
      </p:sp>
      <p:sp>
        <p:nvSpPr>
          <p:cNvPr name="Freeform 43" id="43"/>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METHODOLOGY</a:t>
            </a:r>
          </a:p>
        </p:txBody>
      </p:sp>
      <p:sp>
        <p:nvSpPr>
          <p:cNvPr name="TextBox 4" id="4"/>
          <p:cNvSpPr txBox="true"/>
          <p:nvPr/>
        </p:nvSpPr>
        <p:spPr>
          <a:xfrm rot="0">
            <a:off x="1938326" y="4688641"/>
            <a:ext cx="2520427" cy="718439"/>
          </a:xfrm>
          <a:prstGeom prst="rect">
            <a:avLst/>
          </a:prstGeom>
        </p:spPr>
        <p:txBody>
          <a:bodyPr anchor="t" rtlCol="false" tIns="0" lIns="0" bIns="0" rIns="0">
            <a:spAutoFit/>
          </a:bodyPr>
          <a:lstStyle/>
          <a:p>
            <a:pPr algn="l">
              <a:lnSpc>
                <a:spcPts val="4737"/>
              </a:lnSpc>
            </a:pPr>
            <a:r>
              <a:rPr lang="en-US" sz="4599">
                <a:solidFill>
                  <a:srgbClr val="290606"/>
                </a:solidFill>
                <a:latin typeface="Cheddar"/>
                <a:ea typeface="Cheddar"/>
                <a:cs typeface="Cheddar"/>
                <a:sym typeface="Cheddar"/>
              </a:rPr>
              <a:t>q LEARNING</a:t>
            </a:r>
          </a:p>
        </p:txBody>
      </p:sp>
      <p:sp>
        <p:nvSpPr>
          <p:cNvPr name="TextBox 5" id="5"/>
          <p:cNvSpPr txBox="true"/>
          <p:nvPr/>
        </p:nvSpPr>
        <p:spPr>
          <a:xfrm rot="0">
            <a:off x="5992441" y="4688641"/>
            <a:ext cx="2197323" cy="718439"/>
          </a:xfrm>
          <a:prstGeom prst="rect">
            <a:avLst/>
          </a:prstGeom>
        </p:spPr>
        <p:txBody>
          <a:bodyPr anchor="t" rtlCol="false" tIns="0" lIns="0" bIns="0" rIns="0">
            <a:spAutoFit/>
          </a:bodyPr>
          <a:lstStyle/>
          <a:p>
            <a:pPr algn="l">
              <a:lnSpc>
                <a:spcPts val="4737"/>
              </a:lnSpc>
            </a:pPr>
            <a:r>
              <a:rPr lang="en-US" sz="4599">
                <a:solidFill>
                  <a:srgbClr val="290606"/>
                </a:solidFill>
                <a:latin typeface="Cheddar"/>
                <a:ea typeface="Cheddar"/>
                <a:cs typeface="Cheddar"/>
                <a:sym typeface="Cheddar"/>
              </a:rPr>
              <a:t>SARSA</a:t>
            </a:r>
          </a:p>
        </p:txBody>
      </p:sp>
      <p:sp>
        <p:nvSpPr>
          <p:cNvPr name="TextBox 6" id="6"/>
          <p:cNvSpPr txBox="true"/>
          <p:nvPr/>
        </p:nvSpPr>
        <p:spPr>
          <a:xfrm rot="0">
            <a:off x="9852695" y="4688641"/>
            <a:ext cx="2197323" cy="718439"/>
          </a:xfrm>
          <a:prstGeom prst="rect">
            <a:avLst/>
          </a:prstGeom>
        </p:spPr>
        <p:txBody>
          <a:bodyPr anchor="t" rtlCol="false" tIns="0" lIns="0" bIns="0" rIns="0">
            <a:spAutoFit/>
          </a:bodyPr>
          <a:lstStyle/>
          <a:p>
            <a:pPr algn="l">
              <a:lnSpc>
                <a:spcPts val="4737"/>
              </a:lnSpc>
            </a:pPr>
            <a:r>
              <a:rPr lang="en-US" sz="4599">
                <a:solidFill>
                  <a:srgbClr val="290606"/>
                </a:solidFill>
                <a:latin typeface="Cheddar"/>
                <a:ea typeface="Cheddar"/>
                <a:cs typeface="Cheddar"/>
                <a:sym typeface="Cheddar"/>
              </a:rPr>
              <a:t>PI AND VI</a:t>
            </a:r>
          </a:p>
        </p:txBody>
      </p:sp>
      <p:sp>
        <p:nvSpPr>
          <p:cNvPr name="TextBox 7" id="7"/>
          <p:cNvSpPr txBox="true"/>
          <p:nvPr/>
        </p:nvSpPr>
        <p:spPr>
          <a:xfrm rot="0">
            <a:off x="13712948" y="4688641"/>
            <a:ext cx="2891968" cy="718439"/>
          </a:xfrm>
          <a:prstGeom prst="rect">
            <a:avLst/>
          </a:prstGeom>
        </p:spPr>
        <p:txBody>
          <a:bodyPr anchor="t" rtlCol="false" tIns="0" lIns="0" bIns="0" rIns="0">
            <a:spAutoFit/>
          </a:bodyPr>
          <a:lstStyle/>
          <a:p>
            <a:pPr algn="l">
              <a:lnSpc>
                <a:spcPts val="4737"/>
              </a:lnSpc>
            </a:pPr>
            <a:r>
              <a:rPr lang="en-US" sz="4599">
                <a:solidFill>
                  <a:srgbClr val="290606"/>
                </a:solidFill>
                <a:latin typeface="Cheddar"/>
                <a:ea typeface="Cheddar"/>
                <a:cs typeface="Cheddar"/>
                <a:sym typeface="Cheddar"/>
              </a:rPr>
              <a:t>MONTE CARLO</a:t>
            </a:r>
          </a:p>
        </p:txBody>
      </p:sp>
      <p:sp>
        <p:nvSpPr>
          <p:cNvPr name="TextBox 8" id="8"/>
          <p:cNvSpPr txBox="true"/>
          <p:nvPr/>
        </p:nvSpPr>
        <p:spPr>
          <a:xfrm rot="0">
            <a:off x="5977587" y="5539739"/>
            <a:ext cx="2469603" cy="274701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being on-policy, is useful for environments where we want the agent to follow a consistent strategy during learning</a:t>
            </a:r>
          </a:p>
        </p:txBody>
      </p:sp>
      <p:sp>
        <p:nvSpPr>
          <p:cNvPr name="TextBox 9" id="9"/>
          <p:cNvSpPr txBox="true"/>
          <p:nvPr/>
        </p:nvSpPr>
        <p:spPr>
          <a:xfrm rot="0">
            <a:off x="9837841" y="5539739"/>
            <a:ext cx="2472572" cy="352806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These model-based algorithms are chosen for their ability to explicitly compute and refine policies and value functions in structured environments</a:t>
            </a:r>
          </a:p>
        </p:txBody>
      </p:sp>
      <p:sp>
        <p:nvSpPr>
          <p:cNvPr name="TextBox 10" id="10"/>
          <p:cNvSpPr txBox="true"/>
          <p:nvPr/>
        </p:nvSpPr>
        <p:spPr>
          <a:xfrm rot="0">
            <a:off x="13698094" y="5539739"/>
            <a:ext cx="2472572" cy="352806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Useful for estimating values based on complete episodes, they are effective when the environment is deterministic, as is the case with the maze problem</a:t>
            </a:r>
          </a:p>
        </p:txBody>
      </p:sp>
      <p:sp>
        <p:nvSpPr>
          <p:cNvPr name="TextBox 11" id="11"/>
          <p:cNvSpPr txBox="true"/>
          <p:nvPr/>
        </p:nvSpPr>
        <p:spPr>
          <a:xfrm rot="0">
            <a:off x="1938326" y="5539739"/>
            <a:ext cx="2874244" cy="3528061"/>
          </a:xfrm>
          <a:prstGeom prst="rect">
            <a:avLst/>
          </a:prstGeom>
        </p:spPr>
        <p:txBody>
          <a:bodyPr anchor="t" rtlCol="false" tIns="0" lIns="0" bIns="0" rIns="0">
            <a:spAutoFit/>
          </a:bodyPr>
          <a:lstStyle/>
          <a:p>
            <a:pPr algn="l">
              <a:lnSpc>
                <a:spcPts val="3119"/>
              </a:lnSpc>
            </a:pPr>
            <a:r>
              <a:rPr lang="en-US" sz="1999">
                <a:solidFill>
                  <a:srgbClr val="290606"/>
                </a:solidFill>
                <a:latin typeface="Telegraf"/>
                <a:ea typeface="Telegraf"/>
                <a:cs typeface="Telegraf"/>
                <a:sym typeface="Telegraf"/>
              </a:rPr>
              <a:t>simple and efficient model-free, off-policy method suitable for environments like mazes, where the optimal policy may differ from the agent's current exploration policy</a:t>
            </a:r>
          </a:p>
        </p:txBody>
      </p:sp>
      <p:sp>
        <p:nvSpPr>
          <p:cNvPr name="Freeform 12" id="1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EXPERIMENTAL SETUP</a:t>
            </a:r>
          </a:p>
        </p:txBody>
      </p:sp>
      <p:grpSp>
        <p:nvGrpSpPr>
          <p:cNvPr name="Group 3" id="3"/>
          <p:cNvGrpSpPr/>
          <p:nvPr/>
        </p:nvGrpSpPr>
        <p:grpSpPr>
          <a:xfrm rot="0">
            <a:off x="9144000" y="3471227"/>
            <a:ext cx="7294445" cy="803783"/>
            <a:chOff x="0" y="0"/>
            <a:chExt cx="1921171" cy="211696"/>
          </a:xfrm>
        </p:grpSpPr>
        <p:sp>
          <p:nvSpPr>
            <p:cNvPr name="Freeform 4" id="4"/>
            <p:cNvSpPr/>
            <p:nvPr/>
          </p:nvSpPr>
          <p:spPr>
            <a:xfrm flipH="false" flipV="false" rot="0">
              <a:off x="0" y="0"/>
              <a:ext cx="1921171" cy="211696"/>
            </a:xfrm>
            <a:custGeom>
              <a:avLst/>
              <a:gdLst/>
              <a:ahLst/>
              <a:cxnLst/>
              <a:rect r="r" b="b" t="t" l="l"/>
              <a:pathLst>
                <a:path h="211696" w="1921171">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sp>
        <p:sp>
          <p:nvSpPr>
            <p:cNvPr name="TextBox 5" id="5"/>
            <p:cNvSpPr txBox="true"/>
            <p:nvPr/>
          </p:nvSpPr>
          <p:spPr>
            <a:xfrm>
              <a:off x="0" y="-104775"/>
              <a:ext cx="1921171"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GENERATE MAZE</a:t>
              </a:r>
            </a:p>
          </p:txBody>
        </p:sp>
      </p:grpSp>
      <p:grpSp>
        <p:nvGrpSpPr>
          <p:cNvPr name="Group 6" id="6"/>
          <p:cNvGrpSpPr/>
          <p:nvPr/>
        </p:nvGrpSpPr>
        <p:grpSpPr>
          <a:xfrm rot="0">
            <a:off x="9144000" y="5633380"/>
            <a:ext cx="7294445" cy="803783"/>
            <a:chOff x="0" y="0"/>
            <a:chExt cx="1921171" cy="211696"/>
          </a:xfrm>
        </p:grpSpPr>
        <p:sp>
          <p:nvSpPr>
            <p:cNvPr name="Freeform 7" id="7"/>
            <p:cNvSpPr/>
            <p:nvPr/>
          </p:nvSpPr>
          <p:spPr>
            <a:xfrm flipH="false" flipV="false" rot="0">
              <a:off x="0" y="0"/>
              <a:ext cx="1921171" cy="211696"/>
            </a:xfrm>
            <a:custGeom>
              <a:avLst/>
              <a:gdLst/>
              <a:ahLst/>
              <a:cxnLst/>
              <a:rect r="r" b="b" t="t" l="l"/>
              <a:pathLst>
                <a:path h="211696" w="1921171">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sp>
        <p:sp>
          <p:nvSpPr>
            <p:cNvPr name="TextBox 8" id="8"/>
            <p:cNvSpPr txBox="true"/>
            <p:nvPr/>
          </p:nvSpPr>
          <p:spPr>
            <a:xfrm>
              <a:off x="0" y="-104775"/>
              <a:ext cx="1921171"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SET UP ENVIRONMENT</a:t>
              </a:r>
            </a:p>
          </p:txBody>
        </p:sp>
      </p:grpSp>
      <p:grpSp>
        <p:nvGrpSpPr>
          <p:cNvPr name="Group 9" id="9"/>
          <p:cNvGrpSpPr/>
          <p:nvPr/>
        </p:nvGrpSpPr>
        <p:grpSpPr>
          <a:xfrm rot="0">
            <a:off x="9144000" y="4552304"/>
            <a:ext cx="7294445" cy="803783"/>
            <a:chOff x="0" y="0"/>
            <a:chExt cx="1921171" cy="211696"/>
          </a:xfrm>
        </p:grpSpPr>
        <p:sp>
          <p:nvSpPr>
            <p:cNvPr name="Freeform 10" id="10"/>
            <p:cNvSpPr/>
            <p:nvPr/>
          </p:nvSpPr>
          <p:spPr>
            <a:xfrm flipH="false" flipV="false" rot="0">
              <a:off x="0" y="0"/>
              <a:ext cx="1921171" cy="211696"/>
            </a:xfrm>
            <a:custGeom>
              <a:avLst/>
              <a:gdLst/>
              <a:ahLst/>
              <a:cxnLst/>
              <a:rect r="r" b="b" t="t" l="l"/>
              <a:pathLst>
                <a:path h="211696" w="1921171">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sp>
        <p:sp>
          <p:nvSpPr>
            <p:cNvPr name="TextBox 11" id="11"/>
            <p:cNvSpPr txBox="true"/>
            <p:nvPr/>
          </p:nvSpPr>
          <p:spPr>
            <a:xfrm>
              <a:off x="0" y="-104775"/>
              <a:ext cx="1921171"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CREATE ENVIRONMENT</a:t>
              </a:r>
            </a:p>
          </p:txBody>
        </p:sp>
      </p:grpSp>
      <p:grpSp>
        <p:nvGrpSpPr>
          <p:cNvPr name="Group 12" id="12"/>
          <p:cNvGrpSpPr/>
          <p:nvPr/>
        </p:nvGrpSpPr>
        <p:grpSpPr>
          <a:xfrm rot="0">
            <a:off x="9144000" y="6713388"/>
            <a:ext cx="7294445" cy="804852"/>
            <a:chOff x="0" y="0"/>
            <a:chExt cx="1921171" cy="211977"/>
          </a:xfrm>
        </p:grpSpPr>
        <p:sp>
          <p:nvSpPr>
            <p:cNvPr name="Freeform 13" id="13"/>
            <p:cNvSpPr/>
            <p:nvPr/>
          </p:nvSpPr>
          <p:spPr>
            <a:xfrm flipH="false" flipV="false" rot="0">
              <a:off x="0" y="0"/>
              <a:ext cx="1921171" cy="211977"/>
            </a:xfrm>
            <a:custGeom>
              <a:avLst/>
              <a:gdLst/>
              <a:ahLst/>
              <a:cxnLst/>
              <a:rect r="r" b="b" t="t" l="l"/>
              <a:pathLst>
                <a:path h="211977" w="1921171">
                  <a:moveTo>
                    <a:pt x="54129" y="0"/>
                  </a:moveTo>
                  <a:lnTo>
                    <a:pt x="1867042" y="0"/>
                  </a:lnTo>
                  <a:cubicBezTo>
                    <a:pt x="1896937" y="0"/>
                    <a:pt x="1921171" y="24234"/>
                    <a:pt x="1921171" y="54129"/>
                  </a:cubicBezTo>
                  <a:lnTo>
                    <a:pt x="1921171" y="157849"/>
                  </a:lnTo>
                  <a:cubicBezTo>
                    <a:pt x="1921171" y="187743"/>
                    <a:pt x="1896937" y="211977"/>
                    <a:pt x="1867042" y="211977"/>
                  </a:cubicBezTo>
                  <a:lnTo>
                    <a:pt x="54129" y="211977"/>
                  </a:lnTo>
                  <a:cubicBezTo>
                    <a:pt x="39773" y="211977"/>
                    <a:pt x="26005" y="206275"/>
                    <a:pt x="15854" y="196124"/>
                  </a:cubicBezTo>
                  <a:cubicBezTo>
                    <a:pt x="5703" y="185972"/>
                    <a:pt x="0" y="172205"/>
                    <a:pt x="0" y="157849"/>
                  </a:cubicBezTo>
                  <a:lnTo>
                    <a:pt x="0" y="54129"/>
                  </a:lnTo>
                  <a:cubicBezTo>
                    <a:pt x="0" y="24234"/>
                    <a:pt x="24234" y="0"/>
                    <a:pt x="54129" y="0"/>
                  </a:cubicBezTo>
                  <a:close/>
                </a:path>
              </a:pathLst>
            </a:custGeom>
            <a:solidFill>
              <a:srgbClr val="02B676"/>
            </a:solidFill>
          </p:spPr>
        </p:sp>
        <p:sp>
          <p:nvSpPr>
            <p:cNvPr name="TextBox 14" id="14"/>
            <p:cNvSpPr txBox="true"/>
            <p:nvPr/>
          </p:nvSpPr>
          <p:spPr>
            <a:xfrm>
              <a:off x="0" y="-104775"/>
              <a:ext cx="1921171" cy="316752"/>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IMPLEMENTAION</a:t>
              </a:r>
            </a:p>
          </p:txBody>
        </p:sp>
      </p:grpSp>
      <p:grpSp>
        <p:nvGrpSpPr>
          <p:cNvPr name="Group 15" id="15"/>
          <p:cNvGrpSpPr/>
          <p:nvPr/>
        </p:nvGrpSpPr>
        <p:grpSpPr>
          <a:xfrm rot="0">
            <a:off x="9144000" y="7795534"/>
            <a:ext cx="7294445" cy="803783"/>
            <a:chOff x="0" y="0"/>
            <a:chExt cx="1921171" cy="211696"/>
          </a:xfrm>
        </p:grpSpPr>
        <p:sp>
          <p:nvSpPr>
            <p:cNvPr name="Freeform 16" id="16"/>
            <p:cNvSpPr/>
            <p:nvPr/>
          </p:nvSpPr>
          <p:spPr>
            <a:xfrm flipH="false" flipV="false" rot="0">
              <a:off x="0" y="0"/>
              <a:ext cx="1921171" cy="211696"/>
            </a:xfrm>
            <a:custGeom>
              <a:avLst/>
              <a:gdLst/>
              <a:ahLst/>
              <a:cxnLst/>
              <a:rect r="r" b="b" t="t" l="l"/>
              <a:pathLst>
                <a:path h="211696" w="1921171">
                  <a:moveTo>
                    <a:pt x="54129" y="0"/>
                  </a:moveTo>
                  <a:lnTo>
                    <a:pt x="1867042" y="0"/>
                  </a:lnTo>
                  <a:cubicBezTo>
                    <a:pt x="1896937" y="0"/>
                    <a:pt x="1921171" y="24234"/>
                    <a:pt x="1921171" y="54129"/>
                  </a:cubicBezTo>
                  <a:lnTo>
                    <a:pt x="1921171" y="157567"/>
                  </a:lnTo>
                  <a:cubicBezTo>
                    <a:pt x="1921171" y="171923"/>
                    <a:pt x="1915468" y="185691"/>
                    <a:pt x="1905317" y="195842"/>
                  </a:cubicBezTo>
                  <a:cubicBezTo>
                    <a:pt x="1895166" y="205993"/>
                    <a:pt x="1881398" y="211696"/>
                    <a:pt x="1867042" y="211696"/>
                  </a:cubicBezTo>
                  <a:lnTo>
                    <a:pt x="54129" y="211696"/>
                  </a:lnTo>
                  <a:cubicBezTo>
                    <a:pt x="24234" y="211696"/>
                    <a:pt x="0" y="187462"/>
                    <a:pt x="0" y="157567"/>
                  </a:cubicBezTo>
                  <a:lnTo>
                    <a:pt x="0" y="54129"/>
                  </a:lnTo>
                  <a:cubicBezTo>
                    <a:pt x="0" y="24234"/>
                    <a:pt x="24234" y="0"/>
                    <a:pt x="54129" y="0"/>
                  </a:cubicBezTo>
                  <a:close/>
                </a:path>
              </a:pathLst>
            </a:custGeom>
            <a:solidFill>
              <a:srgbClr val="02B676"/>
            </a:solidFill>
          </p:spPr>
        </p:sp>
        <p:sp>
          <p:nvSpPr>
            <p:cNvPr name="TextBox 17" id="17"/>
            <p:cNvSpPr txBox="true"/>
            <p:nvPr/>
          </p:nvSpPr>
          <p:spPr>
            <a:xfrm>
              <a:off x="0" y="-104775"/>
              <a:ext cx="1921171"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HYPERPARAMETER TUNING</a:t>
              </a:r>
            </a:p>
          </p:txBody>
        </p:sp>
      </p:grpSp>
      <p:sp>
        <p:nvSpPr>
          <p:cNvPr name="Freeform 18" id="18"/>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2"/>
            <a:stretch>
              <a:fillRect l="0" t="0" r="0" b="0"/>
            </a:stretch>
          </a:blipFill>
        </p:spPr>
      </p:sp>
      <p:sp>
        <p:nvSpPr>
          <p:cNvPr name="Freeform 3" id="3"/>
          <p:cNvSpPr/>
          <p:nvPr/>
        </p:nvSpPr>
        <p:spPr>
          <a:xfrm flipH="false" flipV="false" rot="0">
            <a:off x="5086350" y="2362759"/>
            <a:ext cx="6863066" cy="6895541"/>
          </a:xfrm>
          <a:custGeom>
            <a:avLst/>
            <a:gdLst/>
            <a:ahLst/>
            <a:cxnLst/>
            <a:rect r="r" b="b" t="t" l="l"/>
            <a:pathLst>
              <a:path h="6895541" w="6863066">
                <a:moveTo>
                  <a:pt x="0" y="0"/>
                </a:moveTo>
                <a:lnTo>
                  <a:pt x="6863066" y="0"/>
                </a:lnTo>
                <a:lnTo>
                  <a:pt x="6863066" y="6895541"/>
                </a:lnTo>
                <a:lnTo>
                  <a:pt x="0" y="6895541"/>
                </a:lnTo>
                <a:lnTo>
                  <a:pt x="0" y="0"/>
                </a:lnTo>
                <a:close/>
              </a:path>
            </a:pathLst>
          </a:custGeom>
          <a:blipFill>
            <a:blip r:embed="rId3"/>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EXPERIMENTAL SETUP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792075" y="2478269"/>
          <a:ext cx="13735774" cy="5753226"/>
        </p:xfrm>
        <a:graphic>
          <a:graphicData uri="http://schemas.openxmlformats.org/drawingml/2006/table">
            <a:tbl>
              <a:tblPr/>
              <a:tblGrid>
                <a:gridCol w="3112669"/>
                <a:gridCol w="10623105"/>
              </a:tblGrid>
              <a:tr h="1221348">
                <a:tc>
                  <a:txBody>
                    <a:bodyPr anchor="t" rtlCol="false"/>
                    <a:lstStyle/>
                    <a:p>
                      <a:pPr algn="l">
                        <a:lnSpc>
                          <a:spcPts val="4200"/>
                        </a:lnSpc>
                        <a:defRPr/>
                      </a:pPr>
                      <a:r>
                        <a:rPr lang="en-US" sz="3000" b="true">
                          <a:solidFill>
                            <a:srgbClr val="000000"/>
                          </a:solidFill>
                          <a:latin typeface="Arimo Bold"/>
                          <a:ea typeface="Arimo Bold"/>
                          <a:cs typeface="Arimo Bold"/>
                          <a:sym typeface="Arimo Bold"/>
                        </a:rPr>
                        <a:t>Element	</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c>
                  <a:txBody>
                    <a:bodyPr anchor="t" rtlCol="false"/>
                    <a:lstStyle/>
                    <a:p>
                      <a:pPr algn="ctr">
                        <a:lnSpc>
                          <a:spcPts val="4200"/>
                        </a:lnSpc>
                        <a:defRPr/>
                      </a:pPr>
                      <a:r>
                        <a:rPr lang="en-US" sz="3000" b="true">
                          <a:solidFill>
                            <a:srgbClr val="290606"/>
                          </a:solidFill>
                          <a:latin typeface="Telegraf Bold"/>
                          <a:ea typeface="Telegraf Bold"/>
                          <a:cs typeface="Telegraf Bold"/>
                          <a:sym typeface="Telegraf Bold"/>
                        </a:rPr>
                        <a:t>Description</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r>
              <a:tr h="1516987">
                <a:tc>
                  <a:txBody>
                    <a:bodyPr anchor="t" rtlCol="false"/>
                    <a:lstStyle/>
                    <a:p>
                      <a:pPr algn="l">
                        <a:lnSpc>
                          <a:spcPts val="4200"/>
                        </a:lnSpc>
                        <a:defRPr/>
                      </a:pPr>
                      <a:r>
                        <a:rPr lang="en-US" sz="3000" b="true">
                          <a:solidFill>
                            <a:srgbClr val="290606"/>
                          </a:solidFill>
                          <a:latin typeface="Telegraf Bold"/>
                          <a:ea typeface="Telegraf Bold"/>
                          <a:cs typeface="Telegraf Bold"/>
                          <a:sym typeface="Telegraf Bold"/>
                        </a:rPr>
                        <a:t>States</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c>
                  <a:txBody>
                    <a:bodyPr anchor="t" rtlCol="false"/>
                    <a:lstStyle/>
                    <a:p>
                      <a:pPr algn="l">
                        <a:lnSpc>
                          <a:spcPts val="2800"/>
                        </a:lnSpc>
                        <a:defRPr/>
                      </a:pPr>
                      <a:r>
                        <a:rPr lang="en-US" sz="2000">
                          <a:solidFill>
                            <a:srgbClr val="290606"/>
                          </a:solidFill>
                          <a:latin typeface="Telegraf"/>
                          <a:ea typeface="Telegraf"/>
                          <a:cs typeface="Telegraf"/>
                          <a:sym typeface="Telegraf"/>
                        </a:rPr>
                        <a:t>Each state represents a specific location (node) in the maze, based on the maze's adjacency matrix. The start state is the maze's startNode, and the goal state is the sinkerNode.</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r>
              <a:tr h="1507446">
                <a:tc>
                  <a:txBody>
                    <a:bodyPr anchor="t" rtlCol="false"/>
                    <a:lstStyle/>
                    <a:p>
                      <a:pPr algn="l">
                        <a:lnSpc>
                          <a:spcPts val="4200"/>
                        </a:lnSpc>
                        <a:defRPr/>
                      </a:pPr>
                      <a:r>
                        <a:rPr lang="en-US" sz="3000" b="true">
                          <a:solidFill>
                            <a:srgbClr val="000000"/>
                          </a:solidFill>
                          <a:latin typeface="Arimo Bold"/>
                          <a:ea typeface="Arimo Bold"/>
                          <a:cs typeface="Arimo Bold"/>
                          <a:sym typeface="Arimo Bold"/>
                        </a:rPr>
                        <a:t>Actions</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Arimo Bold"/>
                          <a:ea typeface="Arimo Bold"/>
                          <a:cs typeface="Arimo Bold"/>
                          <a:sym typeface="Arimo Bold"/>
                        </a:rPr>
                        <a:t>Actions correspond to moving between connected nodes. A valid action occurs when there is a connection between nodes in the adjacency matrix (value &gt; 0).</a:t>
                      </a:r>
                      <a:endParaRPr lang="en-US" sz="1100"/>
                    </a:p>
                    <a:p>
                      <a:pPr algn="l">
                        <a:lnSpc>
                          <a:spcPts val="2800"/>
                        </a:lnSpc>
                      </a:pPr>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r>
              <a:tr h="1507446">
                <a:tc>
                  <a:txBody>
                    <a:bodyPr anchor="t" rtlCol="false"/>
                    <a:lstStyle/>
                    <a:p>
                      <a:pPr algn="l">
                        <a:lnSpc>
                          <a:spcPts val="4200"/>
                        </a:lnSpc>
                        <a:defRPr/>
                      </a:pPr>
                      <a:r>
                        <a:rPr lang="en-US" sz="3000" b="true">
                          <a:solidFill>
                            <a:srgbClr val="000000"/>
                          </a:solidFill>
                          <a:latin typeface="Arimo Bold"/>
                          <a:ea typeface="Arimo Bold"/>
                          <a:cs typeface="Arimo Bold"/>
                          <a:sym typeface="Arimo Bold"/>
                        </a:rPr>
                        <a:t>Rewards	</a:t>
                      </a:r>
                      <a:endParaRPr lang="en-US" sz="1100"/>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c>
                  <a:txBody>
                    <a:bodyPr anchor="t" rtlCol="false"/>
                    <a:lstStyle/>
                    <a:p>
                      <a:pPr algn="l">
                        <a:lnSpc>
                          <a:spcPts val="2800"/>
                        </a:lnSpc>
                        <a:defRPr/>
                      </a:pPr>
                      <a:r>
                        <a:rPr lang="en-US" sz="2000" b="true">
                          <a:solidFill>
                            <a:srgbClr val="000000"/>
                          </a:solidFill>
                          <a:latin typeface="Arimo Bold"/>
                          <a:ea typeface="Arimo Bold"/>
                          <a:cs typeface="Arimo Bold"/>
                          <a:sym typeface="Arimo Bold"/>
                        </a:rPr>
                        <a:t>- Valid move: -0.1 per move (to encourage efficiency).</a:t>
                      </a:r>
                      <a:endParaRPr lang="en-US" sz="1100"/>
                    </a:p>
                    <a:p>
                      <a:pPr algn="l">
                        <a:lnSpc>
                          <a:spcPts val="2800"/>
                        </a:lnSpc>
                      </a:pPr>
                      <a:r>
                        <a:rPr lang="en-US" sz="2000" b="true">
                          <a:solidFill>
                            <a:srgbClr val="000000"/>
                          </a:solidFill>
                          <a:latin typeface="Arimo Bold"/>
                          <a:ea typeface="Arimo Bold"/>
                          <a:cs typeface="Arimo Bold"/>
                          <a:sym typeface="Arimo Bold"/>
                        </a:rPr>
                        <a:t> - Invalid action: -1 penalty for attempting an invalid move.</a:t>
                      </a:r>
                    </a:p>
                    <a:p>
                      <a:pPr algn="l">
                        <a:lnSpc>
                          <a:spcPts val="2800"/>
                        </a:lnSpc>
                      </a:pPr>
                      <a:r>
                        <a:rPr lang="en-US" sz="2000" b="true">
                          <a:solidFill>
                            <a:srgbClr val="000000"/>
                          </a:solidFill>
                          <a:latin typeface="Arimo Bold"/>
                          <a:ea typeface="Arimo Bold"/>
                          <a:cs typeface="Arimo Bold"/>
                          <a:sym typeface="Arimo Bold"/>
                        </a:rPr>
                        <a:t> - Goal reached: +10 reward for reaching the sinkerNode.</a:t>
                      </a:r>
                    </a:p>
                  </a:txBody>
                  <a:tcPr marL="190500" marR="190500" marT="190500" marB="190500" anchor="ctr">
                    <a:lnL cmpd="sng" algn="ctr" cap="flat" w="9525">
                      <a:solidFill>
                        <a:srgbClr val="292828"/>
                      </a:solidFill>
                      <a:prstDash val="solid"/>
                      <a:round/>
                      <a:headEnd type="none" w="med" len="med"/>
                      <a:tailEnd type="none" w="med" len="med"/>
                    </a:lnL>
                    <a:lnR cmpd="sng" algn="ctr" cap="flat" w="9525">
                      <a:solidFill>
                        <a:srgbClr val="292828"/>
                      </a:solidFill>
                      <a:prstDash val="solid"/>
                      <a:round/>
                      <a:headEnd type="none" w="med" len="med"/>
                      <a:tailEnd type="none" w="med" len="med"/>
                    </a:lnR>
                    <a:lnT cmpd="sng" algn="ctr" cap="flat" w="9525">
                      <a:solidFill>
                        <a:srgbClr val="292828"/>
                      </a:solidFill>
                      <a:prstDash val="solid"/>
                      <a:round/>
                      <a:headEnd type="none" w="med" len="med"/>
                      <a:tailEnd type="none" w="med" len="med"/>
                    </a:lnT>
                    <a:lnB cmpd="sng" algn="ctr" cap="flat" w="9525">
                      <a:solidFill>
                        <a:srgbClr val="292828"/>
                      </a:solidFill>
                      <a:prstDash val="solid"/>
                      <a:round/>
                      <a:headEnd type="none" w="med" len="med"/>
                      <a:tailEnd type="none" w="med" len="med"/>
                    </a:lnB>
                  </a:tcPr>
                </a:tc>
              </a:tr>
            </a:tbl>
          </a:graphicData>
        </a:graphic>
      </p:graphicFrame>
      <p:sp>
        <p:nvSpPr>
          <p:cNvPr name="Freeform 3" id="3"/>
          <p:cNvSpPr/>
          <p:nvPr/>
        </p:nvSpPr>
        <p:spPr>
          <a:xfrm flipH="false" flipV="false" rot="981856">
            <a:off x="1127002" y="2776777"/>
            <a:ext cx="2266188" cy="1023653"/>
          </a:xfrm>
          <a:custGeom>
            <a:avLst/>
            <a:gdLst/>
            <a:ahLst/>
            <a:cxnLst/>
            <a:rect r="r" b="b" t="t" l="l"/>
            <a:pathLst>
              <a:path h="1023653" w="2266188">
                <a:moveTo>
                  <a:pt x="0" y="0"/>
                </a:moveTo>
                <a:lnTo>
                  <a:pt x="2266188" y="0"/>
                </a:lnTo>
                <a:lnTo>
                  <a:pt x="2266188" y="1023652"/>
                </a:lnTo>
                <a:lnTo>
                  <a:pt x="0" y="1023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EXPERIMENTAL SETUP</a:t>
            </a:r>
          </a:p>
        </p:txBody>
      </p:sp>
      <p:sp>
        <p:nvSpPr>
          <p:cNvPr name="Freeform 5" id="5"/>
          <p:cNvSpPr/>
          <p:nvPr/>
        </p:nvSpPr>
        <p:spPr>
          <a:xfrm flipH="false" flipV="false" rot="0">
            <a:off x="16157220" y="0"/>
            <a:ext cx="2130780" cy="1351270"/>
          </a:xfrm>
          <a:custGeom>
            <a:avLst/>
            <a:gdLst/>
            <a:ahLst/>
            <a:cxnLst/>
            <a:rect r="r" b="b" t="t" l="l"/>
            <a:pathLst>
              <a:path h="1351270" w="2130780">
                <a:moveTo>
                  <a:pt x="0" y="0"/>
                </a:moveTo>
                <a:lnTo>
                  <a:pt x="2130780" y="0"/>
                </a:lnTo>
                <a:lnTo>
                  <a:pt x="2130780" y="1351270"/>
                </a:lnTo>
                <a:lnTo>
                  <a:pt x="0" y="1351270"/>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DAGTNYVRdMw</dc:identifier>
  <dcterms:modified xsi:type="dcterms:W3CDTF">2011-08-01T06:04:30Z</dcterms:modified>
  <cp:revision>1</cp:revision>
  <dc:title>artificial intelligence &amp; machine learning</dc:title>
</cp:coreProperties>
</file>