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unge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V+2C1bLzSLmT1mMi43OUC4LLA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2d4d71b2e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2d4d71b2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2d4d71b2e_6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2c2d4d71b2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d4d71b2e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c2d4d71b2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2d4d71b2e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2d4d71b2e_4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c2d4d71b2e_4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2d4d71b2e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2d4d71b2e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c2d4d71b2e_4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85D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1584888" y="-5151789"/>
            <a:ext cx="8275151" cy="18621426"/>
            <a:chOff x="0" y="0"/>
            <a:chExt cx="11033535" cy="24828568"/>
          </a:xfrm>
        </p:grpSpPr>
        <p:sp>
          <p:nvSpPr>
            <p:cNvPr id="89" name="Google Shape;89;p1"/>
            <p:cNvSpPr/>
            <p:nvPr/>
          </p:nvSpPr>
          <p:spPr>
            <a:xfrm>
              <a:off x="0" y="11208012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 extrusionOk="0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0"/>
              <a:ext cx="11033535" cy="13620556"/>
            </a:xfrm>
            <a:custGeom>
              <a:avLst/>
              <a:gdLst/>
              <a:ahLst/>
              <a:cxnLst/>
              <a:rect l="l" t="t" r="r" b="b"/>
              <a:pathLst>
                <a:path w="11033535" h="13620556" extrusionOk="0">
                  <a:moveTo>
                    <a:pt x="0" y="0"/>
                  </a:moveTo>
                  <a:lnTo>
                    <a:pt x="11033535" y="0"/>
                  </a:lnTo>
                  <a:lnTo>
                    <a:pt x="11033535" y="13620556"/>
                  </a:lnTo>
                  <a:lnTo>
                    <a:pt x="0" y="1362055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2952574" y="251040"/>
            <a:ext cx="4794788" cy="4114800"/>
          </a:xfrm>
          <a:custGeom>
            <a:avLst/>
            <a:gdLst/>
            <a:ahLst/>
            <a:cxnLst/>
            <a:rect l="l" t="t" r="r" b="b"/>
            <a:pathLst>
              <a:path w="4794788" h="4114800" extrusionOk="0">
                <a:moveTo>
                  <a:pt x="0" y="0"/>
                </a:moveTo>
                <a:lnTo>
                  <a:pt x="4794788" y="0"/>
                </a:lnTo>
                <a:lnTo>
                  <a:pt x="4794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85648" y="4568209"/>
            <a:ext cx="5102352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3343100" y="1389625"/>
            <a:ext cx="7221300" cy="3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4" b="1" i="0" u="none" strike="noStrike" cap="none">
                <a:solidFill>
                  <a:srgbClr val="000000"/>
                </a:solidFill>
              </a:rPr>
              <a:t>Báo cáo tiến độ l</a:t>
            </a:r>
            <a:r>
              <a:rPr lang="en-US" sz="5044" b="1"/>
              <a:t>ần 1</a:t>
            </a:r>
            <a:endParaRPr sz="5044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44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44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44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44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44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352424" y="2872850"/>
            <a:ext cx="115461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Đồ án </a:t>
            </a:r>
            <a:r>
              <a:rPr lang="en-US" sz="3740" b="1"/>
              <a:t>tốt nghiệp</a:t>
            </a:r>
            <a:endParaRPr sz="374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40" b="1" i="0" u="none" strike="noStrike" cap="none">
                <a:solidFill>
                  <a:srgbClr val="000000"/>
                </a:solidFill>
              </a:rPr>
              <a:t>Tên đề tài: </a:t>
            </a:r>
            <a:r>
              <a:rPr lang="en-US" sz="3740"/>
              <a:t>Xây dựng website bán thiết bị công nghệ.</a:t>
            </a:r>
            <a:endParaRPr sz="37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58367" y="4897828"/>
            <a:ext cx="11248800" cy="42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000000"/>
                </a:solidFill>
              </a:rPr>
              <a:t>Giáo viên hướng dẫn:</a:t>
            </a: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Ths.Trần Thị Phương Linh</a:t>
            </a:r>
            <a:endParaRPr sz="1700"/>
          </a:p>
          <a:p>
            <a:pPr marL="0" marR="0" lvl="0" indent="0" algn="ctr" rtl="0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i="0" u="none" strike="noStrike" cap="none">
                <a:solidFill>
                  <a:srgbClr val="000000"/>
                </a:solidFill>
              </a:rPr>
              <a:t>Sinh viên thực hiện:</a:t>
            </a:r>
            <a:endParaRPr sz="1700" b="1"/>
          </a:p>
          <a:p>
            <a:pPr marL="0" marR="0" lvl="0" indent="0" algn="ctr" rtl="0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Hoàng Nhật Tiến - 2015749</a:t>
            </a:r>
            <a:endParaRPr sz="1700"/>
          </a:p>
          <a:p>
            <a:pPr marL="0" marR="0" lvl="0" indent="0" algn="ctr" rtl="0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Trần Trung Hiếu - 2011832</a:t>
            </a:r>
            <a:endParaRPr sz="1700"/>
          </a:p>
          <a:p>
            <a:pPr marL="0" marR="0" lvl="0" indent="0" algn="ctr" rtl="0">
              <a:lnSpc>
                <a:spcPct val="195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Nguyễn Ngọc Minh Tiến - 2015840</a:t>
            </a:r>
            <a:endParaRPr sz="420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85D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7162800" y="1028699"/>
            <a:ext cx="10291510" cy="10287000"/>
          </a:xfrm>
          <a:custGeom>
            <a:avLst/>
            <a:gdLst/>
            <a:ahLst/>
            <a:cxnLst/>
            <a:rect l="l" t="t" r="r" b="b"/>
            <a:pathLst>
              <a:path w="11897699" h="10287000" extrusionOk="0">
                <a:moveTo>
                  <a:pt x="0" y="0"/>
                </a:moveTo>
                <a:lnTo>
                  <a:pt x="11897699" y="0"/>
                </a:lnTo>
                <a:lnTo>
                  <a:pt x="118976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8597201" y="4620675"/>
            <a:ext cx="8032120" cy="268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latin typeface="+mn-lt"/>
                <a:ea typeface="Bungee"/>
                <a:cs typeface="Bungee"/>
                <a:sym typeface="Bungee"/>
              </a:rPr>
              <a:t>2</a:t>
            </a:r>
            <a:r>
              <a:rPr lang="en-US" sz="8000" b="1">
                <a:solidFill>
                  <a:srgbClr val="000000"/>
                </a:solidFill>
                <a:latin typeface="+mn-lt"/>
                <a:ea typeface="Bungee"/>
                <a:cs typeface="Bungee"/>
                <a:sym typeface="Bungee"/>
              </a:rPr>
              <a:t>.</a:t>
            </a:r>
            <a:r>
              <a:rPr lang="en-US" sz="8000" b="1">
                <a:latin typeface="+mn-lt"/>
                <a:ea typeface="Bungee"/>
                <a:cs typeface="Bungee"/>
                <a:sym typeface="Bungee"/>
              </a:rPr>
              <a:t> Các nội dung đã thực hiện</a:t>
            </a:r>
            <a:endParaRPr sz="8000" b="1">
              <a:solidFill>
                <a:srgbClr val="000000"/>
              </a:solidFill>
              <a:latin typeface="+mn-lt"/>
              <a:ea typeface="Bungee"/>
              <a:cs typeface="Bungee"/>
              <a:sym typeface="Bungee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-1618340" y="-1326931"/>
            <a:ext cx="5566999" cy="4711261"/>
          </a:xfrm>
          <a:custGeom>
            <a:avLst/>
            <a:gdLst/>
            <a:ahLst/>
            <a:cxnLst/>
            <a:rect l="l" t="t" r="r" b="b"/>
            <a:pathLst>
              <a:path w="5566999" h="4711261" extrusionOk="0">
                <a:moveTo>
                  <a:pt x="0" y="0"/>
                </a:moveTo>
                <a:lnTo>
                  <a:pt x="5566999" y="0"/>
                </a:lnTo>
                <a:lnTo>
                  <a:pt x="5566999" y="4711262"/>
                </a:lnTo>
                <a:lnTo>
                  <a:pt x="0" y="471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2d4d71b2e_0_3"/>
          <p:cNvSpPr/>
          <p:nvPr/>
        </p:nvSpPr>
        <p:spPr>
          <a:xfrm rot="-6144605">
            <a:off x="5567074" y="-6669792"/>
            <a:ext cx="8289827" cy="11827142"/>
          </a:xfrm>
          <a:custGeom>
            <a:avLst/>
            <a:gdLst/>
            <a:ahLst/>
            <a:cxnLst/>
            <a:rect l="l" t="t" r="r" b="b"/>
            <a:pathLst>
              <a:path w="7917976" h="6846048" extrusionOk="0">
                <a:moveTo>
                  <a:pt x="0" y="0"/>
                </a:moveTo>
                <a:lnTo>
                  <a:pt x="7917976" y="0"/>
                </a:lnTo>
                <a:lnTo>
                  <a:pt x="7917976" y="6846048"/>
                </a:lnTo>
                <a:lnTo>
                  <a:pt x="0" y="6846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2c2d4d71b2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924" y="1164427"/>
            <a:ext cx="12062125" cy="85696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4;g2c2d4d71b2e_6_5">
            <a:extLst>
              <a:ext uri="{FF2B5EF4-FFF2-40B4-BE49-F238E27FC236}">
                <a16:creationId xmlns:a16="http://schemas.microsoft.com/office/drawing/2014/main" id="{790AD8D0-C5A7-C6C3-2774-BBB218D0C426}"/>
              </a:ext>
            </a:extLst>
          </p:cNvPr>
          <p:cNvSpPr txBox="1"/>
          <p:nvPr/>
        </p:nvSpPr>
        <p:spPr>
          <a:xfrm>
            <a:off x="4681437" y="244463"/>
            <a:ext cx="10061100" cy="119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8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Xây dựng DATABASE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d4d71b2e_6_5"/>
          <p:cNvSpPr/>
          <p:nvPr/>
        </p:nvSpPr>
        <p:spPr>
          <a:xfrm rot="-6144605">
            <a:off x="5911549" y="-5610442"/>
            <a:ext cx="8289827" cy="11827142"/>
          </a:xfrm>
          <a:custGeom>
            <a:avLst/>
            <a:gdLst/>
            <a:ahLst/>
            <a:cxnLst/>
            <a:rect l="l" t="t" r="r" b="b"/>
            <a:pathLst>
              <a:path w="7917976" h="6846048" extrusionOk="0">
                <a:moveTo>
                  <a:pt x="0" y="0"/>
                </a:moveTo>
                <a:lnTo>
                  <a:pt x="7917976" y="0"/>
                </a:lnTo>
                <a:lnTo>
                  <a:pt x="7917976" y="6846048"/>
                </a:lnTo>
                <a:lnTo>
                  <a:pt x="0" y="6846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c2d4d71b2e_6_5"/>
          <p:cNvSpPr txBox="1"/>
          <p:nvPr/>
        </p:nvSpPr>
        <p:spPr>
          <a:xfrm>
            <a:off x="4836607" y="735161"/>
            <a:ext cx="1006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8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rPr>
              <a:t>Xây dựng API </a:t>
            </a:r>
            <a:endParaRPr/>
          </a:p>
        </p:txBody>
      </p:sp>
      <p:pic>
        <p:nvPicPr>
          <p:cNvPr id="194" name="Google Shape;194;g2c2d4d71b2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7767" y="3297991"/>
            <a:ext cx="15352466" cy="377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c2d4d71b2e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32" y="3297991"/>
            <a:ext cx="16487726" cy="42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c2d4d71b2e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956" y="3297991"/>
            <a:ext cx="16898055" cy="429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3;g2c2d4d71b2e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761" y="3495738"/>
            <a:ext cx="16775250" cy="359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c2d4d71b2e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61" y="3576637"/>
            <a:ext cx="16832761" cy="4296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c2d4d71b2e_0_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7912" y="4256391"/>
            <a:ext cx="16821904" cy="209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c2d4d71b2e_0_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4774" y="4012204"/>
            <a:ext cx="16799994" cy="349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c2d4d71b2e_0_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9013" y="3994296"/>
            <a:ext cx="17669973" cy="367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c2d4d71b2e_0_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2306" y="3607119"/>
            <a:ext cx="17826680" cy="390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c2d4d71b2e_0_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9013" y="3554549"/>
            <a:ext cx="17342457" cy="439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c2d4d71b2e_0_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3550" y="4624557"/>
            <a:ext cx="17080898" cy="221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c2d4d71b2e_0_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1336" y="3511066"/>
            <a:ext cx="17546870" cy="436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c2d4d71b2e_0_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64872" y="4616033"/>
            <a:ext cx="17608724" cy="225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/>
          <p:nvPr/>
        </p:nvSpPr>
        <p:spPr>
          <a:xfrm rot="-6143484">
            <a:off x="5571741" y="-6674511"/>
            <a:ext cx="8287517" cy="11832230"/>
          </a:xfrm>
          <a:custGeom>
            <a:avLst/>
            <a:gdLst/>
            <a:ahLst/>
            <a:cxnLst/>
            <a:rect l="l" t="t" r="r" b="b"/>
            <a:pathLst>
              <a:path w="7917976" h="6846048" extrusionOk="0">
                <a:moveTo>
                  <a:pt x="0" y="0"/>
                </a:moveTo>
                <a:lnTo>
                  <a:pt x="7917976" y="0"/>
                </a:lnTo>
                <a:lnTo>
                  <a:pt x="7917976" y="6846048"/>
                </a:lnTo>
                <a:lnTo>
                  <a:pt x="0" y="6846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047999" y="781810"/>
            <a:ext cx="160203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80" b="1">
                <a:solidFill>
                  <a:schemeClr val="dk1"/>
                </a:solidFill>
                <a:latin typeface="+mj-lt"/>
                <a:ea typeface="Bungee"/>
                <a:cs typeface="Bungee"/>
                <a:sym typeface="Bungee"/>
              </a:rPr>
              <a:t>3. Khó khăn gặp phải, giải pháp</a:t>
            </a:r>
            <a:endParaRPr sz="6780" b="1">
              <a:solidFill>
                <a:schemeClr val="dk1"/>
              </a:solidFill>
              <a:latin typeface="+mj-lt"/>
              <a:ea typeface="Bungee"/>
              <a:cs typeface="Bungee"/>
              <a:sym typeface="Bungee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619499" y="1943100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1218125" y="2658620"/>
            <a:ext cx="14593374" cy="732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50505"/>
                </a:solidFill>
              </a:rPr>
              <a:t>Khó khăn gặp phải</a:t>
            </a:r>
            <a:endParaRPr sz="3000" b="1">
              <a:solidFill>
                <a:srgbClr val="050505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50505"/>
              </a:buClr>
              <a:buSzPts val="3000"/>
              <a:buChar char="-"/>
            </a:pPr>
            <a:r>
              <a:rPr lang="en-US" sz="3000">
                <a:solidFill>
                  <a:srgbClr val="050505"/>
                </a:solidFill>
              </a:rPr>
              <a:t>Thời gian làm việc bị hạn chế</a:t>
            </a:r>
            <a:endParaRPr sz="3000">
              <a:solidFill>
                <a:srgbClr val="050505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000"/>
              <a:buChar char="-"/>
            </a:pPr>
            <a:r>
              <a:rPr lang="en-US" sz="3000">
                <a:solidFill>
                  <a:srgbClr val="050505"/>
                </a:solidFill>
              </a:rPr>
              <a:t>Giao tiếp với các bạn trong nhóm gặp khó khăn</a:t>
            </a:r>
            <a:endParaRPr sz="3000">
              <a:solidFill>
                <a:srgbClr val="050505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050505"/>
                </a:solidFill>
              </a:rPr>
              <a:t>Giải pháp:</a:t>
            </a:r>
            <a:endParaRPr sz="3000" b="1">
              <a:solidFill>
                <a:srgbClr val="050505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50505"/>
              </a:buClr>
              <a:buSzPts val="3000"/>
              <a:buChar char="-"/>
            </a:pPr>
            <a:r>
              <a:rPr lang="en-US" sz="3000">
                <a:solidFill>
                  <a:srgbClr val="050505"/>
                </a:solidFill>
              </a:rPr>
              <a:t>Họp nhóm và thống nhất thời gian gặp mặt để có thể phân chia công việc hợp lý.</a:t>
            </a:r>
            <a:endParaRPr sz="3000">
              <a:solidFill>
                <a:srgbClr val="050505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000"/>
              <a:buChar char="-"/>
            </a:pPr>
            <a:r>
              <a:rPr lang="en-US" sz="3000">
                <a:solidFill>
                  <a:srgbClr val="050505"/>
                </a:solidFill>
              </a:rPr>
              <a:t>Báo cáo các công việc đã làm vào mỗi cuối tuần.</a:t>
            </a:r>
            <a:endParaRPr sz="3000">
              <a:solidFill>
                <a:srgbClr val="050505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3000"/>
              <a:buChar char="-"/>
            </a:pPr>
            <a:r>
              <a:rPr lang="en-US" sz="3000">
                <a:solidFill>
                  <a:srgbClr val="050505"/>
                </a:solidFill>
              </a:rPr>
              <a:t>Phân chia thời gian công việc hợp lý.</a:t>
            </a:r>
            <a:endParaRPr sz="3000">
              <a:solidFill>
                <a:srgbClr val="050505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2d4d71b2e_0_28"/>
          <p:cNvSpPr txBox="1"/>
          <p:nvPr/>
        </p:nvSpPr>
        <p:spPr>
          <a:xfrm>
            <a:off x="577872" y="5325700"/>
            <a:ext cx="12300000" cy="31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c2d4d71b2e_0_28"/>
          <p:cNvSpPr/>
          <p:nvPr/>
        </p:nvSpPr>
        <p:spPr>
          <a:xfrm rot="-967356">
            <a:off x="6140891" y="5358409"/>
            <a:ext cx="10601113" cy="10561358"/>
          </a:xfrm>
          <a:custGeom>
            <a:avLst/>
            <a:gdLst/>
            <a:ahLst/>
            <a:cxnLst/>
            <a:rect l="l" t="t" r="r" b="b"/>
            <a:pathLst>
              <a:path w="10608508" h="10568726" extrusionOk="0">
                <a:moveTo>
                  <a:pt x="0" y="0"/>
                </a:moveTo>
                <a:lnTo>
                  <a:pt x="10608507" y="0"/>
                </a:lnTo>
                <a:lnTo>
                  <a:pt x="10608507" y="10568726"/>
                </a:lnTo>
                <a:lnTo>
                  <a:pt x="0" y="10568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g2c2d4d71b2e_0_28"/>
          <p:cNvSpPr txBox="1"/>
          <p:nvPr/>
        </p:nvSpPr>
        <p:spPr>
          <a:xfrm>
            <a:off x="947685" y="2274247"/>
            <a:ext cx="15697200" cy="717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Thực hiện các chức năng còn thiếu của API như: Thêm hình ảnh, tạo mới sản phẩm, đăng ký, đăng nhập, đổi mật khẩu..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Thiết kế giao diện cho người dùng.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Thiết kế giao diện cho admin.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Kiểm tra và sửa lỗi hệ thống (nếu có).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Hoàn thiện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1082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rgbClr val="050505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220" name="Google Shape;220;g2c2d4d71b2e_0_28"/>
          <p:cNvSpPr/>
          <p:nvPr/>
        </p:nvSpPr>
        <p:spPr>
          <a:xfrm>
            <a:off x="-1835814" y="-2975115"/>
            <a:ext cx="5566999" cy="4711261"/>
          </a:xfrm>
          <a:custGeom>
            <a:avLst/>
            <a:gdLst/>
            <a:ahLst/>
            <a:cxnLst/>
            <a:rect l="l" t="t" r="r" b="b"/>
            <a:pathLst>
              <a:path w="5566999" h="4711261" extrusionOk="0">
                <a:moveTo>
                  <a:pt x="0" y="0"/>
                </a:moveTo>
                <a:lnTo>
                  <a:pt x="5566999" y="0"/>
                </a:lnTo>
                <a:lnTo>
                  <a:pt x="5566999" y="4711262"/>
                </a:lnTo>
                <a:lnTo>
                  <a:pt x="0" y="471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c2d4d71b2e_0_28"/>
          <p:cNvSpPr txBox="1"/>
          <p:nvPr/>
        </p:nvSpPr>
        <p:spPr>
          <a:xfrm>
            <a:off x="-1493715" y="611882"/>
            <a:ext cx="205800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80" b="1">
                <a:solidFill>
                  <a:schemeClr val="dk1"/>
                </a:solidFill>
                <a:latin typeface="+mj-lt"/>
                <a:ea typeface="Bungee"/>
                <a:cs typeface="Bungee"/>
                <a:sym typeface="Bungee"/>
              </a:rPr>
              <a:t>5. Công việc trong thời gian tới </a:t>
            </a:r>
            <a:endParaRPr sz="6780" b="1">
              <a:solidFill>
                <a:srgbClr val="FF0000"/>
              </a:solidFill>
              <a:latin typeface="+mj-lt"/>
              <a:ea typeface="Bungee"/>
              <a:cs typeface="Bungee"/>
              <a:sym typeface="Bunge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780">
              <a:solidFill>
                <a:srgbClr val="FF0000"/>
              </a:solidFill>
              <a:latin typeface="+mj-lt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9" descr="Hình ảnh cảm ơn thầy cô đã lắng nghe tuyệt đẹ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3103756" y="696525"/>
            <a:ext cx="12496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 b="1" i="0" u="none" strike="noStrike" cap="none">
                <a:solidFill>
                  <a:schemeClr val="dk1"/>
                </a:solidFill>
              </a:rPr>
              <a:t>NỘI DUNG CHÍNH</a:t>
            </a:r>
            <a:endParaRPr sz="74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994975" y="2910350"/>
            <a:ext cx="7570500" cy="1726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1.Đề cương đồ án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798125" y="2834150"/>
            <a:ext cx="7570500" cy="1726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2.Các nội dung đã thực hiện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03675" y="6601500"/>
            <a:ext cx="7761900" cy="18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3.Khó khăn gặp phải, giải pháp</a:t>
            </a:r>
            <a:endParaRPr sz="3800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798125" y="6601500"/>
            <a:ext cx="7570500" cy="186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lt1"/>
                </a:solidFill>
              </a:rPr>
              <a:t>4.Công việc trong thời gian tới</a:t>
            </a:r>
            <a:endParaRPr sz="3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3195149" y="0"/>
            <a:ext cx="11897699" cy="10287000"/>
          </a:xfrm>
          <a:custGeom>
            <a:avLst/>
            <a:gdLst/>
            <a:ahLst/>
            <a:cxnLst/>
            <a:rect l="l" t="t" r="r" b="b"/>
            <a:pathLst>
              <a:path w="11897699" h="10287000" extrusionOk="0">
                <a:moveTo>
                  <a:pt x="0" y="0"/>
                </a:moveTo>
                <a:lnTo>
                  <a:pt x="11897700" y="0"/>
                </a:lnTo>
                <a:lnTo>
                  <a:pt x="118977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0" name="Google Shape;110;p3"/>
          <p:cNvSpPr txBox="1"/>
          <p:nvPr/>
        </p:nvSpPr>
        <p:spPr>
          <a:xfrm>
            <a:off x="4850226" y="4443125"/>
            <a:ext cx="90414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69850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SzPts val="7400"/>
              <a:buAutoNum type="arabicPeriod"/>
            </a:pPr>
            <a:r>
              <a:rPr lang="en-US" sz="7400" b="1"/>
              <a:t>Đề cương đồ án</a:t>
            </a:r>
            <a:endParaRPr sz="7400" b="1">
              <a:solidFill>
                <a:srgbClr val="000000"/>
              </a:solidFill>
            </a:endParaRPr>
          </a:p>
        </p:txBody>
      </p:sp>
      <p:sp>
        <p:nvSpPr>
          <p:cNvPr id="111" name="Google Shape;111;p3"/>
          <p:cNvSpPr/>
          <p:nvPr/>
        </p:nvSpPr>
        <p:spPr>
          <a:xfrm rot="5400000">
            <a:off x="-3307337" y="-4409268"/>
            <a:ext cx="8672074" cy="8246354"/>
          </a:xfrm>
          <a:custGeom>
            <a:avLst/>
            <a:gdLst/>
            <a:ahLst/>
            <a:cxnLst/>
            <a:rect l="l" t="t" r="r" b="b"/>
            <a:pathLst>
              <a:path w="8672074" h="8246354" extrusionOk="0">
                <a:moveTo>
                  <a:pt x="0" y="0"/>
                </a:moveTo>
                <a:lnTo>
                  <a:pt x="8672074" y="0"/>
                </a:lnTo>
                <a:lnTo>
                  <a:pt x="8672074" y="8246354"/>
                </a:lnTo>
                <a:lnTo>
                  <a:pt x="0" y="82463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-6361716" y="-5335249"/>
            <a:ext cx="8617798" cy="10670497"/>
          </a:xfrm>
          <a:custGeom>
            <a:avLst/>
            <a:gdLst/>
            <a:ahLst/>
            <a:cxnLst/>
            <a:rect l="l" t="t" r="r" b="b"/>
            <a:pathLst>
              <a:path w="8617798" h="10670497" extrusionOk="0">
                <a:moveTo>
                  <a:pt x="0" y="0"/>
                </a:moveTo>
                <a:lnTo>
                  <a:pt x="8617798" y="0"/>
                </a:lnTo>
                <a:lnTo>
                  <a:pt x="8617798" y="10670498"/>
                </a:lnTo>
                <a:lnTo>
                  <a:pt x="0" y="10670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Google Shape;117;p4"/>
          <p:cNvSpPr/>
          <p:nvPr/>
        </p:nvSpPr>
        <p:spPr>
          <a:xfrm>
            <a:off x="1698506" y="127432"/>
            <a:ext cx="4656667" cy="4114800"/>
          </a:xfrm>
          <a:custGeom>
            <a:avLst/>
            <a:gdLst/>
            <a:ahLst/>
            <a:cxnLst/>
            <a:rect l="l" t="t" r="r" b="b"/>
            <a:pathLst>
              <a:path w="4656667" h="4114800" extrusionOk="0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8" name="Google Shape;118;p4"/>
          <p:cNvSpPr/>
          <p:nvPr/>
        </p:nvSpPr>
        <p:spPr>
          <a:xfrm rot="-963533">
            <a:off x="-4270733" y="3715753"/>
            <a:ext cx="10608508" cy="10568726"/>
          </a:xfrm>
          <a:custGeom>
            <a:avLst/>
            <a:gdLst/>
            <a:ahLst/>
            <a:cxnLst/>
            <a:rect l="l" t="t" r="r" b="b"/>
            <a:pathLst>
              <a:path w="10608508" h="10568726" extrusionOk="0">
                <a:moveTo>
                  <a:pt x="0" y="0"/>
                </a:moveTo>
                <a:lnTo>
                  <a:pt x="10608507" y="0"/>
                </a:lnTo>
                <a:lnTo>
                  <a:pt x="10608507" y="10568726"/>
                </a:lnTo>
                <a:lnTo>
                  <a:pt x="0" y="10568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9" name="Google Shape;119;p4"/>
          <p:cNvSpPr txBox="1"/>
          <p:nvPr/>
        </p:nvSpPr>
        <p:spPr>
          <a:xfrm>
            <a:off x="7545007" y="1895170"/>
            <a:ext cx="11741700" cy="1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69" b="1">
                <a:solidFill>
                  <a:srgbClr val="000000"/>
                </a:solidFill>
              </a:rPr>
              <a:t>1.1. </a:t>
            </a:r>
            <a:r>
              <a:rPr lang="en-US" sz="7269" b="1"/>
              <a:t>Mục tiêu đề tài</a:t>
            </a:r>
            <a:r>
              <a:rPr lang="en-US" sz="7269" b="1">
                <a:solidFill>
                  <a:srgbClr val="000000"/>
                </a:solidFill>
              </a:rPr>
              <a:t> </a:t>
            </a:r>
            <a:endParaRPr sz="7269" b="1">
              <a:solidFill>
                <a:srgbClr val="000000"/>
              </a:solidFill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6355173" y="3573670"/>
            <a:ext cx="10563900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- Đề tài giúp sinh viên tổng kết các kiến thức đã học trong 4 năm và vận dụng các kiến thức về ReactJs và ASP.NET để xây dựng website bán thiết bị công nghệ.</a:t>
            </a:r>
            <a:endParaRPr sz="2800">
              <a:solidFill>
                <a:schemeClr val="dk1"/>
              </a:solidFill>
            </a:endParaRPr>
          </a:p>
          <a:p>
            <a:pPr marL="355600" lvl="0" indent="-228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50505"/>
                </a:solidFill>
              </a:rPr>
              <a:t>- </a:t>
            </a:r>
            <a:r>
              <a:rPr lang="en-US" sz="2800">
                <a:solidFill>
                  <a:srgbClr val="050505"/>
                </a:solidFill>
                <a:highlight>
                  <a:srgbClr val="FFFFFF"/>
                </a:highlight>
              </a:rPr>
              <a:t>Nâng cao kĩ năng cá nhân: Kĩ năng đọc tài liệu tiếng Anh, ebook, học tiếng Anh và phát triễn kĩ năng làm việc nhóm cũng như viết tài liệu, báo cáo.</a:t>
            </a:r>
            <a:endParaRPr sz="2800">
              <a:solidFill>
                <a:srgbClr val="050505"/>
              </a:solidFill>
              <a:highlight>
                <a:srgbClr val="FFFFFF"/>
              </a:highlight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577872" y="1411029"/>
            <a:ext cx="16948200" cy="121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70" b="1"/>
              <a:t>1.</a:t>
            </a:r>
            <a:r>
              <a:rPr lang="en-US" sz="7270" b="1">
                <a:solidFill>
                  <a:srgbClr val="000000"/>
                </a:solidFill>
              </a:rPr>
              <a:t>2. </a:t>
            </a:r>
            <a:r>
              <a:rPr lang="en-US" sz="7270" b="1"/>
              <a:t>Nội dung đề tài</a:t>
            </a:r>
            <a:endParaRPr sz="7270" b="1">
              <a:solidFill>
                <a:srgbClr val="000000"/>
              </a:solidFill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77872" y="5325700"/>
            <a:ext cx="12299907" cy="2716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39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9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 rot="-963533">
            <a:off x="6137757" y="5364533"/>
            <a:ext cx="10608508" cy="10568726"/>
          </a:xfrm>
          <a:custGeom>
            <a:avLst/>
            <a:gdLst/>
            <a:ahLst/>
            <a:cxnLst/>
            <a:rect l="l" t="t" r="r" b="b"/>
            <a:pathLst>
              <a:path w="10608508" h="10568726" extrusionOk="0">
                <a:moveTo>
                  <a:pt x="0" y="0"/>
                </a:moveTo>
                <a:lnTo>
                  <a:pt x="10608507" y="0"/>
                </a:lnTo>
                <a:lnTo>
                  <a:pt x="10608507" y="10568726"/>
                </a:lnTo>
                <a:lnTo>
                  <a:pt x="0" y="10568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8" name="Google Shape;128;p6"/>
          <p:cNvSpPr txBox="1"/>
          <p:nvPr/>
        </p:nvSpPr>
        <p:spPr>
          <a:xfrm>
            <a:off x="-184056" y="2756839"/>
            <a:ext cx="17710128" cy="478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- Tổng quan các kiến thức cơ bản về ReactJs và ASP.NET Core.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45720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Thiết kế giao diện và cơ sở dữ liệu.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0" indent="-45720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Nghiên cứu, tham khảo về các website bán hàng từ đó xây dựng các chức năng của ứng dụng.</a:t>
            </a:r>
          </a:p>
          <a:p>
            <a:pPr marL="914400" lvl="0" indent="-457200" algn="ctr">
              <a:lnSpc>
                <a:spcPct val="150000"/>
              </a:lnSpc>
              <a:spcBef>
                <a:spcPts val="1200"/>
              </a:spcBef>
              <a:buFontTx/>
              <a:buChar char="-"/>
            </a:pPr>
            <a:r>
              <a:rPr lang="en-US" sz="3000">
                <a:solidFill>
                  <a:schemeClr val="dk1"/>
                </a:solidFill>
              </a:rPr>
              <a:t>Phát triển và triển khai ứng dụng.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21082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rgbClr val="050505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-1835814" y="-2975115"/>
            <a:ext cx="5566999" cy="4711261"/>
          </a:xfrm>
          <a:custGeom>
            <a:avLst/>
            <a:gdLst/>
            <a:ahLst/>
            <a:cxnLst/>
            <a:rect l="l" t="t" r="r" b="b"/>
            <a:pathLst>
              <a:path w="5566999" h="4711261" extrusionOk="0">
                <a:moveTo>
                  <a:pt x="0" y="0"/>
                </a:moveTo>
                <a:lnTo>
                  <a:pt x="5566999" y="0"/>
                </a:lnTo>
                <a:lnTo>
                  <a:pt x="5566999" y="4711262"/>
                </a:lnTo>
                <a:lnTo>
                  <a:pt x="0" y="4711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2d4d71b2e_4_3"/>
          <p:cNvSpPr txBox="1"/>
          <p:nvPr/>
        </p:nvSpPr>
        <p:spPr>
          <a:xfrm>
            <a:off x="7005338" y="423300"/>
            <a:ext cx="16948200" cy="121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70" b="1"/>
              <a:t>1.</a:t>
            </a:r>
            <a:r>
              <a:rPr lang="en-US" sz="7270" b="1">
                <a:solidFill>
                  <a:srgbClr val="000000"/>
                </a:solidFill>
              </a:rPr>
              <a:t>2</a:t>
            </a:r>
            <a:r>
              <a:rPr lang="en-US" sz="7270" b="1"/>
              <a:t>.1</a:t>
            </a:r>
            <a:r>
              <a:rPr lang="en-US" sz="7270" b="1">
                <a:solidFill>
                  <a:srgbClr val="000000"/>
                </a:solidFill>
              </a:rPr>
              <a:t> </a:t>
            </a:r>
            <a:r>
              <a:rPr lang="en-US" sz="7270" b="1"/>
              <a:t>Đối với người mua</a:t>
            </a:r>
            <a:endParaRPr sz="7270" b="1">
              <a:solidFill>
                <a:srgbClr val="000000"/>
              </a:solidFill>
            </a:endParaRPr>
          </a:p>
        </p:txBody>
      </p:sp>
      <p:sp>
        <p:nvSpPr>
          <p:cNvPr id="136" name="Google Shape;136;g2c2d4d71b2e_4_3"/>
          <p:cNvSpPr txBox="1"/>
          <p:nvPr/>
        </p:nvSpPr>
        <p:spPr>
          <a:xfrm>
            <a:off x="7622330" y="712800"/>
            <a:ext cx="9126000" cy="9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Hiển thị danh mục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Tìm kiếm, lọc sản phẩm theo yêu cầu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Hiển thị danh sách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Hiển thị thông tin chi tiết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Đánh giá, bình luận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Chọn số lượng, loại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Thêm sản phẩm vào giỏ hàng.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Thanh toán sản phẩm.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</a:rPr>
              <a:t>Liên hệ, phản hồi với người bán.</a:t>
            </a:r>
            <a:endParaRPr sz="3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37" name="Google Shape;137;g2c2d4d71b2e_4_3"/>
          <p:cNvSpPr/>
          <p:nvPr/>
        </p:nvSpPr>
        <p:spPr>
          <a:xfrm>
            <a:off x="-9677400" y="846600"/>
            <a:ext cx="17039574" cy="14158337"/>
          </a:xfrm>
          <a:custGeom>
            <a:avLst/>
            <a:gdLst/>
            <a:ahLst/>
            <a:cxnLst/>
            <a:rect l="l" t="t" r="r" b="b"/>
            <a:pathLst>
              <a:path w="17039574" h="14158337" extrusionOk="0">
                <a:moveTo>
                  <a:pt x="0" y="0"/>
                </a:moveTo>
                <a:lnTo>
                  <a:pt x="17039574" y="0"/>
                </a:lnTo>
                <a:lnTo>
                  <a:pt x="17039574" y="14158337"/>
                </a:lnTo>
                <a:lnTo>
                  <a:pt x="0" y="14158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2d4d71b2e_4_12"/>
          <p:cNvSpPr txBox="1"/>
          <p:nvPr/>
        </p:nvSpPr>
        <p:spPr>
          <a:xfrm>
            <a:off x="6216735" y="0"/>
            <a:ext cx="15805500" cy="140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70" b="1">
                <a:solidFill>
                  <a:schemeClr val="dk1"/>
                </a:solidFill>
              </a:rPr>
              <a:t>1.2.2 Đối với người bán</a:t>
            </a:r>
            <a:endParaRPr sz="7270"/>
          </a:p>
        </p:txBody>
      </p:sp>
      <p:sp>
        <p:nvSpPr>
          <p:cNvPr id="144" name="Google Shape;144;g2c2d4d71b2e_4_12"/>
          <p:cNvSpPr txBox="1"/>
          <p:nvPr/>
        </p:nvSpPr>
        <p:spPr>
          <a:xfrm>
            <a:off x="5572125" y="1098306"/>
            <a:ext cx="12483600" cy="837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Thống kê doanh thu, số lượng bán, sản phẩm bán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danh mục sản phẩm: Thêm mới, chỉnh sửa, xóa, lọc danh mục.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sản phẩm: Thêm mới, chỉnh sửa, xóa, lọc sản phẩm và chỉnh danh mục của sản phẩm.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tồn kho sản phẩm: Quản lý số lượng nhập kho và số lượng bán ra của sản phẩm.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đơn hàng: Hiển thị thông tin chi tiết đơn hàng, thông tin người mua, sản phẩm, số lượng, ngày mua, trạng thái thanh toán, nhận hàng.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khách hàng: Quản lý, lọc thông tin của khách hàng, số lượng đơn hàng đã mua.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+mj-lt"/>
            </a:endParaRPr>
          </a:p>
          <a:p>
            <a:pPr marL="6858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Courier New"/>
                <a:sym typeface="Courier New"/>
              </a:rPr>
              <a:t>O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  <a:ea typeface="Courier New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highlight>
                  <a:srgbClr val="FFFFFF"/>
                </a:highlight>
                <a:latin typeface="+mj-lt"/>
              </a:rPr>
              <a:t>Quản lý liên hệ, phản hồi của người mua.</a:t>
            </a:r>
          </a:p>
        </p:txBody>
      </p:sp>
      <p:sp>
        <p:nvSpPr>
          <p:cNvPr id="145" name="Google Shape;145;g2c2d4d71b2e_4_12"/>
          <p:cNvSpPr/>
          <p:nvPr/>
        </p:nvSpPr>
        <p:spPr>
          <a:xfrm>
            <a:off x="-3744525" y="1468025"/>
            <a:ext cx="9323417" cy="8557560"/>
          </a:xfrm>
          <a:custGeom>
            <a:avLst/>
            <a:gdLst/>
            <a:ahLst/>
            <a:cxnLst/>
            <a:rect l="l" t="t" r="r" b="b"/>
            <a:pathLst>
              <a:path w="7917976" h="6846048" extrusionOk="0">
                <a:moveTo>
                  <a:pt x="0" y="0"/>
                </a:moveTo>
                <a:lnTo>
                  <a:pt x="7917977" y="0"/>
                </a:lnTo>
                <a:lnTo>
                  <a:pt x="7917977" y="6846049"/>
                </a:lnTo>
                <a:lnTo>
                  <a:pt x="0" y="6846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-6361716" y="-5335249"/>
            <a:ext cx="8617798" cy="10670497"/>
          </a:xfrm>
          <a:custGeom>
            <a:avLst/>
            <a:gdLst/>
            <a:ahLst/>
            <a:cxnLst/>
            <a:rect l="l" t="t" r="r" b="b"/>
            <a:pathLst>
              <a:path w="8617798" h="10670497" extrusionOk="0">
                <a:moveTo>
                  <a:pt x="0" y="0"/>
                </a:moveTo>
                <a:lnTo>
                  <a:pt x="8617798" y="0"/>
                </a:lnTo>
                <a:lnTo>
                  <a:pt x="8617798" y="10670498"/>
                </a:lnTo>
                <a:lnTo>
                  <a:pt x="0" y="10670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5"/>
          <p:cNvSpPr/>
          <p:nvPr/>
        </p:nvSpPr>
        <p:spPr>
          <a:xfrm>
            <a:off x="1698506" y="127432"/>
            <a:ext cx="4656667" cy="4114800"/>
          </a:xfrm>
          <a:custGeom>
            <a:avLst/>
            <a:gdLst/>
            <a:ahLst/>
            <a:cxnLst/>
            <a:rect l="l" t="t" r="r" b="b"/>
            <a:pathLst>
              <a:path w="4656667" h="4114800" extrusionOk="0">
                <a:moveTo>
                  <a:pt x="0" y="0"/>
                </a:moveTo>
                <a:lnTo>
                  <a:pt x="4656667" y="0"/>
                </a:lnTo>
                <a:lnTo>
                  <a:pt x="46566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2" name="Google Shape;152;p5"/>
          <p:cNvSpPr/>
          <p:nvPr/>
        </p:nvSpPr>
        <p:spPr>
          <a:xfrm rot="-963533">
            <a:off x="-4270733" y="3715753"/>
            <a:ext cx="10608508" cy="10568726"/>
          </a:xfrm>
          <a:custGeom>
            <a:avLst/>
            <a:gdLst/>
            <a:ahLst/>
            <a:cxnLst/>
            <a:rect l="l" t="t" r="r" b="b"/>
            <a:pathLst>
              <a:path w="10608508" h="10568726" extrusionOk="0">
                <a:moveTo>
                  <a:pt x="0" y="0"/>
                </a:moveTo>
                <a:lnTo>
                  <a:pt x="10608507" y="0"/>
                </a:lnTo>
                <a:lnTo>
                  <a:pt x="10608507" y="10568726"/>
                </a:lnTo>
                <a:lnTo>
                  <a:pt x="0" y="10568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3" name="Google Shape;153;p5"/>
          <p:cNvSpPr txBox="1"/>
          <p:nvPr/>
        </p:nvSpPr>
        <p:spPr>
          <a:xfrm>
            <a:off x="5870700" y="263050"/>
            <a:ext cx="12082763" cy="233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69" b="1">
                <a:solidFill>
                  <a:srgbClr val="000000"/>
                </a:solidFill>
              </a:rPr>
              <a:t>1.</a:t>
            </a:r>
            <a:r>
              <a:rPr lang="en-US" sz="6969" b="1"/>
              <a:t>3</a:t>
            </a:r>
            <a:r>
              <a:rPr lang="en-US" sz="6969" b="1">
                <a:solidFill>
                  <a:srgbClr val="000000"/>
                </a:solidFill>
              </a:rPr>
              <a:t>.</a:t>
            </a:r>
            <a:r>
              <a:rPr lang="en-US" sz="6969" b="1"/>
              <a:t>Phần mềm và công cụ sử dụng</a:t>
            </a:r>
            <a:endParaRPr sz="6969" b="1">
              <a:solidFill>
                <a:srgbClr val="000000"/>
              </a:solidFill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0013675" y="2649136"/>
            <a:ext cx="11125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4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</a:rPr>
              <a:t>Công nghệ sử dụng</a:t>
            </a:r>
            <a:endParaRPr b="1"/>
          </a:p>
        </p:txBody>
      </p:sp>
      <p:sp>
        <p:nvSpPr>
          <p:cNvPr id="155" name="Google Shape;155;p5"/>
          <p:cNvSpPr/>
          <p:nvPr/>
        </p:nvSpPr>
        <p:spPr>
          <a:xfrm>
            <a:off x="6355163" y="3849432"/>
            <a:ext cx="3451126" cy="1964227"/>
          </a:xfrm>
          <a:custGeom>
            <a:avLst/>
            <a:gdLst/>
            <a:ahLst/>
            <a:cxnLst/>
            <a:rect l="l" t="t" r="r" b="b"/>
            <a:pathLst>
              <a:path w="3451126" h="1964227" extrusionOk="0">
                <a:moveTo>
                  <a:pt x="0" y="0"/>
                </a:moveTo>
                <a:lnTo>
                  <a:pt x="3451126" y="0"/>
                </a:lnTo>
                <a:lnTo>
                  <a:pt x="3451126" y="1964227"/>
                </a:lnTo>
                <a:lnTo>
                  <a:pt x="0" y="1964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6" name="Google Shape;156;p5"/>
          <p:cNvSpPr/>
          <p:nvPr/>
        </p:nvSpPr>
        <p:spPr>
          <a:xfrm>
            <a:off x="14089766" y="3980351"/>
            <a:ext cx="3068415" cy="1702410"/>
          </a:xfrm>
          <a:custGeom>
            <a:avLst/>
            <a:gdLst/>
            <a:ahLst/>
            <a:cxnLst/>
            <a:rect l="l" t="t" r="r" b="b"/>
            <a:pathLst>
              <a:path w="3068415" h="1702410" extrusionOk="0">
                <a:moveTo>
                  <a:pt x="0" y="0"/>
                </a:moveTo>
                <a:lnTo>
                  <a:pt x="3068415" y="0"/>
                </a:lnTo>
                <a:lnTo>
                  <a:pt x="3068415" y="1702410"/>
                </a:lnTo>
                <a:lnTo>
                  <a:pt x="0" y="1702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7" name="Google Shape;157;p5"/>
          <p:cNvSpPr/>
          <p:nvPr/>
        </p:nvSpPr>
        <p:spPr>
          <a:xfrm>
            <a:off x="4849002" y="7157558"/>
            <a:ext cx="2393965" cy="2167417"/>
          </a:xfrm>
          <a:custGeom>
            <a:avLst/>
            <a:gdLst/>
            <a:ahLst/>
            <a:cxnLst/>
            <a:rect l="l" t="t" r="r" b="b"/>
            <a:pathLst>
              <a:path w="2393965" h="2167417" extrusionOk="0">
                <a:moveTo>
                  <a:pt x="0" y="0"/>
                </a:moveTo>
                <a:lnTo>
                  <a:pt x="2393964" y="0"/>
                </a:lnTo>
                <a:lnTo>
                  <a:pt x="2393964" y="2167417"/>
                </a:lnTo>
                <a:lnTo>
                  <a:pt x="0" y="2167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t="-5229" b="-5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8" name="Google Shape;158;p5"/>
          <p:cNvSpPr/>
          <p:nvPr/>
        </p:nvSpPr>
        <p:spPr>
          <a:xfrm>
            <a:off x="8676693" y="7157558"/>
            <a:ext cx="2167417" cy="2167417"/>
          </a:xfrm>
          <a:custGeom>
            <a:avLst/>
            <a:gdLst/>
            <a:ahLst/>
            <a:cxnLst/>
            <a:rect l="l" t="t" r="r" b="b"/>
            <a:pathLst>
              <a:path w="2167417" h="2167417" extrusionOk="0">
                <a:moveTo>
                  <a:pt x="0" y="0"/>
                </a:moveTo>
                <a:lnTo>
                  <a:pt x="2167416" y="0"/>
                </a:lnTo>
                <a:lnTo>
                  <a:pt x="2167416" y="2167417"/>
                </a:lnTo>
                <a:lnTo>
                  <a:pt x="0" y="2167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9" name="Google Shape;159;p5"/>
          <p:cNvSpPr/>
          <p:nvPr/>
        </p:nvSpPr>
        <p:spPr>
          <a:xfrm>
            <a:off x="11506200" y="7160256"/>
            <a:ext cx="3285465" cy="1839860"/>
          </a:xfrm>
          <a:custGeom>
            <a:avLst/>
            <a:gdLst/>
            <a:ahLst/>
            <a:cxnLst/>
            <a:rect l="l" t="t" r="r" b="b"/>
            <a:pathLst>
              <a:path w="3285465" h="1839860" extrusionOk="0">
                <a:moveTo>
                  <a:pt x="0" y="0"/>
                </a:moveTo>
                <a:lnTo>
                  <a:pt x="3285465" y="0"/>
                </a:lnTo>
                <a:lnTo>
                  <a:pt x="3285465" y="1839861"/>
                </a:lnTo>
                <a:lnTo>
                  <a:pt x="0" y="18398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0" name="Google Shape;160;p5"/>
          <p:cNvSpPr/>
          <p:nvPr/>
        </p:nvSpPr>
        <p:spPr>
          <a:xfrm>
            <a:off x="14425342" y="7157558"/>
            <a:ext cx="3840887" cy="1995266"/>
          </a:xfrm>
          <a:custGeom>
            <a:avLst/>
            <a:gdLst/>
            <a:ahLst/>
            <a:cxnLst/>
            <a:rect l="l" t="t" r="r" b="b"/>
            <a:pathLst>
              <a:path w="3840887" h="1995266" extrusionOk="0">
                <a:moveTo>
                  <a:pt x="0" y="0"/>
                </a:moveTo>
                <a:lnTo>
                  <a:pt x="3840887" y="0"/>
                </a:lnTo>
                <a:lnTo>
                  <a:pt x="3840887" y="1995266"/>
                </a:lnTo>
                <a:lnTo>
                  <a:pt x="0" y="1995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844098" y="3534494"/>
            <a:ext cx="2207870" cy="22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10210800" y="6088961"/>
            <a:ext cx="11125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</a:rPr>
              <a:t>Công cụ sử dụng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-2200800" y="1302475"/>
            <a:ext cx="9323417" cy="8557560"/>
          </a:xfrm>
          <a:custGeom>
            <a:avLst/>
            <a:gdLst/>
            <a:ahLst/>
            <a:cxnLst/>
            <a:rect l="l" t="t" r="r" b="b"/>
            <a:pathLst>
              <a:path w="7917976" h="6846048" extrusionOk="0">
                <a:moveTo>
                  <a:pt x="0" y="0"/>
                </a:moveTo>
                <a:lnTo>
                  <a:pt x="7917977" y="0"/>
                </a:lnTo>
                <a:lnTo>
                  <a:pt x="7917977" y="6846049"/>
                </a:lnTo>
                <a:lnTo>
                  <a:pt x="0" y="6846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/>
          <p:nvPr/>
        </p:nvSpPr>
        <p:spPr>
          <a:xfrm>
            <a:off x="14516634" y="8092711"/>
            <a:ext cx="7719405" cy="6678118"/>
          </a:xfrm>
          <a:custGeom>
            <a:avLst/>
            <a:gdLst/>
            <a:ahLst/>
            <a:cxnLst/>
            <a:rect l="l" t="t" r="r" b="b"/>
            <a:pathLst>
              <a:path w="7719405" h="6678118" extrusionOk="0">
                <a:moveTo>
                  <a:pt x="0" y="0"/>
                </a:moveTo>
                <a:lnTo>
                  <a:pt x="7719404" y="0"/>
                </a:lnTo>
                <a:lnTo>
                  <a:pt x="7719404" y="6678118"/>
                </a:lnTo>
                <a:lnTo>
                  <a:pt x="0" y="6678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9" name="Google Shape;169;p17"/>
          <p:cNvSpPr txBox="1"/>
          <p:nvPr/>
        </p:nvSpPr>
        <p:spPr>
          <a:xfrm>
            <a:off x="762000" y="3314700"/>
            <a:ext cx="5594195" cy="402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latin typeface="+mn-lt"/>
                <a:ea typeface="Saira Extra Condensed"/>
                <a:cs typeface="Saira Extra Condensed"/>
                <a:sym typeface="Saira Extra Condensed"/>
              </a:rPr>
              <a:t>1.4 Dự kiến kết quả </a:t>
            </a:r>
          </a:p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latin typeface="+mn-lt"/>
                <a:ea typeface="Saira Extra Condensed"/>
                <a:cs typeface="Saira Extra Condensed"/>
                <a:sym typeface="Saira Extra Condensed"/>
              </a:rPr>
              <a:t>đạt được</a:t>
            </a:r>
            <a:endParaRPr sz="8000" b="1">
              <a:solidFill>
                <a:srgbClr val="000000"/>
              </a:solidFill>
              <a:latin typeface="+mn-lt"/>
              <a:ea typeface="Saira Extra Condensed"/>
              <a:cs typeface="Saira Extra Condensed"/>
              <a:sym typeface="Saira Extra Condensed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399468" y="2725350"/>
            <a:ext cx="10521600" cy="6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56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505"/>
                </a:solidFill>
              </a:rPr>
              <a:t>-  Có được kỹ năng làm việc nhóm.</a:t>
            </a:r>
            <a:endParaRPr sz="3000">
              <a:solidFill>
                <a:srgbClr val="050505"/>
              </a:solidFill>
            </a:endParaRPr>
          </a:p>
          <a:p>
            <a:pPr marL="3556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505"/>
                </a:solidFill>
              </a:rPr>
              <a:t>-  Có thêm vốn từ tiếng Anh.</a:t>
            </a:r>
            <a:endParaRPr sz="3000">
              <a:solidFill>
                <a:srgbClr val="050505"/>
              </a:solidFill>
            </a:endParaRPr>
          </a:p>
          <a:p>
            <a:pPr marL="3556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505"/>
                </a:solidFill>
              </a:rPr>
              <a:t>-  Nắm rõ và sử dụng được ReactJs và ASP.NET Core để xây dựng ứng dụng.</a:t>
            </a:r>
            <a:endParaRPr sz="3000">
              <a:solidFill>
                <a:srgbClr val="050505"/>
              </a:solidFill>
            </a:endParaRPr>
          </a:p>
          <a:p>
            <a:pPr marL="355600" lvl="0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-  </a:t>
            </a:r>
            <a:r>
              <a:rPr lang="en-US" sz="3000">
                <a:solidFill>
                  <a:srgbClr val="050505"/>
                </a:solidFill>
              </a:rPr>
              <a:t>Xây dựng được ứng dụng web hoàn chỉnh và đảm bảo ứng dụng không gặp lỗi khi vận hành.</a:t>
            </a:r>
            <a:endParaRPr sz="3000">
              <a:solidFill>
                <a:srgbClr val="050505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8;p17">
            <a:extLst>
              <a:ext uri="{FF2B5EF4-FFF2-40B4-BE49-F238E27FC236}">
                <a16:creationId xmlns:a16="http://schemas.microsoft.com/office/drawing/2014/main" id="{3B901A53-98FD-A964-4BDC-99AB50E6D091}"/>
              </a:ext>
            </a:extLst>
          </p:cNvPr>
          <p:cNvSpPr/>
          <p:nvPr/>
        </p:nvSpPr>
        <p:spPr>
          <a:xfrm>
            <a:off x="13579933" y="-3594806"/>
            <a:ext cx="7719405" cy="6678118"/>
          </a:xfrm>
          <a:custGeom>
            <a:avLst/>
            <a:gdLst/>
            <a:ahLst/>
            <a:cxnLst/>
            <a:rect l="l" t="t" r="r" b="b"/>
            <a:pathLst>
              <a:path w="7719405" h="6678118" extrusionOk="0">
                <a:moveTo>
                  <a:pt x="0" y="0"/>
                </a:moveTo>
                <a:lnTo>
                  <a:pt x="7719404" y="0"/>
                </a:lnTo>
                <a:lnTo>
                  <a:pt x="7719404" y="6678118"/>
                </a:lnTo>
                <a:lnTo>
                  <a:pt x="0" y="6678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722</Words>
  <Application>Microsoft Office PowerPoint</Application>
  <PresentationFormat>Custom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Bungee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FNU LNU</cp:lastModifiedBy>
  <cp:revision>19</cp:revision>
  <dcterms:created xsi:type="dcterms:W3CDTF">2006-08-16T00:00:00Z</dcterms:created>
  <dcterms:modified xsi:type="dcterms:W3CDTF">2024-03-14T16:32:20Z</dcterms:modified>
</cp:coreProperties>
</file>