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87079" autoAdjust="0"/>
  </p:normalViewPr>
  <p:slideViewPr>
    <p:cSldViewPr snapToGrid="0">
      <p:cViewPr>
        <p:scale>
          <a:sx n="100" d="100"/>
          <a:sy n="100" d="100"/>
        </p:scale>
        <p:origin x="9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83AAA-53ED-446F-98CD-319747BBEC8E}" type="datetimeFigureOut">
              <a:rPr lang="vi-VN" smtClean="0"/>
              <a:t>22/03/2021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00B6B-636B-442F-BFA1-D55E07EDD551}" type="slidenum">
              <a:rPr lang="vi-VN" smtClean="0"/>
              <a:t>‹#›</a:t>
            </a:fld>
            <a:endParaRPr lang="vi-VN"/>
          </a:p>
        </p:txBody>
      </p:sp>
    </p:spTree>
    <p:extLst>
      <p:ext uri="{BB962C8B-B14F-4D97-AF65-F5344CB8AC3E}">
        <p14:creationId xmlns:p14="http://schemas.microsoft.com/office/powerpoint/2010/main" val="1112921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TimesTen-Roman"/>
              </a:rPr>
              <a:t>Of the four, the most time-consuming operation is division, followed by multiplication and then addition and subtraction, with the last two usually considered together.</a:t>
            </a:r>
            <a:r>
              <a:rPr lang="en-US"/>
              <a:t> </a:t>
            </a:r>
            <a:br>
              <a:rPr lang="en-US"/>
            </a:br>
            <a:endParaRPr lang="vi-VN"/>
          </a:p>
        </p:txBody>
      </p:sp>
      <p:sp>
        <p:nvSpPr>
          <p:cNvPr id="4" name="Slide Number Placeholder 3"/>
          <p:cNvSpPr>
            <a:spLocks noGrp="1"/>
          </p:cNvSpPr>
          <p:nvPr>
            <p:ph type="sldNum" sz="quarter" idx="5"/>
          </p:nvPr>
        </p:nvSpPr>
        <p:spPr/>
        <p:txBody>
          <a:bodyPr/>
          <a:lstStyle/>
          <a:p>
            <a:fld id="{00600B6B-636B-442F-BFA1-D55E07EDD551}" type="slidenum">
              <a:rPr lang="vi-VN" smtClean="0"/>
              <a:t>4</a:t>
            </a:fld>
            <a:endParaRPr lang="vi-VN"/>
          </a:p>
        </p:txBody>
      </p:sp>
    </p:spTree>
    <p:extLst>
      <p:ext uri="{BB962C8B-B14F-4D97-AF65-F5344CB8AC3E}">
        <p14:creationId xmlns:p14="http://schemas.microsoft.com/office/powerpoint/2010/main" val="683582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Chạy thuật toán nhiều lần, sử dụng nhiều đầu vào khác nhau có kích thước n đến từ một số phân phối tạo ra các đầu vào này (trong trường hợp đơn giản nhất, tất cả các đầu vào có thể có khả năng như nhau), tính tổng thời gian chạy (bằng cách cộng các thời gian riêng lẻ), và chia cho số lần thử. Bạn cũng có thể cần phải chuẩn hóa kết quả dựa trên kích thước của bộ đầu vào.</a:t>
            </a:r>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13</a:t>
            </a:fld>
            <a:endParaRPr lang="vi-VN"/>
          </a:p>
        </p:txBody>
      </p:sp>
    </p:spTree>
    <p:extLst>
      <p:ext uri="{BB962C8B-B14F-4D97-AF65-F5344CB8AC3E}">
        <p14:creationId xmlns:p14="http://schemas.microsoft.com/office/powerpoint/2010/main" val="2509666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Như đã đề cập các phần trên, độ hiệu quả của thuật toán là tập trung vào phần tỉ suất tang.</a:t>
            </a:r>
          </a:p>
        </p:txBody>
      </p:sp>
      <p:sp>
        <p:nvSpPr>
          <p:cNvPr id="4" name="Slide Number Placeholder 3"/>
          <p:cNvSpPr>
            <a:spLocks noGrp="1"/>
          </p:cNvSpPr>
          <p:nvPr>
            <p:ph type="sldNum" sz="quarter" idx="5"/>
          </p:nvPr>
        </p:nvSpPr>
        <p:spPr/>
        <p:txBody>
          <a:bodyPr/>
          <a:lstStyle/>
          <a:p>
            <a:fld id="{00600B6B-636B-442F-BFA1-D55E07EDD551}" type="slidenum">
              <a:rPr lang="vi-VN" smtClean="0"/>
              <a:t>14</a:t>
            </a:fld>
            <a:endParaRPr lang="vi-VN"/>
          </a:p>
        </p:txBody>
      </p:sp>
    </p:spTree>
    <p:extLst>
      <p:ext uri="{BB962C8B-B14F-4D97-AF65-F5344CB8AC3E}">
        <p14:creationId xmlns:p14="http://schemas.microsoft.com/office/powerpoint/2010/main" val="698238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15</a:t>
            </a:fld>
            <a:endParaRPr lang="vi-VN"/>
          </a:p>
        </p:txBody>
      </p:sp>
    </p:spTree>
    <p:extLst>
      <p:ext uri="{BB962C8B-B14F-4D97-AF65-F5344CB8AC3E}">
        <p14:creationId xmlns:p14="http://schemas.microsoft.com/office/powerpoint/2010/main" val="2198242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16</a:t>
            </a:fld>
            <a:endParaRPr lang="vi-VN"/>
          </a:p>
        </p:txBody>
      </p:sp>
    </p:spTree>
    <p:extLst>
      <p:ext uri="{BB962C8B-B14F-4D97-AF65-F5344CB8AC3E}">
        <p14:creationId xmlns:p14="http://schemas.microsoft.com/office/powerpoint/2010/main" val="3790638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17</a:t>
            </a:fld>
            <a:endParaRPr lang="vi-VN"/>
          </a:p>
        </p:txBody>
      </p:sp>
    </p:spTree>
    <p:extLst>
      <p:ext uri="{BB962C8B-B14F-4D97-AF65-F5344CB8AC3E}">
        <p14:creationId xmlns:p14="http://schemas.microsoft.com/office/powerpoint/2010/main" val="361392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18</a:t>
            </a:fld>
            <a:endParaRPr lang="vi-VN"/>
          </a:p>
        </p:txBody>
      </p:sp>
    </p:spTree>
    <p:extLst>
      <p:ext uri="{BB962C8B-B14F-4D97-AF65-F5344CB8AC3E}">
        <p14:creationId xmlns:p14="http://schemas.microsoft.com/office/powerpoint/2010/main" val="4215928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19</a:t>
            </a:fld>
            <a:endParaRPr lang="vi-VN"/>
          </a:p>
        </p:txBody>
      </p:sp>
    </p:spTree>
    <p:extLst>
      <p:ext uri="{BB962C8B-B14F-4D97-AF65-F5344CB8AC3E}">
        <p14:creationId xmlns:p14="http://schemas.microsoft.com/office/powerpoint/2010/main" val="984391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20</a:t>
            </a:fld>
            <a:endParaRPr lang="vi-VN"/>
          </a:p>
        </p:txBody>
      </p:sp>
    </p:spTree>
    <p:extLst>
      <p:ext uri="{BB962C8B-B14F-4D97-AF65-F5344CB8AC3E}">
        <p14:creationId xmlns:p14="http://schemas.microsoft.com/office/powerpoint/2010/main" val="2381604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21</a:t>
            </a:fld>
            <a:endParaRPr lang="vi-VN"/>
          </a:p>
        </p:txBody>
      </p:sp>
    </p:spTree>
    <p:extLst>
      <p:ext uri="{BB962C8B-B14F-4D97-AF65-F5344CB8AC3E}">
        <p14:creationId xmlns:p14="http://schemas.microsoft.com/office/powerpoint/2010/main" val="2923193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22</a:t>
            </a:fld>
            <a:endParaRPr lang="vi-VN"/>
          </a:p>
        </p:txBody>
      </p:sp>
    </p:spTree>
    <p:extLst>
      <p:ext uri="{BB962C8B-B14F-4D97-AF65-F5344CB8AC3E}">
        <p14:creationId xmlns:p14="http://schemas.microsoft.com/office/powerpoint/2010/main" val="96019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Phần lớn các thuật toán các sắp xếp, phép toán tốn nhiều thời gian nhất là so sánh key với các giá trị khác. Vì vậy trong thuật toán này, phép toán cơ sở là phép toán so sánh.</a:t>
            </a:r>
            <a:endParaRPr lang="vi-VN"/>
          </a:p>
        </p:txBody>
      </p:sp>
      <p:sp>
        <p:nvSpPr>
          <p:cNvPr id="4" name="Slide Number Placeholder 3"/>
          <p:cNvSpPr>
            <a:spLocks noGrp="1"/>
          </p:cNvSpPr>
          <p:nvPr>
            <p:ph type="sldNum" sz="quarter" idx="5"/>
          </p:nvPr>
        </p:nvSpPr>
        <p:spPr/>
        <p:txBody>
          <a:bodyPr/>
          <a:lstStyle/>
          <a:p>
            <a:fld id="{00600B6B-636B-442F-BFA1-D55E07EDD551}" type="slidenum">
              <a:rPr lang="vi-VN" smtClean="0"/>
              <a:t>5</a:t>
            </a:fld>
            <a:endParaRPr lang="vi-VN"/>
          </a:p>
        </p:txBody>
      </p:sp>
    </p:spTree>
    <p:extLst>
      <p:ext uri="{BB962C8B-B14F-4D97-AF65-F5344CB8AC3E}">
        <p14:creationId xmlns:p14="http://schemas.microsoft.com/office/powerpoint/2010/main" val="154230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23</a:t>
            </a:fld>
            <a:endParaRPr lang="vi-VN"/>
          </a:p>
        </p:txBody>
      </p:sp>
    </p:spTree>
    <p:extLst>
      <p:ext uri="{BB962C8B-B14F-4D97-AF65-F5344CB8AC3E}">
        <p14:creationId xmlns:p14="http://schemas.microsoft.com/office/powerpoint/2010/main" val="3294761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24</a:t>
            </a:fld>
            <a:endParaRPr lang="vi-VN"/>
          </a:p>
        </p:txBody>
      </p:sp>
    </p:spTree>
    <p:extLst>
      <p:ext uri="{BB962C8B-B14F-4D97-AF65-F5344CB8AC3E}">
        <p14:creationId xmlns:p14="http://schemas.microsoft.com/office/powerpoint/2010/main" val="201077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Hai trường hợp đầu tiên là </a:t>
            </a:r>
            <a:r>
              <a:rPr lang="pt-BR" sz="1800" b="0" i="1">
                <a:solidFill>
                  <a:srgbClr val="000000"/>
                </a:solidFill>
                <a:effectLst/>
                <a:latin typeface="MTMI"/>
              </a:rPr>
              <a:t>t(n) </a:t>
            </a:r>
            <a:r>
              <a:rPr lang="pt-BR" sz="1800" b="0" i="0">
                <a:solidFill>
                  <a:srgbClr val="000000"/>
                </a:solidFill>
                <a:effectLst/>
                <a:latin typeface="MTSYN"/>
              </a:rPr>
              <a:t>∈ </a:t>
            </a:r>
            <a:r>
              <a:rPr lang="pt-BR" sz="1800" b="0" i="1">
                <a:solidFill>
                  <a:srgbClr val="000000"/>
                </a:solidFill>
                <a:effectLst/>
                <a:latin typeface="MTMI"/>
              </a:rPr>
              <a:t>O(g(n))</a:t>
            </a:r>
            <a:r>
              <a:rPr lang="pt-BR"/>
              <a:t> </a:t>
            </a:r>
          </a:p>
          <a:p>
            <a:pPr marL="171450" indent="-171450">
              <a:buFontTx/>
              <a:buChar char="-"/>
            </a:pPr>
            <a:r>
              <a:rPr lang="pt-BR"/>
              <a:t>Hai trường hợp cuối là </a:t>
            </a:r>
            <a:r>
              <a:rPr lang="en-US" sz="1800" b="0" i="1">
                <a:solidFill>
                  <a:srgbClr val="000000"/>
                </a:solidFill>
                <a:effectLst/>
                <a:latin typeface="MTMI"/>
              </a:rPr>
              <a:t>t(n) </a:t>
            </a:r>
            <a:r>
              <a:rPr lang="en-US" sz="1800" b="0" i="0">
                <a:solidFill>
                  <a:srgbClr val="000000"/>
                </a:solidFill>
                <a:effectLst/>
                <a:latin typeface="MTSYN"/>
              </a:rPr>
              <a:t>∈ </a:t>
            </a:r>
            <a:r>
              <a:rPr lang="en-US" sz="1800" b="0" i="1">
                <a:solidFill>
                  <a:srgbClr val="000000"/>
                </a:solidFill>
                <a:effectLst/>
                <a:latin typeface="MTMI"/>
              </a:rPr>
              <a:t>(g(n))</a:t>
            </a:r>
            <a:r>
              <a:rPr lang="en-US"/>
              <a:t> </a:t>
            </a:r>
          </a:p>
          <a:p>
            <a:pPr marL="171450" indent="-171450">
              <a:buFontTx/>
              <a:buChar char="-"/>
            </a:pPr>
            <a:r>
              <a:rPr lang="en-US"/>
              <a:t>Trường hợp thứ hai là </a:t>
            </a:r>
            <a:r>
              <a:rPr lang="en-US" sz="1800" b="0" i="1">
                <a:solidFill>
                  <a:srgbClr val="000000"/>
                </a:solidFill>
                <a:effectLst/>
                <a:latin typeface="MTMI"/>
              </a:rPr>
              <a:t>t(n) </a:t>
            </a:r>
            <a:r>
              <a:rPr lang="en-US" sz="1800" b="0" i="0">
                <a:solidFill>
                  <a:srgbClr val="000000"/>
                </a:solidFill>
                <a:effectLst/>
                <a:latin typeface="MTSYN"/>
              </a:rPr>
              <a:t>∈ </a:t>
            </a:r>
            <a:r>
              <a:rPr lang="en-US" sz="1800" b="0" i="1">
                <a:solidFill>
                  <a:srgbClr val="000000"/>
                </a:solidFill>
                <a:effectLst/>
                <a:latin typeface="MTMI"/>
              </a:rPr>
              <a:t>(g(n))</a:t>
            </a:r>
            <a:br>
              <a:rPr lang="en-US"/>
            </a:br>
            <a:br>
              <a:rPr lang="en-US"/>
            </a:br>
            <a:br>
              <a:rPr lang="pt-BR"/>
            </a:br>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25</a:t>
            </a:fld>
            <a:endParaRPr lang="vi-VN"/>
          </a:p>
        </p:txBody>
      </p:sp>
    </p:spTree>
    <p:extLst>
      <p:ext uri="{BB962C8B-B14F-4D97-AF65-F5344CB8AC3E}">
        <p14:creationId xmlns:p14="http://schemas.microsoft.com/office/powerpoint/2010/main" val="4120909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Input size and basic operation examples</a:t>
            </a:r>
            <a:endParaRPr lang="vi-VN"/>
          </a:p>
        </p:txBody>
      </p:sp>
      <p:sp>
        <p:nvSpPr>
          <p:cNvPr id="4" name="Slide Number Placeholder 3"/>
          <p:cNvSpPr>
            <a:spLocks noGrp="1"/>
          </p:cNvSpPr>
          <p:nvPr>
            <p:ph type="sldNum" sz="quarter" idx="5"/>
          </p:nvPr>
        </p:nvSpPr>
        <p:spPr/>
        <p:txBody>
          <a:bodyPr/>
          <a:lstStyle/>
          <a:p>
            <a:fld id="{00600B6B-636B-442F-BFA1-D55E07EDD551}" type="slidenum">
              <a:rPr lang="vi-VN" smtClean="0"/>
              <a:t>6</a:t>
            </a:fld>
            <a:endParaRPr lang="vi-VN"/>
          </a:p>
        </p:txBody>
      </p:sp>
    </p:spTree>
    <p:extLst>
      <p:ext uri="{BB962C8B-B14F-4D97-AF65-F5344CB8AC3E}">
        <p14:creationId xmlns:p14="http://schemas.microsoft.com/office/powerpoint/2010/main" val="1329101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Những chú ý khi sử dụng công thức: </a:t>
            </a:r>
          </a:p>
          <a:p>
            <a:pPr marL="171450" indent="-171450">
              <a:buFontTx/>
              <a:buChar char="-"/>
            </a:pPr>
            <a:r>
              <a:rPr lang="en-US"/>
              <a:t>C(n) không có thông tin gì về phép toán, chẳng hạn là nó không biết phép toán nào là phép toán cơ sở. Trong thực tế là số lần đềm chi mang tính xấp xỉ.</a:t>
            </a:r>
          </a:p>
          <a:p>
            <a:pPr marL="171450" indent="-171450">
              <a:buFontTx/>
              <a:buChar char="-"/>
            </a:pPr>
            <a:r>
              <a:rPr lang="en-US"/>
              <a:t>Còn về hằng số c_op thì giá trị của nó cũng mang tính xấp xỉ mà </a:t>
            </a:r>
            <a:r>
              <a:rPr lang="vi-VN"/>
              <a:t>độ tin cậy của nó không phải lúc nào cũng dễ dàng đánh giá được.</a:t>
            </a:r>
            <a:endParaRPr lang="en-US"/>
          </a:p>
          <a:p>
            <a:pPr marL="171450" indent="-171450">
              <a:buFontTx/>
              <a:buChar char="-"/>
            </a:pPr>
            <a:r>
              <a:rPr lang="en-US"/>
              <a:t>Tuy nhiên nếu n là một số cực kì lớn hoặc rất nhỏ thì công thức trên vẫn có thể cho ra một kết quả ước lượng thời gian hợp lý.</a:t>
            </a:r>
          </a:p>
        </p:txBody>
      </p:sp>
      <p:sp>
        <p:nvSpPr>
          <p:cNvPr id="4" name="Slide Number Placeholder 3"/>
          <p:cNvSpPr>
            <a:spLocks noGrp="1"/>
          </p:cNvSpPr>
          <p:nvPr>
            <p:ph type="sldNum" sz="quarter" idx="5"/>
          </p:nvPr>
        </p:nvSpPr>
        <p:spPr/>
        <p:txBody>
          <a:bodyPr/>
          <a:lstStyle/>
          <a:p>
            <a:fld id="{00600B6B-636B-442F-BFA1-D55E07EDD551}" type="slidenum">
              <a:rPr lang="vi-VN" smtClean="0"/>
              <a:t>7</a:t>
            </a:fld>
            <a:endParaRPr lang="vi-VN"/>
          </a:p>
        </p:txBody>
      </p:sp>
    </p:spTree>
    <p:extLst>
      <p:ext uri="{BB962C8B-B14F-4D97-AF65-F5344CB8AC3E}">
        <p14:creationId xmlns:p14="http://schemas.microsoft.com/office/powerpoint/2010/main" val="9301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Lưu ý rằng là chúng ta đang tính tgian mà không biết thời gian thực hiện c_op, bởi vì nó có thể được rút gọn trong phép chia trên và hằng số ½ cũng được rút gọn</a:t>
            </a:r>
          </a:p>
          <a:p>
            <a:r>
              <a:rPr lang="en-US"/>
              <a:t>Vì lý do trên để tính độ hiệu quả của thuật toán thì chúng ta bỏ qua hằng số và chỉ tập trung vào “tỉ suất tăng” với input lớn.</a:t>
            </a:r>
          </a:p>
        </p:txBody>
      </p:sp>
      <p:sp>
        <p:nvSpPr>
          <p:cNvPr id="4" name="Slide Number Placeholder 3"/>
          <p:cNvSpPr>
            <a:spLocks noGrp="1"/>
          </p:cNvSpPr>
          <p:nvPr>
            <p:ph type="sldNum" sz="quarter" idx="5"/>
          </p:nvPr>
        </p:nvSpPr>
        <p:spPr/>
        <p:txBody>
          <a:bodyPr/>
          <a:lstStyle/>
          <a:p>
            <a:fld id="{00600B6B-636B-442F-BFA1-D55E07EDD551}" type="slidenum">
              <a:rPr lang="vi-VN" smtClean="0"/>
              <a:t>8</a:t>
            </a:fld>
            <a:endParaRPr lang="vi-VN"/>
          </a:p>
        </p:txBody>
      </p:sp>
    </p:spTree>
    <p:extLst>
      <p:ext uri="{BB962C8B-B14F-4D97-AF65-F5344CB8AC3E}">
        <p14:creationId xmlns:p14="http://schemas.microsoft.com/office/powerpoint/2010/main" val="20436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9</a:t>
            </a:fld>
            <a:endParaRPr lang="vi-VN"/>
          </a:p>
        </p:txBody>
      </p:sp>
    </p:spTree>
    <p:extLst>
      <p:ext uri="{BB962C8B-B14F-4D97-AF65-F5344CB8AC3E}">
        <p14:creationId xmlns:p14="http://schemas.microsoft.com/office/powerpoint/2010/main" val="1179052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10</a:t>
            </a:fld>
            <a:endParaRPr lang="vi-VN"/>
          </a:p>
        </p:txBody>
      </p:sp>
    </p:spTree>
    <p:extLst>
      <p:ext uri="{BB962C8B-B14F-4D97-AF65-F5344CB8AC3E}">
        <p14:creationId xmlns:p14="http://schemas.microsoft.com/office/powerpoint/2010/main" val="468079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11</a:t>
            </a:fld>
            <a:endParaRPr lang="vi-VN"/>
          </a:p>
        </p:txBody>
      </p:sp>
    </p:spTree>
    <p:extLst>
      <p:ext uri="{BB962C8B-B14F-4D97-AF65-F5344CB8AC3E}">
        <p14:creationId xmlns:p14="http://schemas.microsoft.com/office/powerpoint/2010/main" val="2941886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00B6B-636B-442F-BFA1-D55E07EDD551}" type="slidenum">
              <a:rPr lang="vi-VN" smtClean="0"/>
              <a:t>12</a:t>
            </a:fld>
            <a:endParaRPr lang="vi-VN"/>
          </a:p>
        </p:txBody>
      </p:sp>
    </p:spTree>
    <p:extLst>
      <p:ext uri="{BB962C8B-B14F-4D97-AF65-F5344CB8AC3E}">
        <p14:creationId xmlns:p14="http://schemas.microsoft.com/office/powerpoint/2010/main" val="1128578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3/22/2021</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015698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3/22/2021</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78664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3/22/2021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30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3/22/2021</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7652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3/22/2021</a:t>
            </a:fld>
            <a:endParaRPr lang="en-US"/>
          </a:p>
        </p:txBody>
      </p:sp>
    </p:spTree>
    <p:extLst>
      <p:ext uri="{BB962C8B-B14F-4D97-AF65-F5344CB8AC3E}">
        <p14:creationId xmlns:p14="http://schemas.microsoft.com/office/powerpoint/2010/main" val="178030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3/22/2021</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61111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3/22/2021</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844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3/22/2021</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56714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3/22/2021</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13498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3/22/2021</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5476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3/22/2021</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423820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3/22/2021</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57949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2464C3A-00F3-4382-BC83-20F9E714F8A8}"/>
              </a:ext>
            </a:extLst>
          </p:cNvPr>
          <p:cNvSpPr>
            <a:spLocks noGrp="1"/>
          </p:cNvSpPr>
          <p:nvPr>
            <p:ph type="subTitle" idx="1"/>
          </p:nvPr>
        </p:nvSpPr>
        <p:spPr>
          <a:xfrm>
            <a:off x="6084362" y="3750204"/>
            <a:ext cx="5617794" cy="1973263"/>
          </a:xfrm>
        </p:spPr>
        <p:txBody>
          <a:bodyPr anchor="t">
            <a:normAutofit fontScale="62500" lnSpcReduction="20000"/>
          </a:bodyPr>
          <a:lstStyle/>
          <a:p>
            <a:pPr algn="r"/>
            <a:r>
              <a:rPr lang="en-US">
                <a:latin typeface="Times New Roman" panose="02020603050405020304" pitchFamily="18" charset="0"/>
                <a:cs typeface="Times New Roman" panose="02020603050405020304" pitchFamily="18" charset="0"/>
              </a:rPr>
              <a:t>GV: </a:t>
            </a:r>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Thanh </a:t>
            </a:r>
            <a:r>
              <a:rPr lang="en-US" err="1">
                <a:latin typeface="Times New Roman" panose="02020603050405020304" pitchFamily="18" charset="0"/>
                <a:cs typeface="Times New Roman" panose="02020603050405020304" pitchFamily="18" charset="0"/>
              </a:rPr>
              <a:t>Sơn</a:t>
            </a:r>
            <a:endParaRPr lang="en-US">
              <a:latin typeface="Times New Roman" panose="02020603050405020304" pitchFamily="18" charset="0"/>
              <a:cs typeface="Times New Roman" panose="02020603050405020304" pitchFamily="18" charset="0"/>
            </a:endParaRPr>
          </a:p>
          <a:p>
            <a:pPr algn="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7:</a:t>
            </a:r>
          </a:p>
          <a:p>
            <a:pPr marL="342900" indent="-342900" algn="r">
              <a:buFont typeface="Arial" panose="020B0604020202020204" pitchFamily="34" charset="0"/>
              <a:buChar char="•"/>
            </a:pPr>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Tuấn</a:t>
            </a:r>
            <a:r>
              <a:rPr lang="en-US">
                <a:latin typeface="Times New Roman" panose="02020603050405020304" pitchFamily="18" charset="0"/>
                <a:cs typeface="Times New Roman" panose="02020603050405020304" pitchFamily="18" charset="0"/>
              </a:rPr>
              <a:t> – 19522477</a:t>
            </a:r>
          </a:p>
          <a:p>
            <a:pPr marL="342900" indent="-342900" algn="r">
              <a:buFont typeface="Arial" panose="020B0604020202020204" pitchFamily="34" charset="0"/>
              <a:buChar char="•"/>
            </a:pPr>
            <a:r>
              <a:rPr lang="vi-VN" noProof="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Tiến</a:t>
            </a:r>
            <a:r>
              <a:rPr lang="en-US">
                <a:latin typeface="Times New Roman" panose="02020603050405020304" pitchFamily="18" charset="0"/>
                <a:cs typeface="Times New Roman" panose="02020603050405020304" pitchFamily="18" charset="0"/>
              </a:rPr>
              <a:t>    – 19522337</a:t>
            </a:r>
          </a:p>
          <a:p>
            <a:pPr marL="342900" indent="-342900" algn="r">
              <a:buFont typeface="Arial" panose="020B0604020202020204" pitchFamily="34" charset="0"/>
              <a:buChar char="•"/>
            </a:pPr>
            <a:r>
              <a:rPr lang="en-US">
                <a:latin typeface="Times New Roman" panose="02020603050405020304" pitchFamily="18" charset="0"/>
                <a:cs typeface="Times New Roman" panose="02020603050405020304" pitchFamily="18" charset="0"/>
              </a:rPr>
              <a:t>Trịnh Nhật Tân       – 19522179</a:t>
            </a:r>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D040D38-0A84-4BA3-B61C-B2414AF60C70}"/>
              </a:ext>
            </a:extLst>
          </p:cNvPr>
          <p:cNvSpPr>
            <a:spLocks noGrp="1"/>
          </p:cNvSpPr>
          <p:nvPr>
            <p:ph type="ctrTitle"/>
          </p:nvPr>
        </p:nvSpPr>
        <p:spPr>
          <a:xfrm>
            <a:off x="4145126" y="465666"/>
            <a:ext cx="7557029" cy="3284538"/>
          </a:xfrm>
        </p:spPr>
        <p:txBody>
          <a:bodyPr anchor="b">
            <a:normAutofit/>
          </a:bodyPr>
          <a:lstStyle/>
          <a:p>
            <a:pPr algn="r"/>
            <a:r>
              <a:rPr lang="vi-VN" noProof="1">
                <a:latin typeface="Times New Roman" panose="02020603050405020304" pitchFamily="18" charset="0"/>
                <a:cs typeface="Times New Roman" panose="02020603050405020304" pitchFamily="18" charset="0"/>
              </a:rPr>
              <a:t>Phân tích </a:t>
            </a:r>
            <a:br>
              <a:rPr lang="vi-VN" noProof="1">
                <a:latin typeface="Times New Roman" panose="02020603050405020304" pitchFamily="18" charset="0"/>
                <a:cs typeface="Times New Roman" panose="02020603050405020304" pitchFamily="18" charset="0"/>
              </a:rPr>
            </a:br>
            <a:r>
              <a:rPr lang="vi-VN" noProof="1">
                <a:latin typeface="Times New Roman" panose="02020603050405020304" pitchFamily="18" charset="0"/>
                <a:cs typeface="Times New Roman" panose="02020603050405020304" pitchFamily="18" charset="0"/>
              </a:rPr>
              <a:t>độ phức tạp thuật toán</a:t>
            </a:r>
          </a:p>
        </p:txBody>
      </p:sp>
      <p:pic>
        <p:nvPicPr>
          <p:cNvPr id="6" name="Picture 5" descr="Diagram&#10;&#10;Description automatically generated">
            <a:extLst>
              <a:ext uri="{FF2B5EF4-FFF2-40B4-BE49-F238E27FC236}">
                <a16:creationId xmlns:a16="http://schemas.microsoft.com/office/drawing/2014/main" id="{A8C3D883-D8F1-4338-849E-771F9030B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54" y="1346200"/>
            <a:ext cx="4049245" cy="3868705"/>
          </a:xfrm>
          <a:prstGeom prst="rect">
            <a:avLst/>
          </a:prstGeom>
        </p:spPr>
      </p:pic>
    </p:spTree>
    <p:extLst>
      <p:ext uri="{BB962C8B-B14F-4D97-AF65-F5344CB8AC3E}">
        <p14:creationId xmlns:p14="http://schemas.microsoft.com/office/powerpoint/2010/main" val="302743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Tỉ suất tăng là gì?</a:t>
            </a:r>
            <a:endParaRPr lang="vi-VN" sz="40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257986EB-F1BD-4204-BC84-9D56AADAED7D}"/>
                  </a:ext>
                </a:extLst>
              </p:cNvPr>
              <p:cNvGraphicFramePr>
                <a:graphicFrameLocks noGrp="1"/>
              </p:cNvGraphicFramePr>
              <p:nvPr>
                <p:ph idx="1"/>
                <p:extLst>
                  <p:ext uri="{D42A27DB-BD31-4B8C-83A1-F6EECF244321}">
                    <p14:modId xmlns:p14="http://schemas.microsoft.com/office/powerpoint/2010/main" val="2749389382"/>
                  </p:ext>
                </p:extLst>
              </p:nvPr>
            </p:nvGraphicFramePr>
            <p:xfrm>
              <a:off x="927100" y="2370138"/>
              <a:ext cx="10337800" cy="3200400"/>
            </p:xfrm>
            <a:graphic>
              <a:graphicData uri="http://schemas.openxmlformats.org/drawingml/2006/table">
                <a:tbl>
                  <a:tblPr bandRow="1">
                    <a:tableStyleId>{073A0DAA-6AF3-43AB-8588-CEC1D06C72B9}</a:tableStyleId>
                  </a:tblPr>
                  <a:tblGrid>
                    <a:gridCol w="736600">
                      <a:extLst>
                        <a:ext uri="{9D8B030D-6E8A-4147-A177-3AD203B41FA5}">
                          <a16:colId xmlns:a16="http://schemas.microsoft.com/office/drawing/2014/main" val="775618746"/>
                        </a:ext>
                      </a:extLst>
                    </a:gridCol>
                    <a:gridCol w="1371600">
                      <a:extLst>
                        <a:ext uri="{9D8B030D-6E8A-4147-A177-3AD203B41FA5}">
                          <a16:colId xmlns:a16="http://schemas.microsoft.com/office/drawing/2014/main" val="472509202"/>
                        </a:ext>
                      </a:extLst>
                    </a:gridCol>
                    <a:gridCol w="1371600">
                      <a:extLst>
                        <a:ext uri="{9D8B030D-6E8A-4147-A177-3AD203B41FA5}">
                          <a16:colId xmlns:a16="http://schemas.microsoft.com/office/drawing/2014/main" val="4107074100"/>
                        </a:ext>
                      </a:extLst>
                    </a:gridCol>
                    <a:gridCol w="1371600">
                      <a:extLst>
                        <a:ext uri="{9D8B030D-6E8A-4147-A177-3AD203B41FA5}">
                          <a16:colId xmlns:a16="http://schemas.microsoft.com/office/drawing/2014/main" val="1021697916"/>
                        </a:ext>
                      </a:extLst>
                    </a:gridCol>
                    <a:gridCol w="1371600">
                      <a:extLst>
                        <a:ext uri="{9D8B030D-6E8A-4147-A177-3AD203B41FA5}">
                          <a16:colId xmlns:a16="http://schemas.microsoft.com/office/drawing/2014/main" val="2845581982"/>
                        </a:ext>
                      </a:extLst>
                    </a:gridCol>
                    <a:gridCol w="1371600">
                      <a:extLst>
                        <a:ext uri="{9D8B030D-6E8A-4147-A177-3AD203B41FA5}">
                          <a16:colId xmlns:a16="http://schemas.microsoft.com/office/drawing/2014/main" val="1524472822"/>
                        </a:ext>
                      </a:extLst>
                    </a:gridCol>
                    <a:gridCol w="1371600">
                      <a:extLst>
                        <a:ext uri="{9D8B030D-6E8A-4147-A177-3AD203B41FA5}">
                          <a16:colId xmlns:a16="http://schemas.microsoft.com/office/drawing/2014/main" val="1466688441"/>
                        </a:ext>
                      </a:extLst>
                    </a:gridCol>
                    <a:gridCol w="1371600">
                      <a:extLst>
                        <a:ext uri="{9D8B030D-6E8A-4147-A177-3AD203B41FA5}">
                          <a16:colId xmlns:a16="http://schemas.microsoft.com/office/drawing/2014/main" val="4225930833"/>
                        </a:ext>
                      </a:extLst>
                    </a:gridCol>
                  </a:tblGrid>
                  <a:tr h="45720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𝑛</m:t>
                                </m:r>
                              </m:oMath>
                            </m:oMathPara>
                          </a14:m>
                          <a:endParaRPr lang="vi-VN" i="1">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vi-VN" i="1" smtClean="0">
                                        <a:latin typeface="Cambria Math" panose="02040503050406030204" pitchFamily="18" charset="0"/>
                                        <a:cs typeface="Times New Roman" panose="02020603050405020304" pitchFamily="18" charset="0"/>
                                      </a:rPr>
                                    </m:ctrlPr>
                                  </m:funcPr>
                                  <m:fName>
                                    <m:sSub>
                                      <m:sSubPr>
                                        <m:ctrlPr>
                                          <a:rPr lang="vi-VN" i="1" smtClean="0">
                                            <a:latin typeface="Cambria Math" panose="02040503050406030204" pitchFamily="18" charset="0"/>
                                            <a:cs typeface="Times New Roman" panose="02020603050405020304" pitchFamily="18" charset="0"/>
                                          </a:rPr>
                                        </m:ctrlPr>
                                      </m:sSubPr>
                                      <m:e>
                                        <m:r>
                                          <a:rPr lang="vi-VN" i="1" smtClean="0">
                                            <a:latin typeface="Cambria Math" panose="02040503050406030204" pitchFamily="18" charset="0"/>
                                            <a:cs typeface="Times New Roman" panose="02020603050405020304" pitchFamily="18" charset="0"/>
                                          </a:rPr>
                                          <m:t>𝑙𝑜𝑔</m:t>
                                        </m:r>
                                      </m:e>
                                      <m:sub>
                                        <m:r>
                                          <a:rPr lang="en-US" b="0" i="1" smtClean="0">
                                            <a:latin typeface="Cambria Math" panose="02040503050406030204" pitchFamily="18" charset="0"/>
                                            <a:cs typeface="Times New Roman" panose="02020603050405020304" pitchFamily="18" charset="0"/>
                                          </a:rPr>
                                          <m:t>2</m:t>
                                        </m:r>
                                      </m:sub>
                                    </m:sSub>
                                  </m:fName>
                                  <m:e>
                                    <m:r>
                                      <a:rPr lang="en-US" b="0" i="1" smtClean="0">
                                        <a:latin typeface="Cambria Math" panose="02040503050406030204" pitchFamily="18" charset="0"/>
                                        <a:cs typeface="Times New Roman" panose="02020603050405020304" pitchFamily="18" charset="0"/>
                                      </a:rPr>
                                      <m:t>𝑛</m:t>
                                    </m:r>
                                  </m:e>
                                </m:func>
                              </m:oMath>
                            </m:oMathPara>
                          </a14:m>
                          <a:endParaRPr lang="vi-VN" i="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𝑛</m:t>
                                </m:r>
                              </m:oMath>
                            </m:oMathPara>
                          </a14:m>
                          <a:endParaRPr lang="vi-VN" i="1">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unc>
                                  <m:funcPr>
                                    <m:ctrlPr>
                                      <a:rPr lang="vi-VN" i="1" smtClean="0">
                                        <a:latin typeface="Cambria Math" panose="02040503050406030204" pitchFamily="18" charset="0"/>
                                        <a:cs typeface="Times New Roman" panose="02020603050405020304" pitchFamily="18" charset="0"/>
                                      </a:rPr>
                                    </m:ctrlPr>
                                  </m:funcPr>
                                  <m:fName>
                                    <m:sSub>
                                      <m:sSubPr>
                                        <m:ctrlPr>
                                          <a:rPr lang="vi-VN"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r>
                                          <a:rPr lang="vi-VN" i="1" smtClean="0">
                                            <a:latin typeface="Cambria Math" panose="02040503050406030204" pitchFamily="18" charset="0"/>
                                            <a:cs typeface="Times New Roman" panose="02020603050405020304" pitchFamily="18" charset="0"/>
                                          </a:rPr>
                                          <m:t>𝑙𝑜𝑔</m:t>
                                        </m:r>
                                      </m:e>
                                      <m:sub>
                                        <m:r>
                                          <a:rPr lang="en-US" b="0" i="1" smtClean="0">
                                            <a:latin typeface="Cambria Math" panose="02040503050406030204" pitchFamily="18" charset="0"/>
                                            <a:cs typeface="Times New Roman" panose="02020603050405020304" pitchFamily="18" charset="0"/>
                                          </a:rPr>
                                          <m:t>2</m:t>
                                        </m:r>
                                      </m:sub>
                                    </m:sSub>
                                  </m:fName>
                                  <m:e>
                                    <m:r>
                                      <a:rPr lang="en-US" b="0" i="1" smtClean="0">
                                        <a:latin typeface="Cambria Math" panose="02040503050406030204" pitchFamily="18" charset="0"/>
                                        <a:cs typeface="Times New Roman" panose="02020603050405020304" pitchFamily="18" charset="0"/>
                                      </a:rPr>
                                      <m:t>𝑛</m:t>
                                    </m:r>
                                  </m:e>
                                </m:func>
                              </m:oMath>
                            </m:oMathPara>
                          </a14:m>
                          <a:endParaRPr lang="vi-VN" i="1">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𝑛</m:t>
                                    </m:r>
                                  </m:e>
                                  <m:sup>
                                    <m:r>
                                      <a:rPr lang="en-US" b="0" i="1" smtClean="0">
                                        <a:latin typeface="Cambria Math" panose="02040503050406030204" pitchFamily="18" charset="0"/>
                                        <a:cs typeface="Times New Roman" panose="02020603050405020304" pitchFamily="18" charset="0"/>
                                      </a:rPr>
                                      <m:t>2</m:t>
                                    </m:r>
                                  </m:sup>
                                </m:sSup>
                              </m:oMath>
                            </m:oMathPara>
                          </a14:m>
                          <a:endParaRPr lang="vi-VN" i="1">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𝑛</m:t>
                                    </m:r>
                                  </m:e>
                                  <m:sup>
                                    <m:r>
                                      <a:rPr lang="en-US" b="0" i="1" smtClean="0">
                                        <a:latin typeface="Cambria Math" panose="02040503050406030204" pitchFamily="18" charset="0"/>
                                        <a:cs typeface="Times New Roman" panose="02020603050405020304" pitchFamily="18" charset="0"/>
                                      </a:rPr>
                                      <m:t>3</m:t>
                                    </m:r>
                                  </m:sup>
                                </m:sSup>
                              </m:oMath>
                            </m:oMathPara>
                          </a14:m>
                          <a:endParaRPr lang="vi-VN" i="1">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2</m:t>
                                    </m:r>
                                  </m:e>
                                  <m:sup>
                                    <m:r>
                                      <a:rPr lang="en-US" b="0" i="1" smtClean="0">
                                        <a:latin typeface="Cambria Math" panose="02040503050406030204" pitchFamily="18" charset="0"/>
                                        <a:cs typeface="Times New Roman" panose="02020603050405020304" pitchFamily="18" charset="0"/>
                                      </a:rPr>
                                      <m:t>𝑛</m:t>
                                    </m:r>
                                  </m:sup>
                                </m:sSup>
                              </m:oMath>
                            </m:oMathPara>
                          </a14:m>
                          <a:endParaRPr lang="vi-VN" i="1">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vi-VN" i="1">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773099"/>
                      </a:ext>
                    </a:extLst>
                  </a:tr>
                  <a:tr h="45720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10</m:t>
                                </m:r>
                              </m:oMath>
                            </m:oMathPara>
                          </a14:m>
                          <a:endParaRPr lang="vi-VN">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atin typeface="Times New Roman" panose="02020603050405020304" pitchFamily="18" charset="0"/>
                              <a:cs typeface="Times New Roman" panose="02020603050405020304" pitchFamily="18" charset="0"/>
                            </a:rPr>
                            <a:t>3.3</a:t>
                          </a:r>
                          <a:endParaRPr lang="vi-VN">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1</m:t>
                                    </m:r>
                                  </m:sup>
                                </m:sSup>
                              </m:oMath>
                            </m:oMathPara>
                          </a14:m>
                          <a:endParaRPr lang="vi-VN">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3.3</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sup>
                                </m:sSup>
                              </m:oMath>
                            </m:oMathPara>
                          </a14:m>
                          <a:endParaRPr lang="vi-VN">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2</m:t>
                                    </m:r>
                                  </m:sup>
                                </m:sSup>
                              </m:oMath>
                            </m:oMathPara>
                          </a14:m>
                          <a:endParaRPr lang="vi-VN">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3</m:t>
                                    </m:r>
                                  </m:sup>
                                </m:sSup>
                              </m:oMath>
                            </m:oMathPara>
                          </a14:m>
                          <a:endParaRPr lang="vi-VN">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3</m:t>
                                    </m:r>
                                  </m:sup>
                                </m:sSup>
                              </m:oMath>
                            </m:oMathPara>
                          </a14:m>
                          <a:endParaRPr lang="vi-VN">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3.6</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6</m:t>
                                    </m:r>
                                  </m:sup>
                                </m:sSup>
                              </m:oMath>
                            </m:oMathPara>
                          </a14:m>
                          <a:endParaRPr lang="vi-VN">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03597953"/>
                      </a:ext>
                    </a:extLst>
                  </a:tr>
                  <a:tr h="45720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2</m:t>
                                    </m:r>
                                  </m:sup>
                                </m:sSup>
                              </m:oMath>
                            </m:oMathPara>
                          </a14:m>
                          <a:endParaRPr lang="vi-VN">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atin typeface="Times New Roman" panose="02020603050405020304" pitchFamily="18" charset="0"/>
                              <a:cs typeface="Times New Roman" panose="02020603050405020304" pitchFamily="18" charset="0"/>
                            </a:rPr>
                            <a:t>6.6</a:t>
                          </a:r>
                          <a:endParaRPr lang="vi-VN">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2</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mn-ea"/>
                                    <a:cs typeface="Times New Roman" panose="02020603050405020304" pitchFamily="18" charset="0"/>
                                  </a:rPr>
                                  <m:t>6.6</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4</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6</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1.3</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0</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9.3</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157</m:t>
                                    </m:r>
                                  </m:sup>
                                </m:sSup>
                              </m:oMath>
                            </m:oMathPara>
                          </a14:m>
                          <a:endParaRPr lang="vi-VN">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65094577"/>
                      </a:ext>
                    </a:extLst>
                  </a:tr>
                  <a:tr h="45720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3</m:t>
                                    </m:r>
                                  </m:sup>
                                </m:sSup>
                              </m:oMath>
                            </m:oMathPara>
                          </a14:m>
                          <a:endParaRPr lang="vi-VN">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atin typeface="Times New Roman" panose="02020603050405020304" pitchFamily="18" charset="0"/>
                              <a:cs typeface="Times New Roman" panose="02020603050405020304" pitchFamily="18" charset="0"/>
                            </a:rPr>
                            <a:t>10</a:t>
                          </a:r>
                          <a:endParaRPr lang="vi-VN">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3</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1.0</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4</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6</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9</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endParaRPr lang="vi-VN">
                            <a:latin typeface="Times New Roman" panose="02020603050405020304" pitchFamily="18" charset="0"/>
                            <a:cs typeface="Times New Roman" panose="02020603050405020304" pitchFamily="18" charset="0"/>
                          </a:endParaRPr>
                        </a:p>
                      </a:txBody>
                      <a:tcPr anchor="ctr"/>
                    </a:tc>
                    <a:tc>
                      <a:txBody>
                        <a:bodyPr/>
                        <a:lstStyle/>
                        <a:p>
                          <a:pPr algn="ctr"/>
                          <a:endParaRPr lang="vi-VN">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46062725"/>
                      </a:ext>
                    </a:extLst>
                  </a:tr>
                  <a:tr h="45720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4</m:t>
                                    </m:r>
                                  </m:sup>
                                </m:sSup>
                              </m:oMath>
                            </m:oMathPara>
                          </a14:m>
                          <a:endParaRPr lang="vi-VN">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atin typeface="Times New Roman" panose="02020603050405020304" pitchFamily="18" charset="0"/>
                              <a:cs typeface="Times New Roman" panose="02020603050405020304" pitchFamily="18" charset="0"/>
                            </a:rPr>
                            <a:t>13</a:t>
                          </a:r>
                          <a:endParaRPr lang="vi-VN">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4</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1.3</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5</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8</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12</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endParaRPr lang="vi-VN">
                            <a:latin typeface="Times New Roman" panose="02020603050405020304" pitchFamily="18" charset="0"/>
                            <a:cs typeface="Times New Roman" panose="02020603050405020304" pitchFamily="18" charset="0"/>
                          </a:endParaRPr>
                        </a:p>
                      </a:txBody>
                      <a:tcPr anchor="ctr"/>
                    </a:tc>
                    <a:tc>
                      <a:txBody>
                        <a:bodyPr/>
                        <a:lstStyle/>
                        <a:p>
                          <a:pPr algn="ctr"/>
                          <a:endParaRPr lang="vi-VN">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99084089"/>
                      </a:ext>
                    </a:extLst>
                  </a:tr>
                  <a:tr h="45720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5</m:t>
                                    </m:r>
                                  </m:sup>
                                </m:sSup>
                              </m:oMath>
                            </m:oMathPara>
                          </a14:m>
                          <a:endParaRPr lang="vi-VN">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atin typeface="Times New Roman" panose="02020603050405020304" pitchFamily="18" charset="0"/>
                              <a:cs typeface="Times New Roman" panose="02020603050405020304" pitchFamily="18" charset="0"/>
                            </a:rPr>
                            <a:t>17</a:t>
                          </a:r>
                          <a:endParaRPr lang="vi-VN">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5</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mn-ea"/>
                                    <a:cs typeface="Times New Roman" panose="02020603050405020304" pitchFamily="18" charset="0"/>
                                  </a:rPr>
                                  <m:t>1.7</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6</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10</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15</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endParaRPr lang="vi-VN">
                            <a:latin typeface="Times New Roman" panose="02020603050405020304" pitchFamily="18" charset="0"/>
                            <a:cs typeface="Times New Roman" panose="02020603050405020304" pitchFamily="18" charset="0"/>
                          </a:endParaRPr>
                        </a:p>
                      </a:txBody>
                      <a:tcPr anchor="ctr"/>
                    </a:tc>
                    <a:tc>
                      <a:txBody>
                        <a:bodyPr/>
                        <a:lstStyle/>
                        <a:p>
                          <a:pPr algn="ctr"/>
                          <a:endParaRPr lang="vi-VN">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3793433"/>
                      </a:ext>
                    </a:extLst>
                  </a:tr>
                  <a:tr h="457200">
                    <a:tc>
                      <a:txBody>
                        <a:bodyPr/>
                        <a:lstStyle/>
                        <a:p>
                          <a:pPr algn="ctr"/>
                          <a14:m>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6</m:t>
                                  </m:r>
                                </m:sup>
                              </m:sSup>
                            </m:oMath>
                          </a14:m>
                          <a:r>
                            <a:rPr lang="en-US">
                              <a:latin typeface="Times New Roman" panose="02020603050405020304" pitchFamily="18" charset="0"/>
                              <a:cs typeface="Times New Roman" panose="02020603050405020304" pitchFamily="18" charset="0"/>
                            </a:rPr>
                            <a:t> </a:t>
                          </a:r>
                          <a:endParaRPr lang="vi-VN">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atin typeface="Times New Roman" panose="02020603050405020304" pitchFamily="18" charset="0"/>
                              <a:cs typeface="Times New Roman" panose="02020603050405020304" pitchFamily="18" charset="0"/>
                            </a:rPr>
                            <a:t>20</a:t>
                          </a:r>
                          <a:endParaRPr lang="vi-VN">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tcPr>
                    </a:tc>
                    <a:tc>
                      <a:txBody>
                        <a:bodyPr/>
                        <a:lstStyle/>
                        <a:p>
                          <a:pPr algn="ctr"/>
                          <a14:m>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6</m:t>
                                  </m:r>
                                </m:sup>
                              </m:sSup>
                            </m:oMath>
                          </a14:m>
                          <a:r>
                            <a:rPr lang="en-US">
                              <a:latin typeface="Times New Roman" panose="02020603050405020304" pitchFamily="18" charset="0"/>
                              <a:cs typeface="Times New Roman" panose="02020603050405020304" pitchFamily="18" charset="0"/>
                            </a:rPr>
                            <a:t> </a:t>
                          </a:r>
                          <a:endParaRPr lang="vi-VN">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mn-ea"/>
                                    <a:cs typeface="Times New Roman" panose="02020603050405020304" pitchFamily="18" charset="0"/>
                                  </a:rPr>
                                  <m:t>2.0</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7</m:t>
                                    </m:r>
                                  </m:sup>
                                </m:sSup>
                              </m:oMath>
                            </m:oMathPara>
                          </a14:m>
                          <a:endParaRPr lang="vi-VN">
                            <a:latin typeface="Times New Roman" panose="02020603050405020304" pitchFamily="18" charset="0"/>
                            <a:cs typeface="Times New Roman" panose="02020603050405020304" pitchFamily="18" charset="0"/>
                          </a:endParaRPr>
                        </a:p>
                      </a:txBody>
                      <a:tcPr anchor="ctr"/>
                    </a:tc>
                    <a:tc>
                      <a:txBody>
                        <a:bodyPr/>
                        <a:lstStyle/>
                        <a:p>
                          <a:pPr algn="ctr"/>
                          <a14:m>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12</m:t>
                                  </m:r>
                                </m:sup>
                              </m:sSup>
                            </m:oMath>
                          </a14:m>
                          <a:r>
                            <a:rPr lang="en-US">
                              <a:latin typeface="Times New Roman" panose="02020603050405020304" pitchFamily="18" charset="0"/>
                              <a:cs typeface="Times New Roman" panose="02020603050405020304" pitchFamily="18" charset="0"/>
                            </a:rPr>
                            <a:t> </a:t>
                          </a:r>
                          <a:endParaRPr lang="vi-VN">
                            <a:latin typeface="Times New Roman" panose="02020603050405020304" pitchFamily="18" charset="0"/>
                            <a:cs typeface="Times New Roman" panose="02020603050405020304" pitchFamily="18" charset="0"/>
                          </a:endParaRPr>
                        </a:p>
                      </a:txBody>
                      <a:tcPr anchor="ctr"/>
                    </a:tc>
                    <a:tc>
                      <a:txBody>
                        <a:bodyPr/>
                        <a:lstStyle/>
                        <a:p>
                          <a:pPr algn="ctr"/>
                          <a14:m>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18</m:t>
                                  </m:r>
                                </m:sup>
                              </m:sSup>
                            </m:oMath>
                          </a14:m>
                          <a:r>
                            <a:rPr lang="en-US">
                              <a:latin typeface="Times New Roman" panose="02020603050405020304" pitchFamily="18" charset="0"/>
                              <a:cs typeface="Times New Roman" panose="02020603050405020304" pitchFamily="18" charset="0"/>
                            </a:rPr>
                            <a:t> </a:t>
                          </a:r>
                          <a:endParaRPr lang="vi-VN">
                            <a:latin typeface="Times New Roman" panose="02020603050405020304" pitchFamily="18" charset="0"/>
                            <a:cs typeface="Times New Roman" panose="02020603050405020304" pitchFamily="18" charset="0"/>
                          </a:endParaRPr>
                        </a:p>
                      </a:txBody>
                      <a:tcPr anchor="ctr"/>
                    </a:tc>
                    <a:tc>
                      <a:txBody>
                        <a:bodyPr/>
                        <a:lstStyle/>
                        <a:p>
                          <a:pPr algn="ctr"/>
                          <a:endParaRPr lang="vi-VN">
                            <a:latin typeface="Times New Roman" panose="02020603050405020304" pitchFamily="18" charset="0"/>
                            <a:cs typeface="Times New Roman" panose="02020603050405020304" pitchFamily="18" charset="0"/>
                          </a:endParaRPr>
                        </a:p>
                      </a:txBody>
                      <a:tcPr anchor="ctr"/>
                    </a:tc>
                    <a:tc>
                      <a:txBody>
                        <a:bodyPr/>
                        <a:lstStyle/>
                        <a:p>
                          <a:pPr algn="ctr"/>
                          <a:endParaRPr lang="vi-VN">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23431158"/>
                      </a:ext>
                    </a:extLst>
                  </a:tr>
                </a:tbl>
              </a:graphicData>
            </a:graphic>
          </p:graphicFrame>
        </mc:Choice>
        <mc:Fallback>
          <p:graphicFrame>
            <p:nvGraphicFramePr>
              <p:cNvPr id="6" name="Table 6">
                <a:extLst>
                  <a:ext uri="{FF2B5EF4-FFF2-40B4-BE49-F238E27FC236}">
                    <a16:creationId xmlns:a16="http://schemas.microsoft.com/office/drawing/2014/main" id="{257986EB-F1BD-4204-BC84-9D56AADAED7D}"/>
                  </a:ext>
                </a:extLst>
              </p:cNvPr>
              <p:cNvGraphicFramePr>
                <a:graphicFrameLocks noGrp="1"/>
              </p:cNvGraphicFramePr>
              <p:nvPr>
                <p:ph idx="1"/>
                <p:extLst>
                  <p:ext uri="{D42A27DB-BD31-4B8C-83A1-F6EECF244321}">
                    <p14:modId xmlns:p14="http://schemas.microsoft.com/office/powerpoint/2010/main" val="2749389382"/>
                  </p:ext>
                </p:extLst>
              </p:nvPr>
            </p:nvGraphicFramePr>
            <p:xfrm>
              <a:off x="927100" y="2370138"/>
              <a:ext cx="10337800" cy="3200400"/>
            </p:xfrm>
            <a:graphic>
              <a:graphicData uri="http://schemas.openxmlformats.org/drawingml/2006/table">
                <a:tbl>
                  <a:tblPr bandRow="1">
                    <a:tableStyleId>{073A0DAA-6AF3-43AB-8588-CEC1D06C72B9}</a:tableStyleId>
                  </a:tblPr>
                  <a:tblGrid>
                    <a:gridCol w="736600">
                      <a:extLst>
                        <a:ext uri="{9D8B030D-6E8A-4147-A177-3AD203B41FA5}">
                          <a16:colId xmlns:a16="http://schemas.microsoft.com/office/drawing/2014/main" val="775618746"/>
                        </a:ext>
                      </a:extLst>
                    </a:gridCol>
                    <a:gridCol w="1371600">
                      <a:extLst>
                        <a:ext uri="{9D8B030D-6E8A-4147-A177-3AD203B41FA5}">
                          <a16:colId xmlns:a16="http://schemas.microsoft.com/office/drawing/2014/main" val="472509202"/>
                        </a:ext>
                      </a:extLst>
                    </a:gridCol>
                    <a:gridCol w="1371600">
                      <a:extLst>
                        <a:ext uri="{9D8B030D-6E8A-4147-A177-3AD203B41FA5}">
                          <a16:colId xmlns:a16="http://schemas.microsoft.com/office/drawing/2014/main" val="4107074100"/>
                        </a:ext>
                      </a:extLst>
                    </a:gridCol>
                    <a:gridCol w="1371600">
                      <a:extLst>
                        <a:ext uri="{9D8B030D-6E8A-4147-A177-3AD203B41FA5}">
                          <a16:colId xmlns:a16="http://schemas.microsoft.com/office/drawing/2014/main" val="1021697916"/>
                        </a:ext>
                      </a:extLst>
                    </a:gridCol>
                    <a:gridCol w="1371600">
                      <a:extLst>
                        <a:ext uri="{9D8B030D-6E8A-4147-A177-3AD203B41FA5}">
                          <a16:colId xmlns:a16="http://schemas.microsoft.com/office/drawing/2014/main" val="2845581982"/>
                        </a:ext>
                      </a:extLst>
                    </a:gridCol>
                    <a:gridCol w="1371600">
                      <a:extLst>
                        <a:ext uri="{9D8B030D-6E8A-4147-A177-3AD203B41FA5}">
                          <a16:colId xmlns:a16="http://schemas.microsoft.com/office/drawing/2014/main" val="1524472822"/>
                        </a:ext>
                      </a:extLst>
                    </a:gridCol>
                    <a:gridCol w="1371600">
                      <a:extLst>
                        <a:ext uri="{9D8B030D-6E8A-4147-A177-3AD203B41FA5}">
                          <a16:colId xmlns:a16="http://schemas.microsoft.com/office/drawing/2014/main" val="1466688441"/>
                        </a:ext>
                      </a:extLst>
                    </a:gridCol>
                    <a:gridCol w="1371600">
                      <a:extLst>
                        <a:ext uri="{9D8B030D-6E8A-4147-A177-3AD203B41FA5}">
                          <a16:colId xmlns:a16="http://schemas.microsoft.com/office/drawing/2014/main" val="4225930833"/>
                        </a:ext>
                      </a:extLst>
                    </a:gridCol>
                  </a:tblGrid>
                  <a:tr h="457200">
                    <a:tc>
                      <a:txBody>
                        <a:bodyPr/>
                        <a:lstStyle/>
                        <a:p>
                          <a:endParaRPr lang="en-US"/>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333" r="-1303306" b="-612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3"/>
                          <a:stretch>
                            <a:fillRect l="-53778" t="-1333" r="-600889" b="-612000"/>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3"/>
                          <a:stretch>
                            <a:fillRect l="-153778" t="-1333" r="-500889" b="-612000"/>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3"/>
                          <a:stretch>
                            <a:fillRect l="-253778" t="-1333" r="-400889" b="-612000"/>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3"/>
                          <a:stretch>
                            <a:fillRect l="-353778" t="-1333" r="-300889" b="-612000"/>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3"/>
                          <a:stretch>
                            <a:fillRect l="-453778" t="-1333" r="-200889" b="-612000"/>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3"/>
                          <a:stretch>
                            <a:fillRect l="-553778" t="-1333" r="-100889" b="-612000"/>
                          </a:stretch>
                        </a:blipFill>
                      </a:tcPr>
                    </a:tc>
                    <a:tc>
                      <a:txBody>
                        <a:bodyPr/>
                        <a:lstStyle/>
                        <a:p>
                          <a:endParaRPr lang="en-US"/>
                        </a:p>
                      </a:txBody>
                      <a:tcPr anchor="ctr">
                        <a:lnB w="12700" cap="flat" cmpd="sng" algn="ctr">
                          <a:solidFill>
                            <a:schemeClr val="tx1"/>
                          </a:solidFill>
                          <a:prstDash val="solid"/>
                          <a:round/>
                          <a:headEnd type="none" w="med" len="med"/>
                          <a:tailEnd type="none" w="med" len="med"/>
                        </a:lnB>
                        <a:blipFill>
                          <a:blip r:embed="rId3"/>
                          <a:stretch>
                            <a:fillRect l="-653778" t="-1333" r="-889" b="-612000"/>
                          </a:stretch>
                        </a:blipFill>
                      </a:tcPr>
                    </a:tc>
                    <a:extLst>
                      <a:ext uri="{0D108BD9-81ED-4DB2-BD59-A6C34878D82A}">
                        <a16:rowId xmlns:a16="http://schemas.microsoft.com/office/drawing/2014/main" val="2415773099"/>
                      </a:ext>
                    </a:extLst>
                  </a:tr>
                  <a:tr h="457200">
                    <a:tc>
                      <a:txBody>
                        <a:bodyPr/>
                        <a:lstStyle/>
                        <a:p>
                          <a:endParaRPr lang="en-US"/>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3"/>
                          <a:stretch>
                            <a:fillRect t="-101333" r="-1303306" b="-512000"/>
                          </a:stretch>
                        </a:blipFill>
                      </a:tcPr>
                    </a:tc>
                    <a:tc>
                      <a:txBody>
                        <a:bodyPr/>
                        <a:lstStyle/>
                        <a:p>
                          <a:pPr algn="ctr"/>
                          <a:r>
                            <a:rPr lang="en-US">
                              <a:latin typeface="Times New Roman" panose="02020603050405020304" pitchFamily="18" charset="0"/>
                              <a:cs typeface="Times New Roman" panose="02020603050405020304" pitchFamily="18" charset="0"/>
                            </a:rPr>
                            <a:t>3.3</a:t>
                          </a:r>
                          <a:endParaRPr lang="vi-VN">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US"/>
                        </a:p>
                      </a:txBody>
                      <a:tcPr anchor="ctr">
                        <a:lnT w="12700" cap="flat" cmpd="sng" algn="ctr">
                          <a:solidFill>
                            <a:schemeClr val="tx1"/>
                          </a:solidFill>
                          <a:prstDash val="solid"/>
                          <a:round/>
                          <a:headEnd type="none" w="med" len="med"/>
                          <a:tailEnd type="none" w="med" len="med"/>
                        </a:lnT>
                        <a:blipFill>
                          <a:blip r:embed="rId3"/>
                          <a:stretch>
                            <a:fillRect l="-153778" t="-101333" r="-500889" b="-512000"/>
                          </a:stretch>
                        </a:blipFill>
                      </a:tcPr>
                    </a:tc>
                    <a:tc>
                      <a:txBody>
                        <a:bodyPr/>
                        <a:lstStyle/>
                        <a:p>
                          <a:endParaRPr lang="en-US"/>
                        </a:p>
                      </a:txBody>
                      <a:tcPr anchor="ctr">
                        <a:lnT w="12700" cap="flat" cmpd="sng" algn="ctr">
                          <a:solidFill>
                            <a:schemeClr val="tx1"/>
                          </a:solidFill>
                          <a:prstDash val="solid"/>
                          <a:round/>
                          <a:headEnd type="none" w="med" len="med"/>
                          <a:tailEnd type="none" w="med" len="med"/>
                        </a:lnT>
                        <a:blipFill>
                          <a:blip r:embed="rId3"/>
                          <a:stretch>
                            <a:fillRect l="-253778" t="-101333" r="-400889" b="-512000"/>
                          </a:stretch>
                        </a:blipFill>
                      </a:tcPr>
                    </a:tc>
                    <a:tc>
                      <a:txBody>
                        <a:bodyPr/>
                        <a:lstStyle/>
                        <a:p>
                          <a:endParaRPr lang="en-US"/>
                        </a:p>
                      </a:txBody>
                      <a:tcPr anchor="ctr">
                        <a:lnT w="12700" cap="flat" cmpd="sng" algn="ctr">
                          <a:solidFill>
                            <a:schemeClr val="tx1"/>
                          </a:solidFill>
                          <a:prstDash val="solid"/>
                          <a:round/>
                          <a:headEnd type="none" w="med" len="med"/>
                          <a:tailEnd type="none" w="med" len="med"/>
                        </a:lnT>
                        <a:blipFill>
                          <a:blip r:embed="rId3"/>
                          <a:stretch>
                            <a:fillRect l="-353778" t="-101333" r="-300889" b="-512000"/>
                          </a:stretch>
                        </a:blipFill>
                      </a:tcPr>
                    </a:tc>
                    <a:tc>
                      <a:txBody>
                        <a:bodyPr/>
                        <a:lstStyle/>
                        <a:p>
                          <a:endParaRPr lang="en-US"/>
                        </a:p>
                      </a:txBody>
                      <a:tcPr anchor="ctr">
                        <a:lnT w="12700" cap="flat" cmpd="sng" algn="ctr">
                          <a:solidFill>
                            <a:schemeClr val="tx1"/>
                          </a:solidFill>
                          <a:prstDash val="solid"/>
                          <a:round/>
                          <a:headEnd type="none" w="med" len="med"/>
                          <a:tailEnd type="none" w="med" len="med"/>
                        </a:lnT>
                        <a:blipFill>
                          <a:blip r:embed="rId3"/>
                          <a:stretch>
                            <a:fillRect l="-453778" t="-101333" r="-200889" b="-512000"/>
                          </a:stretch>
                        </a:blipFill>
                      </a:tcPr>
                    </a:tc>
                    <a:tc>
                      <a:txBody>
                        <a:bodyPr/>
                        <a:lstStyle/>
                        <a:p>
                          <a:endParaRPr lang="en-US"/>
                        </a:p>
                      </a:txBody>
                      <a:tcPr anchor="ctr">
                        <a:lnT w="12700" cap="flat" cmpd="sng" algn="ctr">
                          <a:solidFill>
                            <a:schemeClr val="tx1"/>
                          </a:solidFill>
                          <a:prstDash val="solid"/>
                          <a:round/>
                          <a:headEnd type="none" w="med" len="med"/>
                          <a:tailEnd type="none" w="med" len="med"/>
                        </a:lnT>
                        <a:blipFill>
                          <a:blip r:embed="rId3"/>
                          <a:stretch>
                            <a:fillRect l="-553778" t="-101333" r="-100889" b="-512000"/>
                          </a:stretch>
                        </a:blipFill>
                      </a:tcPr>
                    </a:tc>
                    <a:tc>
                      <a:txBody>
                        <a:bodyPr/>
                        <a:lstStyle/>
                        <a:p>
                          <a:endParaRPr lang="en-US"/>
                        </a:p>
                      </a:txBody>
                      <a:tcPr anchor="ctr">
                        <a:lnT w="12700" cap="flat" cmpd="sng" algn="ctr">
                          <a:solidFill>
                            <a:schemeClr val="tx1"/>
                          </a:solidFill>
                          <a:prstDash val="solid"/>
                          <a:round/>
                          <a:headEnd type="none" w="med" len="med"/>
                          <a:tailEnd type="none" w="med" len="med"/>
                        </a:lnT>
                        <a:blipFill>
                          <a:blip r:embed="rId3"/>
                          <a:stretch>
                            <a:fillRect l="-653778" t="-101333" r="-889" b="-512000"/>
                          </a:stretch>
                        </a:blipFill>
                      </a:tcPr>
                    </a:tc>
                    <a:extLst>
                      <a:ext uri="{0D108BD9-81ED-4DB2-BD59-A6C34878D82A}">
                        <a16:rowId xmlns:a16="http://schemas.microsoft.com/office/drawing/2014/main" val="4203597953"/>
                      </a:ext>
                    </a:extLst>
                  </a:tr>
                  <a:tr h="457200">
                    <a:tc>
                      <a:txBody>
                        <a:bodyPr/>
                        <a:lstStyle/>
                        <a:p>
                          <a:endParaRPr lang="en-US"/>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201333" r="-1303306" b="-412000"/>
                          </a:stretch>
                        </a:blipFill>
                      </a:tcPr>
                    </a:tc>
                    <a:tc>
                      <a:txBody>
                        <a:bodyPr/>
                        <a:lstStyle/>
                        <a:p>
                          <a:pPr algn="ctr"/>
                          <a:r>
                            <a:rPr lang="en-US">
                              <a:latin typeface="Times New Roman" panose="02020603050405020304" pitchFamily="18" charset="0"/>
                              <a:cs typeface="Times New Roman" panose="02020603050405020304" pitchFamily="18" charset="0"/>
                            </a:rPr>
                            <a:t>6.6</a:t>
                          </a:r>
                          <a:endParaRPr lang="vi-VN">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tcPr>
                    </a:tc>
                    <a:tc>
                      <a:txBody>
                        <a:bodyPr/>
                        <a:lstStyle/>
                        <a:p>
                          <a:endParaRPr lang="en-US"/>
                        </a:p>
                      </a:txBody>
                      <a:tcPr anchor="ctr">
                        <a:blipFill>
                          <a:blip r:embed="rId3"/>
                          <a:stretch>
                            <a:fillRect l="-153778" t="-201333" r="-500889" b="-412000"/>
                          </a:stretch>
                        </a:blipFill>
                      </a:tcPr>
                    </a:tc>
                    <a:tc>
                      <a:txBody>
                        <a:bodyPr/>
                        <a:lstStyle/>
                        <a:p>
                          <a:endParaRPr lang="en-US"/>
                        </a:p>
                      </a:txBody>
                      <a:tcPr anchor="ctr">
                        <a:blipFill>
                          <a:blip r:embed="rId3"/>
                          <a:stretch>
                            <a:fillRect l="-253778" t="-201333" r="-400889" b="-412000"/>
                          </a:stretch>
                        </a:blipFill>
                      </a:tcPr>
                    </a:tc>
                    <a:tc>
                      <a:txBody>
                        <a:bodyPr/>
                        <a:lstStyle/>
                        <a:p>
                          <a:endParaRPr lang="en-US"/>
                        </a:p>
                      </a:txBody>
                      <a:tcPr anchor="ctr">
                        <a:blipFill>
                          <a:blip r:embed="rId3"/>
                          <a:stretch>
                            <a:fillRect l="-353778" t="-201333" r="-300889" b="-412000"/>
                          </a:stretch>
                        </a:blipFill>
                      </a:tcPr>
                    </a:tc>
                    <a:tc>
                      <a:txBody>
                        <a:bodyPr/>
                        <a:lstStyle/>
                        <a:p>
                          <a:endParaRPr lang="en-US"/>
                        </a:p>
                      </a:txBody>
                      <a:tcPr anchor="ctr">
                        <a:blipFill>
                          <a:blip r:embed="rId3"/>
                          <a:stretch>
                            <a:fillRect l="-453778" t="-201333" r="-200889" b="-412000"/>
                          </a:stretch>
                        </a:blipFill>
                      </a:tcPr>
                    </a:tc>
                    <a:tc>
                      <a:txBody>
                        <a:bodyPr/>
                        <a:lstStyle/>
                        <a:p>
                          <a:endParaRPr lang="en-US"/>
                        </a:p>
                      </a:txBody>
                      <a:tcPr anchor="ctr">
                        <a:blipFill>
                          <a:blip r:embed="rId3"/>
                          <a:stretch>
                            <a:fillRect l="-553778" t="-201333" r="-100889" b="-412000"/>
                          </a:stretch>
                        </a:blipFill>
                      </a:tcPr>
                    </a:tc>
                    <a:tc>
                      <a:txBody>
                        <a:bodyPr/>
                        <a:lstStyle/>
                        <a:p>
                          <a:endParaRPr lang="en-US"/>
                        </a:p>
                      </a:txBody>
                      <a:tcPr anchor="ctr">
                        <a:blipFill>
                          <a:blip r:embed="rId3"/>
                          <a:stretch>
                            <a:fillRect l="-653778" t="-201333" r="-889" b="-412000"/>
                          </a:stretch>
                        </a:blipFill>
                      </a:tcPr>
                    </a:tc>
                    <a:extLst>
                      <a:ext uri="{0D108BD9-81ED-4DB2-BD59-A6C34878D82A}">
                        <a16:rowId xmlns:a16="http://schemas.microsoft.com/office/drawing/2014/main" val="1265094577"/>
                      </a:ext>
                    </a:extLst>
                  </a:tr>
                  <a:tr h="457200">
                    <a:tc>
                      <a:txBody>
                        <a:bodyPr/>
                        <a:lstStyle/>
                        <a:p>
                          <a:endParaRPr lang="en-US"/>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297368" r="-1303306" b="-306579"/>
                          </a:stretch>
                        </a:blipFill>
                      </a:tcPr>
                    </a:tc>
                    <a:tc>
                      <a:txBody>
                        <a:bodyPr/>
                        <a:lstStyle/>
                        <a:p>
                          <a:pPr algn="ctr"/>
                          <a:r>
                            <a:rPr lang="en-US">
                              <a:latin typeface="Times New Roman" panose="02020603050405020304" pitchFamily="18" charset="0"/>
                              <a:cs typeface="Times New Roman" panose="02020603050405020304" pitchFamily="18" charset="0"/>
                            </a:rPr>
                            <a:t>10</a:t>
                          </a:r>
                          <a:endParaRPr lang="vi-VN">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tcPr>
                    </a:tc>
                    <a:tc>
                      <a:txBody>
                        <a:bodyPr/>
                        <a:lstStyle/>
                        <a:p>
                          <a:endParaRPr lang="en-US"/>
                        </a:p>
                      </a:txBody>
                      <a:tcPr anchor="ctr">
                        <a:blipFill>
                          <a:blip r:embed="rId3"/>
                          <a:stretch>
                            <a:fillRect l="-153778" t="-297368" r="-500889" b="-306579"/>
                          </a:stretch>
                        </a:blipFill>
                      </a:tcPr>
                    </a:tc>
                    <a:tc>
                      <a:txBody>
                        <a:bodyPr/>
                        <a:lstStyle/>
                        <a:p>
                          <a:endParaRPr lang="en-US"/>
                        </a:p>
                      </a:txBody>
                      <a:tcPr anchor="ctr">
                        <a:blipFill>
                          <a:blip r:embed="rId3"/>
                          <a:stretch>
                            <a:fillRect l="-253778" t="-297368" r="-400889" b="-306579"/>
                          </a:stretch>
                        </a:blipFill>
                      </a:tcPr>
                    </a:tc>
                    <a:tc>
                      <a:txBody>
                        <a:bodyPr/>
                        <a:lstStyle/>
                        <a:p>
                          <a:endParaRPr lang="en-US"/>
                        </a:p>
                      </a:txBody>
                      <a:tcPr anchor="ctr">
                        <a:blipFill>
                          <a:blip r:embed="rId3"/>
                          <a:stretch>
                            <a:fillRect l="-353778" t="-297368" r="-300889" b="-306579"/>
                          </a:stretch>
                        </a:blipFill>
                      </a:tcPr>
                    </a:tc>
                    <a:tc>
                      <a:txBody>
                        <a:bodyPr/>
                        <a:lstStyle/>
                        <a:p>
                          <a:endParaRPr lang="en-US"/>
                        </a:p>
                      </a:txBody>
                      <a:tcPr anchor="ctr">
                        <a:blipFill>
                          <a:blip r:embed="rId3"/>
                          <a:stretch>
                            <a:fillRect l="-453778" t="-297368" r="-200889" b="-306579"/>
                          </a:stretch>
                        </a:blipFill>
                      </a:tcPr>
                    </a:tc>
                    <a:tc>
                      <a:txBody>
                        <a:bodyPr/>
                        <a:lstStyle/>
                        <a:p>
                          <a:pPr algn="ctr"/>
                          <a:endParaRPr lang="vi-VN">
                            <a:latin typeface="Times New Roman" panose="02020603050405020304" pitchFamily="18" charset="0"/>
                            <a:cs typeface="Times New Roman" panose="02020603050405020304" pitchFamily="18" charset="0"/>
                          </a:endParaRPr>
                        </a:p>
                      </a:txBody>
                      <a:tcPr anchor="ctr"/>
                    </a:tc>
                    <a:tc>
                      <a:txBody>
                        <a:bodyPr/>
                        <a:lstStyle/>
                        <a:p>
                          <a:pPr algn="ctr"/>
                          <a:endParaRPr lang="vi-VN">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46062725"/>
                      </a:ext>
                    </a:extLst>
                  </a:tr>
                  <a:tr h="457200">
                    <a:tc>
                      <a:txBody>
                        <a:bodyPr/>
                        <a:lstStyle/>
                        <a:p>
                          <a:endParaRPr lang="en-US"/>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402667" r="-1303306" b="-210667"/>
                          </a:stretch>
                        </a:blipFill>
                      </a:tcPr>
                    </a:tc>
                    <a:tc>
                      <a:txBody>
                        <a:bodyPr/>
                        <a:lstStyle/>
                        <a:p>
                          <a:pPr algn="ctr"/>
                          <a:r>
                            <a:rPr lang="en-US">
                              <a:latin typeface="Times New Roman" panose="02020603050405020304" pitchFamily="18" charset="0"/>
                              <a:cs typeface="Times New Roman" panose="02020603050405020304" pitchFamily="18" charset="0"/>
                            </a:rPr>
                            <a:t>13</a:t>
                          </a:r>
                          <a:endParaRPr lang="vi-VN">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tcPr>
                    </a:tc>
                    <a:tc>
                      <a:txBody>
                        <a:bodyPr/>
                        <a:lstStyle/>
                        <a:p>
                          <a:endParaRPr lang="en-US"/>
                        </a:p>
                      </a:txBody>
                      <a:tcPr anchor="ctr">
                        <a:blipFill>
                          <a:blip r:embed="rId3"/>
                          <a:stretch>
                            <a:fillRect l="-153778" t="-402667" r="-500889" b="-210667"/>
                          </a:stretch>
                        </a:blipFill>
                      </a:tcPr>
                    </a:tc>
                    <a:tc>
                      <a:txBody>
                        <a:bodyPr/>
                        <a:lstStyle/>
                        <a:p>
                          <a:endParaRPr lang="en-US"/>
                        </a:p>
                      </a:txBody>
                      <a:tcPr anchor="ctr">
                        <a:blipFill>
                          <a:blip r:embed="rId3"/>
                          <a:stretch>
                            <a:fillRect l="-253778" t="-402667" r="-400889" b="-210667"/>
                          </a:stretch>
                        </a:blipFill>
                      </a:tcPr>
                    </a:tc>
                    <a:tc>
                      <a:txBody>
                        <a:bodyPr/>
                        <a:lstStyle/>
                        <a:p>
                          <a:endParaRPr lang="en-US"/>
                        </a:p>
                      </a:txBody>
                      <a:tcPr anchor="ctr">
                        <a:blipFill>
                          <a:blip r:embed="rId3"/>
                          <a:stretch>
                            <a:fillRect l="-353778" t="-402667" r="-300889" b="-210667"/>
                          </a:stretch>
                        </a:blipFill>
                      </a:tcPr>
                    </a:tc>
                    <a:tc>
                      <a:txBody>
                        <a:bodyPr/>
                        <a:lstStyle/>
                        <a:p>
                          <a:endParaRPr lang="en-US"/>
                        </a:p>
                      </a:txBody>
                      <a:tcPr anchor="ctr">
                        <a:blipFill>
                          <a:blip r:embed="rId3"/>
                          <a:stretch>
                            <a:fillRect l="-453778" t="-402667" r="-200889" b="-210667"/>
                          </a:stretch>
                        </a:blipFill>
                      </a:tcPr>
                    </a:tc>
                    <a:tc>
                      <a:txBody>
                        <a:bodyPr/>
                        <a:lstStyle/>
                        <a:p>
                          <a:pPr algn="ctr"/>
                          <a:endParaRPr lang="vi-VN">
                            <a:latin typeface="Times New Roman" panose="02020603050405020304" pitchFamily="18" charset="0"/>
                            <a:cs typeface="Times New Roman" panose="02020603050405020304" pitchFamily="18" charset="0"/>
                          </a:endParaRPr>
                        </a:p>
                      </a:txBody>
                      <a:tcPr anchor="ctr"/>
                    </a:tc>
                    <a:tc>
                      <a:txBody>
                        <a:bodyPr/>
                        <a:lstStyle/>
                        <a:p>
                          <a:pPr algn="ctr"/>
                          <a:endParaRPr lang="vi-VN">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99084089"/>
                      </a:ext>
                    </a:extLst>
                  </a:tr>
                  <a:tr h="457200">
                    <a:tc>
                      <a:txBody>
                        <a:bodyPr/>
                        <a:lstStyle/>
                        <a:p>
                          <a:endParaRPr lang="en-US"/>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502667" r="-1303306" b="-110667"/>
                          </a:stretch>
                        </a:blipFill>
                      </a:tcPr>
                    </a:tc>
                    <a:tc>
                      <a:txBody>
                        <a:bodyPr/>
                        <a:lstStyle/>
                        <a:p>
                          <a:pPr algn="ctr"/>
                          <a:r>
                            <a:rPr lang="en-US">
                              <a:latin typeface="Times New Roman" panose="02020603050405020304" pitchFamily="18" charset="0"/>
                              <a:cs typeface="Times New Roman" panose="02020603050405020304" pitchFamily="18" charset="0"/>
                            </a:rPr>
                            <a:t>17</a:t>
                          </a:r>
                          <a:endParaRPr lang="vi-VN">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tcPr>
                    </a:tc>
                    <a:tc>
                      <a:txBody>
                        <a:bodyPr/>
                        <a:lstStyle/>
                        <a:p>
                          <a:endParaRPr lang="en-US"/>
                        </a:p>
                      </a:txBody>
                      <a:tcPr anchor="ctr">
                        <a:blipFill>
                          <a:blip r:embed="rId3"/>
                          <a:stretch>
                            <a:fillRect l="-153778" t="-502667" r="-500889" b="-110667"/>
                          </a:stretch>
                        </a:blipFill>
                      </a:tcPr>
                    </a:tc>
                    <a:tc>
                      <a:txBody>
                        <a:bodyPr/>
                        <a:lstStyle/>
                        <a:p>
                          <a:endParaRPr lang="en-US"/>
                        </a:p>
                      </a:txBody>
                      <a:tcPr anchor="ctr">
                        <a:blipFill>
                          <a:blip r:embed="rId3"/>
                          <a:stretch>
                            <a:fillRect l="-253778" t="-502667" r="-400889" b="-110667"/>
                          </a:stretch>
                        </a:blipFill>
                      </a:tcPr>
                    </a:tc>
                    <a:tc>
                      <a:txBody>
                        <a:bodyPr/>
                        <a:lstStyle/>
                        <a:p>
                          <a:endParaRPr lang="en-US"/>
                        </a:p>
                      </a:txBody>
                      <a:tcPr anchor="ctr">
                        <a:blipFill>
                          <a:blip r:embed="rId3"/>
                          <a:stretch>
                            <a:fillRect l="-353778" t="-502667" r="-300889" b="-110667"/>
                          </a:stretch>
                        </a:blipFill>
                      </a:tcPr>
                    </a:tc>
                    <a:tc>
                      <a:txBody>
                        <a:bodyPr/>
                        <a:lstStyle/>
                        <a:p>
                          <a:endParaRPr lang="en-US"/>
                        </a:p>
                      </a:txBody>
                      <a:tcPr anchor="ctr">
                        <a:blipFill>
                          <a:blip r:embed="rId3"/>
                          <a:stretch>
                            <a:fillRect l="-453778" t="-502667" r="-200889" b="-110667"/>
                          </a:stretch>
                        </a:blipFill>
                      </a:tcPr>
                    </a:tc>
                    <a:tc>
                      <a:txBody>
                        <a:bodyPr/>
                        <a:lstStyle/>
                        <a:p>
                          <a:pPr algn="ctr"/>
                          <a:endParaRPr lang="vi-VN">
                            <a:latin typeface="Times New Roman" panose="02020603050405020304" pitchFamily="18" charset="0"/>
                            <a:cs typeface="Times New Roman" panose="02020603050405020304" pitchFamily="18" charset="0"/>
                          </a:endParaRPr>
                        </a:p>
                      </a:txBody>
                      <a:tcPr anchor="ctr"/>
                    </a:tc>
                    <a:tc>
                      <a:txBody>
                        <a:bodyPr/>
                        <a:lstStyle/>
                        <a:p>
                          <a:pPr algn="ctr"/>
                          <a:endParaRPr lang="vi-VN">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3793433"/>
                      </a:ext>
                    </a:extLst>
                  </a:tr>
                  <a:tr h="457200">
                    <a:tc>
                      <a:txBody>
                        <a:bodyPr/>
                        <a:lstStyle/>
                        <a:p>
                          <a:endParaRPr lang="en-US"/>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602667" r="-1303306" b="-10667"/>
                          </a:stretch>
                        </a:blipFill>
                      </a:tcPr>
                    </a:tc>
                    <a:tc>
                      <a:txBody>
                        <a:bodyPr/>
                        <a:lstStyle/>
                        <a:p>
                          <a:pPr algn="ctr"/>
                          <a:r>
                            <a:rPr lang="en-US">
                              <a:latin typeface="Times New Roman" panose="02020603050405020304" pitchFamily="18" charset="0"/>
                              <a:cs typeface="Times New Roman" panose="02020603050405020304" pitchFamily="18" charset="0"/>
                            </a:rPr>
                            <a:t>20</a:t>
                          </a:r>
                          <a:endParaRPr lang="vi-VN">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tcPr>
                    </a:tc>
                    <a:tc>
                      <a:txBody>
                        <a:bodyPr/>
                        <a:lstStyle/>
                        <a:p>
                          <a:endParaRPr lang="en-US"/>
                        </a:p>
                      </a:txBody>
                      <a:tcPr anchor="ctr">
                        <a:blipFill>
                          <a:blip r:embed="rId3"/>
                          <a:stretch>
                            <a:fillRect l="-153778" t="-602667" r="-500889" b="-10667"/>
                          </a:stretch>
                        </a:blipFill>
                      </a:tcPr>
                    </a:tc>
                    <a:tc>
                      <a:txBody>
                        <a:bodyPr/>
                        <a:lstStyle/>
                        <a:p>
                          <a:endParaRPr lang="en-US"/>
                        </a:p>
                      </a:txBody>
                      <a:tcPr anchor="ctr">
                        <a:blipFill>
                          <a:blip r:embed="rId3"/>
                          <a:stretch>
                            <a:fillRect l="-253778" t="-602667" r="-400889" b="-10667"/>
                          </a:stretch>
                        </a:blipFill>
                      </a:tcPr>
                    </a:tc>
                    <a:tc>
                      <a:txBody>
                        <a:bodyPr/>
                        <a:lstStyle/>
                        <a:p>
                          <a:endParaRPr lang="en-US"/>
                        </a:p>
                      </a:txBody>
                      <a:tcPr anchor="ctr">
                        <a:blipFill>
                          <a:blip r:embed="rId3"/>
                          <a:stretch>
                            <a:fillRect l="-353778" t="-602667" r="-300889" b="-10667"/>
                          </a:stretch>
                        </a:blipFill>
                      </a:tcPr>
                    </a:tc>
                    <a:tc>
                      <a:txBody>
                        <a:bodyPr/>
                        <a:lstStyle/>
                        <a:p>
                          <a:endParaRPr lang="en-US"/>
                        </a:p>
                      </a:txBody>
                      <a:tcPr anchor="ctr">
                        <a:blipFill>
                          <a:blip r:embed="rId3"/>
                          <a:stretch>
                            <a:fillRect l="-453778" t="-602667" r="-200889" b="-10667"/>
                          </a:stretch>
                        </a:blipFill>
                      </a:tcPr>
                    </a:tc>
                    <a:tc>
                      <a:txBody>
                        <a:bodyPr/>
                        <a:lstStyle/>
                        <a:p>
                          <a:pPr algn="ctr"/>
                          <a:endParaRPr lang="vi-VN">
                            <a:latin typeface="Times New Roman" panose="02020603050405020304" pitchFamily="18" charset="0"/>
                            <a:cs typeface="Times New Roman" panose="02020603050405020304" pitchFamily="18" charset="0"/>
                          </a:endParaRPr>
                        </a:p>
                      </a:txBody>
                      <a:tcPr anchor="ctr"/>
                    </a:tc>
                    <a:tc>
                      <a:txBody>
                        <a:bodyPr/>
                        <a:lstStyle/>
                        <a:p>
                          <a:pPr algn="ctr"/>
                          <a:endParaRPr lang="vi-VN">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23431158"/>
                      </a:ext>
                    </a:extLst>
                  </a:tr>
                </a:tbl>
              </a:graphicData>
            </a:graphic>
          </p:graphicFrame>
        </mc:Fallback>
      </mc:AlternateContent>
    </p:spTree>
    <p:extLst>
      <p:ext uri="{BB962C8B-B14F-4D97-AF65-F5344CB8AC3E}">
        <p14:creationId xmlns:p14="http://schemas.microsoft.com/office/powerpoint/2010/main" val="249119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fontScale="90000"/>
          </a:bodyPr>
          <a:lstStyle/>
          <a:p>
            <a:r>
              <a:rPr lang="en-US" sz="4000">
                <a:latin typeface="Times New Roman" panose="02020603050405020304" pitchFamily="18" charset="0"/>
                <a:cs typeface="Times New Roman" panose="02020603050405020304" pitchFamily="18" charset="0"/>
              </a:rPr>
              <a:t>Worst-case, Best-case, and        Average-Case.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p:txBody>
              <a:bodyPr>
                <a:normAutofit/>
              </a:bodyPr>
              <a:lstStyle/>
              <a:p>
                <a:pPr lvl="2" indent="0">
                  <a:buNone/>
                </a:pPr>
                <a:r>
                  <a:rPr lang="en-US" sz="1800" b="1" i="0">
                    <a:latin typeface="Times New Roman" panose="02020603050405020304" pitchFamily="18" charset="0"/>
                    <a:cs typeface="Times New Roman" panose="02020603050405020304" pitchFamily="18" charset="0"/>
                  </a:rPr>
                  <a:t>Worst-case:</a:t>
                </a:r>
                <a:r>
                  <a:rPr lang="en-US" sz="1800" i="0">
                    <a:latin typeface="Times New Roman" panose="02020603050405020304" pitchFamily="18" charset="0"/>
                    <a:cs typeface="Times New Roman" panose="02020603050405020304" pitchFamily="18" charset="0"/>
                  </a:rPr>
                  <a:t> trường hợp xấu nhất (hiệu quả thấp nhất)</a:t>
                </a:r>
              </a:p>
              <a:p>
                <a:pPr lvl="2"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𝐶</m:t>
                          </m:r>
                        </m:e>
                        <m:sub>
                          <m:r>
                            <a:rPr lang="en-US" sz="1800" b="0" i="1" smtClean="0">
                              <a:latin typeface="Cambria Math" panose="02040503050406030204" pitchFamily="18" charset="0"/>
                              <a:cs typeface="Times New Roman" panose="02020603050405020304" pitchFamily="18" charset="0"/>
                            </a:rPr>
                            <m:t>𝑤𝑜𝑟𝑠𝑡</m:t>
                          </m:r>
                        </m:sub>
                      </m:sSub>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𝑛</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oMath>
                  </m:oMathPara>
                </a14:m>
                <a:endParaRPr lang="en-US" sz="1800" i="0">
                  <a:latin typeface="Times New Roman" panose="02020603050405020304" pitchFamily="18" charset="0"/>
                  <a:cs typeface="Times New Roman" panose="02020603050405020304" pitchFamily="18" charset="0"/>
                </a:endParaRPr>
              </a:p>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Giải thuật</a:t>
                </a:r>
                <a:r>
                  <a:rPr lang="vi-VN" sz="1800" i="0">
                    <a:latin typeface="Times New Roman" panose="02020603050405020304" pitchFamily="18" charset="0"/>
                    <a:cs typeface="Times New Roman" panose="02020603050405020304" pitchFamily="18" charset="0"/>
                  </a:rPr>
                  <a:t> chạy lâu nhất trong số các </a:t>
                </a:r>
                <a:r>
                  <a:rPr lang="en-US" sz="1800" i="0">
                    <a:latin typeface="Times New Roman" panose="02020603050405020304" pitchFamily="18" charset="0"/>
                    <a:cs typeface="Times New Roman" panose="02020603050405020304" pitchFamily="18" charset="0"/>
                  </a:rPr>
                  <a:t>input phù hợp.</a:t>
                </a:r>
              </a:p>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Cách xác định: Phân tích giải thuật để xem loại input nào cho ra số lần đếm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𝐶</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𝑛</m:t>
                        </m:r>
                      </m:e>
                    </m:d>
                  </m:oMath>
                </a14:m>
                <a:r>
                  <a:rPr lang="en-US" sz="1800">
                    <a:latin typeface="Times New Roman" panose="02020603050405020304" pitchFamily="18" charset="0"/>
                    <a:cs typeface="Times New Roman" panose="02020603050405020304" pitchFamily="18" charset="0"/>
                  </a:rPr>
                  <a:t> </a:t>
                </a:r>
                <a:r>
                  <a:rPr lang="en-US" sz="1800" i="0">
                    <a:latin typeface="Times New Roman" panose="02020603050405020304" pitchFamily="18" charset="0"/>
                    <a:cs typeface="Times New Roman" panose="02020603050405020304" pitchFamily="18" charset="0"/>
                  </a:rPr>
                  <a:t>là lớn nhất giữa những input phù hợp.</a:t>
                </a:r>
                <a:endParaRPr lang="en-US" sz="180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blipFill>
                <a:blip r:embed="rId3"/>
                <a:stretch>
                  <a:fillRect l="-347"/>
                </a:stretch>
              </a:blipFill>
            </p:spPr>
            <p:txBody>
              <a:bodyPr/>
              <a:lstStyle/>
              <a:p>
                <a:r>
                  <a:rPr lang="vi-VN">
                    <a:noFill/>
                  </a:rPr>
                  <a:t> </a:t>
                </a:r>
              </a:p>
            </p:txBody>
          </p:sp>
        </mc:Fallback>
      </mc:AlternateContent>
    </p:spTree>
    <p:extLst>
      <p:ext uri="{BB962C8B-B14F-4D97-AF65-F5344CB8AC3E}">
        <p14:creationId xmlns:p14="http://schemas.microsoft.com/office/powerpoint/2010/main" val="1635443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fontScale="90000"/>
          </a:bodyPr>
          <a:lstStyle/>
          <a:p>
            <a:r>
              <a:rPr lang="en-US" sz="4000">
                <a:latin typeface="Times New Roman" panose="02020603050405020304" pitchFamily="18" charset="0"/>
                <a:cs typeface="Times New Roman" panose="02020603050405020304" pitchFamily="18" charset="0"/>
              </a:rPr>
              <a:t>Worst-case, Best-case, and        Average-Case.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p:txBody>
              <a:bodyPr>
                <a:normAutofit/>
              </a:bodyPr>
              <a:lstStyle/>
              <a:p>
                <a:pPr lvl="2" indent="0">
                  <a:buNone/>
                </a:pPr>
                <a:r>
                  <a:rPr lang="en-US" sz="1800" b="1" i="0">
                    <a:latin typeface="Times New Roman" panose="02020603050405020304" pitchFamily="18" charset="0"/>
                    <a:cs typeface="Times New Roman" panose="02020603050405020304" pitchFamily="18" charset="0"/>
                  </a:rPr>
                  <a:t>Best-case: </a:t>
                </a:r>
                <a:r>
                  <a:rPr lang="en-US" sz="1800" i="0">
                    <a:latin typeface="Times New Roman" panose="02020603050405020304" pitchFamily="18" charset="0"/>
                    <a:cs typeface="Times New Roman" panose="02020603050405020304" pitchFamily="18" charset="0"/>
                  </a:rPr>
                  <a:t>trường hợp tốt nhất (hiệu quả nhất)</a:t>
                </a:r>
              </a:p>
              <a:p>
                <a:pPr lvl="2"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𝐶</m:t>
                          </m:r>
                        </m:e>
                        <m:sub>
                          <m:r>
                            <a:rPr lang="en-US" sz="1800" b="0" i="1" smtClean="0">
                              <a:latin typeface="Cambria Math" panose="02040503050406030204" pitchFamily="18" charset="0"/>
                              <a:cs typeface="Times New Roman" panose="02020603050405020304" pitchFamily="18" charset="0"/>
                            </a:rPr>
                            <m:t>𝑏𝑒𝑠𝑡</m:t>
                          </m:r>
                        </m:sub>
                      </m:sSub>
                      <m:d>
                        <m:dPr>
                          <m:ctrlPr>
                            <a:rPr lang="en-US" sz="180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𝑛</m:t>
                          </m:r>
                        </m:e>
                      </m:d>
                      <m:r>
                        <a:rPr lang="en-US" sz="1800" b="0" i="1" smtClean="0">
                          <a:latin typeface="Cambria Math" panose="02040503050406030204" pitchFamily="18" charset="0"/>
                          <a:cs typeface="Times New Roman" panose="02020603050405020304" pitchFamily="18" charset="0"/>
                        </a:rPr>
                        <m:t>=1</m:t>
                      </m:r>
                    </m:oMath>
                  </m:oMathPara>
                </a14:m>
                <a:endParaRPr lang="en-US" sz="1800" i="0">
                  <a:latin typeface="Times New Roman" panose="02020603050405020304" pitchFamily="18" charset="0"/>
                  <a:cs typeface="Times New Roman" panose="02020603050405020304" pitchFamily="18" charset="0"/>
                </a:endParaRPr>
              </a:p>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Giải thuật chạy nhanh nhất trong số các input phù hợp.</a:t>
                </a:r>
              </a:p>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Cách xác định: Phân tích thuật toán để biết loại input nào cho ra số lần đếm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𝐶</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𝑛</m:t>
                        </m:r>
                      </m:e>
                    </m:d>
                  </m:oMath>
                </a14:m>
                <a:r>
                  <a:rPr lang="en-US" sz="1800">
                    <a:latin typeface="Times New Roman" panose="02020603050405020304" pitchFamily="18" charset="0"/>
                    <a:cs typeface="Times New Roman" panose="02020603050405020304" pitchFamily="18" charset="0"/>
                  </a:rPr>
                  <a:t> </a:t>
                </a:r>
                <a:r>
                  <a:rPr lang="en-US" sz="1800" i="0">
                    <a:latin typeface="Times New Roman" panose="02020603050405020304" pitchFamily="18" charset="0"/>
                    <a:cs typeface="Times New Roman" panose="02020603050405020304" pitchFamily="18" charset="0"/>
                  </a:rPr>
                  <a:t>là nhỏ nhất giữa những input phù hợp.</a:t>
                </a: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blipFill>
                <a:blip r:embed="rId3"/>
                <a:stretch>
                  <a:fillRect l="-347"/>
                </a:stretch>
              </a:blipFill>
            </p:spPr>
            <p:txBody>
              <a:bodyPr/>
              <a:lstStyle/>
              <a:p>
                <a:r>
                  <a:rPr lang="vi-VN">
                    <a:noFill/>
                  </a:rPr>
                  <a:t> </a:t>
                </a:r>
              </a:p>
            </p:txBody>
          </p:sp>
        </mc:Fallback>
      </mc:AlternateContent>
    </p:spTree>
    <p:extLst>
      <p:ext uri="{BB962C8B-B14F-4D97-AF65-F5344CB8AC3E}">
        <p14:creationId xmlns:p14="http://schemas.microsoft.com/office/powerpoint/2010/main" val="419922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fontScale="90000"/>
          </a:bodyPr>
          <a:lstStyle/>
          <a:p>
            <a:r>
              <a:rPr lang="en-US" sz="4000">
                <a:latin typeface="Times New Roman" panose="02020603050405020304" pitchFamily="18" charset="0"/>
                <a:cs typeface="Times New Roman" panose="02020603050405020304" pitchFamily="18" charset="0"/>
              </a:rPr>
              <a:t>Worst-case, Best-case, and        Average-Case. </a:t>
            </a:r>
          </a:p>
        </p:txBody>
      </p:sp>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p:txBody>
          <a:bodyPr>
            <a:normAutofit/>
          </a:bodyPr>
          <a:lstStyle/>
          <a:p>
            <a:pPr lvl="2" indent="0">
              <a:buNone/>
            </a:pPr>
            <a:r>
              <a:rPr lang="en-US" sz="1800" b="1" i="0">
                <a:latin typeface="Times New Roman" panose="02020603050405020304" pitchFamily="18" charset="0"/>
                <a:cs typeface="Times New Roman" panose="02020603050405020304" pitchFamily="18" charset="0"/>
              </a:rPr>
              <a:t>Average-case = trung bình cộng</a:t>
            </a:r>
          </a:p>
          <a:p>
            <a:pPr marL="285750" lvl="2" indent="-285750">
              <a:buFont typeface="Arial" panose="020B0604020202020204" pitchFamily="34" charset="0"/>
              <a:buChar char="•"/>
            </a:pPr>
            <a:r>
              <a:rPr lang="en-US" sz="1800" b="1" i="0">
                <a:latin typeface="Times New Roman" panose="02020603050405020304" pitchFamily="18" charset="0"/>
                <a:cs typeface="Times New Roman" panose="02020603050405020304" pitchFamily="18" charset="0"/>
              </a:rPr>
              <a:t> </a:t>
            </a:r>
            <a:r>
              <a:rPr lang="en-US" sz="1800" i="0">
                <a:latin typeface="Times New Roman" panose="02020603050405020304" pitchFamily="18" charset="0"/>
                <a:cs typeface="Times New Roman" panose="02020603050405020304" pitchFamily="18" charset="0"/>
              </a:rPr>
              <a:t>Chạy giải thuật nhiều lần bằng những input cùng size </a:t>
            </a:r>
            <a:r>
              <a:rPr lang="en-US" sz="1800">
                <a:latin typeface="Times New Roman" panose="02020603050405020304" pitchFamily="18" charset="0"/>
                <a:cs typeface="Times New Roman" panose="02020603050405020304" pitchFamily="18" charset="0"/>
              </a:rPr>
              <a:t>n</a:t>
            </a:r>
            <a:r>
              <a:rPr lang="en-US" sz="1800" i="0">
                <a:latin typeface="Times New Roman" panose="02020603050405020304" pitchFamily="18" charset="0"/>
                <a:cs typeface="Times New Roman" panose="02020603050405020304" pitchFamily="18" charset="0"/>
              </a:rPr>
              <a:t> (dùng một số hàm phân phối để tạo ra các input đó).</a:t>
            </a:r>
          </a:p>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Tính tổng thời gian chạy và chia cho số lần thử.</a:t>
            </a:r>
          </a:p>
        </p:txBody>
      </p:sp>
    </p:spTree>
    <p:extLst>
      <p:ext uri="{BB962C8B-B14F-4D97-AF65-F5344CB8AC3E}">
        <p14:creationId xmlns:p14="http://schemas.microsoft.com/office/powerpoint/2010/main" val="134966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Các ký pháp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p:txBody>
              <a:bodyPr>
                <a:normAutofit/>
              </a:bodyPr>
              <a:lstStyle/>
              <a:p>
                <a:pPr lvl="2" indent="0">
                  <a:buNone/>
                </a:pPr>
                <a:r>
                  <a:rPr lang="en-US" sz="1800" i="0">
                    <a:latin typeface="Times New Roman" panose="02020603050405020304" pitchFamily="18" charset="0"/>
                    <a:cs typeface="Times New Roman" panose="02020603050405020304" pitchFamily="18" charset="0"/>
                  </a:rPr>
                  <a:t>Ký hiệu trong phần này:</a:t>
                </a:r>
              </a:p>
              <a:p>
                <a:pPr marL="285750" lvl="2" indent="-28575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cs typeface="Times New Roman" panose="02020603050405020304" pitchFamily="18" charset="0"/>
                      </a:rPr>
                      <m:t>𝑡</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 thời gian chạy của giải thuật.(thông thường là được chỉ ra qua phép đếm C</a:t>
                </a:r>
                <a14:m>
                  <m:oMath xmlns:m="http://schemas.openxmlformats.org/officeDocument/2006/math">
                    <m:r>
                      <a:rPr lang="en-US" sz="1800">
                        <a:latin typeface="Cambria Math" panose="02040503050406030204" pitchFamily="18" charset="0"/>
                        <a:cs typeface="Times New Roman" panose="02020603050405020304" pitchFamily="18" charset="0"/>
                      </a:rPr>
                      <m:t>(</m:t>
                    </m:r>
                    <m:r>
                      <a:rPr lang="en-US" sz="1800">
                        <a:latin typeface="Cambria Math" panose="02040503050406030204" pitchFamily="18" charset="0"/>
                        <a:cs typeface="Times New Roman" panose="02020603050405020304" pitchFamily="18" charset="0"/>
                      </a:rPr>
                      <m:t>𝑛</m:t>
                    </m:r>
                    <m:r>
                      <a:rPr lang="en-US" sz="1800">
                        <a:latin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cs typeface="Times New Roman" panose="02020603050405020304" pitchFamily="18" charset="0"/>
                      </a:rPr>
                      <m:t>𝑔</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 là hàm dùng đề so sánh với </a:t>
                </a:r>
                <a14:m>
                  <m:oMath xmlns:m="http://schemas.openxmlformats.org/officeDocument/2006/math">
                    <m:r>
                      <a:rPr lang="en-US" sz="1800">
                        <a:latin typeface="Cambria Math" panose="02040503050406030204" pitchFamily="18" charset="0"/>
                        <a:cs typeface="Times New Roman" panose="02020603050405020304" pitchFamily="18" charset="0"/>
                      </a:rPr>
                      <m:t>𝑡</m:t>
                    </m:r>
                    <m:r>
                      <a:rPr lang="en-US" sz="1800">
                        <a:latin typeface="Cambria Math" panose="02040503050406030204" pitchFamily="18" charset="0"/>
                        <a:cs typeface="Times New Roman" panose="02020603050405020304" pitchFamily="18" charset="0"/>
                      </a:rPr>
                      <m:t>(</m:t>
                    </m:r>
                    <m:r>
                      <a:rPr lang="en-US" sz="1800">
                        <a:latin typeface="Cambria Math" panose="02040503050406030204" pitchFamily="18" charset="0"/>
                        <a:cs typeface="Times New Roman" panose="02020603050405020304" pitchFamily="18" charset="0"/>
                      </a:rPr>
                      <m:t>𝑛</m:t>
                    </m:r>
                    <m:r>
                      <a:rPr lang="en-US" sz="1800">
                        <a:latin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endParaRPr lang="en-US" sz="1800" i="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blipFill>
                <a:blip r:embed="rId3"/>
                <a:stretch>
                  <a:fillRect l="-347"/>
                </a:stretch>
              </a:blipFill>
            </p:spPr>
            <p:txBody>
              <a:bodyPr/>
              <a:lstStyle/>
              <a:p>
                <a:r>
                  <a:rPr lang="vi-VN">
                    <a:noFill/>
                  </a:rPr>
                  <a:t> </a:t>
                </a:r>
              </a:p>
            </p:txBody>
          </p:sp>
        </mc:Fallback>
      </mc:AlternateContent>
    </p:spTree>
    <p:extLst>
      <p:ext uri="{BB962C8B-B14F-4D97-AF65-F5344CB8AC3E}">
        <p14:creationId xmlns:p14="http://schemas.microsoft.com/office/powerpoint/2010/main" val="97010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Các ký pháp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p:txBody>
              <a:bodyPr>
                <a:normAutofit/>
              </a:bodyPr>
              <a:lstStyle/>
              <a:p>
                <a:pPr lvl="2" indent="0">
                  <a:buNone/>
                </a:pPr>
                <a:r>
                  <a:rPr lang="en-US" sz="1800" b="1" i="0">
                    <a:latin typeface="Times New Roman" panose="02020603050405020304" pitchFamily="18" charset="0"/>
                    <a:cs typeface="Times New Roman" panose="02020603050405020304" pitchFamily="18" charset="0"/>
                  </a:rPr>
                  <a:t>Ký pháp Big-Oh:</a:t>
                </a:r>
              </a:p>
              <a:p>
                <a:pPr marL="285750" lvl="2" indent="-28575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cs typeface="Times New Roman" panose="02020603050405020304" pitchFamily="18" charset="0"/>
                      </a:rPr>
                      <m:t>𝑂</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𝑔</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𝑛</m:t>
                            </m:r>
                          </m:e>
                        </m:d>
                      </m:e>
                    </m:d>
                  </m:oMath>
                </a14:m>
                <a:r>
                  <a:rPr lang="en-US" sz="1800" b="1" i="0">
                    <a:latin typeface="Times New Roman" panose="02020603050405020304" pitchFamily="18" charset="0"/>
                    <a:cs typeface="Times New Roman" panose="02020603050405020304" pitchFamily="18" charset="0"/>
                  </a:rPr>
                  <a:t> </a:t>
                </a:r>
                <a:r>
                  <a:rPr lang="en-US" sz="1800" i="0">
                    <a:latin typeface="Times New Roman" panose="02020603050405020304" pitchFamily="18" charset="0"/>
                    <a:cs typeface="Times New Roman" panose="02020603050405020304" pitchFamily="18" charset="0"/>
                  </a:rPr>
                  <a:t>là tập của tất cả các hàm có tỉ suất tăng thấp hơn hoặc cùng với g</a:t>
                </a:r>
                <a14:m>
                  <m:oMath xmlns:m="http://schemas.openxmlformats.org/officeDocument/2006/math">
                    <m:d>
                      <m:dPr>
                        <m:ctrlPr>
                          <a:rPr lang="en-US" sz="1800">
                            <a:latin typeface="Cambria Math" panose="02040503050406030204" pitchFamily="18" charset="0"/>
                            <a:cs typeface="Times New Roman" panose="02020603050405020304" pitchFamily="18" charset="0"/>
                          </a:rPr>
                        </m:ctrlPr>
                      </m:dPr>
                      <m:e>
                        <m:r>
                          <a:rPr lang="en-US" sz="1800">
                            <a:latin typeface="Cambria Math" panose="02040503050406030204" pitchFamily="18" charset="0"/>
                            <a:cs typeface="Times New Roman" panose="02020603050405020304" pitchFamily="18" charset="0"/>
                          </a:rPr>
                          <m:t>𝑛</m:t>
                        </m:r>
                      </m:e>
                    </m:d>
                  </m:oMath>
                </a14:m>
                <a:r>
                  <a:rPr lang="en-US" sz="1800" i="0">
                    <a:latin typeface="Times New Roman" panose="02020603050405020304" pitchFamily="18" charset="0"/>
                    <a:cs typeface="Times New Roman" panose="02020603050405020304" pitchFamily="18" charset="0"/>
                  </a:rPr>
                  <a:t> (với bội số không đổi và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Ví dụ:</a:t>
                </a:r>
              </a:p>
              <a:p>
                <a:pPr marL="742950" lvl="2" indent="0">
                  <a:buNone/>
                </a:pPr>
                <a14:m>
                  <m:oMath xmlns:m="http://schemas.openxmlformats.org/officeDocument/2006/math">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𝑂</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	 </a:t>
                </a:r>
                <a14:m>
                  <m:oMath xmlns:m="http://schemas.openxmlformats.org/officeDocument/2006/math">
                    <m:r>
                      <a:rPr lang="en-US" sz="1800" b="0" i="0" smtClean="0">
                        <a:latin typeface="Cambria Math" panose="02040503050406030204" pitchFamily="18" charset="0"/>
                        <a:cs typeface="Times New Roman" panose="02020603050405020304" pitchFamily="18" charset="0"/>
                      </a:rPr>
                      <m:t>100</m:t>
                    </m:r>
                    <m:r>
                      <a:rPr lang="en-US" sz="180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+5</m:t>
                    </m:r>
                    <m:r>
                      <a:rPr lang="en-US" sz="1800">
                        <a:latin typeface="Cambria Math" panose="02040503050406030204" pitchFamily="18" charset="0"/>
                        <a:ea typeface="Cambria Math" panose="02040503050406030204" pitchFamily="18" charset="0"/>
                        <a:cs typeface="Times New Roman" panose="02020603050405020304" pitchFamily="18" charset="0"/>
                      </a:rPr>
                      <m:t>∈</m:t>
                    </m:r>
                    <m:r>
                      <a:rPr lang="en-US" sz="1800">
                        <a:latin typeface="Cambria Math" panose="02040503050406030204" pitchFamily="18" charset="0"/>
                        <a:ea typeface="Cambria Math" panose="02040503050406030204" pitchFamily="18" charset="0"/>
                        <a:cs typeface="Times New Roman" panose="02020603050405020304" pitchFamily="18" charset="0"/>
                      </a:rPr>
                      <m:t>𝑂</m:t>
                    </m:r>
                    <m:r>
                      <a:rPr lang="en-US" sz="180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a:latin typeface="Cambria Math" panose="02040503050406030204" pitchFamily="18" charset="0"/>
                            <a:ea typeface="Cambria Math" panose="02040503050406030204" pitchFamily="18" charset="0"/>
                            <a:cs typeface="Times New Roman" panose="02020603050405020304" pitchFamily="18" charset="0"/>
                          </a:rPr>
                          <m:t>𝑛</m:t>
                        </m:r>
                      </m:e>
                      <m:sup>
                        <m:r>
                          <a:rPr lang="en-US" sz="1800">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b="1" i="0">
                    <a:latin typeface="Times New Roman" panose="02020603050405020304" pitchFamily="18" charset="0"/>
                    <a:cs typeface="Times New Roman" panose="02020603050405020304" pitchFamily="18" charset="0"/>
                  </a:rPr>
                  <a:t>	</a:t>
                </a:r>
                <a:r>
                  <a:rPr lang="en-US" sz="1800">
                    <a:cs typeface="Times New Roman" panose="02020603050405020304" pitchFamily="18" charset="0"/>
                  </a:rPr>
                  <a:t> </a:t>
                </a:r>
                <a14:m>
                  <m:oMath xmlns:m="http://schemas.openxmlformats.org/officeDocument/2006/math">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2</m:t>
                        </m:r>
                      </m:den>
                    </m:f>
                    <m:r>
                      <a:rPr lang="en-US" sz="180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−1)</m:t>
                    </m:r>
                    <m:r>
                      <a:rPr lang="en-US" sz="1800">
                        <a:latin typeface="Cambria Math" panose="02040503050406030204" pitchFamily="18" charset="0"/>
                        <a:ea typeface="Cambria Math" panose="02040503050406030204" pitchFamily="18" charset="0"/>
                        <a:cs typeface="Times New Roman" panose="02020603050405020304" pitchFamily="18" charset="0"/>
                      </a:rPr>
                      <m:t>∈</m:t>
                    </m:r>
                    <m:r>
                      <a:rPr lang="en-US" sz="1800">
                        <a:latin typeface="Cambria Math" panose="02040503050406030204" pitchFamily="18" charset="0"/>
                        <a:ea typeface="Cambria Math" panose="02040503050406030204" pitchFamily="18" charset="0"/>
                        <a:cs typeface="Times New Roman" panose="02020603050405020304" pitchFamily="18" charset="0"/>
                      </a:rPr>
                      <m:t>𝑂</m:t>
                    </m:r>
                    <m:r>
                      <a:rPr lang="en-US" sz="180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a:latin typeface="Cambria Math" panose="02040503050406030204" pitchFamily="18" charset="0"/>
                            <a:ea typeface="Cambria Math" panose="02040503050406030204" pitchFamily="18" charset="0"/>
                            <a:cs typeface="Times New Roman" panose="02020603050405020304" pitchFamily="18" charset="0"/>
                          </a:rPr>
                          <m:t>𝑛</m:t>
                        </m:r>
                      </m:e>
                      <m:sup>
                        <m:r>
                          <a:rPr lang="en-US" sz="1800">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800" b="1" i="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blipFill>
                <a:blip r:embed="rId3"/>
                <a:stretch>
                  <a:fillRect l="-347"/>
                </a:stretch>
              </a:blipFill>
            </p:spPr>
            <p:txBody>
              <a:bodyPr/>
              <a:lstStyle/>
              <a:p>
                <a:r>
                  <a:rPr lang="vi-VN">
                    <a:noFill/>
                  </a:rPr>
                  <a:t> </a:t>
                </a:r>
              </a:p>
            </p:txBody>
          </p:sp>
        </mc:Fallback>
      </mc:AlternateContent>
    </p:spTree>
    <p:extLst>
      <p:ext uri="{BB962C8B-B14F-4D97-AF65-F5344CB8AC3E}">
        <p14:creationId xmlns:p14="http://schemas.microsoft.com/office/powerpoint/2010/main" val="2428518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Các ký pháp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a:xfrm>
                <a:off x="1920241" y="2312276"/>
                <a:ext cx="8566784" cy="3651504"/>
              </a:xfrm>
            </p:spPr>
            <p:txBody>
              <a:bodyPr>
                <a:normAutofit/>
              </a:bodyPr>
              <a:lstStyle/>
              <a:p>
                <a:pPr lvl="2" indent="0">
                  <a:buNone/>
                </a:pPr>
                <a:r>
                  <a:rPr lang="en-US" sz="1800" b="1" i="0">
                    <a:latin typeface="Times New Roman" panose="02020603050405020304" pitchFamily="18" charset="0"/>
                    <a:cs typeface="Times New Roman" panose="02020603050405020304" pitchFamily="18" charset="0"/>
                  </a:rPr>
                  <a:t>Định nghĩa toán học: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𝑡</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𝑂</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𝑔</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d>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pt-BR" sz="2400"/>
              </a:p>
              <a:p>
                <a:pPr lvl="2" indent="0" defTabSz="714375">
                  <a:buNone/>
                </a:pPr>
                <a14:m>
                  <m:oMathPara xmlns:m="http://schemas.openxmlformats.org/officeDocument/2006/math">
                    <m:oMathParaPr>
                      <m:jc m:val="centerGroup"/>
                    </m:oMathParaPr>
                    <m:oMath xmlns:m="http://schemas.openxmlformats.org/officeDocument/2006/math">
                      <m:r>
                        <a:rPr lang="pt-BR"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𝑛</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𝑐𝑔</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𝑛</m:t>
                          </m:r>
                        </m:e>
                      </m:d>
                      <m:r>
                        <a:rPr lang="en-US" sz="1800" b="0" i="1" smtClean="0">
                          <a:latin typeface="Cambria Math" panose="02040503050406030204" pitchFamily="18" charset="0"/>
                          <a:ea typeface="Cambria Math" panose="02040503050406030204" pitchFamily="18" charset="0"/>
                        </a:rPr>
                        <m:t>        (</m:t>
                      </m:r>
                      <m:r>
                        <a:rPr lang="pt-BR" sz="1800" smtClean="0">
                          <a:latin typeface="Cambria Math" panose="02040503050406030204" pitchFamily="18" charset="0"/>
                        </a:rPr>
                        <m:t>∃</m:t>
                      </m:r>
                      <m:r>
                        <a:rPr lang="en-US" sz="1800" b="0" i="1" smtClean="0">
                          <a:latin typeface="Cambria Math" panose="02040503050406030204" pitchFamily="18" charset="0"/>
                        </a:rPr>
                        <m:t>𝑐</m:t>
                      </m:r>
                      <m:r>
                        <a:rPr lang="en-US" sz="1800" b="0" i="1" smtClean="0">
                          <a:latin typeface="Cambria Math" panose="02040503050406030204" pitchFamily="18" charset="0"/>
                          <a:ea typeface="Cambria Math" panose="02040503050406030204" pitchFamily="18" charset="0"/>
                        </a:rPr>
                        <m:t>&gt;0, </m:t>
                      </m:r>
                      <m: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𝑛</m:t>
                          </m:r>
                        </m:e>
                        <m:sub>
                          <m:r>
                            <a:rPr lang="en-US" sz="1800" b="0" i="1" smtClean="0">
                              <a:latin typeface="Cambria Math" panose="02040503050406030204" pitchFamily="18" charset="0"/>
                              <a:ea typeface="Cambria Math" panose="02040503050406030204" pitchFamily="18" charset="0"/>
                            </a:rPr>
                            <m:t>0</m:t>
                          </m:r>
                        </m:sub>
                      </m:sSub>
                      <m:r>
                        <a:rPr lang="en-US" sz="1800" b="0" i="1" smtClean="0">
                          <a:latin typeface="Cambria Math" panose="02040503050406030204" pitchFamily="18" charset="0"/>
                          <a:ea typeface="Cambria Math" panose="02040503050406030204" pitchFamily="18" charset="0"/>
                        </a:rPr>
                        <m:t>)</m:t>
                      </m:r>
                    </m:oMath>
                  </m:oMathPara>
                </a14:m>
                <a:br>
                  <a:rPr lang="pt-BR" sz="1800"/>
                </a:br>
                <a:endParaRPr lang="en-US" sz="1800" b="1" i="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xfrm>
                <a:off x="1920241" y="2312276"/>
                <a:ext cx="8566784" cy="3651504"/>
              </a:xfrm>
              <a:blipFill>
                <a:blip r:embed="rId3"/>
                <a:stretch>
                  <a:fillRect l="-356"/>
                </a:stretch>
              </a:blipFill>
            </p:spPr>
            <p:txBody>
              <a:bodyPr/>
              <a:lstStyle/>
              <a:p>
                <a:r>
                  <a:rPr lang="vi-VN">
                    <a:noFill/>
                  </a:rPr>
                  <a:t> </a:t>
                </a:r>
              </a:p>
            </p:txBody>
          </p:sp>
        </mc:Fallback>
      </mc:AlternateContent>
      <p:pic>
        <p:nvPicPr>
          <p:cNvPr id="7" name="Picture 6">
            <a:extLst>
              <a:ext uri="{FF2B5EF4-FFF2-40B4-BE49-F238E27FC236}">
                <a16:creationId xmlns:a16="http://schemas.microsoft.com/office/drawing/2014/main" id="{466533ED-E50A-4F78-A76C-B30EFA67E2CD}"/>
              </a:ext>
            </a:extLst>
          </p:cNvPr>
          <p:cNvPicPr>
            <a:picLocks noChangeAspect="1"/>
          </p:cNvPicPr>
          <p:nvPr/>
        </p:nvPicPr>
        <p:blipFill>
          <a:blip r:embed="rId4"/>
          <a:stretch>
            <a:fillRect/>
          </a:stretch>
        </p:blipFill>
        <p:spPr>
          <a:xfrm>
            <a:off x="3819500" y="3278396"/>
            <a:ext cx="4972050" cy="3243263"/>
          </a:xfrm>
          <a:prstGeom prst="rect">
            <a:avLst/>
          </a:prstGeom>
        </p:spPr>
      </p:pic>
    </p:spTree>
    <p:extLst>
      <p:ext uri="{BB962C8B-B14F-4D97-AF65-F5344CB8AC3E}">
        <p14:creationId xmlns:p14="http://schemas.microsoft.com/office/powerpoint/2010/main" val="2200948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Các ký pháp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a:xfrm>
                <a:off x="1920241" y="2312276"/>
                <a:ext cx="8566784" cy="3651504"/>
              </a:xfrm>
            </p:spPr>
            <p:txBody>
              <a:bodyPr>
                <a:normAutofit/>
              </a:bodyPr>
              <a:lstStyle/>
              <a:p>
                <a:pPr lvl="2" indent="0">
                  <a:buNone/>
                </a:pPr>
                <a:r>
                  <a:rPr lang="pt-BR" sz="1800">
                    <a:latin typeface="Times New Roman" panose="02020603050405020304" pitchFamily="18" charset="0"/>
                    <a:cs typeface="Times New Roman" panose="02020603050405020304" pitchFamily="18" charset="0"/>
                  </a:rPr>
                  <a:t>Chứng minh: </a:t>
                </a:r>
                <a14:m>
                  <m:oMath xmlns:m="http://schemas.openxmlformats.org/officeDocument/2006/math">
                    <m:r>
                      <a:rPr lang="en-US" sz="1800" b="0" i="1" smtClean="0">
                        <a:latin typeface="Cambria Math" panose="02040503050406030204" pitchFamily="18" charset="0"/>
                        <a:cs typeface="Times New Roman" panose="02020603050405020304" pitchFamily="18" charset="0"/>
                      </a:rPr>
                      <m:t>100</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+5</m:t>
                    </m:r>
                    <m:r>
                      <a:rPr lang="pt-BR" sz="1800" smtClean="0">
                        <a:latin typeface="Cambria Math" panose="02040503050406030204" pitchFamily="18" charset="0"/>
                      </a:rPr>
                      <m:t>∈</m:t>
                    </m:r>
                    <m:r>
                      <a:rPr lang="en-US" sz="1800" b="0" i="1" smtClean="0">
                        <a:latin typeface="Cambria Math" panose="02040503050406030204" pitchFamily="18" charset="0"/>
                      </a:rPr>
                      <m:t>𝑂</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oMath>
                </a14:m>
                <a:br>
                  <a:rPr lang="pt-BR" sz="1800"/>
                </a:b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100</m:t>
                      </m:r>
                      <m:r>
                        <a:rPr lang="en-US" sz="1800" b="0" i="1" smtClean="0">
                          <a:latin typeface="Cambria Math" panose="02040503050406030204" pitchFamily="18" charset="0"/>
                        </a:rPr>
                        <m:t>𝑛</m:t>
                      </m:r>
                      <m:r>
                        <a:rPr lang="en-US" sz="1800" b="0" i="1" smtClean="0">
                          <a:latin typeface="Cambria Math" panose="02040503050406030204" pitchFamily="18" charset="0"/>
                        </a:rPr>
                        <m:t>+5≤100</m:t>
                      </m:r>
                      <m: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 </m:t>
                      </m:r>
                      <m:d>
                        <m:dPr>
                          <m:ctrlPr>
                            <a:rPr lang="en-US" sz="1800" b="0" i="1" smtClean="0">
                              <a:latin typeface="Cambria Math" panose="02040503050406030204" pitchFamily="18" charset="0"/>
                              <a:ea typeface="Cambria Math" panose="02040503050406030204" pitchFamily="18" charset="0"/>
                            </a:rPr>
                          </m:ctrlPr>
                        </m:dPr>
                        <m:e>
                          <m:r>
                            <a:rPr lang="en-US" sz="1800" b="1" i="0" smtClean="0">
                              <a:latin typeface="Cambria Math" panose="02040503050406030204" pitchFamily="18" charset="0"/>
                            </a:rPr>
                            <m:t>∀</m:t>
                          </m:r>
                          <m:r>
                            <m:rPr>
                              <m:sty m:val="p"/>
                            </m:rPr>
                            <a:rPr lang="en-US" sz="1800" b="0" i="0" smtClean="0">
                              <a:latin typeface="Cambria Math" panose="02040503050406030204" pitchFamily="18" charset="0"/>
                            </a:rPr>
                            <m:t>n</m:t>
                          </m:r>
                          <m:r>
                            <a:rPr lang="en-US" sz="1800" b="0" i="1" smtClean="0">
                              <a:latin typeface="Cambria Math" panose="02040503050406030204" pitchFamily="18" charset="0"/>
                              <a:ea typeface="Cambria Math" panose="02040503050406030204" pitchFamily="18" charset="0"/>
                            </a:rPr>
                            <m:t>≥5</m:t>
                          </m:r>
                        </m:e>
                      </m:d>
                      <m:r>
                        <a:rPr lang="en-US" sz="1800" b="0" i="1" smtClean="0">
                          <a:latin typeface="Cambria Math" panose="02040503050406030204" pitchFamily="18" charset="0"/>
                          <a:ea typeface="Cambria Math" panose="02040503050406030204" pitchFamily="18" charset="0"/>
                        </a:rPr>
                        <m:t>=101</m:t>
                      </m:r>
                      <m: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≤100</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oMath>
                  </m:oMathPara>
                </a14:m>
                <a:endParaRPr lang="en-US" sz="1800" b="0">
                  <a:ea typeface="Cambria Math" panose="02040503050406030204" pitchFamily="18" charset="0"/>
                </a:endParaRPr>
              </a:p>
              <a:p>
                <a:pPr lvl="2" indent="0">
                  <a:buNone/>
                </a:pPr>
                <a:r>
                  <a:rPr lang="en-US" sz="1800" i="0">
                    <a:latin typeface="Times New Roman" panose="02020603050405020304" pitchFamily="18" charset="0"/>
                    <a:cs typeface="Times New Roman" panose="02020603050405020304" pitchFamily="18" charset="0"/>
                  </a:rPr>
                  <a:t>Chứng minh xong với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𝑐</m:t>
                    </m:r>
                    <m:r>
                      <a:rPr lang="en-US" sz="1800" b="0" i="1" smtClean="0">
                        <a:latin typeface="Cambria Math" panose="02040503050406030204" pitchFamily="18" charset="0"/>
                        <a:cs typeface="Times New Roman" panose="02020603050405020304" pitchFamily="18" charset="0"/>
                      </a:rPr>
                      <m:t>=101, </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0</m:t>
                        </m:r>
                      </m:sub>
                    </m:sSub>
                    <m:r>
                      <a:rPr lang="en-US" sz="1800" b="0" i="1" smtClean="0">
                        <a:latin typeface="Cambria Math" panose="02040503050406030204" pitchFamily="18" charset="0"/>
                        <a:cs typeface="Times New Roman" panose="02020603050405020304" pitchFamily="18" charset="0"/>
                      </a:rPr>
                      <m:t>=5</m:t>
                    </m:r>
                  </m:oMath>
                </a14:m>
                <a:r>
                  <a:rPr lang="en-US" sz="1800" i="0">
                    <a:latin typeface="Times New Roman" panose="02020603050405020304" pitchFamily="18" charset="0"/>
                    <a:cs typeface="Times New Roman" panose="02020603050405020304" pitchFamily="18" charset="0"/>
                  </a:rPr>
                  <a:t>.</a:t>
                </a:r>
              </a:p>
              <a:p>
                <a:pPr lvl="2" indent="0">
                  <a:buNone/>
                </a:pPr>
                <a:r>
                  <a:rPr lang="en-US" sz="1800" i="0">
                    <a:latin typeface="Times New Roman" panose="02020603050405020304" pitchFamily="18" charset="0"/>
                    <a:cs typeface="Times New Roman" panose="02020603050405020304" pitchFamily="18" charset="0"/>
                  </a:rPr>
                  <a:t>Thực tế là định nghĩa phía trên cho ta rất nhiều cách chọn khác nhau với hai hằng số </a:t>
                </a:r>
                <a:r>
                  <a:rPr lang="en-US" sz="1800">
                    <a:latin typeface="Times New Roman" panose="02020603050405020304" pitchFamily="18" charset="0"/>
                    <a:cs typeface="Times New Roman" panose="02020603050405020304" pitchFamily="18" charset="0"/>
                  </a:rPr>
                  <a:t>c </a:t>
                </a:r>
                <a:r>
                  <a:rPr lang="en-US" sz="1800" i="0">
                    <a:latin typeface="Times New Roman" panose="02020603050405020304" pitchFamily="18" charset="0"/>
                    <a:cs typeface="Times New Roman" panose="02020603050405020304" pitchFamily="18" charset="0"/>
                  </a:rPr>
                  <a:t>và</a:t>
                </a:r>
                <a:r>
                  <a:rPr lang="en-US" sz="1800">
                    <a:latin typeface="Times New Roman" panose="02020603050405020304" pitchFamily="18" charset="0"/>
                    <a:cs typeface="Times New Roman" panose="02020603050405020304" pitchFamily="18" charset="0"/>
                  </a:rPr>
                  <a:t> n</a:t>
                </a:r>
                <a:r>
                  <a:rPr lang="en-US" sz="1800" baseline="-25000">
                    <a:latin typeface="Times New Roman" panose="02020603050405020304" pitchFamily="18" charset="0"/>
                    <a:cs typeface="Times New Roman" panose="02020603050405020304" pitchFamily="18" charset="0"/>
                  </a:rPr>
                  <a:t>0</a:t>
                </a:r>
                <a:r>
                  <a:rPr lang="en-US" sz="1800">
                    <a:latin typeface="Times New Roman" panose="02020603050405020304" pitchFamily="18" charset="0"/>
                    <a:cs typeface="Times New Roman" panose="02020603050405020304" pitchFamily="18" charset="0"/>
                  </a:rPr>
                  <a:t>.</a:t>
                </a:r>
              </a:p>
              <a:p>
                <a:pPr lvl="2" indent="0">
                  <a:buNone/>
                </a:pPr>
                <a:r>
                  <a:rPr lang="en-US" sz="1800" i="0">
                    <a:latin typeface="Times New Roman" panose="02020603050405020304" pitchFamily="18" charset="0"/>
                    <a:cs typeface="Times New Roman" panose="02020603050405020304" pitchFamily="18" charset="0"/>
                  </a:rPr>
                  <a:t>Ví dụ: </a:t>
                </a:r>
                <a14:m>
                  <m:oMath xmlns:m="http://schemas.openxmlformats.org/officeDocument/2006/math">
                    <m:r>
                      <a:rPr lang="en-US" sz="1800" b="0" i="1" smtClean="0">
                        <a:latin typeface="Cambria Math" panose="02040503050406030204" pitchFamily="18" charset="0"/>
                      </a:rPr>
                      <m:t>100</m:t>
                    </m:r>
                    <m:r>
                      <a:rPr lang="en-US" sz="1800" b="0" i="1" smtClean="0">
                        <a:latin typeface="Cambria Math" panose="02040503050406030204" pitchFamily="18" charset="0"/>
                      </a:rPr>
                      <m:t>𝑛</m:t>
                    </m:r>
                    <m:r>
                      <a:rPr lang="en-US" sz="1800" b="0" i="1" smtClean="0">
                        <a:latin typeface="Cambria Math" panose="02040503050406030204" pitchFamily="18" charset="0"/>
                      </a:rPr>
                      <m:t>+5≤100</m:t>
                    </m:r>
                    <m: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+5</m:t>
                    </m:r>
                    <m: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 </m:t>
                    </m:r>
                    <m:d>
                      <m:dPr>
                        <m:ctrlPr>
                          <a:rPr lang="en-US" sz="1800" b="0" i="1" smtClean="0">
                            <a:latin typeface="Cambria Math" panose="02040503050406030204" pitchFamily="18" charset="0"/>
                            <a:ea typeface="Cambria Math" panose="02040503050406030204" pitchFamily="18" charset="0"/>
                          </a:rPr>
                        </m:ctrlPr>
                      </m:dPr>
                      <m:e>
                        <m:r>
                          <a:rPr lang="en-US" sz="1800" b="1" i="0" smtClean="0">
                            <a:latin typeface="Cambria Math" panose="02040503050406030204" pitchFamily="18" charset="0"/>
                          </a:rPr>
                          <m:t>∀</m:t>
                        </m:r>
                        <m:r>
                          <m:rPr>
                            <m:sty m:val="p"/>
                          </m:rPr>
                          <a:rPr lang="en-US" sz="1800" b="0" i="0" smtClean="0">
                            <a:latin typeface="Cambria Math" panose="02040503050406030204" pitchFamily="18" charset="0"/>
                          </a:rPr>
                          <m:t>n</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1</m:t>
                        </m:r>
                      </m:e>
                    </m:d>
                    <m:r>
                      <a:rPr lang="en-US" sz="1800" b="0" i="1" smtClean="0">
                        <a:latin typeface="Cambria Math" panose="02040503050406030204" pitchFamily="18" charset="0"/>
                        <a:ea typeface="Cambria Math" panose="02040503050406030204" pitchFamily="18" charset="0"/>
                      </a:rPr>
                      <m:t>=10</m:t>
                    </m:r>
                    <m:r>
                      <a:rPr lang="en-US" sz="1800" b="0" i="1" smtClean="0">
                        <a:latin typeface="Cambria Math" panose="02040503050406030204" pitchFamily="18" charset="0"/>
                        <a:ea typeface="Cambria Math" panose="02040503050406030204" pitchFamily="18" charset="0"/>
                      </a:rPr>
                      <m:t>5</m:t>
                    </m:r>
                    <m:r>
                      <a:rPr lang="en-US" sz="1800" b="0" i="1" smtClean="0">
                        <a:latin typeface="Cambria Math" panose="02040503050406030204" pitchFamily="18" charset="0"/>
                        <a:ea typeface="Cambria Math" panose="02040503050406030204" pitchFamily="18" charset="0"/>
                      </a:rPr>
                      <m:t>𝑛</m:t>
                    </m:r>
                  </m:oMath>
                </a14:m>
                <a:endParaRPr lang="en-US" sz="1800" i="0">
                  <a:latin typeface="Times New Roman" panose="02020603050405020304" pitchFamily="18" charset="0"/>
                  <a:cs typeface="Times New Roman" panose="02020603050405020304" pitchFamily="18" charset="0"/>
                </a:endParaRPr>
              </a:p>
              <a:p>
                <a:pPr lvl="2"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𝑐</m:t>
                      </m:r>
                      <m:r>
                        <a:rPr lang="en-US" sz="1800" b="0" i="1" smtClean="0">
                          <a:latin typeface="Cambria Math" panose="02040503050406030204" pitchFamily="18" charset="0"/>
                          <a:cs typeface="Times New Roman" panose="02020603050405020304" pitchFamily="18" charset="0"/>
                        </a:rPr>
                        <m:t>=105, </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0</m:t>
                          </m:r>
                        </m:sub>
                      </m:sSub>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1</m:t>
                      </m:r>
                    </m:oMath>
                  </m:oMathPara>
                </a14:m>
                <a:endParaRPr lang="en-US" sz="1800" i="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xfrm>
                <a:off x="1920241" y="2312276"/>
                <a:ext cx="8566784" cy="3651504"/>
              </a:xfrm>
              <a:blipFill>
                <a:blip r:embed="rId3"/>
                <a:stretch>
                  <a:fillRect l="-356"/>
                </a:stretch>
              </a:blipFill>
            </p:spPr>
            <p:txBody>
              <a:bodyPr/>
              <a:lstStyle/>
              <a:p>
                <a:r>
                  <a:rPr lang="vi-VN">
                    <a:noFill/>
                  </a:rPr>
                  <a:t> </a:t>
                </a:r>
              </a:p>
            </p:txBody>
          </p:sp>
        </mc:Fallback>
      </mc:AlternateContent>
    </p:spTree>
    <p:extLst>
      <p:ext uri="{BB962C8B-B14F-4D97-AF65-F5344CB8AC3E}">
        <p14:creationId xmlns:p14="http://schemas.microsoft.com/office/powerpoint/2010/main" val="4190913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Các ký pháp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p:txBody>
              <a:bodyPr>
                <a:normAutofit/>
              </a:bodyPr>
              <a:lstStyle/>
              <a:p>
                <a:pPr lvl="2" indent="0">
                  <a:buNone/>
                </a:pPr>
                <a:r>
                  <a:rPr lang="en-US" sz="1800" b="1" i="0">
                    <a:latin typeface="Times New Roman" panose="02020603050405020304" pitchFamily="18" charset="0"/>
                    <a:cs typeface="Times New Roman" panose="02020603050405020304" pitchFamily="18" charset="0"/>
                  </a:rPr>
                  <a:t>Ký pháp Big-Omega (Ω):</a:t>
                </a:r>
              </a:p>
              <a:p>
                <a:pPr marL="285750" lvl="2" indent="-285750">
                  <a:buFont typeface="Arial" panose="020B0604020202020204" pitchFamily="34" charset="0"/>
                  <a:buChar char="•"/>
                </a:pP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cs typeface="Times New Roman" panose="02020603050405020304" pitchFamily="18" charset="0"/>
                      </a:rPr>
                      <m:t>Ω</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𝑔</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d>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 là tập của tất cả các hàm có tỉ suất tăng cao hơn hoặc bằng với g</a:t>
                </a:r>
                <a14:m>
                  <m:oMath xmlns:m="http://schemas.openxmlformats.org/officeDocument/2006/math">
                    <m:d>
                      <m:dPr>
                        <m:ctrlPr>
                          <a:rPr lang="en-US" sz="1800">
                            <a:latin typeface="Cambria Math" panose="02040503050406030204" pitchFamily="18" charset="0"/>
                            <a:cs typeface="Times New Roman" panose="02020603050405020304" pitchFamily="18" charset="0"/>
                          </a:rPr>
                        </m:ctrlPr>
                      </m:dPr>
                      <m:e>
                        <m:r>
                          <a:rPr lang="en-US" sz="1800">
                            <a:latin typeface="Cambria Math" panose="02040503050406030204" pitchFamily="18" charset="0"/>
                            <a:cs typeface="Times New Roman" panose="02020603050405020304" pitchFamily="18" charset="0"/>
                          </a:rPr>
                          <m:t>𝑛</m:t>
                        </m:r>
                      </m:e>
                    </m:d>
                  </m:oMath>
                </a14:m>
                <a:r>
                  <a:rPr lang="en-US" sz="1800" i="0">
                    <a:latin typeface="Times New Roman" panose="02020603050405020304" pitchFamily="18" charset="0"/>
                    <a:cs typeface="Times New Roman" panose="02020603050405020304" pitchFamily="18" charset="0"/>
                  </a:rPr>
                  <a:t> (với bội số không đổi và </a:t>
                </a:r>
                <a14:m>
                  <m:oMath xmlns:m="http://schemas.openxmlformats.org/officeDocument/2006/math">
                    <m:r>
                      <a:rPr lang="en-US" sz="1800">
                        <a:latin typeface="Cambria Math" panose="02040503050406030204" pitchFamily="18" charset="0"/>
                        <a:cs typeface="Times New Roman" panose="02020603050405020304" pitchFamily="18" charset="0"/>
                      </a:rPr>
                      <m:t>𝑛</m:t>
                    </m:r>
                    <m:r>
                      <a:rPr lang="en-US" sz="180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 </a:t>
                </a:r>
              </a:p>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Ví dụ:</a:t>
                </a:r>
              </a:p>
              <a:p>
                <a:pPr marL="857250" lvl="2" indent="0">
                  <a:buNone/>
                </a:pPr>
                <a14:m>
                  <m:oMath xmlns:m="http://schemas.openxmlformats.org/officeDocument/2006/math">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3</m:t>
                        </m:r>
                      </m:sup>
                    </m:s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l-GR" sz="1800" b="0" i="1" smtClean="0">
                        <a:latin typeface="Cambria Math" panose="02040503050406030204" pitchFamily="18" charset="0"/>
                        <a:ea typeface="Cambria Math" panose="02040503050406030204" pitchFamily="18" charset="0"/>
                        <a:cs typeface="Times New Roman" panose="02020603050405020304" pitchFamily="18" charset="0"/>
                      </a:rPr>
                      <m:t>Ω</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	</a:t>
                </a:r>
                <a14:m>
                  <m:oMath xmlns:m="http://schemas.openxmlformats.org/officeDocument/2006/math">
                    <m:f>
                      <m:fPr>
                        <m:ctrlPr>
                          <a:rPr lang="en-US" sz="1800">
                            <a:latin typeface="Cambria Math" panose="02040503050406030204" pitchFamily="18" charset="0"/>
                            <a:cs typeface="Times New Roman" panose="02020603050405020304" pitchFamily="18" charset="0"/>
                          </a:rPr>
                        </m:ctrlPr>
                      </m:fPr>
                      <m:num>
                        <m:r>
                          <a:rPr lang="en-US" sz="1800">
                            <a:latin typeface="Cambria Math" panose="02040503050406030204" pitchFamily="18" charset="0"/>
                            <a:cs typeface="Times New Roman" panose="02020603050405020304" pitchFamily="18" charset="0"/>
                          </a:rPr>
                          <m:t>1</m:t>
                        </m:r>
                      </m:num>
                      <m:den>
                        <m:r>
                          <a:rPr lang="en-US" sz="1800">
                            <a:latin typeface="Cambria Math" panose="02040503050406030204" pitchFamily="18" charset="0"/>
                            <a:cs typeface="Times New Roman" panose="02020603050405020304" pitchFamily="18" charset="0"/>
                          </a:rPr>
                          <m:t>2</m:t>
                        </m:r>
                      </m:den>
                    </m:f>
                    <m:r>
                      <a:rPr lang="en-US" sz="1800">
                        <a:latin typeface="Cambria Math" panose="02040503050406030204" pitchFamily="18" charset="0"/>
                        <a:cs typeface="Times New Roman" panose="02020603050405020304" pitchFamily="18" charset="0"/>
                      </a:rPr>
                      <m:t>𝑛</m:t>
                    </m:r>
                    <m:r>
                      <a:rPr lang="en-US" sz="1800">
                        <a:latin typeface="Cambria Math" panose="02040503050406030204" pitchFamily="18" charset="0"/>
                        <a:cs typeface="Times New Roman" panose="02020603050405020304" pitchFamily="18" charset="0"/>
                      </a:rPr>
                      <m:t>(</m:t>
                    </m:r>
                    <m:r>
                      <a:rPr lang="en-US" sz="1800">
                        <a:latin typeface="Cambria Math" panose="02040503050406030204" pitchFamily="18" charset="0"/>
                        <a:cs typeface="Times New Roman" panose="02020603050405020304" pitchFamily="18" charset="0"/>
                      </a:rPr>
                      <m:t>𝑛</m:t>
                    </m:r>
                    <m:r>
                      <a:rPr lang="en-US" sz="1800">
                        <a:latin typeface="Cambria Math" panose="02040503050406030204" pitchFamily="18" charset="0"/>
                        <a:cs typeface="Times New Roman" panose="02020603050405020304" pitchFamily="18" charset="0"/>
                      </a:rPr>
                      <m:t>−1)∈</m:t>
                    </m:r>
                    <m:r>
                      <m:rPr>
                        <m:sty m:val="p"/>
                      </m:rPr>
                      <a:rPr lang="el-GR" sz="1800">
                        <a:latin typeface="Cambria Math" panose="02040503050406030204" pitchFamily="18" charset="0"/>
                        <a:ea typeface="Cambria Math" panose="02040503050406030204" pitchFamily="18" charset="0"/>
                        <a:cs typeface="Times New Roman" panose="02020603050405020304" pitchFamily="18" charset="0"/>
                      </a:rPr>
                      <m:t>Ω</m:t>
                    </m:r>
                    <m:r>
                      <a:rPr lang="en-US" sz="180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a:latin typeface="Cambria Math" panose="02040503050406030204" pitchFamily="18" charset="0"/>
                            <a:ea typeface="Cambria Math" panose="02040503050406030204" pitchFamily="18" charset="0"/>
                            <a:cs typeface="Times New Roman" panose="02020603050405020304" pitchFamily="18" charset="0"/>
                          </a:rPr>
                          <m:t>𝑛</m:t>
                        </m:r>
                      </m:e>
                      <m:sup>
                        <m:r>
                          <a:rPr lang="en-US" sz="1800">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b="1" i="0">
                    <a:latin typeface="Times New Roman" panose="02020603050405020304" pitchFamily="18" charset="0"/>
                    <a:cs typeface="Times New Roman" panose="02020603050405020304" pitchFamily="18" charset="0"/>
                  </a:rPr>
                  <a:t>	</a:t>
                </a:r>
                <a:r>
                  <a:rPr lang="en-US" sz="1800" i="0">
                    <a:latin typeface="Times New Roman" panose="02020603050405020304" pitchFamily="18" charset="0"/>
                    <a:cs typeface="Times New Roman" panose="02020603050405020304" pitchFamily="18" charset="0"/>
                  </a:rPr>
                  <a:t>but</a:t>
                </a:r>
                <a14:m>
                  <m:oMath xmlns:m="http://schemas.openxmlformats.org/officeDocument/2006/math">
                    <m:r>
                      <a:rPr lang="en-US" sz="1800" i="0">
                        <a:latin typeface="Cambria Math" panose="02040503050406030204" pitchFamily="18" charset="0"/>
                        <a:cs typeface="Times New Roman" panose="02020603050405020304" pitchFamily="18" charset="0"/>
                      </a:rPr>
                      <m:t>100</m:t>
                    </m:r>
                    <m:r>
                      <a:rPr lang="en-US" sz="1800">
                        <a:latin typeface="Cambria Math" panose="02040503050406030204" pitchFamily="18" charset="0"/>
                        <a:cs typeface="Times New Roman" panose="02020603050405020304" pitchFamily="18" charset="0"/>
                      </a:rPr>
                      <m:t>𝑛</m:t>
                    </m:r>
                    <m:r>
                      <a:rPr lang="en-US" sz="1800">
                        <a:latin typeface="Cambria Math" panose="02040503050406030204" pitchFamily="18" charset="0"/>
                        <a:cs typeface="Times New Roman" panose="02020603050405020304" pitchFamily="18" charset="0"/>
                      </a:rPr>
                      <m:t>+5</m:t>
                    </m:r>
                    <m:r>
                      <a:rPr lang="en-US" sz="180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l-GR" sz="1800">
                        <a:latin typeface="Cambria Math" panose="02040503050406030204" pitchFamily="18" charset="0"/>
                        <a:ea typeface="Cambria Math" panose="02040503050406030204" pitchFamily="18" charset="0"/>
                        <a:cs typeface="Times New Roman" panose="02020603050405020304" pitchFamily="18" charset="0"/>
                      </a:rPr>
                      <m:t>Ω</m:t>
                    </m:r>
                    <m:r>
                      <a:rPr lang="en-US" sz="180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a:latin typeface="Cambria Math" panose="02040503050406030204" pitchFamily="18" charset="0"/>
                            <a:ea typeface="Cambria Math" panose="02040503050406030204" pitchFamily="18" charset="0"/>
                            <a:cs typeface="Times New Roman" panose="02020603050405020304" pitchFamily="18" charset="0"/>
                          </a:rPr>
                          <m:t>𝑛</m:t>
                        </m:r>
                      </m:e>
                      <m:sup>
                        <m:r>
                          <a:rPr lang="en-US" sz="1800">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800" b="1" i="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blipFill>
                <a:blip r:embed="rId3"/>
                <a:stretch>
                  <a:fillRect l="-347"/>
                </a:stretch>
              </a:blipFill>
            </p:spPr>
            <p:txBody>
              <a:bodyPr/>
              <a:lstStyle/>
              <a:p>
                <a:r>
                  <a:rPr lang="vi-VN">
                    <a:noFill/>
                  </a:rPr>
                  <a:t> </a:t>
                </a:r>
              </a:p>
            </p:txBody>
          </p:sp>
        </mc:Fallback>
      </mc:AlternateContent>
    </p:spTree>
    <p:extLst>
      <p:ext uri="{BB962C8B-B14F-4D97-AF65-F5344CB8AC3E}">
        <p14:creationId xmlns:p14="http://schemas.microsoft.com/office/powerpoint/2010/main" val="17249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Các ký pháp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a:xfrm>
                <a:off x="1920241" y="2312276"/>
                <a:ext cx="4490084" cy="3651504"/>
              </a:xfrm>
            </p:spPr>
            <p:txBody>
              <a:bodyPr>
                <a:normAutofit/>
              </a:bodyPr>
              <a:lstStyle/>
              <a:p>
                <a:pPr lvl="2" indent="0">
                  <a:buNone/>
                </a:pPr>
                <a:r>
                  <a:rPr lang="en-US" sz="1800" b="1" i="0">
                    <a:latin typeface="Times New Roman" panose="02020603050405020304" pitchFamily="18" charset="0"/>
                    <a:cs typeface="Times New Roman" panose="02020603050405020304" pitchFamily="18" charset="0"/>
                  </a:rPr>
                  <a:t>Định nghĩa toán học: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𝑡</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r>
                      <m:rPr>
                        <m:sty m:val="p"/>
                      </m:rPr>
                      <a:rPr lang="el-GR" sz="1800" b="0" i="1" smtClean="0">
                        <a:latin typeface="Cambria Math" panose="02040503050406030204" pitchFamily="18" charset="0"/>
                        <a:ea typeface="Cambria Math" panose="02040503050406030204" pitchFamily="18" charset="0"/>
                        <a:cs typeface="Times New Roman" panose="02020603050405020304" pitchFamily="18" charset="0"/>
                      </a:rPr>
                      <m:t>Ω</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𝑔</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d>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pt-BR" sz="2400"/>
              </a:p>
              <a:p>
                <a:pPr lvl="2" indent="0" defTabSz="714375">
                  <a:buNone/>
                </a:pPr>
                <a14:m>
                  <m:oMathPara xmlns:m="http://schemas.openxmlformats.org/officeDocument/2006/math">
                    <m:oMathParaPr>
                      <m:jc m:val="centerGroup"/>
                    </m:oMathParaPr>
                    <m:oMath xmlns:m="http://schemas.openxmlformats.org/officeDocument/2006/math">
                      <m:r>
                        <a:rPr lang="pt-BR"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𝑛</m:t>
                          </m:r>
                        </m:e>
                      </m:d>
                      <m:r>
                        <a:rPr lang="en-US" sz="180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𝑐𝑔</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𝑛</m:t>
                          </m:r>
                        </m:e>
                      </m:d>
                      <m:r>
                        <a:rPr lang="en-US" sz="1800" b="0" i="1" smtClean="0">
                          <a:latin typeface="Cambria Math" panose="02040503050406030204" pitchFamily="18" charset="0"/>
                          <a:ea typeface="Cambria Math" panose="02040503050406030204" pitchFamily="18" charset="0"/>
                        </a:rPr>
                        <m:t>        (</m:t>
                      </m:r>
                      <m:r>
                        <a:rPr lang="pt-BR" sz="1800" smtClean="0">
                          <a:latin typeface="Cambria Math" panose="02040503050406030204" pitchFamily="18" charset="0"/>
                        </a:rPr>
                        <m:t>∃</m:t>
                      </m:r>
                      <m:r>
                        <a:rPr lang="en-US" sz="1800" b="0" i="1" smtClean="0">
                          <a:latin typeface="Cambria Math" panose="02040503050406030204" pitchFamily="18" charset="0"/>
                        </a:rPr>
                        <m:t>𝑐</m:t>
                      </m:r>
                      <m:r>
                        <a:rPr lang="en-US" sz="1800" b="0" i="1" smtClean="0">
                          <a:latin typeface="Cambria Math" panose="02040503050406030204" pitchFamily="18" charset="0"/>
                          <a:ea typeface="Cambria Math" panose="02040503050406030204" pitchFamily="18" charset="0"/>
                        </a:rPr>
                        <m:t>&gt;0, </m:t>
                      </m:r>
                      <m: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𝑛</m:t>
                          </m:r>
                        </m:e>
                        <m:sub>
                          <m:r>
                            <a:rPr lang="en-US" sz="1800" b="0" i="1" smtClean="0">
                              <a:latin typeface="Cambria Math" panose="02040503050406030204" pitchFamily="18" charset="0"/>
                              <a:ea typeface="Cambria Math" panose="02040503050406030204" pitchFamily="18" charset="0"/>
                            </a:rPr>
                            <m:t>0</m:t>
                          </m:r>
                        </m:sub>
                      </m:sSub>
                      <m:r>
                        <a:rPr lang="en-US" sz="1800" b="0" i="1" smtClean="0">
                          <a:latin typeface="Cambria Math" panose="02040503050406030204" pitchFamily="18" charset="0"/>
                          <a:ea typeface="Cambria Math" panose="02040503050406030204" pitchFamily="18" charset="0"/>
                        </a:rPr>
                        <m:t>)</m:t>
                      </m:r>
                    </m:oMath>
                  </m:oMathPara>
                </a14:m>
                <a:br>
                  <a:rPr lang="pt-BR" sz="1800"/>
                </a:br>
                <a:endParaRPr lang="pt-BR" sz="1800"/>
              </a:p>
              <a:p>
                <a:pPr lvl="2" indent="0" defTabSz="714375">
                  <a:buNone/>
                </a:pPr>
                <a:r>
                  <a:rPr lang="pt-BR" sz="1800" i="0">
                    <a:latin typeface="Times New Roman" panose="02020603050405020304" pitchFamily="18" charset="0"/>
                    <a:cs typeface="Times New Roman" panose="02020603050405020304" pitchFamily="18" charset="0"/>
                  </a:rPr>
                  <a:t>Ví dụ chứng minh: </a:t>
                </a:r>
                <a14:m>
                  <m:oMath xmlns:m="http://schemas.openxmlformats.org/officeDocument/2006/math">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𝑛</m:t>
                        </m:r>
                      </m:e>
                      <m:sup>
                        <m:r>
                          <a:rPr lang="en-US" sz="1800" b="0" i="1" smtClean="0">
                            <a:latin typeface="Cambria Math" panose="02040503050406030204" pitchFamily="18" charset="0"/>
                            <a:cs typeface="Times New Roman" panose="02020603050405020304" pitchFamily="18" charset="0"/>
                          </a:rPr>
                          <m:t>3</m:t>
                        </m:r>
                      </m:sup>
                    </m:s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l-GR" sz="1800" b="0" i="1" smtClean="0">
                        <a:latin typeface="Cambria Math" panose="02040503050406030204" pitchFamily="18" charset="0"/>
                        <a:ea typeface="Cambria Math" panose="02040503050406030204" pitchFamily="18" charset="0"/>
                        <a:cs typeface="Times New Roman" panose="02020603050405020304" pitchFamily="18" charset="0"/>
                      </a:rPr>
                      <m:t>Ω</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800" i="0">
                  <a:latin typeface="Times New Roman" panose="02020603050405020304" pitchFamily="18" charset="0"/>
                  <a:cs typeface="Times New Roman" panose="02020603050405020304" pitchFamily="18" charset="0"/>
                </a:endParaRPr>
              </a:p>
              <a:p>
                <a:pPr lvl="2" indent="0" defTabSz="714375">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𝑛</m:t>
                          </m:r>
                        </m:e>
                        <m:sup>
                          <m:r>
                            <a:rPr lang="en-US" sz="1800" b="0" i="1" smtClean="0">
                              <a:latin typeface="Cambria Math" panose="02040503050406030204" pitchFamily="18" charset="0"/>
                              <a:cs typeface="Times New Roman" panose="02020603050405020304" pitchFamily="18" charset="0"/>
                            </a:rPr>
                            <m:t>3</m:t>
                          </m:r>
                        </m:sup>
                      </m:s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800" i="0" smtClean="0">
                          <a:latin typeface="Cambria Math" panose="02040503050406030204" pitchFamily="18" charset="0"/>
                        </a:rPr>
                        <m:t>∀</m:t>
                      </m:r>
                      <m:r>
                        <m:rPr>
                          <m:sty m:val="p"/>
                        </m:rPr>
                        <a:rPr lang="en-US" sz="1800" b="0" i="0" smtClean="0">
                          <a:latin typeface="Cambria Math" panose="02040503050406030204" pitchFamily="18" charset="0"/>
                        </a:rPr>
                        <m:t>n</m:t>
                      </m:r>
                      <m:r>
                        <a:rPr lang="en-US" sz="1800" b="0" i="1" smtClean="0">
                          <a:latin typeface="Cambria Math" panose="02040503050406030204" pitchFamily="18" charset="0"/>
                          <a:ea typeface="Cambria Math" panose="02040503050406030204" pitchFamily="18" charset="0"/>
                        </a:rPr>
                        <m:t>≥0)</m:t>
                      </m:r>
                    </m:oMath>
                  </m:oMathPara>
                </a14:m>
                <a:endParaRPr lang="en-US" sz="1800" i="0">
                  <a:latin typeface="Times New Roman" panose="02020603050405020304" pitchFamily="18" charset="0"/>
                  <a:cs typeface="Times New Roman" panose="02020603050405020304" pitchFamily="18" charset="0"/>
                </a:endParaRPr>
              </a:p>
              <a:p>
                <a:pPr lvl="2" indent="0" defTabSz="714375">
                  <a:buNone/>
                </a:pPr>
                <a:r>
                  <a:rPr lang="en-US" sz="1800" i="0">
                    <a:latin typeface="Times New Roman" panose="02020603050405020304" pitchFamily="18" charset="0"/>
                    <a:cs typeface="Times New Roman" panose="02020603050405020304" pitchFamily="18" charset="0"/>
                  </a:rPr>
                  <a:t>Ở đây chúng ta chọn: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𝑐</m:t>
                    </m:r>
                    <m:r>
                      <a:rPr lang="en-US" sz="1800" b="0" i="1" smtClean="0">
                        <a:latin typeface="Cambria Math" panose="02040503050406030204" pitchFamily="18" charset="0"/>
                        <a:cs typeface="Times New Roman" panose="02020603050405020304" pitchFamily="18" charset="0"/>
                      </a:rPr>
                      <m:t>=1, </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0</m:t>
                        </m:r>
                      </m:sub>
                    </m:sSub>
                    <m:r>
                      <a:rPr lang="en-US" sz="1800" b="0" i="1" smtClean="0">
                        <a:latin typeface="Cambria Math" panose="02040503050406030204" pitchFamily="18" charset="0"/>
                        <a:cs typeface="Times New Roman" panose="02020603050405020304" pitchFamily="18" charset="0"/>
                      </a:rPr>
                      <m:t>=0</m:t>
                    </m:r>
                  </m:oMath>
                </a14:m>
                <a:endParaRPr lang="en-US" sz="1800" i="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xfrm>
                <a:off x="1920241" y="2312276"/>
                <a:ext cx="4490084" cy="3651504"/>
              </a:xfrm>
              <a:blipFill>
                <a:blip r:embed="rId3"/>
                <a:stretch>
                  <a:fillRect l="-678"/>
                </a:stretch>
              </a:blipFill>
            </p:spPr>
            <p:txBody>
              <a:bodyPr/>
              <a:lstStyle/>
              <a:p>
                <a:r>
                  <a:rPr lang="vi-VN">
                    <a:noFill/>
                  </a:rPr>
                  <a:t> </a:t>
                </a:r>
              </a:p>
            </p:txBody>
          </p:sp>
        </mc:Fallback>
      </mc:AlternateContent>
      <p:pic>
        <p:nvPicPr>
          <p:cNvPr id="5" name="Picture 4">
            <a:extLst>
              <a:ext uri="{FF2B5EF4-FFF2-40B4-BE49-F238E27FC236}">
                <a16:creationId xmlns:a16="http://schemas.microsoft.com/office/drawing/2014/main" id="{9160D6D7-BB70-479B-820E-05CA4A080055}"/>
              </a:ext>
            </a:extLst>
          </p:cNvPr>
          <p:cNvPicPr>
            <a:picLocks noChangeAspect="1"/>
          </p:cNvPicPr>
          <p:nvPr/>
        </p:nvPicPr>
        <p:blipFill>
          <a:blip r:embed="rId4"/>
          <a:stretch>
            <a:fillRect/>
          </a:stretch>
        </p:blipFill>
        <p:spPr>
          <a:xfrm>
            <a:off x="6410325" y="2483598"/>
            <a:ext cx="4963882" cy="3042160"/>
          </a:xfrm>
          <a:prstGeom prst="rect">
            <a:avLst/>
          </a:prstGeom>
        </p:spPr>
      </p:pic>
    </p:spTree>
    <p:extLst>
      <p:ext uri="{BB962C8B-B14F-4D97-AF65-F5344CB8AC3E}">
        <p14:creationId xmlns:p14="http://schemas.microsoft.com/office/powerpoint/2010/main" val="281370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vi-VN" sz="4000">
                <a:latin typeface="Times New Roman" panose="02020603050405020304" pitchFamily="18" charset="0"/>
                <a:cs typeface="Times New Roman" panose="02020603050405020304" pitchFamily="18" charset="0"/>
              </a:rPr>
              <a:t>Nội dung</a:t>
            </a:r>
          </a:p>
        </p:txBody>
      </p:sp>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p:txBody>
          <a:bodyPr>
            <a:normAutofit/>
          </a:bodyPr>
          <a:lstStyle/>
          <a:p>
            <a:pPr marL="342900" lvl="1" indent="-342900">
              <a:buFont typeface="+mj-lt"/>
              <a:buAutoNum type="arabicPeriod"/>
            </a:pPr>
            <a:r>
              <a:rPr lang="en-US" sz="1800">
                <a:latin typeface="Times New Roman" panose="02020603050405020304" pitchFamily="18" charset="0"/>
                <a:cs typeface="Times New Roman" panose="02020603050405020304" pitchFamily="18" charset="0"/>
              </a:rPr>
              <a:t>Tham số quyết định và phép toán cơ sở.</a:t>
            </a:r>
          </a:p>
          <a:p>
            <a:pPr marL="342900" lvl="1" indent="-342900">
              <a:buFont typeface="+mj-lt"/>
              <a:buAutoNum type="arabicPeriod"/>
            </a:pPr>
            <a:r>
              <a:rPr lang="en-US" sz="1800">
                <a:latin typeface="Times New Roman" panose="02020603050405020304" pitchFamily="18" charset="0"/>
                <a:cs typeface="Times New Roman" panose="02020603050405020304" pitchFamily="18" charset="0"/>
              </a:rPr>
              <a:t>Tỉ số tăng là gì?</a:t>
            </a:r>
          </a:p>
          <a:p>
            <a:pPr marL="342900" lvl="1" indent="-342900">
              <a:buFont typeface="+mj-lt"/>
              <a:buAutoNum type="arabicPeriod"/>
            </a:pPr>
            <a:r>
              <a:rPr lang="en-US" sz="1800">
                <a:latin typeface="Times New Roman" panose="02020603050405020304" pitchFamily="18" charset="0"/>
                <a:cs typeface="Times New Roman" panose="02020603050405020304" pitchFamily="18" charset="0"/>
              </a:rPr>
              <a:t>Worst-case, Best-case, and Average-Case. </a:t>
            </a:r>
          </a:p>
          <a:p>
            <a:pPr marL="342900" lvl="1" indent="-342900">
              <a:buFont typeface="+mj-lt"/>
              <a:buAutoNum type="arabicPeriod"/>
            </a:pPr>
            <a:r>
              <a:rPr lang="en-US" sz="1800">
                <a:latin typeface="Times New Roman" panose="02020603050405020304" pitchFamily="18" charset="0"/>
                <a:cs typeface="Times New Roman" panose="02020603050405020304" pitchFamily="18" charset="0"/>
              </a:rPr>
              <a:t>Các ký pháp Big-Oh, Big-Theta, Big-Omega.</a:t>
            </a:r>
          </a:p>
        </p:txBody>
      </p:sp>
    </p:spTree>
    <p:extLst>
      <p:ext uri="{BB962C8B-B14F-4D97-AF65-F5344CB8AC3E}">
        <p14:creationId xmlns:p14="http://schemas.microsoft.com/office/powerpoint/2010/main" val="3075196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Các ký pháp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p:txBody>
              <a:bodyPr>
                <a:normAutofit/>
              </a:bodyPr>
              <a:lstStyle/>
              <a:p>
                <a:pPr lvl="2" indent="0">
                  <a:buNone/>
                </a:pPr>
                <a:r>
                  <a:rPr lang="en-US" sz="1800" b="1" i="0">
                    <a:latin typeface="Times New Roman" panose="02020603050405020304" pitchFamily="18" charset="0"/>
                    <a:cs typeface="Times New Roman" panose="02020603050405020304" pitchFamily="18" charset="0"/>
                  </a:rPr>
                  <a:t>Ký pháp Big-Theta (</a:t>
                </a:r>
                <a:r>
                  <a:rPr lang="el-GR" sz="1800" b="1" i="0">
                    <a:latin typeface="Times New Roman" panose="02020603050405020304" pitchFamily="18" charset="0"/>
                    <a:cs typeface="Times New Roman" panose="02020603050405020304" pitchFamily="18" charset="0"/>
                  </a:rPr>
                  <a:t>Θ</a:t>
                </a:r>
                <a:r>
                  <a:rPr lang="en-US" sz="1800" b="1" i="0">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14:m>
                  <m:oMath xmlns:m="http://schemas.openxmlformats.org/officeDocument/2006/math">
                    <m:r>
                      <m:rPr>
                        <m:sty m:val="p"/>
                      </m:rPr>
                      <a:rPr lang="el-GR" sz="1800" b="0" i="1" smtClean="0">
                        <a:latin typeface="Cambria Math" panose="02040503050406030204" pitchFamily="18" charset="0"/>
                        <a:ea typeface="Cambria Math" panose="02040503050406030204" pitchFamily="18" charset="0"/>
                        <a:cs typeface="Times New Roman" panose="02020603050405020304" pitchFamily="18" charset="0"/>
                      </a:rPr>
                      <m:t>Θ</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𝑔</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d>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 là tập của tất cả các hàm có tỉ suất tăng bằng với g</a:t>
                </a:r>
                <a14:m>
                  <m:oMath xmlns:m="http://schemas.openxmlformats.org/officeDocument/2006/math">
                    <m:d>
                      <m:dPr>
                        <m:ctrlPr>
                          <a:rPr lang="en-US" sz="1800" i="1">
                            <a:latin typeface="Cambria Math" panose="02040503050406030204" pitchFamily="18" charset="0"/>
                            <a:cs typeface="Times New Roman" panose="02020603050405020304" pitchFamily="18" charset="0"/>
                          </a:rPr>
                        </m:ctrlPr>
                      </m:dPr>
                      <m:e>
                        <m:r>
                          <a:rPr lang="en-US" sz="1800">
                            <a:latin typeface="Cambria Math" panose="02040503050406030204" pitchFamily="18" charset="0"/>
                            <a:cs typeface="Times New Roman" panose="02020603050405020304" pitchFamily="18" charset="0"/>
                          </a:rPr>
                          <m:t>𝑛</m:t>
                        </m:r>
                      </m:e>
                    </m:d>
                  </m:oMath>
                </a14:m>
                <a:r>
                  <a:rPr lang="en-US" sz="1800" i="0">
                    <a:latin typeface="Times New Roman" panose="02020603050405020304" pitchFamily="18" charset="0"/>
                    <a:cs typeface="Times New Roman" panose="02020603050405020304" pitchFamily="18" charset="0"/>
                  </a:rPr>
                  <a:t> (với bội số không đổi và </a:t>
                </a:r>
                <a14:m>
                  <m:oMath xmlns:m="http://schemas.openxmlformats.org/officeDocument/2006/math">
                    <m:r>
                      <a:rPr lang="en-US" sz="1800">
                        <a:latin typeface="Cambria Math" panose="02040503050406030204" pitchFamily="18" charset="0"/>
                        <a:cs typeface="Times New Roman" panose="02020603050405020304" pitchFamily="18" charset="0"/>
                      </a:rPr>
                      <m:t>𝑛</m:t>
                    </m:r>
                    <m:r>
                      <a:rPr lang="en-US" sz="180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 </a:t>
                </a:r>
              </a:p>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Do đó mọi hàm bậc 2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𝑎</m:t>
                    </m:r>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𝑛</m:t>
                        </m:r>
                      </m:e>
                      <m:sup>
                        <m:r>
                          <a:rPr lang="en-US" sz="1800" b="0" i="1" smtClean="0">
                            <a:latin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𝑏𝑛</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𝑐</m:t>
                    </m:r>
                  </m:oMath>
                </a14:m>
                <a:r>
                  <a:rPr lang="en-US" sz="1800" i="0">
                    <a:latin typeface="Times New Roman" panose="02020603050405020304" pitchFamily="18" charset="0"/>
                    <a:cs typeface="Times New Roman" panose="02020603050405020304" pitchFamily="18" charset="0"/>
                  </a:rPr>
                  <a:t>”, với mọi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&gt;0</m:t>
                    </m:r>
                  </m:oMath>
                </a14:m>
                <a:r>
                  <a:rPr lang="en-US" sz="1800" i="0">
                    <a:latin typeface="Times New Roman" panose="02020603050405020304" pitchFamily="18" charset="0"/>
                    <a:cs typeface="Times New Roman" panose="02020603050405020304" pitchFamily="18" charset="0"/>
                  </a:rPr>
                  <a:t> đều thuộc </a:t>
                </a:r>
                <a14:m>
                  <m:oMath xmlns:m="http://schemas.openxmlformats.org/officeDocument/2006/math">
                    <m:r>
                      <m:rPr>
                        <m:sty m:val="p"/>
                      </m:rPr>
                      <a:rPr lang="el-GR" sz="1800">
                        <a:latin typeface="Cambria Math" panose="02040503050406030204" pitchFamily="18" charset="0"/>
                        <a:ea typeface="Cambria Math" panose="02040503050406030204" pitchFamily="18" charset="0"/>
                        <a:cs typeface="Times New Roman" panose="02020603050405020304" pitchFamily="18" charset="0"/>
                      </a:rPr>
                      <m:t>Θ</m:t>
                    </m:r>
                    <m:r>
                      <a:rPr lang="en-US" sz="180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blipFill>
                <a:blip r:embed="rId3"/>
                <a:stretch>
                  <a:fillRect l="-347" r="-278"/>
                </a:stretch>
              </a:blipFill>
            </p:spPr>
            <p:txBody>
              <a:bodyPr/>
              <a:lstStyle/>
              <a:p>
                <a:r>
                  <a:rPr lang="vi-VN">
                    <a:noFill/>
                  </a:rPr>
                  <a:t> </a:t>
                </a:r>
              </a:p>
            </p:txBody>
          </p:sp>
        </mc:Fallback>
      </mc:AlternateContent>
    </p:spTree>
    <p:extLst>
      <p:ext uri="{BB962C8B-B14F-4D97-AF65-F5344CB8AC3E}">
        <p14:creationId xmlns:p14="http://schemas.microsoft.com/office/powerpoint/2010/main" val="2513022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Các ký pháp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a:xfrm>
                <a:off x="1920241" y="2312276"/>
                <a:ext cx="8566784" cy="1116724"/>
              </a:xfrm>
            </p:spPr>
            <p:txBody>
              <a:bodyPr>
                <a:normAutofit/>
              </a:bodyPr>
              <a:lstStyle/>
              <a:p>
                <a:pPr lvl="2" indent="0">
                  <a:buNone/>
                </a:pPr>
                <a:r>
                  <a:rPr lang="en-US" sz="1800" b="1" i="0">
                    <a:latin typeface="Times New Roman" panose="02020603050405020304" pitchFamily="18" charset="0"/>
                    <a:cs typeface="Times New Roman" panose="02020603050405020304" pitchFamily="18" charset="0"/>
                  </a:rPr>
                  <a:t>Định nghĩa toán học: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𝑡</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r>
                      <m:rPr>
                        <m:sty m:val="p"/>
                      </m:rPr>
                      <a:rPr lang="el-GR" sz="1800" b="0" i="1" smtClean="0">
                        <a:latin typeface="Cambria Math" panose="02040503050406030204" pitchFamily="18" charset="0"/>
                        <a:ea typeface="Cambria Math" panose="02040503050406030204" pitchFamily="18" charset="0"/>
                        <a:cs typeface="Times New Roman" panose="02020603050405020304" pitchFamily="18" charset="0"/>
                      </a:rPr>
                      <m:t>Θ</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𝑔</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d>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pt-BR" sz="2400"/>
              </a:p>
              <a:p>
                <a:pPr lvl="2" indent="0" defTabSz="714375">
                  <a:buNone/>
                </a:pPr>
                <a14:m>
                  <m:oMathPara xmlns:m="http://schemas.openxmlformats.org/officeDocument/2006/math">
                    <m:oMathParaPr>
                      <m:jc m:val="centerGroup"/>
                    </m:oMathParaPr>
                    <m:oMath xmlns:m="http://schemas.openxmlformats.org/officeDocument/2006/math">
                      <m:r>
                        <a:rPr lang="pt-BR" sz="1800" i="1" smtClean="0">
                          <a:latin typeface="Cambria Math" panose="02040503050406030204" pitchFamily="18" charset="0"/>
                          <a:ea typeface="Cambria Math" panose="02040503050406030204" pitchFamily="18" charset="0"/>
                        </a:rPr>
                        <m:t>⟺</m:t>
                      </m:r>
                      <m:sSub>
                        <m:sSubPr>
                          <m:ctrlPr>
                            <a:rPr lang="en-US" sz="180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ea typeface="Cambria Math" panose="02040503050406030204" pitchFamily="18" charset="0"/>
                            </a:rPr>
                            <m:t>𝑐</m:t>
                          </m:r>
                        </m:e>
                        <m:sub>
                          <m:r>
                            <a:rPr lang="en-US" sz="1800" b="0" i="1" smtClean="0">
                              <a:latin typeface="Cambria Math" panose="02040503050406030204" pitchFamily="18" charset="0"/>
                              <a:ea typeface="Cambria Math" panose="02040503050406030204" pitchFamily="18" charset="0"/>
                            </a:rPr>
                            <m:t>2</m:t>
                          </m:r>
                        </m:sub>
                      </m:sSub>
                      <m:r>
                        <a:rPr lang="en-US" sz="1800">
                          <a:latin typeface="Cambria Math" panose="02040503050406030204" pitchFamily="18" charset="0"/>
                          <a:ea typeface="Cambria Math" panose="02040503050406030204" pitchFamily="18" charset="0"/>
                        </a:rPr>
                        <m:t>𝑔</m:t>
                      </m:r>
                      <m:d>
                        <m:dPr>
                          <m:ctrlPr>
                            <a:rPr lang="en-US" sz="1800">
                              <a:latin typeface="Cambria Math" panose="02040503050406030204" pitchFamily="18" charset="0"/>
                              <a:ea typeface="Cambria Math" panose="02040503050406030204" pitchFamily="18" charset="0"/>
                            </a:rPr>
                          </m:ctrlPr>
                        </m:dPr>
                        <m:e>
                          <m:r>
                            <a:rPr lang="en-US" sz="1800">
                              <a:latin typeface="Cambria Math" panose="02040503050406030204" pitchFamily="18" charset="0"/>
                              <a:ea typeface="Cambria Math" panose="02040503050406030204" pitchFamily="18" charset="0"/>
                            </a:rPr>
                            <m:t>𝑛</m:t>
                          </m:r>
                        </m:e>
                      </m:d>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𝑛</m:t>
                          </m:r>
                        </m:e>
                      </m:d>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𝑐</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𝑔</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𝑛</m:t>
                          </m:r>
                        </m:e>
                      </m:d>
                      <m:r>
                        <a:rPr lang="en-US" sz="1800" b="0" i="1" smtClean="0">
                          <a:latin typeface="Cambria Math" panose="02040503050406030204" pitchFamily="18" charset="0"/>
                          <a:ea typeface="Cambria Math" panose="02040503050406030204" pitchFamily="18" charset="0"/>
                        </a:rPr>
                        <m:t>        (</m:t>
                      </m:r>
                      <m:r>
                        <a:rPr lang="pt-BR" sz="1800" smtClean="0">
                          <a:latin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r>
                        <a:rPr lang="en-US" sz="1800" b="0" i="1" smtClean="0">
                          <a:latin typeface="Cambria Math" panose="02040503050406030204" pitchFamily="18" charset="0"/>
                          <a:ea typeface="Cambria Math" panose="02040503050406030204" pitchFamily="18" charset="0"/>
                        </a:rPr>
                        <m:t>&gt;0, </m:t>
                      </m:r>
                      <m: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𝑛</m:t>
                          </m:r>
                        </m:e>
                        <m:sub>
                          <m:r>
                            <a:rPr lang="en-US" sz="1800" b="0" i="1" smtClean="0">
                              <a:latin typeface="Cambria Math" panose="02040503050406030204" pitchFamily="18" charset="0"/>
                              <a:ea typeface="Cambria Math" panose="02040503050406030204" pitchFamily="18" charset="0"/>
                            </a:rPr>
                            <m:t>0</m:t>
                          </m:r>
                        </m:sub>
                      </m:sSub>
                      <m:r>
                        <a:rPr lang="en-US" sz="1800" b="0" i="1" smtClean="0">
                          <a:latin typeface="Cambria Math" panose="02040503050406030204" pitchFamily="18" charset="0"/>
                          <a:ea typeface="Cambria Math" panose="02040503050406030204" pitchFamily="18" charset="0"/>
                        </a:rPr>
                        <m:t>)</m:t>
                      </m:r>
                    </m:oMath>
                  </m:oMathPara>
                </a14:m>
                <a:br>
                  <a:rPr lang="pt-BR" sz="1800"/>
                </a:br>
                <a:endParaRPr lang="en-US" sz="1800" b="1" i="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xfrm>
                <a:off x="1920241" y="2312276"/>
                <a:ext cx="8566784" cy="1116724"/>
              </a:xfrm>
              <a:blipFill>
                <a:blip r:embed="rId3"/>
                <a:stretch>
                  <a:fillRect l="-356"/>
                </a:stretch>
              </a:blipFill>
            </p:spPr>
            <p:txBody>
              <a:bodyPr/>
              <a:lstStyle/>
              <a:p>
                <a:r>
                  <a:rPr lang="vi-VN">
                    <a:noFill/>
                  </a:rPr>
                  <a:t> </a:t>
                </a:r>
              </a:p>
            </p:txBody>
          </p:sp>
        </mc:Fallback>
      </mc:AlternateContent>
      <p:pic>
        <p:nvPicPr>
          <p:cNvPr id="8" name="Picture 7">
            <a:extLst>
              <a:ext uri="{FF2B5EF4-FFF2-40B4-BE49-F238E27FC236}">
                <a16:creationId xmlns:a16="http://schemas.microsoft.com/office/drawing/2014/main" id="{E28F4BCE-B498-4719-84C2-4414DD33701E}"/>
              </a:ext>
            </a:extLst>
          </p:cNvPr>
          <p:cNvPicPr>
            <a:picLocks noChangeAspect="1"/>
          </p:cNvPicPr>
          <p:nvPr/>
        </p:nvPicPr>
        <p:blipFill>
          <a:blip r:embed="rId4"/>
          <a:stretch>
            <a:fillRect/>
          </a:stretch>
        </p:blipFill>
        <p:spPr>
          <a:xfrm>
            <a:off x="3570488" y="3314700"/>
            <a:ext cx="5051023" cy="3271837"/>
          </a:xfrm>
          <a:prstGeom prst="rect">
            <a:avLst/>
          </a:prstGeom>
        </p:spPr>
      </p:pic>
    </p:spTree>
    <p:extLst>
      <p:ext uri="{BB962C8B-B14F-4D97-AF65-F5344CB8AC3E}">
        <p14:creationId xmlns:p14="http://schemas.microsoft.com/office/powerpoint/2010/main" val="2174056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Các ký pháp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a:xfrm>
                <a:off x="1920241" y="2312276"/>
                <a:ext cx="8566784" cy="4164724"/>
              </a:xfrm>
            </p:spPr>
            <p:txBody>
              <a:bodyPr>
                <a:normAutofit lnSpcReduction="10000"/>
              </a:bodyPr>
              <a:lstStyle/>
              <a:p>
                <a:pPr lvl="2" indent="0">
                  <a:buNone/>
                </a:pPr>
                <a:r>
                  <a:rPr lang="pt-BR" sz="1800">
                    <a:latin typeface="Times New Roman" panose="02020603050405020304" pitchFamily="18" charset="0"/>
                    <a:cs typeface="Times New Roman" panose="02020603050405020304" pitchFamily="18" charset="0"/>
                  </a:rPr>
                  <a:t>Chứng minh: </a:t>
                </a:r>
                <a14:m>
                  <m:oMath xmlns:m="http://schemas.openxmlformats.org/officeDocument/2006/math">
                    <m:f>
                      <m:fPr>
                        <m:ctrlPr>
                          <a:rPr lang="en-US" sz="1800" b="0" i="1" smtClean="0">
                            <a:latin typeface="Cambria Math" panose="02040503050406030204" pitchFamily="18" charset="0"/>
                            <a:cs typeface="Times New Roman" panose="02020603050405020304" pitchFamily="18" charset="0"/>
                          </a:rPr>
                        </m:ctrlPr>
                      </m:fPr>
                      <m:num>
                        <m:r>
                          <a:rPr lang="en-US" sz="180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2</m:t>
                        </m:r>
                      </m:den>
                    </m:f>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−1)</m:t>
                    </m:r>
                    <m:r>
                      <a:rPr lang="pt-BR" sz="1800" smtClean="0">
                        <a:latin typeface="Cambria Math" panose="02040503050406030204" pitchFamily="18" charset="0"/>
                      </a:rPr>
                      <m:t>∈</m:t>
                    </m:r>
                    <m:r>
                      <m:rPr>
                        <m:sty m:val="p"/>
                      </m:rPr>
                      <a:rPr lang="el-GR" sz="1800" i="1" smtClean="0">
                        <a:latin typeface="Cambria Math" panose="02040503050406030204" pitchFamily="18" charset="0"/>
                        <a:ea typeface="Cambria Math" panose="02040503050406030204" pitchFamily="18" charset="0"/>
                      </a:rPr>
                      <m:t>Θ</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oMath>
                </a14:m>
                <a:endParaRPr lang="pt-BR" sz="1800"/>
              </a:p>
              <a:p>
                <a:pPr lvl="2" indent="0">
                  <a:buNone/>
                </a:pPr>
                <a:r>
                  <a:rPr lang="pt-BR" sz="1800" i="0">
                    <a:latin typeface="Times New Roman" panose="02020603050405020304" pitchFamily="18" charset="0"/>
                    <a:cs typeface="Times New Roman" panose="02020603050405020304" pitchFamily="18" charset="0"/>
                  </a:rPr>
                  <a:t>Chứng minh cận trên, bất đẳng thức vế phải:</a:t>
                </a:r>
              </a:p>
              <a:p>
                <a:pPr lvl="2" indent="0">
                  <a:buNone/>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r>
                        <a:rPr lang="en-US" sz="1800" b="0" i="1" smtClean="0">
                          <a:latin typeface="Cambria Math" panose="02040503050406030204" pitchFamily="18" charset="0"/>
                        </a:rPr>
                        <m:t>𝑛</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−1</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r>
                        <a:rPr lang="en-US" sz="1800" b="0" i="1" smtClean="0">
                          <a:latin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2</m:t>
                          </m:r>
                        </m:den>
                      </m:f>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     (</m:t>
                      </m:r>
                      <m:r>
                        <a:rPr lang="pt-BR" sz="1800"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≥0)</m:t>
                      </m:r>
                    </m:oMath>
                  </m:oMathPara>
                </a14:m>
                <a:endParaRPr lang="pt-BR" sz="1800"/>
              </a:p>
              <a:p>
                <a:pPr lvl="2" indent="0">
                  <a:buNone/>
                </a:pPr>
                <a:r>
                  <a:rPr lang="pt-BR" sz="1800" i="0">
                    <a:latin typeface="Times New Roman" panose="02020603050405020304" pitchFamily="18" charset="0"/>
                    <a:cs typeface="Times New Roman" panose="02020603050405020304" pitchFamily="18" charset="0"/>
                  </a:rPr>
                  <a:t>Chứng minh cận dưới, bất đẳng thức vế trái:</a:t>
                </a:r>
              </a:p>
              <a:p>
                <a:pPr lvl="2" indent="0">
                  <a:buNone/>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r>
                        <a:rPr lang="en-US" sz="1800" b="0" i="1" smtClean="0">
                          <a:latin typeface="Cambria Math" panose="02040503050406030204" pitchFamily="18" charset="0"/>
                        </a:rPr>
                        <m:t>𝑛</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−1</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r>
                        <a:rPr lang="en-US" sz="1800" b="0" i="1" smtClean="0">
                          <a:latin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2</m:t>
                          </m:r>
                        </m:den>
                      </m:f>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2</m:t>
                          </m:r>
                        </m:den>
                      </m:f>
                      <m:r>
                        <a:rPr lang="en-US" sz="1800" b="0" i="1" smtClean="0">
                          <a:latin typeface="Cambria Math" panose="02040503050406030204" pitchFamily="18" charset="0"/>
                          <a:ea typeface="Cambria Math" panose="02040503050406030204" pitchFamily="18" charset="0"/>
                        </a:rPr>
                        <m:t>𝑛</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2</m:t>
                          </m:r>
                        </m:den>
                      </m:f>
                      <m: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 </m:t>
                      </m:r>
                      <m:d>
                        <m:dPr>
                          <m:ctrlPr>
                            <a:rPr lang="en-US" sz="1800" b="0" i="1" smtClean="0">
                              <a:latin typeface="Cambria Math" panose="02040503050406030204" pitchFamily="18" charset="0"/>
                              <a:ea typeface="Cambria Math" panose="02040503050406030204" pitchFamily="18" charset="0"/>
                            </a:rPr>
                          </m:ctrlPr>
                        </m:dPr>
                        <m:e>
                          <m:r>
                            <a:rPr lang="pt-BR" sz="1800"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≥2</m:t>
                          </m:r>
                        </m:e>
                      </m:d>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4</m:t>
                          </m:r>
                        </m:den>
                      </m:f>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oMath>
                  </m:oMathPara>
                </a14:m>
                <a:endParaRPr lang="pt-BR" sz="1800"/>
              </a:p>
              <a:p>
                <a:pPr lvl="2" indent="0">
                  <a:buNone/>
                </a:pPr>
                <a:r>
                  <a:rPr lang="pt-BR" sz="1800" i="0">
                    <a:latin typeface="Times New Roman" panose="02020603050405020304" pitchFamily="18" charset="0"/>
                    <a:cs typeface="Times New Roman" panose="02020603050405020304" pitchFamily="18" charset="0"/>
                  </a:rPr>
                  <a:t>Do đó, chúng ta có thể chọn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𝑐</m:t>
                        </m:r>
                      </m:e>
                      <m:sub>
                        <m:r>
                          <a:rPr lang="en-US" sz="1800" b="0" i="1" smtClean="0">
                            <a:latin typeface="Cambria Math" panose="02040503050406030204" pitchFamily="18" charset="0"/>
                            <a:cs typeface="Times New Roman" panose="02020603050405020304" pitchFamily="18" charset="0"/>
                          </a:rPr>
                          <m:t>2</m:t>
                        </m:r>
                      </m:sub>
                    </m:sSub>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4</m:t>
                        </m:r>
                      </m:den>
                    </m:f>
                    <m:r>
                      <a:rPr lang="en-US" sz="1800" b="0" i="1" smtClean="0">
                        <a:latin typeface="Cambria Math" panose="02040503050406030204" pitchFamily="18" charset="0"/>
                        <a:cs typeface="Times New Roman" panose="02020603050405020304" pitchFamily="18" charset="0"/>
                      </a:rPr>
                      <m:t>, </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𝑐</m:t>
                        </m:r>
                      </m:e>
                      <m:sub>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2</m:t>
                        </m:r>
                      </m:den>
                    </m:f>
                  </m:oMath>
                </a14:m>
                <a:r>
                  <a:rPr lang="pt-BR" sz="1800"/>
                  <a:t> </a:t>
                </a:r>
                <a:r>
                  <a:rPr lang="pt-BR" sz="1800">
                    <a:latin typeface="Times New Roman" panose="02020603050405020304" pitchFamily="18" charset="0"/>
                    <a:cs typeface="Times New Roman" panose="02020603050405020304" pitchFamily="18" charset="0"/>
                  </a:rPr>
                  <a:t>và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𝑛</m:t>
                        </m:r>
                      </m:e>
                      <m:sub>
                        <m:r>
                          <a:rPr lang="en-US" sz="1800" b="0" i="1" smtClean="0">
                            <a:latin typeface="Cambria Math" panose="02040503050406030204" pitchFamily="18" charset="0"/>
                            <a:cs typeface="Times New Roman" panose="02020603050405020304" pitchFamily="18" charset="0"/>
                          </a:rPr>
                          <m:t>0</m:t>
                        </m:r>
                      </m:sub>
                    </m:sSub>
                    <m:r>
                      <a:rPr lang="en-US" sz="1800" b="0" i="1" smtClean="0">
                        <a:latin typeface="Cambria Math" panose="02040503050406030204" pitchFamily="18" charset="0"/>
                        <a:cs typeface="Times New Roman" panose="02020603050405020304" pitchFamily="18" charset="0"/>
                      </a:rPr>
                      <m:t>=2</m:t>
                    </m:r>
                  </m:oMath>
                </a14:m>
                <a:r>
                  <a:rPr lang="pt-BR" sz="1800"/>
                  <a:t>.</a:t>
                </a:r>
                <a:br>
                  <a:rPr lang="pt-BR" sz="1800"/>
                </a:br>
                <a:endParaRPr lang="en-US" sz="1800" i="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xfrm>
                <a:off x="1920241" y="2312276"/>
                <a:ext cx="8566784" cy="4164724"/>
              </a:xfrm>
              <a:blipFill>
                <a:blip r:embed="rId3"/>
                <a:stretch>
                  <a:fillRect l="-356"/>
                </a:stretch>
              </a:blipFill>
            </p:spPr>
            <p:txBody>
              <a:bodyPr/>
              <a:lstStyle/>
              <a:p>
                <a:r>
                  <a:rPr lang="vi-VN">
                    <a:noFill/>
                  </a:rPr>
                  <a:t> </a:t>
                </a:r>
              </a:p>
            </p:txBody>
          </p:sp>
        </mc:Fallback>
      </mc:AlternateContent>
    </p:spTree>
    <p:extLst>
      <p:ext uri="{BB962C8B-B14F-4D97-AF65-F5344CB8AC3E}">
        <p14:creationId xmlns:p14="http://schemas.microsoft.com/office/powerpoint/2010/main" val="2117303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Các ký pháp</a:t>
            </a:r>
          </a:p>
        </p:txBody>
      </p:sp>
      <p:pic>
        <p:nvPicPr>
          <p:cNvPr id="7" name="Picture 6">
            <a:extLst>
              <a:ext uri="{FF2B5EF4-FFF2-40B4-BE49-F238E27FC236}">
                <a16:creationId xmlns:a16="http://schemas.microsoft.com/office/drawing/2014/main" id="{9EDAB904-8B7C-4AE4-A2FB-93C890C7CA07}"/>
              </a:ext>
            </a:extLst>
          </p:cNvPr>
          <p:cNvPicPr>
            <a:picLocks noChangeAspect="1"/>
          </p:cNvPicPr>
          <p:nvPr/>
        </p:nvPicPr>
        <p:blipFill>
          <a:blip r:embed="rId3"/>
          <a:stretch>
            <a:fillRect/>
          </a:stretch>
        </p:blipFill>
        <p:spPr>
          <a:xfrm>
            <a:off x="1143000" y="2586879"/>
            <a:ext cx="9906000" cy="1684242"/>
          </a:xfrm>
          <a:prstGeom prst="rect">
            <a:avLst/>
          </a:prstGeom>
        </p:spPr>
      </p:pic>
    </p:spTree>
    <p:extLst>
      <p:ext uri="{BB962C8B-B14F-4D97-AF65-F5344CB8AC3E}">
        <p14:creationId xmlns:p14="http://schemas.microsoft.com/office/powerpoint/2010/main" val="3012100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Các ký pháp</a:t>
            </a:r>
          </a:p>
        </p:txBody>
      </p:sp>
      <p:pic>
        <p:nvPicPr>
          <p:cNvPr id="6" name="Picture 5">
            <a:extLst>
              <a:ext uri="{FF2B5EF4-FFF2-40B4-BE49-F238E27FC236}">
                <a16:creationId xmlns:a16="http://schemas.microsoft.com/office/drawing/2014/main" id="{4667F37F-14CB-44AC-A890-A0E84897C773}"/>
              </a:ext>
            </a:extLst>
          </p:cNvPr>
          <p:cNvPicPr>
            <a:picLocks noChangeAspect="1"/>
          </p:cNvPicPr>
          <p:nvPr/>
        </p:nvPicPr>
        <p:blipFill>
          <a:blip r:embed="rId3"/>
          <a:stretch>
            <a:fillRect/>
          </a:stretch>
        </p:blipFill>
        <p:spPr>
          <a:xfrm>
            <a:off x="1920241" y="730359"/>
            <a:ext cx="8780096" cy="5359182"/>
          </a:xfrm>
          <a:prstGeom prst="rect">
            <a:avLst/>
          </a:prstGeom>
        </p:spPr>
      </p:pic>
    </p:spTree>
    <p:extLst>
      <p:ext uri="{BB962C8B-B14F-4D97-AF65-F5344CB8AC3E}">
        <p14:creationId xmlns:p14="http://schemas.microsoft.com/office/powerpoint/2010/main" val="871136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Dùng lim để so sánh tỉ số tăng.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a:xfrm>
                <a:off x="1920240" y="1857375"/>
                <a:ext cx="8566784" cy="4648200"/>
              </a:xfrm>
            </p:spPr>
            <p:txBody>
              <a:bodyPr>
                <a:normAutofit/>
              </a:bodyPr>
              <a:lstStyle/>
              <a:p>
                <a:pPr lvl="2" indent="0">
                  <a:buNone/>
                </a:pPr>
                <a14:m>
                  <m:oMathPara xmlns:m="http://schemas.openxmlformats.org/officeDocument/2006/math">
                    <m:oMathParaPr>
                      <m:jc m:val="centerGroup"/>
                    </m:oMathParaPr>
                    <m:oMath xmlns:m="http://schemas.openxmlformats.org/officeDocument/2006/math">
                      <m:func>
                        <m:funcPr>
                          <m:ctrlPr>
                            <a:rPr lang="pt-BR" sz="1800" i="1" smtClean="0">
                              <a:latin typeface="Cambria Math" panose="02040503050406030204" pitchFamily="18" charset="0"/>
                              <a:cs typeface="Times New Roman" panose="02020603050405020304" pitchFamily="18" charset="0"/>
                            </a:rPr>
                          </m:ctrlPr>
                        </m:funcPr>
                        <m:fName>
                          <m:limLow>
                            <m:limLowPr>
                              <m:ctrlPr>
                                <a:rPr lang="pt-BR" sz="1800" i="1" smtClean="0">
                                  <a:latin typeface="Cambria Math" panose="02040503050406030204" pitchFamily="18" charset="0"/>
                                  <a:cs typeface="Times New Roman" panose="02020603050405020304" pitchFamily="18" charset="0"/>
                                </a:rPr>
                              </m:ctrlPr>
                            </m:limLowPr>
                            <m:e>
                              <m:r>
                                <m:rPr>
                                  <m:sty m:val="p"/>
                                </m:rPr>
                                <a:rPr lang="pt-BR" sz="1800" i="0" smtClean="0">
                                  <a:latin typeface="Cambria Math" panose="02040503050406030204" pitchFamily="18" charset="0"/>
                                  <a:cs typeface="Times New Roman" panose="02020603050405020304" pitchFamily="18" charset="0"/>
                                </a:rPr>
                                <m:t>lim</m:t>
                              </m:r>
                            </m:e>
                            <m:lim>
                              <m:r>
                                <a:rPr lang="pt-BR" sz="1800" i="1" smtClean="0">
                                  <a:latin typeface="Cambria Math" panose="02040503050406030204" pitchFamily="18" charset="0"/>
                                  <a:cs typeface="Times New Roman" panose="02020603050405020304" pitchFamily="18" charset="0"/>
                                </a:rPr>
                                <m:t>𝑛</m:t>
                              </m:r>
                              <m:r>
                                <a:rPr lang="pt-BR" sz="1800" i="1" smtClean="0">
                                  <a:latin typeface="Cambria Math" panose="02040503050406030204" pitchFamily="18" charset="0"/>
                                  <a:cs typeface="Times New Roman" panose="02020603050405020304" pitchFamily="18" charset="0"/>
                                </a:rPr>
                                <m:t>→∞</m:t>
                              </m:r>
                            </m:lim>
                          </m:limLow>
                        </m:fName>
                        <m:e>
                          <m:f>
                            <m:fPr>
                              <m:ctrlPr>
                                <a:rPr lang="pt-BR" sz="180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𝑡</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num>
                            <m:den>
                              <m:r>
                                <a:rPr lang="en-US" sz="1800" b="0" i="1" smtClean="0">
                                  <a:latin typeface="Cambria Math" panose="02040503050406030204" pitchFamily="18" charset="0"/>
                                  <a:cs typeface="Times New Roman" panose="02020603050405020304" pitchFamily="18" charset="0"/>
                                </a:rPr>
                                <m:t>𝑔</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den>
                          </m:f>
                          <m:r>
                            <a:rPr lang="en-US" sz="1800" b="0" i="1" smtClean="0">
                              <a:latin typeface="Cambria Math" panose="02040503050406030204" pitchFamily="18" charset="0"/>
                              <a:cs typeface="Times New Roman" panose="02020603050405020304" pitchFamily="18" charset="0"/>
                            </a:rPr>
                            <m:t>=</m:t>
                          </m:r>
                          <m:d>
                            <m:dPr>
                              <m:begChr m:val="{"/>
                              <m:endChr m:val=""/>
                              <m:ctrlPr>
                                <a:rPr lang="en-US" sz="1800" b="0" i="1" smtClean="0">
                                  <a:latin typeface="Cambria Math" panose="02040503050406030204" pitchFamily="18" charset="0"/>
                                  <a:cs typeface="Times New Roman" panose="02020603050405020304" pitchFamily="18" charset="0"/>
                                </a:rPr>
                              </m:ctrlPr>
                            </m:dPr>
                            <m:e>
                              <m:eqArr>
                                <m:eqArrPr>
                                  <m:ctrlPr>
                                    <a:rPr lang="en-US" sz="1800" b="0" i="1" smtClean="0">
                                      <a:latin typeface="Cambria Math" panose="02040503050406030204" pitchFamily="18" charset="0"/>
                                      <a:cs typeface="Times New Roman" panose="02020603050405020304" pitchFamily="18" charset="0"/>
                                    </a:rPr>
                                  </m:ctrlPr>
                                </m:eqArrPr>
                                <m:e>
                                  <m:r>
                                    <a:rPr lang="en-US" sz="1800" b="0" i="1" smtClean="0">
                                      <a:latin typeface="Cambria Math" panose="02040503050406030204" pitchFamily="18" charset="0"/>
                                      <a:cs typeface="Times New Roman" panose="02020603050405020304" pitchFamily="18" charset="0"/>
                                    </a:rPr>
                                    <m:t>0</m:t>
                                  </m:r>
                                </m:e>
                                <m:e>
                                  <m:r>
                                    <a:rPr lang="en-US" sz="1800" b="0" i="1" smtClean="0">
                                      <a:latin typeface="Cambria Math" panose="02040503050406030204" pitchFamily="18" charset="0"/>
                                      <a:cs typeface="Times New Roman" panose="02020603050405020304" pitchFamily="18" charset="0"/>
                                    </a:rPr>
                                    <m:t>𝑐</m:t>
                                  </m:r>
                                </m:e>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e>
                              </m:eqArr>
                            </m:e>
                          </m:d>
                        </m:e>
                      </m:func>
                    </m:oMath>
                  </m:oMathPara>
                </a14:m>
                <a:endParaRPr lang="pt-BR" sz="1800" i="0">
                  <a:latin typeface="Times New Roman" panose="02020603050405020304" pitchFamily="18" charset="0"/>
                  <a:cs typeface="Times New Roman" panose="02020603050405020304" pitchFamily="18" charset="0"/>
                </a:endParaRPr>
              </a:p>
              <a:p>
                <a:pPr lvl="2" indent="0">
                  <a:buNone/>
                </a:pPr>
                <a:r>
                  <a:rPr lang="pt-BR" sz="1800" i="0">
                    <a:latin typeface="Times New Roman" panose="02020603050405020304" pitchFamily="18" charset="0"/>
                    <a:cs typeface="Times New Roman" panose="02020603050405020304" pitchFamily="18" charset="0"/>
                  </a:rPr>
                  <a:t>Trong đó:</a:t>
                </a:r>
              </a:p>
              <a:p>
                <a:pPr marL="285750" lvl="2" indent="-28575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cs typeface="Times New Roman" panose="02020603050405020304" pitchFamily="18" charset="0"/>
                      </a:rPr>
                      <m:t>𝑙𝑖𝑚</m:t>
                    </m:r>
                    <m:r>
                      <a:rPr lang="en-US" sz="1800" b="0" i="1" smtClean="0">
                        <a:latin typeface="Cambria Math" panose="02040503050406030204" pitchFamily="18" charset="0"/>
                        <a:cs typeface="Times New Roman" panose="02020603050405020304" pitchFamily="18" charset="0"/>
                      </a:rPr>
                      <m:t>=0</m:t>
                    </m:r>
                  </m:oMath>
                </a14:m>
                <a:r>
                  <a:rPr lang="pt-BR" sz="1800" i="0">
                    <a:latin typeface="Times New Roman" panose="02020603050405020304" pitchFamily="18" charset="0"/>
                    <a:cs typeface="Times New Roman" panose="02020603050405020304" pitchFamily="18" charset="0"/>
                  </a:rPr>
                  <a:t>:</a:t>
                </a:r>
                <a:r>
                  <a:rPr lang="en-US" sz="1800">
                    <a:cs typeface="Times New Roman" panose="02020603050405020304" pitchFamily="18" charset="0"/>
                  </a:rPr>
                  <a:t> </a:t>
                </a:r>
                <a14:m>
                  <m:oMath xmlns:m="http://schemas.openxmlformats.org/officeDocument/2006/math">
                    <m:r>
                      <a:rPr lang="en-US" sz="1800">
                        <a:latin typeface="Cambria Math" panose="02040503050406030204" pitchFamily="18" charset="0"/>
                        <a:cs typeface="Times New Roman" panose="02020603050405020304" pitchFamily="18" charset="0"/>
                      </a:rPr>
                      <m:t>𝑡</m:t>
                    </m:r>
                    <m:r>
                      <a:rPr lang="en-US" sz="1800">
                        <a:latin typeface="Cambria Math" panose="02040503050406030204" pitchFamily="18" charset="0"/>
                        <a:cs typeface="Times New Roman" panose="02020603050405020304" pitchFamily="18" charset="0"/>
                      </a:rPr>
                      <m:t>(</m:t>
                    </m:r>
                    <m:r>
                      <a:rPr lang="en-US" sz="1800">
                        <a:latin typeface="Cambria Math" panose="02040503050406030204" pitchFamily="18" charset="0"/>
                        <a:cs typeface="Times New Roman" panose="02020603050405020304" pitchFamily="18" charset="0"/>
                      </a:rPr>
                      <m:t>𝑛</m:t>
                    </m:r>
                    <m:r>
                      <a:rPr lang="en-US" sz="1800">
                        <a:latin typeface="Cambria Math" panose="02040503050406030204" pitchFamily="18" charset="0"/>
                        <a:cs typeface="Times New Roman" panose="02020603050405020304" pitchFamily="18" charset="0"/>
                      </a:rPr>
                      <m:t>)</m:t>
                    </m:r>
                  </m:oMath>
                </a14:m>
                <a:r>
                  <a:rPr lang="pt-BR" sz="1800" i="0">
                    <a:latin typeface="Times New Roman" panose="02020603050405020304" pitchFamily="18" charset="0"/>
                    <a:cs typeface="Times New Roman" panose="02020603050405020304" pitchFamily="18" charset="0"/>
                  </a:rPr>
                  <a:t> có tỉ số tăng nhỏ hơn g</a:t>
                </a:r>
                <a14:m>
                  <m:oMath xmlns:m="http://schemas.openxmlformats.org/officeDocument/2006/math">
                    <m:d>
                      <m:dPr>
                        <m:ctrlPr>
                          <a:rPr lang="en-US" sz="1800">
                            <a:latin typeface="Cambria Math" panose="02040503050406030204" pitchFamily="18" charset="0"/>
                            <a:cs typeface="Times New Roman" panose="02020603050405020304" pitchFamily="18" charset="0"/>
                          </a:rPr>
                        </m:ctrlPr>
                      </m:dPr>
                      <m:e>
                        <m:r>
                          <a:rPr lang="en-US" sz="1800">
                            <a:latin typeface="Cambria Math" panose="02040503050406030204" pitchFamily="18" charset="0"/>
                            <a:cs typeface="Times New Roman" panose="02020603050405020304" pitchFamily="18" charset="0"/>
                          </a:rPr>
                          <m:t>𝑛</m:t>
                        </m:r>
                      </m:e>
                    </m:d>
                  </m:oMath>
                </a14:m>
                <a:r>
                  <a:rPr lang="pt-BR" sz="1800" i="0">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cs typeface="Times New Roman" panose="02020603050405020304" pitchFamily="18" charset="0"/>
                      </a:rPr>
                      <m:t>𝑙𝑖𝑚</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𝑐</m:t>
                    </m:r>
                  </m:oMath>
                </a14:m>
                <a:r>
                  <a:rPr lang="pt-BR" sz="1800" i="0">
                    <a:latin typeface="Times New Roman" panose="02020603050405020304" pitchFamily="18" charset="0"/>
                    <a:cs typeface="Times New Roman" panose="02020603050405020304" pitchFamily="18" charset="0"/>
                  </a:rPr>
                  <a:t>: </a:t>
                </a:r>
                <a14:m>
                  <m:oMath xmlns:m="http://schemas.openxmlformats.org/officeDocument/2006/math">
                    <m:r>
                      <a:rPr lang="en-US" sz="1800">
                        <a:latin typeface="Cambria Math" panose="02040503050406030204" pitchFamily="18" charset="0"/>
                        <a:cs typeface="Times New Roman" panose="02020603050405020304" pitchFamily="18" charset="0"/>
                      </a:rPr>
                      <m:t>𝑡</m:t>
                    </m:r>
                    <m:r>
                      <a:rPr lang="en-US" sz="1800">
                        <a:latin typeface="Cambria Math" panose="02040503050406030204" pitchFamily="18" charset="0"/>
                        <a:cs typeface="Times New Roman" panose="02020603050405020304" pitchFamily="18" charset="0"/>
                      </a:rPr>
                      <m:t>(</m:t>
                    </m:r>
                    <m:r>
                      <a:rPr lang="en-US" sz="1800">
                        <a:latin typeface="Cambria Math" panose="02040503050406030204" pitchFamily="18" charset="0"/>
                        <a:cs typeface="Times New Roman" panose="02020603050405020304" pitchFamily="18" charset="0"/>
                      </a:rPr>
                      <m:t>𝑛</m:t>
                    </m:r>
                    <m:r>
                      <a:rPr lang="en-US" sz="1800">
                        <a:latin typeface="Cambria Math" panose="02040503050406030204" pitchFamily="18" charset="0"/>
                        <a:cs typeface="Times New Roman" panose="02020603050405020304" pitchFamily="18" charset="0"/>
                      </a:rPr>
                      <m:t>)</m:t>
                    </m:r>
                  </m:oMath>
                </a14:m>
                <a:r>
                  <a:rPr lang="pt-BR" sz="1800" i="0">
                    <a:latin typeface="Times New Roman" panose="02020603050405020304" pitchFamily="18" charset="0"/>
                    <a:cs typeface="Times New Roman" panose="02020603050405020304" pitchFamily="18" charset="0"/>
                  </a:rPr>
                  <a:t> có cùng tỉ số tăng với g</a:t>
                </a:r>
                <a14:m>
                  <m:oMath xmlns:m="http://schemas.openxmlformats.org/officeDocument/2006/math">
                    <m:r>
                      <a:rPr lang="en-US" sz="1800">
                        <a:latin typeface="Cambria Math" panose="02040503050406030204" pitchFamily="18" charset="0"/>
                        <a:cs typeface="Times New Roman" panose="02020603050405020304" pitchFamily="18" charset="0"/>
                      </a:rPr>
                      <m:t>(</m:t>
                    </m:r>
                    <m:r>
                      <a:rPr lang="en-US" sz="1800">
                        <a:latin typeface="Cambria Math" panose="02040503050406030204" pitchFamily="18" charset="0"/>
                        <a:cs typeface="Times New Roman" panose="02020603050405020304" pitchFamily="18" charset="0"/>
                      </a:rPr>
                      <m:t>𝑛</m:t>
                    </m:r>
                    <m:r>
                      <a:rPr lang="en-US" sz="1800">
                        <a:latin typeface="Cambria Math" panose="02040503050406030204" pitchFamily="18" charset="0"/>
                        <a:cs typeface="Times New Roman" panose="02020603050405020304" pitchFamily="18" charset="0"/>
                      </a:rPr>
                      <m:t>)</m:t>
                    </m:r>
                  </m:oMath>
                </a14:m>
                <a:r>
                  <a:rPr lang="pt-BR" sz="1800" i="0">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cs typeface="Times New Roman" panose="02020603050405020304" pitchFamily="18" charset="0"/>
                      </a:rPr>
                      <m:t>𝑙𝑖𝑚</m:t>
                    </m:r>
                    <m:r>
                      <a:rPr lang="en-US" sz="1800" b="0" i="1" smtClean="0">
                        <a:latin typeface="Cambria Math" panose="02040503050406030204" pitchFamily="18" charset="0"/>
                        <a:cs typeface="Times New Roman" panose="02020603050405020304" pitchFamily="18" charset="0"/>
                      </a:rPr>
                      <m:t>=∞</m:t>
                    </m:r>
                  </m:oMath>
                </a14:m>
                <a:r>
                  <a:rPr lang="pt-BR" sz="1800" i="0">
                    <a:latin typeface="Times New Roman" panose="02020603050405020304" pitchFamily="18" charset="0"/>
                    <a:cs typeface="Times New Roman" panose="02020603050405020304" pitchFamily="18" charset="0"/>
                  </a:rPr>
                  <a:t>: </a:t>
                </a:r>
                <a14:m>
                  <m:oMath xmlns:m="http://schemas.openxmlformats.org/officeDocument/2006/math">
                    <m:r>
                      <a:rPr lang="en-US" sz="1800">
                        <a:latin typeface="Cambria Math" panose="02040503050406030204" pitchFamily="18" charset="0"/>
                        <a:cs typeface="Times New Roman" panose="02020603050405020304" pitchFamily="18" charset="0"/>
                      </a:rPr>
                      <m:t>𝑡</m:t>
                    </m:r>
                    <m:r>
                      <a:rPr lang="en-US" sz="1800">
                        <a:latin typeface="Cambria Math" panose="02040503050406030204" pitchFamily="18" charset="0"/>
                        <a:cs typeface="Times New Roman" panose="02020603050405020304" pitchFamily="18" charset="0"/>
                      </a:rPr>
                      <m:t>(</m:t>
                    </m:r>
                    <m:r>
                      <a:rPr lang="en-US" sz="1800">
                        <a:latin typeface="Cambria Math" panose="02040503050406030204" pitchFamily="18" charset="0"/>
                        <a:cs typeface="Times New Roman" panose="02020603050405020304" pitchFamily="18" charset="0"/>
                      </a:rPr>
                      <m:t>𝑛</m:t>
                    </m:r>
                    <m:r>
                      <a:rPr lang="en-US" sz="1800">
                        <a:latin typeface="Cambria Math" panose="02040503050406030204" pitchFamily="18" charset="0"/>
                        <a:cs typeface="Times New Roman" panose="02020603050405020304" pitchFamily="18" charset="0"/>
                      </a:rPr>
                      <m:t>)</m:t>
                    </m:r>
                  </m:oMath>
                </a14:m>
                <a:r>
                  <a:rPr lang="pt-BR" sz="1800" i="0">
                    <a:latin typeface="Times New Roman" panose="02020603050405020304" pitchFamily="18" charset="0"/>
                    <a:cs typeface="Times New Roman" panose="02020603050405020304" pitchFamily="18" charset="0"/>
                  </a:rPr>
                  <a:t> có tỉ số tăng lớn hơn g</a:t>
                </a:r>
                <a14:m>
                  <m:oMath xmlns:m="http://schemas.openxmlformats.org/officeDocument/2006/math">
                    <m:r>
                      <a:rPr lang="en-US" sz="1800">
                        <a:latin typeface="Cambria Math" panose="02040503050406030204" pitchFamily="18" charset="0"/>
                        <a:cs typeface="Times New Roman" panose="02020603050405020304" pitchFamily="18" charset="0"/>
                      </a:rPr>
                      <m:t>(</m:t>
                    </m:r>
                    <m:r>
                      <a:rPr lang="en-US" sz="1800">
                        <a:latin typeface="Cambria Math" panose="02040503050406030204" pitchFamily="18" charset="0"/>
                        <a:cs typeface="Times New Roman" panose="02020603050405020304" pitchFamily="18" charset="0"/>
                      </a:rPr>
                      <m:t>𝑛</m:t>
                    </m:r>
                    <m:r>
                      <a:rPr lang="en-US" sz="1800">
                        <a:latin typeface="Cambria Math" panose="02040503050406030204" pitchFamily="18" charset="0"/>
                        <a:cs typeface="Times New Roman" panose="02020603050405020304" pitchFamily="18" charset="0"/>
                      </a:rPr>
                      <m:t>)</m:t>
                    </m:r>
                  </m:oMath>
                </a14:m>
                <a:r>
                  <a:rPr lang="pt-BR" sz="1800" i="0">
                    <a:latin typeface="Times New Roman" panose="02020603050405020304" pitchFamily="18" charset="0"/>
                    <a:cs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xfrm>
                <a:off x="1920240" y="1857375"/>
                <a:ext cx="8566784" cy="4648200"/>
              </a:xfrm>
              <a:blipFill>
                <a:blip r:embed="rId3"/>
                <a:stretch>
                  <a:fillRect l="-356"/>
                </a:stretch>
              </a:blipFill>
            </p:spPr>
            <p:txBody>
              <a:bodyPr/>
              <a:lstStyle/>
              <a:p>
                <a:r>
                  <a:rPr lang="vi-VN">
                    <a:noFill/>
                  </a:rPr>
                  <a:t> </a:t>
                </a:r>
              </a:p>
            </p:txBody>
          </p:sp>
        </mc:Fallback>
      </mc:AlternateContent>
    </p:spTree>
    <p:extLst>
      <p:ext uri="{BB962C8B-B14F-4D97-AF65-F5344CB8AC3E}">
        <p14:creationId xmlns:p14="http://schemas.microsoft.com/office/powerpoint/2010/main" val="44431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fontScale="90000"/>
          </a:bodyPr>
          <a:lstStyle/>
          <a:p>
            <a:r>
              <a:rPr lang="en-US" sz="4000">
                <a:latin typeface="Times New Roman" panose="02020603050405020304" pitchFamily="18" charset="0"/>
                <a:cs typeface="Times New Roman" panose="02020603050405020304" pitchFamily="18" charset="0"/>
              </a:rPr>
              <a:t>Tham số quyết định và                    phép toán cơ sở</a:t>
            </a:r>
            <a:endParaRPr lang="vi-VN" sz="40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p:txBody>
              <a:bodyPr>
                <a:normAutofit/>
              </a:bodyPr>
              <a:lstStyle/>
              <a:p>
                <a:pPr marL="285750" lvl="1"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Chiều dài của một list.</a:t>
                </a:r>
              </a:p>
              <a:p>
                <a:pPr marL="285750" lvl="1"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Bậc của một đa thức hoặc số lượng các hệ số.</a:t>
                </a:r>
              </a:p>
              <a:p>
                <a:pPr marL="285750" lvl="1"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Số lượng bits(</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𝑏</m:t>
                    </m:r>
                  </m:oMath>
                </a14:m>
                <a:r>
                  <a:rPr lang="en-US" sz="1800">
                    <a:latin typeface="Times New Roman" panose="02020603050405020304" pitchFamily="18" charset="0"/>
                    <a:cs typeface="Times New Roman" panose="02020603050405020304" pitchFamily="18" charset="0"/>
                  </a:rPr>
                  <a:t>) trong biểu diễn nhị phân của </a:t>
                </a:r>
                <a:r>
                  <a:rPr lang="en-US" sz="1800" i="1">
                    <a:latin typeface="Times New Roman" panose="02020603050405020304" pitchFamily="18" charset="0"/>
                    <a:cs typeface="Times New Roman" panose="02020603050405020304" pitchFamily="18" charset="0"/>
                  </a:rPr>
                  <a:t>n.</a:t>
                </a:r>
                <a:endParaRPr lang="en-US" sz="1800">
                  <a:latin typeface="Times New Roman" panose="02020603050405020304" pitchFamily="18" charset="0"/>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𝑏</m:t>
                      </m:r>
                      <m:r>
                        <a:rPr lang="en-US" sz="1800" b="0" i="1" smtClean="0">
                          <a:latin typeface="Cambria Math" panose="02040503050406030204" pitchFamily="18" charset="0"/>
                          <a:cs typeface="Times New Roman" panose="02020603050405020304" pitchFamily="18" charset="0"/>
                        </a:rPr>
                        <m:t>=</m:t>
                      </m:r>
                      <m:func>
                        <m:funcPr>
                          <m:ctrlPr>
                            <a:rPr lang="en-US" sz="1800" b="0" i="1" smtClean="0">
                              <a:latin typeface="Cambria Math" panose="02040503050406030204" pitchFamily="18" charset="0"/>
                              <a:cs typeface="Times New Roman" panose="02020603050405020304" pitchFamily="18" charset="0"/>
                            </a:rPr>
                          </m:ctrlPr>
                        </m:funcPr>
                        <m:fName>
                          <m:sSub>
                            <m:sSubPr>
                              <m:ctrlPr>
                                <a:rPr lang="en-US" sz="1800" b="0" i="1" smtClean="0">
                                  <a:latin typeface="Cambria Math" panose="02040503050406030204" pitchFamily="18" charset="0"/>
                                  <a:cs typeface="Times New Roman" panose="02020603050405020304" pitchFamily="18" charset="0"/>
                                </a:rPr>
                              </m:ctrlPr>
                            </m:sSubPr>
                            <m:e>
                              <m:r>
                                <m:rPr>
                                  <m:sty m:val="p"/>
                                </m:rPr>
                                <a:rPr lang="en-US" sz="1800" b="0" i="0" smtClean="0">
                                  <a:latin typeface="Cambria Math" panose="02040503050406030204" pitchFamily="18" charset="0"/>
                                  <a:cs typeface="Times New Roman" panose="02020603050405020304" pitchFamily="18" charset="0"/>
                                </a:rPr>
                                <m:t>log</m:t>
                              </m:r>
                            </m:e>
                            <m:sub>
                              <m:r>
                                <a:rPr lang="en-US" sz="1800" b="0" i="1" smtClean="0">
                                  <a:latin typeface="Cambria Math" panose="02040503050406030204" pitchFamily="18" charset="0"/>
                                  <a:cs typeface="Times New Roman" panose="02020603050405020304" pitchFamily="18" charset="0"/>
                                </a:rPr>
                                <m:t>2</m:t>
                              </m:r>
                            </m:sub>
                          </m:sSub>
                        </m:fName>
                        <m:e>
                          <m:r>
                            <a:rPr lang="en-US" sz="1800" b="0" i="1" smtClean="0">
                              <a:latin typeface="Cambria Math" panose="02040503050406030204" pitchFamily="18" charset="0"/>
                              <a:cs typeface="Times New Roman" panose="02020603050405020304" pitchFamily="18" charset="0"/>
                            </a:rPr>
                            <m:t>𝑛</m:t>
                          </m:r>
                        </m:e>
                      </m:func>
                      <m:r>
                        <a:rPr lang="en-US" sz="1800" b="0" i="1" smtClean="0">
                          <a:latin typeface="Cambria Math" panose="02040503050406030204" pitchFamily="18" charset="0"/>
                          <a:cs typeface="Times New Roman" panose="02020603050405020304" pitchFamily="18" charset="0"/>
                        </a:rPr>
                        <m:t>+1</m:t>
                      </m:r>
                    </m:oMath>
                  </m:oMathPara>
                </a14:m>
                <a:endParaRPr lang="en-US" sz="180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blipFill>
                <a:blip r:embed="rId2"/>
                <a:stretch>
                  <a:fillRect l="-208"/>
                </a:stretch>
              </a:blipFill>
            </p:spPr>
            <p:txBody>
              <a:bodyPr/>
              <a:lstStyle/>
              <a:p>
                <a:r>
                  <a:rPr lang="vi-VN">
                    <a:noFill/>
                  </a:rPr>
                  <a:t> </a:t>
                </a:r>
              </a:p>
            </p:txBody>
          </p:sp>
        </mc:Fallback>
      </mc:AlternateContent>
    </p:spTree>
    <p:extLst>
      <p:ext uri="{BB962C8B-B14F-4D97-AF65-F5344CB8AC3E}">
        <p14:creationId xmlns:p14="http://schemas.microsoft.com/office/powerpoint/2010/main" val="354896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fontScale="90000"/>
          </a:bodyPr>
          <a:lstStyle/>
          <a:p>
            <a:r>
              <a:rPr lang="en-US" sz="4000">
                <a:latin typeface="Times New Roman" panose="02020603050405020304" pitchFamily="18" charset="0"/>
                <a:cs typeface="Times New Roman" panose="02020603050405020304" pitchFamily="18" charset="0"/>
              </a:rPr>
              <a:t>Tham số quyết định và                    phép toán cơ sở</a:t>
            </a:r>
            <a:endParaRPr lang="vi-VN" sz="4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p:txBody>
          <a:bodyPr>
            <a:normAutofit/>
          </a:bodyPr>
          <a:lstStyle/>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Để đo được độ hiệu quả của thuật toán thì phải có một phép đo không dựa trên các yếu tố không liên quan.</a:t>
            </a:r>
          </a:p>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Một cách tiếp cận khả thi là </a:t>
            </a:r>
            <a:r>
              <a:rPr lang="en-US" sz="1800" b="1" i="0">
                <a:latin typeface="Times New Roman" panose="02020603050405020304" pitchFamily="18" charset="0"/>
                <a:cs typeface="Times New Roman" panose="02020603050405020304" pitchFamily="18" charset="0"/>
              </a:rPr>
              <a:t>đếm số lần thực thi </a:t>
            </a:r>
            <a:r>
              <a:rPr lang="en-US" sz="1800" i="0">
                <a:latin typeface="Times New Roman" panose="02020603050405020304" pitchFamily="18" charset="0"/>
                <a:cs typeface="Times New Roman" panose="02020603050405020304" pitchFamily="18" charset="0"/>
              </a:rPr>
              <a:t>của mỗi phép toán trong một giải thuật</a:t>
            </a:r>
          </a:p>
          <a:p>
            <a:pPr lvl="2" indent="0">
              <a:buNone/>
            </a:pPr>
            <a:r>
              <a:rPr lang="en-US" sz="1800" i="0">
                <a:latin typeface="Times New Roman" panose="02020603050405020304" pitchFamily="18" charset="0"/>
                <a:cs typeface="Times New Roman" panose="02020603050405020304" pitchFamily="18" charset="0"/>
              </a:rPr>
              <a:t>⟹ </a:t>
            </a:r>
            <a:r>
              <a:rPr lang="en-US" sz="1800" b="1" i="0">
                <a:latin typeface="Times New Roman" panose="02020603050405020304" pitchFamily="18" charset="0"/>
                <a:cs typeface="Times New Roman" panose="02020603050405020304" pitchFamily="18" charset="0"/>
              </a:rPr>
              <a:t>Phép toán cơ sở:</a:t>
            </a:r>
            <a:r>
              <a:rPr lang="en-US" sz="1800" i="0">
                <a:latin typeface="Times New Roman" panose="02020603050405020304" pitchFamily="18" charset="0"/>
                <a:cs typeface="Times New Roman" panose="02020603050405020304" pitchFamily="18" charset="0"/>
              </a:rPr>
              <a:t> phép toán mà đóng góp thời gian chạy nhiều nhất trong một giải thuật.</a:t>
            </a:r>
          </a:p>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Điển hình là các phép toán số học: +, -, *, /, … Thứ tự thời gian để thực hiện các phép toán số học là: /, * , (+, -).</a:t>
            </a:r>
          </a:p>
        </p:txBody>
      </p:sp>
    </p:spTree>
    <p:extLst>
      <p:ext uri="{BB962C8B-B14F-4D97-AF65-F5344CB8AC3E}">
        <p14:creationId xmlns:p14="http://schemas.microsoft.com/office/powerpoint/2010/main" val="392095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fontScale="90000"/>
          </a:bodyPr>
          <a:lstStyle/>
          <a:p>
            <a:r>
              <a:rPr lang="en-US" sz="4000">
                <a:latin typeface="Times New Roman" panose="02020603050405020304" pitchFamily="18" charset="0"/>
                <a:cs typeface="Times New Roman" panose="02020603050405020304" pitchFamily="18" charset="0"/>
              </a:rPr>
              <a:t>Tham số quyết định và                    phép toán cơ sở</a:t>
            </a:r>
            <a:endParaRPr lang="vi-VN" sz="4000">
              <a:latin typeface="Times New Roman" panose="02020603050405020304" pitchFamily="18" charset="0"/>
              <a:cs typeface="Times New Roman" panose="02020603050405020304" pitchFamily="18" charset="0"/>
            </a:endParaRPr>
          </a:p>
        </p:txBody>
      </p:sp>
      <p:pic>
        <p:nvPicPr>
          <p:cNvPr id="1032" name="Picture 8">
            <a:extLst>
              <a:ext uri="{FF2B5EF4-FFF2-40B4-BE49-F238E27FC236}">
                <a16:creationId xmlns:a16="http://schemas.microsoft.com/office/drawing/2014/main" id="{9680CEFF-DEE2-4439-A606-F91299E9F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187" y="2528596"/>
            <a:ext cx="5867625" cy="2892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6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fontScale="90000"/>
          </a:bodyPr>
          <a:lstStyle/>
          <a:p>
            <a:r>
              <a:rPr lang="en-US" sz="4000">
                <a:latin typeface="Times New Roman" panose="02020603050405020304" pitchFamily="18" charset="0"/>
                <a:cs typeface="Times New Roman" panose="02020603050405020304" pitchFamily="18" charset="0"/>
              </a:rPr>
              <a:t>Tham số quyết định và                    phép toán cơ sở</a:t>
            </a:r>
            <a:endParaRPr lang="vi-VN" sz="400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EA061E9C-D7F8-4E26-BC1A-CDC527847045}"/>
              </a:ext>
            </a:extLst>
          </p:cNvPr>
          <p:cNvGraphicFramePr>
            <a:graphicFrameLocks noGrp="1"/>
          </p:cNvGraphicFramePr>
          <p:nvPr>
            <p:extLst>
              <p:ext uri="{D42A27DB-BD31-4B8C-83A1-F6EECF244321}">
                <p14:modId xmlns:p14="http://schemas.microsoft.com/office/powerpoint/2010/main" val="3164005505"/>
              </p:ext>
            </p:extLst>
          </p:nvPr>
        </p:nvGraphicFramePr>
        <p:xfrm>
          <a:off x="2241525" y="2513289"/>
          <a:ext cx="8127999" cy="3657600"/>
        </p:xfrm>
        <a:graphic>
          <a:graphicData uri="http://schemas.openxmlformats.org/drawingml/2006/table">
            <a:tbl>
              <a:tblPr bandRow="1">
                <a:tableStyleId>{073A0DAA-6AF3-43AB-8588-CEC1D06C72B9}</a:tableStyleId>
              </a:tblPr>
              <a:tblGrid>
                <a:gridCol w="2709333">
                  <a:extLst>
                    <a:ext uri="{9D8B030D-6E8A-4147-A177-3AD203B41FA5}">
                      <a16:colId xmlns:a16="http://schemas.microsoft.com/office/drawing/2014/main" val="1995894749"/>
                    </a:ext>
                  </a:extLst>
                </a:gridCol>
                <a:gridCol w="2709333">
                  <a:extLst>
                    <a:ext uri="{9D8B030D-6E8A-4147-A177-3AD203B41FA5}">
                      <a16:colId xmlns:a16="http://schemas.microsoft.com/office/drawing/2014/main" val="865071449"/>
                    </a:ext>
                  </a:extLst>
                </a:gridCol>
                <a:gridCol w="2709333">
                  <a:extLst>
                    <a:ext uri="{9D8B030D-6E8A-4147-A177-3AD203B41FA5}">
                      <a16:colId xmlns:a16="http://schemas.microsoft.com/office/drawing/2014/main" val="1596100548"/>
                    </a:ext>
                  </a:extLst>
                </a:gridCol>
              </a:tblGrid>
              <a:tr h="914400">
                <a:tc>
                  <a:txBody>
                    <a:bodyPr/>
                    <a:lstStyle/>
                    <a:p>
                      <a:r>
                        <a:rPr lang="en-US" b="1">
                          <a:latin typeface="Times New Roman" panose="02020603050405020304" pitchFamily="18" charset="0"/>
                          <a:cs typeface="Times New Roman" panose="02020603050405020304" pitchFamily="18" charset="0"/>
                        </a:rPr>
                        <a:t>Problem</a:t>
                      </a:r>
                      <a:endParaRPr lang="vi-VN" b="1">
                        <a:latin typeface="Times New Roman" panose="02020603050405020304" pitchFamily="18" charset="0"/>
                        <a:cs typeface="Times New Roman" panose="02020603050405020304" pitchFamily="18" charset="0"/>
                      </a:endParaRPr>
                    </a:p>
                  </a:txBody>
                  <a:tcPr anchor="ctr"/>
                </a:tc>
                <a:tc>
                  <a:txBody>
                    <a:bodyPr/>
                    <a:lstStyle/>
                    <a:p>
                      <a:r>
                        <a:rPr lang="en-US" b="1">
                          <a:latin typeface="Times New Roman" panose="02020603050405020304" pitchFamily="18" charset="0"/>
                          <a:cs typeface="Times New Roman" panose="02020603050405020304" pitchFamily="18" charset="0"/>
                        </a:rPr>
                        <a:t>Tham số quyết định</a:t>
                      </a:r>
                      <a:endParaRPr lang="vi-VN" b="1">
                        <a:latin typeface="Times New Roman" panose="02020603050405020304" pitchFamily="18" charset="0"/>
                        <a:cs typeface="Times New Roman" panose="02020603050405020304" pitchFamily="18" charset="0"/>
                      </a:endParaRPr>
                    </a:p>
                  </a:txBody>
                  <a:tcPr anchor="ctr"/>
                </a:tc>
                <a:tc>
                  <a:txBody>
                    <a:bodyPr/>
                    <a:lstStyle/>
                    <a:p>
                      <a:r>
                        <a:rPr lang="en-US" b="1">
                          <a:latin typeface="Times New Roman" panose="02020603050405020304" pitchFamily="18" charset="0"/>
                          <a:cs typeface="Times New Roman" panose="02020603050405020304" pitchFamily="18" charset="0"/>
                        </a:rPr>
                        <a:t>Phép toán cơ sở</a:t>
                      </a:r>
                      <a:endParaRPr lang="vi-VN" b="1">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58028665"/>
                  </a:ext>
                </a:extLst>
              </a:tr>
              <a:tr h="914400">
                <a:tc>
                  <a:txBody>
                    <a:bodyPr/>
                    <a:lstStyle/>
                    <a:p>
                      <a:r>
                        <a:rPr lang="en-US">
                          <a:latin typeface="Times New Roman" panose="02020603050405020304" pitchFamily="18" charset="0"/>
                          <a:cs typeface="Times New Roman" panose="02020603050405020304" pitchFamily="18" charset="0"/>
                        </a:rPr>
                        <a:t>Tìm giá trị </a:t>
                      </a:r>
                      <a:r>
                        <a:rPr lang="en-US" i="1">
                          <a:latin typeface="Times New Roman" panose="02020603050405020304" pitchFamily="18" charset="0"/>
                          <a:cs typeface="Times New Roman" panose="02020603050405020304" pitchFamily="18" charset="0"/>
                        </a:rPr>
                        <a:t>k</a:t>
                      </a:r>
                      <a:r>
                        <a:rPr lang="en-US" i="0">
                          <a:latin typeface="Times New Roman" panose="02020603050405020304" pitchFamily="18" charset="0"/>
                          <a:cs typeface="Times New Roman" panose="02020603050405020304" pitchFamily="18" charset="0"/>
                        </a:rPr>
                        <a:t> trong mảng có </a:t>
                      </a:r>
                      <a:r>
                        <a:rPr lang="en-US" i="1">
                          <a:latin typeface="Times New Roman" panose="02020603050405020304" pitchFamily="18" charset="0"/>
                          <a:cs typeface="Times New Roman" panose="02020603050405020304" pitchFamily="18" charset="0"/>
                        </a:rPr>
                        <a:t>n </a:t>
                      </a:r>
                      <a:r>
                        <a:rPr lang="en-US" i="0">
                          <a:latin typeface="Times New Roman" panose="02020603050405020304" pitchFamily="18" charset="0"/>
                          <a:cs typeface="Times New Roman" panose="02020603050405020304" pitchFamily="18" charset="0"/>
                        </a:rPr>
                        <a:t>phần tử</a:t>
                      </a:r>
                      <a:endParaRPr lang="vi-VN">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Số lượng phần tử có trong mảng: </a:t>
                      </a:r>
                      <a:r>
                        <a:rPr lang="en-US" i="1">
                          <a:latin typeface="Times New Roman" panose="02020603050405020304" pitchFamily="18" charset="0"/>
                          <a:cs typeface="Times New Roman" panose="02020603050405020304" pitchFamily="18" charset="0"/>
                        </a:rPr>
                        <a:t>n</a:t>
                      </a:r>
                      <a:endParaRPr lang="vi-VN">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Phép so sánh</a:t>
                      </a:r>
                      <a:endParaRPr lang="vi-VN">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57827062"/>
                  </a:ext>
                </a:extLst>
              </a:tr>
              <a:tr h="914400">
                <a:tc>
                  <a:txBody>
                    <a:bodyPr/>
                    <a:lstStyle/>
                    <a:p>
                      <a:r>
                        <a:rPr lang="en-US">
                          <a:latin typeface="Times New Roman" panose="02020603050405020304" pitchFamily="18" charset="0"/>
                          <a:cs typeface="Times New Roman" panose="02020603050405020304" pitchFamily="18" charset="0"/>
                        </a:rPr>
                        <a:t>Phép nhân 2 ma trận</a:t>
                      </a:r>
                      <a:endParaRPr lang="vi-VN">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Số chiều của ma trận hoặc số lượng các phần tử</a:t>
                      </a:r>
                      <a:endParaRPr lang="vi-VN">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Phép nhân</a:t>
                      </a:r>
                      <a:endParaRPr lang="vi-VN">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13758105"/>
                  </a:ext>
                </a:extLst>
              </a:tr>
              <a:tr h="914400">
                <a:tc>
                  <a:txBody>
                    <a:bodyPr/>
                    <a:lstStyle/>
                    <a:p>
                      <a:r>
                        <a:rPr lang="en-US">
                          <a:latin typeface="Times New Roman" panose="02020603050405020304" pitchFamily="18" charset="0"/>
                          <a:cs typeface="Times New Roman" panose="02020603050405020304" pitchFamily="18" charset="0"/>
                        </a:rPr>
                        <a:t>Kiểm tra số </a:t>
                      </a:r>
                      <a:r>
                        <a:rPr lang="en-US" i="1">
                          <a:latin typeface="Times New Roman" panose="02020603050405020304" pitchFamily="18" charset="0"/>
                          <a:cs typeface="Times New Roman" panose="02020603050405020304" pitchFamily="18" charset="0"/>
                        </a:rPr>
                        <a:t>n</a:t>
                      </a:r>
                      <a:r>
                        <a:rPr lang="en-US">
                          <a:latin typeface="Times New Roman" panose="02020603050405020304" pitchFamily="18" charset="0"/>
                          <a:cs typeface="Times New Roman" panose="02020603050405020304" pitchFamily="18" charset="0"/>
                        </a:rPr>
                        <a:t> có phải là số nguyên tố</a:t>
                      </a:r>
                      <a:endParaRPr lang="vi-VN">
                        <a:latin typeface="Times New Roman" panose="02020603050405020304" pitchFamily="18" charset="0"/>
                        <a:cs typeface="Times New Roman" panose="02020603050405020304" pitchFamily="18" charset="0"/>
                      </a:endParaRPr>
                    </a:p>
                  </a:txBody>
                  <a:tcPr anchor="ctr"/>
                </a:tc>
                <a:tc>
                  <a:txBody>
                    <a:bodyPr/>
                    <a:lstStyle/>
                    <a:p>
                      <a:r>
                        <a:rPr lang="en-US" i="1">
                          <a:latin typeface="Times New Roman" panose="02020603050405020304" pitchFamily="18" charset="0"/>
                          <a:cs typeface="Times New Roman" panose="02020603050405020304" pitchFamily="18" charset="0"/>
                        </a:rPr>
                        <a:t>n’</a:t>
                      </a:r>
                      <a:r>
                        <a:rPr lang="en-US" i="0">
                          <a:latin typeface="Times New Roman" panose="02020603050405020304" pitchFamily="18" charset="0"/>
                          <a:cs typeface="Times New Roman" panose="02020603050405020304" pitchFamily="18" charset="0"/>
                        </a:rPr>
                        <a:t>size = số chữ số</a:t>
                      </a:r>
                    </a:p>
                    <a:p>
                      <a:r>
                        <a:rPr lang="en-US" i="0">
                          <a:latin typeface="Times New Roman" panose="02020603050405020304" pitchFamily="18" charset="0"/>
                          <a:cs typeface="Times New Roman" panose="02020603050405020304" pitchFamily="18" charset="0"/>
                        </a:rPr>
                        <a:t>(biễu diễn nhị phân)</a:t>
                      </a:r>
                      <a:endParaRPr lang="vi-VN" i="0">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Phép chia</a:t>
                      </a:r>
                      <a:endParaRPr lang="vi-VN">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6133358"/>
                  </a:ext>
                </a:extLst>
              </a:tr>
            </a:tbl>
          </a:graphicData>
        </a:graphic>
      </p:graphicFrame>
    </p:spTree>
    <p:extLst>
      <p:ext uri="{BB962C8B-B14F-4D97-AF65-F5344CB8AC3E}">
        <p14:creationId xmlns:p14="http://schemas.microsoft.com/office/powerpoint/2010/main" val="3054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fontScale="90000"/>
          </a:bodyPr>
          <a:lstStyle/>
          <a:p>
            <a:r>
              <a:rPr lang="en-US" sz="4000">
                <a:latin typeface="Times New Roman" panose="02020603050405020304" pitchFamily="18" charset="0"/>
                <a:cs typeface="Times New Roman" panose="02020603050405020304" pitchFamily="18" charset="0"/>
              </a:rPr>
              <a:t>Tham số quyết định và                    phép toán cơ sở</a:t>
            </a:r>
            <a:endParaRPr lang="vi-VN" sz="40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p:txBody>
              <a:bodyPr>
                <a:normAutofit/>
              </a:bodyPr>
              <a:lstStyle/>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Giả sử </a:t>
                </a:r>
                <a14:m>
                  <m:oMath xmlns:m="http://schemas.openxmlformats.org/officeDocument/2006/math">
                    <m:sSub>
                      <m:sSubPr>
                        <m:ctrlPr>
                          <a:rPr lang="en-US" sz="1800" b="1" smtClean="0">
                            <a:solidFill>
                              <a:schemeClr val="tx1">
                                <a:lumMod val="75000"/>
                                <a:lumOff val="25000"/>
                              </a:schemeClr>
                            </a:solidFill>
                            <a:latin typeface="Cambria Math" panose="02040503050406030204" pitchFamily="18" charset="0"/>
                          </a:rPr>
                        </m:ctrlPr>
                      </m:sSubPr>
                      <m:e>
                        <m:r>
                          <a:rPr lang="en-US" sz="1800" b="1" i="1" smtClean="0">
                            <a:solidFill>
                              <a:schemeClr val="tx1">
                                <a:lumMod val="75000"/>
                                <a:lumOff val="25000"/>
                              </a:schemeClr>
                            </a:solidFill>
                            <a:latin typeface="Cambria Math" panose="02040503050406030204" pitchFamily="18" charset="0"/>
                          </a:rPr>
                          <m:t>𝒄</m:t>
                        </m:r>
                      </m:e>
                      <m:sub>
                        <m:r>
                          <a:rPr lang="en-US" sz="1800" b="1" i="1" smtClean="0">
                            <a:solidFill>
                              <a:schemeClr val="tx1">
                                <a:lumMod val="75000"/>
                                <a:lumOff val="25000"/>
                              </a:schemeClr>
                            </a:solidFill>
                            <a:latin typeface="Cambria Math" panose="02040503050406030204" pitchFamily="18" charset="0"/>
                          </a:rPr>
                          <m:t>𝒐𝒑</m:t>
                        </m:r>
                      </m:sub>
                    </m:sSub>
                  </m:oMath>
                </a14:m>
                <a:r>
                  <a:rPr lang="en-US" sz="1800" i="0">
                    <a:latin typeface="Times New Roman" panose="02020603050405020304" pitchFamily="18" charset="0"/>
                    <a:cs typeface="Times New Roman" panose="02020603050405020304" pitchFamily="18" charset="0"/>
                  </a:rPr>
                  <a:t> là thời gian thực thi của một phép toán cơ sở.</a:t>
                </a:r>
              </a:p>
              <a:p>
                <a:pPr marL="285750" lvl="2" indent="-285750">
                  <a:buFont typeface="Arial" panose="020B0604020202020204" pitchFamily="34" charset="0"/>
                  <a:buChar char="•"/>
                </a:pPr>
                <a14:m>
                  <m:oMath xmlns:m="http://schemas.openxmlformats.org/officeDocument/2006/math">
                    <m:r>
                      <a:rPr lang="en-US" sz="1800" b="1" i="1" smtClean="0">
                        <a:latin typeface="Cambria Math" panose="02040503050406030204" pitchFamily="18" charset="0"/>
                        <a:cs typeface="Times New Roman" panose="02020603050405020304" pitchFamily="18" charset="0"/>
                      </a:rPr>
                      <m:t>𝑪</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𝒏</m:t>
                    </m:r>
                    <m:r>
                      <a:rPr lang="en-US" sz="1800" b="1" i="1" smtClean="0">
                        <a:latin typeface="Cambria Math" panose="02040503050406030204" pitchFamily="18" charset="0"/>
                        <a:cs typeface="Times New Roman" panose="02020603050405020304" pitchFamily="18" charset="0"/>
                      </a:rPr>
                      <m:t>)</m:t>
                    </m:r>
                  </m:oMath>
                </a14:m>
                <a:r>
                  <a:rPr lang="en-US" sz="1800" b="1" i="0">
                    <a:latin typeface="Times New Roman" panose="02020603050405020304" pitchFamily="18" charset="0"/>
                    <a:cs typeface="Times New Roman" panose="02020603050405020304" pitchFamily="18" charset="0"/>
                  </a:rPr>
                  <a:t> </a:t>
                </a:r>
                <a:r>
                  <a:rPr lang="en-US" sz="1800" i="0">
                    <a:latin typeface="Times New Roman" panose="02020603050405020304" pitchFamily="18" charset="0"/>
                    <a:cs typeface="Times New Roman" panose="02020603050405020304" pitchFamily="18" charset="0"/>
                  </a:rPr>
                  <a:t>là số lần thực hiện phép toán cơ sở.</a:t>
                </a:r>
              </a:p>
              <a:p>
                <a:pPr lvl="2" indent="0">
                  <a:buNone/>
                </a:pPr>
                <a:r>
                  <a:rPr lang="en-US" sz="1800" i="0">
                    <a:latin typeface="Times New Roman" panose="02020603050405020304" pitchFamily="18" charset="0"/>
                    <a:cs typeface="Times New Roman" panose="02020603050405020304" pitchFamily="18" charset="0"/>
                  </a:rPr>
                  <a:t>⟹ Công thức ước lượng thời gian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𝑇</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 thực hiện giải thuật:</a:t>
                </a:r>
              </a:p>
              <a:p>
                <a:pPr lvl="2" indent="0">
                  <a:buNone/>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cs typeface="Times New Roman" panose="02020603050405020304" pitchFamily="18" charset="0"/>
                        </a:rPr>
                        <m:t>𝑻</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𝒏</m:t>
                      </m:r>
                      <m:r>
                        <a:rPr lang="en-US" sz="1800" b="1" i="1" smtClean="0">
                          <a:latin typeface="Cambria Math" panose="02040503050406030204" pitchFamily="18" charset="0"/>
                          <a:cs typeface="Times New Roman" panose="02020603050405020304" pitchFamily="18" charset="0"/>
                        </a:rPr>
                        <m:t>)≈</m:t>
                      </m:r>
                      <m:sSub>
                        <m:sSubPr>
                          <m:ctrlPr>
                            <a:rPr lang="en-US" sz="1800" b="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a:latin typeface="Cambria Math" panose="02040503050406030204" pitchFamily="18" charset="0"/>
                              <a:ea typeface="Cambria Math" panose="02040503050406030204" pitchFamily="18" charset="0"/>
                              <a:cs typeface="Times New Roman" panose="02020603050405020304" pitchFamily="18" charset="0"/>
                            </a:rPr>
                            <m:t>𝒄</m:t>
                          </m:r>
                        </m:e>
                        <m:sub>
                          <m:r>
                            <a:rPr lang="en-US" sz="1800" b="1" i="1">
                              <a:latin typeface="Cambria Math" panose="02040503050406030204" pitchFamily="18" charset="0"/>
                              <a:ea typeface="Cambria Math" panose="02040503050406030204" pitchFamily="18" charset="0"/>
                              <a:cs typeface="Times New Roman" panose="02020603050405020304" pitchFamily="18" charset="0"/>
                            </a:rPr>
                            <m:t>𝒐𝒑</m:t>
                          </m:r>
                        </m:sub>
                      </m:sSub>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𝑪</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𝒏</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1800" b="1">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blipFill>
                <a:blip r:embed="rId3"/>
                <a:stretch>
                  <a:fillRect l="-347"/>
                </a:stretch>
              </a:blipFill>
            </p:spPr>
            <p:txBody>
              <a:bodyPr/>
              <a:lstStyle/>
              <a:p>
                <a:r>
                  <a:rPr lang="vi-VN">
                    <a:noFill/>
                  </a:rPr>
                  <a:t> </a:t>
                </a:r>
              </a:p>
            </p:txBody>
          </p:sp>
        </mc:Fallback>
      </mc:AlternateContent>
    </p:spTree>
    <p:extLst>
      <p:ext uri="{BB962C8B-B14F-4D97-AF65-F5344CB8AC3E}">
        <p14:creationId xmlns:p14="http://schemas.microsoft.com/office/powerpoint/2010/main" val="2526005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fontScale="90000"/>
          </a:bodyPr>
          <a:lstStyle/>
          <a:p>
            <a:r>
              <a:rPr lang="en-US" sz="4000">
                <a:latin typeface="Times New Roman" panose="02020603050405020304" pitchFamily="18" charset="0"/>
                <a:cs typeface="Times New Roman" panose="02020603050405020304" pitchFamily="18" charset="0"/>
              </a:rPr>
              <a:t>Tham số quyết định và                    phép toán cơ sở</a:t>
            </a:r>
            <a:endParaRPr lang="vi-VN" sz="40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p:txBody>
              <a:bodyPr>
                <a:normAutofit/>
              </a:bodyPr>
              <a:lstStyle/>
              <a:p>
                <a:pPr lvl="2" indent="0">
                  <a:buNone/>
                </a:pPr>
                <a:r>
                  <a:rPr lang="en-US" sz="1800" b="1">
                    <a:latin typeface="Times New Roman" panose="02020603050405020304" pitchFamily="18" charset="0"/>
                    <a:cs typeface="Times New Roman" panose="02020603050405020304" pitchFamily="18" charset="0"/>
                  </a:rPr>
                  <a:t>Giả sử: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𝐶</m:t>
                    </m:r>
                    <m:d>
                      <m:dPr>
                        <m:ctrlPr>
                          <a:rPr lang="en-US" sz="180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𝑛</m:t>
                        </m:r>
                      </m:e>
                    </m:d>
                    <m:r>
                      <a:rPr lang="en-US" sz="1800" b="0" i="1" smtClean="0">
                        <a:latin typeface="Cambria Math" panose="02040503050406030204" pitchFamily="18" charset="0"/>
                        <a:cs typeface="Times New Roman" panose="02020603050405020304" pitchFamily="18" charset="0"/>
                      </a:rPr>
                      <m:t>=</m:t>
                    </m:r>
                    <m:f>
                      <m:fPr>
                        <m:ctrlPr>
                          <a:rPr lang="en-US" sz="180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2</m:t>
                        </m:r>
                      </m:den>
                    </m:f>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−1)</m:t>
                    </m:r>
                  </m:oMath>
                </a14:m>
                <a:endParaRPr lang="en-US" sz="1800">
                  <a:latin typeface="Times New Roman" panose="02020603050405020304" pitchFamily="18" charset="0"/>
                  <a:cs typeface="Times New Roman" panose="02020603050405020304" pitchFamily="18" charset="0"/>
                </a:endParaRPr>
              </a:p>
              <a:p>
                <a:pPr lvl="2" indent="0">
                  <a:buNone/>
                </a:pPr>
                <a:r>
                  <a:rPr lang="en-US" sz="1800" i="0">
                    <a:latin typeface="Times New Roman" panose="02020603050405020304" pitchFamily="18" charset="0"/>
                    <a:cs typeface="Times New Roman" panose="02020603050405020304" pitchFamily="18" charset="0"/>
                  </a:rPr>
                  <a:t>Thời gian gian chạy giải thuật sẽ lâu hơn bao nhiêu nếu kích cỡ input lớn gấp đôi?</a:t>
                </a:r>
              </a:p>
              <a:p>
                <a:pPr lvl="2"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𝐶</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𝑛</m:t>
                          </m:r>
                        </m:e>
                      </m:d>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2</m:t>
                          </m:r>
                        </m:den>
                      </m:f>
                      <m:r>
                        <a:rPr lang="en-US" sz="1800" b="0" i="1" smtClean="0">
                          <a:latin typeface="Cambria Math" panose="02040503050406030204" pitchFamily="18" charset="0"/>
                          <a:cs typeface="Times New Roman" panose="02020603050405020304" pitchFamily="18" charset="0"/>
                        </a:rPr>
                        <m:t>𝑛</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−1</m:t>
                          </m:r>
                        </m:e>
                      </m:d>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2</m:t>
                          </m:r>
                        </m:den>
                      </m:f>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𝑛</m:t>
                          </m:r>
                        </m:e>
                        <m:sup>
                          <m:r>
                            <a:rPr lang="en-US" sz="1800" b="0" i="1" smtClean="0">
                              <a:latin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2</m:t>
                          </m:r>
                        </m:den>
                      </m:f>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den>
                      </m:f>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p>
                      </m:sSup>
                    </m:oMath>
                  </m:oMathPara>
                </a14:m>
                <a:endParaRPr lang="en-US" sz="1800" b="0" i="0">
                  <a:latin typeface="Times New Roman" panose="02020603050405020304" pitchFamily="18" charset="0"/>
                  <a:ea typeface="Cambria Math" panose="02040503050406030204" pitchFamily="18" charset="0"/>
                  <a:cs typeface="Times New Roman" panose="02020603050405020304" pitchFamily="18" charset="0"/>
                </a:endParaRPr>
              </a:p>
              <a:p>
                <a:pPr lvl="2" indent="0">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den>
                      </m:f>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𝑐</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𝑜𝑝</m:t>
                              </m:r>
                            </m:sub>
                          </m:s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d>
                        </m:num>
                        <m:den>
                          <m:sSub>
                            <m:sSub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𝑐</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𝑜𝑝</m:t>
                              </m:r>
                            </m:sub>
                          </m:s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𝐶</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d>
                        </m:den>
                      </m:f>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fPr>
                        <m:num>
                          <m:f>
                            <m:f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den>
                          </m:f>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d>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p>
                          </m:sSup>
                        </m:num>
                        <m:den>
                          <m:f>
                            <m:f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den>
                          </m:f>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sz="1800" b="0" i="1" smtClean="0">
                          <a:latin typeface="Cambria Math" panose="02040503050406030204" pitchFamily="18" charset="0"/>
                          <a:ea typeface="Cambria Math" panose="02040503050406030204" pitchFamily="18" charset="0"/>
                          <a:cs typeface="Times New Roman" panose="02020603050405020304" pitchFamily="18" charset="0"/>
                        </a:rPr>
                        <m:t>=4</m:t>
                      </m:r>
                    </m:oMath>
                  </m:oMathPara>
                </a14:m>
                <a:endParaRPr lang="en-US" sz="1800" i="0">
                  <a:latin typeface="Times New Roman" panose="02020603050405020304" pitchFamily="18" charset="0"/>
                  <a:cs typeface="Times New Roman" panose="02020603050405020304" pitchFamily="18" charset="0"/>
                </a:endParaRPr>
              </a:p>
              <a:p>
                <a:pPr lvl="2" indent="0">
                  <a:buNone/>
                </a:pPr>
                <a:endParaRPr lang="en-US" sz="1800" i="0">
                  <a:latin typeface="Times New Roman" panose="02020603050405020304" pitchFamily="18" charset="0"/>
                  <a:cs typeface="Times New Roman" panose="02020603050405020304" pitchFamily="18" charset="0"/>
                </a:endParaRPr>
              </a:p>
              <a:p>
                <a:pPr lvl="2" indent="0">
                  <a:buNone/>
                </a:pPr>
                <a:endParaRPr lang="en-US" sz="1800" i="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blipFill>
                <a:blip r:embed="rId3"/>
                <a:stretch>
                  <a:fillRect l="-347" r="-1112"/>
                </a:stretch>
              </a:blipFill>
            </p:spPr>
            <p:txBody>
              <a:bodyPr/>
              <a:lstStyle/>
              <a:p>
                <a:r>
                  <a:rPr lang="vi-VN">
                    <a:noFill/>
                  </a:rPr>
                  <a:t> </a:t>
                </a:r>
              </a:p>
            </p:txBody>
          </p:sp>
        </mc:Fallback>
      </mc:AlternateContent>
    </p:spTree>
    <p:extLst>
      <p:ext uri="{BB962C8B-B14F-4D97-AF65-F5344CB8AC3E}">
        <p14:creationId xmlns:p14="http://schemas.microsoft.com/office/powerpoint/2010/main" val="319228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9F0-14C1-4673-9D04-4CD5F4A28F01}"/>
              </a:ext>
            </a:extLst>
          </p:cNvPr>
          <p:cNvSpPr>
            <a:spLocks noGrp="1"/>
          </p:cNvSpPr>
          <p:nvPr>
            <p:ph type="title"/>
          </p:nvPr>
        </p:nvSpPr>
        <p:spPr>
          <a:xfrm>
            <a:off x="1920240" y="679286"/>
            <a:ext cx="8770571" cy="1345269"/>
          </a:xfrm>
        </p:spPr>
        <p:txBody>
          <a:bodyPr>
            <a:normAutofit/>
          </a:bodyPr>
          <a:lstStyle/>
          <a:p>
            <a:r>
              <a:rPr lang="en-US" sz="4000">
                <a:latin typeface="Times New Roman" panose="02020603050405020304" pitchFamily="18" charset="0"/>
                <a:cs typeface="Times New Roman" panose="02020603050405020304" pitchFamily="18" charset="0"/>
              </a:rPr>
              <a:t>Tỉ suất tăng là gì?</a:t>
            </a:r>
            <a:endParaRPr lang="vi-VN" sz="40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57C3-7C07-44D0-A1C3-30E816DABB34}"/>
                  </a:ext>
                </a:extLst>
              </p:cNvPr>
              <p:cNvSpPr>
                <a:spLocks noGrp="1"/>
              </p:cNvSpPr>
              <p:nvPr>
                <p:ph idx="1"/>
              </p:nvPr>
            </p:nvSpPr>
            <p:spPr/>
            <p:txBody>
              <a:bodyPr>
                <a:normAutofit/>
              </a:bodyPr>
              <a:lstStyle/>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Kích thước đầu vào nhỏ thông thường được tính một cách ngay lập tức, do đó chúng ta chỉ quan tâm thuật toán hoạt động ra sao khi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r>
                  <a:rPr lang="en-US" sz="1800" i="0">
                    <a:latin typeface="Times New Roman" panose="02020603050405020304" pitchFamily="18" charset="0"/>
                    <a:cs typeface="Times New Roman" panose="02020603050405020304" pitchFamily="18" charset="0"/>
                  </a:rPr>
                  <a:t>Thực tế, với </a:t>
                </a:r>
                <a:r>
                  <a:rPr lang="en-US" sz="1800">
                    <a:latin typeface="Times New Roman" panose="02020603050405020304" pitchFamily="18" charset="0"/>
                    <a:cs typeface="Times New Roman" panose="02020603050405020304" pitchFamily="18" charset="0"/>
                  </a:rPr>
                  <a:t>n </a:t>
                </a:r>
                <a:r>
                  <a:rPr lang="en-US" sz="1800" i="0">
                    <a:latin typeface="Times New Roman" panose="02020603050405020304" pitchFamily="18" charset="0"/>
                    <a:cs typeface="Times New Roman" panose="02020603050405020304" pitchFamily="18" charset="0"/>
                  </a:rPr>
                  <a:t>là giá trị nhỏ thì phần lớn các giải thuật đều cho ra thời gian đều như nhau. Chỉ khi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i="0">
                    <a:latin typeface="Times New Roman" panose="02020603050405020304" pitchFamily="18" charset="0"/>
                    <a:cs typeface="Times New Roman" panose="02020603050405020304" pitchFamily="18" charset="0"/>
                  </a:rPr>
                  <a:t> thì sự khác biệt ngày càng rõ.</a:t>
                </a:r>
                <a:endParaRPr lang="en-US" sz="180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B1057C3-7C07-44D0-A1C3-30E816DABB34}"/>
                  </a:ext>
                </a:extLst>
              </p:cNvPr>
              <p:cNvSpPr>
                <a:spLocks noGrp="1" noRot="1" noChangeAspect="1" noMove="1" noResize="1" noEditPoints="1" noAdjustHandles="1" noChangeArrowheads="1" noChangeShapeType="1" noTextEdit="1"/>
              </p:cNvSpPr>
              <p:nvPr>
                <p:ph idx="1"/>
              </p:nvPr>
            </p:nvSpPr>
            <p:spPr>
              <a:blipFill>
                <a:blip r:embed="rId3"/>
                <a:stretch>
                  <a:fillRect l="-208" r="-278"/>
                </a:stretch>
              </a:blipFill>
            </p:spPr>
            <p:txBody>
              <a:bodyPr/>
              <a:lstStyle/>
              <a:p>
                <a:r>
                  <a:rPr lang="vi-VN">
                    <a:noFill/>
                  </a:rPr>
                  <a:t> </a:t>
                </a:r>
              </a:p>
            </p:txBody>
          </p:sp>
        </mc:Fallback>
      </mc:AlternateContent>
    </p:spTree>
    <p:extLst>
      <p:ext uri="{BB962C8B-B14F-4D97-AF65-F5344CB8AC3E}">
        <p14:creationId xmlns:p14="http://schemas.microsoft.com/office/powerpoint/2010/main" val="443106049"/>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2F1B30"/>
      </a:dk2>
      <a:lt2>
        <a:srgbClr val="F0F3F3"/>
      </a:lt2>
      <a:accent1>
        <a:srgbClr val="C3694D"/>
      </a:accent1>
      <a:accent2>
        <a:srgbClr val="B13B50"/>
      </a:accent2>
      <a:accent3>
        <a:srgbClr val="C34D93"/>
      </a:accent3>
      <a:accent4>
        <a:srgbClr val="B03BB1"/>
      </a:accent4>
      <a:accent5>
        <a:srgbClr val="904DC3"/>
      </a:accent5>
      <a:accent6>
        <a:srgbClr val="4F3DB2"/>
      </a:accent6>
      <a:hlink>
        <a:srgbClr val="9D3F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1875</Words>
  <Application>Microsoft Office PowerPoint</Application>
  <PresentationFormat>Widescreen</PresentationFormat>
  <Paragraphs>199</Paragraphs>
  <Slides>25</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Meiryo</vt:lpstr>
      <vt:lpstr>Arial</vt:lpstr>
      <vt:lpstr>Calibri</vt:lpstr>
      <vt:lpstr>Cambria Math</vt:lpstr>
      <vt:lpstr>Corbel</vt:lpstr>
      <vt:lpstr>MTMI</vt:lpstr>
      <vt:lpstr>MTSYN</vt:lpstr>
      <vt:lpstr>Times New Roman</vt:lpstr>
      <vt:lpstr>TimesTen-Roman</vt:lpstr>
      <vt:lpstr>SketchLinesVTI</vt:lpstr>
      <vt:lpstr>Phân tích  độ phức tạp thuật toán</vt:lpstr>
      <vt:lpstr>Nội dung</vt:lpstr>
      <vt:lpstr>Tham số quyết định và                    phép toán cơ sở</vt:lpstr>
      <vt:lpstr>Tham số quyết định và                    phép toán cơ sở</vt:lpstr>
      <vt:lpstr>Tham số quyết định và                    phép toán cơ sở</vt:lpstr>
      <vt:lpstr>Tham số quyết định và                    phép toán cơ sở</vt:lpstr>
      <vt:lpstr>Tham số quyết định và                    phép toán cơ sở</vt:lpstr>
      <vt:lpstr>Tham số quyết định và                    phép toán cơ sở</vt:lpstr>
      <vt:lpstr>Tỉ suất tăng là gì?</vt:lpstr>
      <vt:lpstr>Tỉ suất tăng là gì?</vt:lpstr>
      <vt:lpstr>Worst-case, Best-case, and        Average-Case. </vt:lpstr>
      <vt:lpstr>Worst-case, Best-case, and        Average-Case. </vt:lpstr>
      <vt:lpstr>Worst-case, Best-case, and        Average-Case. </vt:lpstr>
      <vt:lpstr>Các ký pháp</vt:lpstr>
      <vt:lpstr>Các ký pháp</vt:lpstr>
      <vt:lpstr>Các ký pháp</vt:lpstr>
      <vt:lpstr>Các ký pháp</vt:lpstr>
      <vt:lpstr>Các ký pháp</vt:lpstr>
      <vt:lpstr>Các ký pháp</vt:lpstr>
      <vt:lpstr>Các ký pháp</vt:lpstr>
      <vt:lpstr>Các ký pháp</vt:lpstr>
      <vt:lpstr>Các ký pháp</vt:lpstr>
      <vt:lpstr>Các ký pháp</vt:lpstr>
      <vt:lpstr>Các ký pháp</vt:lpstr>
      <vt:lpstr>Dùng lim để so sánh tỉ số tăng.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Tân Trịnh Nhật</dc:creator>
  <cp:lastModifiedBy>Tân Trịnh Nhật</cp:lastModifiedBy>
  <cp:revision>73</cp:revision>
  <dcterms:created xsi:type="dcterms:W3CDTF">2021-03-11T02:54:39Z</dcterms:created>
  <dcterms:modified xsi:type="dcterms:W3CDTF">2021-03-22T18:15:15Z</dcterms:modified>
</cp:coreProperties>
</file>