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5" r:id="rId10"/>
    <p:sldId id="267" r:id="rId11"/>
    <p:sldId id="271" r:id="rId12"/>
    <p:sldId id="266" r:id="rId13"/>
    <p:sldId id="268" r:id="rId14"/>
    <p:sldId id="269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3/12/2021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4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3/12/2021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do-phuc-tap-cua-thuat-toan-EoDkQOdNGbV" TargetMode="External"/><Relationship Id="rId2" Type="http://schemas.openxmlformats.org/officeDocument/2006/relationships/hyperlink" Target="https://vi.wikipedia.org/wiki/%C4%90%E1%BB%99_ph%E1%BB%A9c_t%E1%BA%A1p_thu%E1%BA%ADt_to%C3%A1n#Di%E1%BB%85n_gi%E1%BA%A3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yenbao1340/time-complexity-%C4%91%E1%BB%99-ph%E1%BB%A9c-t%E1%BA%A1p-c%E1%BB%A7a-thu%E1%BA%ADt-to%C3%A1n-d4d1102ae29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4C3A-00F3-4382-BC83-20F9E714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362" y="3750204"/>
            <a:ext cx="5617794" cy="1973263"/>
          </a:xfrm>
        </p:spPr>
        <p:txBody>
          <a:bodyPr anchor="t">
            <a:normAutofit fontScale="62500" lnSpcReduction="20000"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7: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19522477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– 19522337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Trịnh Nhật Tân       – 19522179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40D38-0A84-4BA3-B61C-B2414AF6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126" y="465666"/>
            <a:ext cx="7557029" cy="3284538"/>
          </a:xfrm>
        </p:spPr>
        <p:txBody>
          <a:bodyPr anchor="b">
            <a:normAutofit/>
          </a:bodyPr>
          <a:lstStyle/>
          <a:p>
            <a:pPr algn="r"/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b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thuật toán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C3D883-D8F1-4338-849E-771F9030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4" y="1346200"/>
            <a:ext cx="4049245" cy="3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độ phức tạp thường gặp đối với các thuật toán thông thường gồm có: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 số,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Logarit,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 tính,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 thức,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mũ, </a:t>
                </a:r>
                <a14:m>
                  <m:oMath xmlns:m="http://schemas.openxmlformats.org/officeDocument/2006/math">
                    <m:r>
                      <a:rPr lang="vi-VN" sz="15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5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5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5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5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nhất. </a:t>
                </a:r>
                <a:r>
                  <a:rPr lang="en-US" sz="15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7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9FDC1E-2F94-472A-8A0A-D9CC3861B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4" y="445125"/>
            <a:ext cx="8978412" cy="59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bỏ hằng số: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       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50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lấy max: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15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cộng:</a:t>
                </a:r>
                <a:r>
                  <a:rPr lang="en-US" sz="1500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5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+ 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5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5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nhân: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thực hiện </a:t>
                </a:r>
                <a14:m>
                  <m:oMath xmlns:m="http://schemas.openxmlformats.org/officeDocument/2006/math">
                    <m: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lần với </a:t>
                </a:r>
                <a14:m>
                  <m:oMath xmlns:m="http://schemas.openxmlformats.org/officeDocument/2006/math">
                    <m: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độ phức tạp sẽ là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en-US" sz="15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5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5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  <a:blipFill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210DB-62BA-46A2-BDF3-AF993779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2312276"/>
            <a:ext cx="5357680" cy="13452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/>
              <p:nvPr/>
            </p:nvSpPr>
            <p:spPr>
              <a:xfrm>
                <a:off x="1920239" y="3752850"/>
                <a:ext cx="7557869" cy="743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lần thực hiện phép toán </a:t>
                </a:r>
                <a:r>
                  <a:rPr lang="en-US" sz="1500">
                    <a:highlight>
                      <a:srgbClr val="C0C0C0"/>
                    </a:highlight>
                    <a:latin typeface="Courier New" panose="02070309020205020404" pitchFamily="49" charset="0"/>
                    <a:ea typeface="Fixedsys Excelsior 3.01" panose="020B0600070702040204" pitchFamily="34" charset="-120"/>
                    <a:cs typeface="Courier New" panose="02070309020205020404" pitchFamily="49" charset="0"/>
                  </a:rPr>
                  <a:t>p = p * x / j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phức tạp của đoạn code này là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vi-VN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3752850"/>
                <a:ext cx="7557869" cy="743024"/>
              </a:xfrm>
              <a:prstGeom prst="rect">
                <a:avLst/>
              </a:prstGeom>
              <a:blipFill>
                <a:blip r:embed="rId3"/>
                <a:stretch>
                  <a:fillRect l="-323" b="-73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49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F3ED-AEFE-4C18-AA8A-EF943A30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2343149"/>
            <a:ext cx="4246048" cy="2404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/>
              <p:nvPr/>
            </p:nvSpPr>
            <p:spPr>
              <a:xfrm>
                <a:off x="6305524" y="2343149"/>
                <a:ext cx="4246048" cy="285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2, 3, 4, 7, 8, 9, 12, 13, 14: mỗi dòng có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nên đô phức tạp của 9 dòng đó là </a:t>
                </a: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5, 6: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10, 11: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cộng: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bỏ hằng số: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Max: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độ phức tạp của hàm trên.</a:t>
                </a:r>
                <a:r>
                  <a:rPr lang="en-US" sz="15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24" y="2343149"/>
                <a:ext cx="4246048" cy="2852384"/>
              </a:xfrm>
              <a:prstGeom prst="rect">
                <a:avLst/>
              </a:prstGeom>
              <a:blipFill>
                <a:blip r:embed="rId3"/>
                <a:stretch>
                  <a:fillRect l="-430" b="-14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độ phức tạp của các 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2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[1] Trần Đan Thư, Nguyễn Thanh Phương, Đinh Bá Tiến, Trần Minh Triết (2018). Nhập môn lập trình, NXB Khoa học và Kỹ thuật.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[2] Wikipedia.com. Độ phức tạp thuật toán. 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https://vi.wikipedia.org/wiki/%C4%90%E1%BB%99_ph%E1%BB%A9c_t%E1%BA%A1p_thu%E1%BA%ADt_to%C3%A1n#Di%E1%BB%85n_gi%E1%BA%A3i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[3] Viblo.asia. Độ phức tạp của thuật toán.                                              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https://viblo.asia/p/do-phuc-tap-cua-thuat-toan-EoDkQOdNGbV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[4] Medium.com, Nguyễn Yên Bảo. Time Complexity - Độ phức tạp của thuật toán.                                                                           </a:t>
            </a:r>
            <a:r>
              <a:rPr lang="vi-VN" sz="9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https://medium.com/@yenbao1340/time-complexity-%C4%91%E1%BB%99-ph%E1%BB%A9c-t%E1%BA%A1p-c%E1%BB%A7a-thu%E1%BA%ADt-to%C3%A1n-d4d1102ae29f</a:t>
            </a:r>
            <a:endParaRPr lang="vi-V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2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15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 là gì?</a:t>
            </a:r>
            <a:endParaRPr lang="en-US" sz="15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 thuật toán?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toán.</a:t>
            </a:r>
            <a:endParaRPr lang="vi-VN" sz="15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độ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toán.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3. Quiz.</a:t>
            </a:r>
          </a:p>
          <a:p>
            <a:pPr lvl="1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9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Một thuật toán được xây dựng phải kèm theo những đánh giá mang tính định lượng về nó.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Để so sánh với các thuật toán liên quan khác.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Có ba cách tiếp cận, tương ứng với mỗi tiêu chí đánh giá: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gian.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gian.</a:t>
            </a:r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Trực quan nhất để lượng hóa tính hiệu quả của một thuật toán.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Trong cùng một điều kiện hoạt động, thuật toán nào cho ra kết quả sớm nhất sẽ là tốt nhất.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không phải thuật toán nào cũng áp dụng được.</a:t>
            </a:r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D1FBBF5-DC16-4466-8D07-2376FECA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30" y="2441979"/>
            <a:ext cx="3349270" cy="2095995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B7BCA78-B1D9-46AC-B4A1-A5119365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94" y="2441979"/>
            <a:ext cx="3400900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32D55-5CCC-42B2-8798-17DC6BD99B30}"/>
              </a:ext>
            </a:extLst>
          </p:cNvPr>
          <p:cNvSpPr txBox="1"/>
          <p:nvPr/>
        </p:nvSpPr>
        <p:spPr>
          <a:xfrm>
            <a:off x="4630890" y="4647621"/>
            <a:ext cx="334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hai thuật toán cho dãy Fibonacci 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918C7CE-E66D-4947-A85F-8639FDD0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85677"/>
              </p:ext>
            </p:extLst>
          </p:nvPr>
        </p:nvGraphicFramePr>
        <p:xfrm>
          <a:off x="2906655" y="2362869"/>
          <a:ext cx="6378690" cy="2664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778">
                  <a:extLst>
                    <a:ext uri="{9D8B030D-6E8A-4147-A177-3AD203B41FA5}">
                      <a16:colId xmlns:a16="http://schemas.microsoft.com/office/drawing/2014/main" val="1456956381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664303365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317380637"/>
                    </a:ext>
                  </a:extLst>
                </a:gridCol>
              </a:tblGrid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Fib1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Fib2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564971472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1048 </a:t>
                      </a:r>
                      <a:r>
                        <a:rPr lang="el-GR" sz="1300"/>
                        <a:t>μ</a:t>
                      </a:r>
                      <a:r>
                        <a:rPr lang="en-US" sz="1300"/>
                        <a:t>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22897606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61 ns</a:t>
                      </a:r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6531004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18 phút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87822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13 ngày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50685761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36 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4115722416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3.8 * 10</a:t>
                      </a:r>
                      <a:r>
                        <a:rPr lang="en-US" sz="1300" baseline="30000"/>
                        <a:t>7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96762614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 * 10</a:t>
                      </a:r>
                      <a:r>
                        <a:rPr lang="en-US" sz="1300" baseline="30000"/>
                        <a:t>13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2423549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8D7E44-05FC-421E-AC9C-1B85C8D60A13}"/>
              </a:ext>
            </a:extLst>
          </p:cNvPr>
          <p:cNvSpPr txBox="1"/>
          <p:nvPr/>
        </p:nvSpPr>
        <p:spPr>
          <a:xfrm>
            <a:off x="3425735" y="5097906"/>
            <a:ext cx="53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thời gian thực hiện của hai thuật toán cho dãy Fibonacci 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mức độ tiêu thụ tài nguyên của hệ thống.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Dựa vào cấu trúc dữ liệu được sử dụng.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 không được chú ý nhiều.</a:t>
            </a:r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C00C69-6F33-421A-812F-A5F258CD5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53508"/>
              </p:ext>
            </p:extLst>
          </p:nvPr>
        </p:nvGraphicFramePr>
        <p:xfrm>
          <a:off x="3172884" y="2355303"/>
          <a:ext cx="5846232" cy="21473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23116">
                  <a:extLst>
                    <a:ext uri="{9D8B030D-6E8A-4147-A177-3AD203B41FA5}">
                      <a16:colId xmlns:a16="http://schemas.microsoft.com/office/drawing/2014/main" val="1638203599"/>
                    </a:ext>
                  </a:extLst>
                </a:gridCol>
                <a:gridCol w="2923116">
                  <a:extLst>
                    <a:ext uri="{9D8B030D-6E8A-4147-A177-3AD203B41FA5}">
                      <a16:colId xmlns:a16="http://schemas.microsoft.com/office/drawing/2014/main" val="3477239423"/>
                    </a:ext>
                  </a:extLst>
                </a:gridCol>
              </a:tblGrid>
              <a:tr h="51593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nhất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hai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830929"/>
                  </a:ext>
                </a:extLst>
              </a:tr>
              <a:tr h="163145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temp;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 a +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b  a –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a  a – b;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32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FB344B-F033-4AB4-A1D8-31AE52D38E26}"/>
              </a:ext>
            </a:extLst>
          </p:cNvPr>
          <p:cNvSpPr txBox="1"/>
          <p:nvPr/>
        </p:nvSpPr>
        <p:spPr>
          <a:xfrm>
            <a:off x="3425735" y="4555731"/>
            <a:ext cx="53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thuật toán hoán chuyển giá trị lưu trong hai biến 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toán?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làm nên một giải thuật tốt?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Cho ra kết quả đúng với mọi đầu vào thích hợp.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mà vẫn tổng quát, có thể áp dụng trong nhiều problems khác nhau.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không bị giới hạn bởi các yếu tố như cấu hình máy tính, ngôn ngữ sử dụng, trình biên dịch, dữ liệu đầu vào,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90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694D"/>
      </a:accent1>
      <a:accent2>
        <a:srgbClr val="B13B50"/>
      </a:accent2>
      <a:accent3>
        <a:srgbClr val="C34D93"/>
      </a:accent3>
      <a:accent4>
        <a:srgbClr val="B03BB1"/>
      </a:accent4>
      <a:accent5>
        <a:srgbClr val="904DC3"/>
      </a:accent5>
      <a:accent6>
        <a:srgbClr val="4F3DB2"/>
      </a:accent6>
      <a:hlink>
        <a:srgbClr val="9D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1159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Meiryo</vt:lpstr>
      <vt:lpstr>Arial</vt:lpstr>
      <vt:lpstr>Cambria Math</vt:lpstr>
      <vt:lpstr>Corbel</vt:lpstr>
      <vt:lpstr>Courier New</vt:lpstr>
      <vt:lpstr>Times New Roman</vt:lpstr>
      <vt:lpstr>SketchLinesVTI</vt:lpstr>
      <vt:lpstr>Phân tích  độ phức tạp thuật toán</vt:lpstr>
      <vt:lpstr>Nội dung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Tại sao cần đo độ phức tạp của thuật toán?</vt:lpstr>
      <vt:lpstr>Cách tính độ phức tạp của thuật toán</vt:lpstr>
      <vt:lpstr>PowerPoint Presentation</vt:lpstr>
      <vt:lpstr>Cách tính độ phức tạp của thuật toán</vt:lpstr>
      <vt:lpstr>Cách tính độ phức tạp của thuật toán</vt:lpstr>
      <vt:lpstr>Cách tính độ phức tạp của thuật toán</vt:lpstr>
      <vt:lpstr>Tổng quan về độ phức tạp của các  thuật toán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Tân Trịnh Nhật</dc:creator>
  <cp:lastModifiedBy>Tân Trịnh Nhật</cp:lastModifiedBy>
  <cp:revision>39</cp:revision>
  <dcterms:created xsi:type="dcterms:W3CDTF">2021-03-11T02:54:39Z</dcterms:created>
  <dcterms:modified xsi:type="dcterms:W3CDTF">2021-03-12T08:51:05Z</dcterms:modified>
</cp:coreProperties>
</file>