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  <p:sldId id="264" r:id="rId9"/>
    <p:sldId id="265" r:id="rId10"/>
    <p:sldId id="267" r:id="rId11"/>
    <p:sldId id="273" r:id="rId12"/>
    <p:sldId id="274" r:id="rId13"/>
    <p:sldId id="275" r:id="rId14"/>
    <p:sldId id="276" r:id="rId15"/>
    <p:sldId id="271" r:id="rId16"/>
    <p:sldId id="266" r:id="rId17"/>
    <p:sldId id="268" r:id="rId18"/>
    <p:sldId id="269" r:id="rId19"/>
    <p:sldId id="263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1910" autoAdjust="0"/>
  </p:normalViewPr>
  <p:slideViewPr>
    <p:cSldViewPr snapToGrid="0">
      <p:cViewPr varScale="1">
        <p:scale>
          <a:sx n="103" d="100"/>
          <a:sy n="103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2BDB8-92DA-406D-B74C-BE761CC0DACA}" type="datetimeFigureOut">
              <a:rPr lang="vi-VN" smtClean="0"/>
              <a:t>15/03/2021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90C1B-8F57-404B-964F-A6A1FBD7C8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8811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Phóng to font chữ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90C1B-8F57-404B-964F-A6A1FBD7C89F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87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Tìm ví dụ về “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không phải thuật toán nào cũng áp dụng được”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90C1B-8F57-404B-964F-A6A1FBD7C89F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4389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90C1B-8F57-404B-964F-A6A1FBD7C89F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45722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vi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 phép tính/thời gian chạy/dung lượng bộ nhớ không phụ thuộc vào độ lớn đầu vào</a:t>
                </a:r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vi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 phép tính/thời gian chạy/dung lượng bộ nhớ có xu hướng tỉ lệ thuận với độ lớn đầu vào.</a:t>
                </a:r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với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</m:oMath>
                </a14:m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đa thức bậc cao (từ 2 trở lên). </a:t>
                </a:r>
              </a:p>
              <a:p>
                <a14:m>
                  <m:oMath xmlns:m="http://schemas.openxmlformats.org/officeDocument/2006/math">
                    <m:r>
                      <a:rPr lang="vi-VN" sz="12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vi-VN" sz="12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vi-VN" sz="12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12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vi-VN" sz="12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Trường hợp bất lợi nhất</a:t>
                </a:r>
                <a:endParaRPr lang="vi-VN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𝑶(𝟏)</a:t>
                </a:r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vi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 phép tính/thời gian chạy/dung lượng bộ nhớ không phụ thuộc vào độ lớn đầu vào</a:t>
                </a:r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𝑶(𝒏)</a:t>
                </a:r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vi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 phép tính/thời gian chạy/dung lượng bộ nhớ có xu hướng tỉ lệ thuận với độ lớn đầu vào.</a:t>
                </a:r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200" b="1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𝑶(𝑷(𝒏))</a:t>
                </a:r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với </a:t>
                </a:r>
                <a:r>
                  <a:rPr lang="en-US" sz="1200" b="1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𝑷</a:t>
                </a:r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đa thức bậc cao (từ 2 trở lên). </a:t>
                </a:r>
              </a:p>
              <a:p>
                <a:r>
                  <a:rPr lang="vi-VN" sz="1200" b="1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𝑶(𝟐^𝒏 )</a:t>
                </a:r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Trường hợp bất lợi nhất</a:t>
                </a:r>
                <a:endParaRPr lang="vi-VN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90C1B-8F57-404B-964F-A6A1FBD7C89F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27566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vi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 phép tính/thời gian chạy/dung lượng bộ nhớ không phụ thuộc vào độ lớn đầu vào</a:t>
                </a:r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vi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 phép tính/thời gian chạy/dung lượng bộ nhớ có xu hướng tỉ lệ thuận với độ lớn đầu vào.</a:t>
                </a:r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với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</m:oMath>
                </a14:m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đa thức bậc cao (từ 2 trở lên). </a:t>
                </a:r>
              </a:p>
              <a:p>
                <a14:m>
                  <m:oMath xmlns:m="http://schemas.openxmlformats.org/officeDocument/2006/math">
                    <m:r>
                      <a:rPr lang="vi-VN" sz="12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vi-VN" sz="12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vi-VN" sz="12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12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vi-VN" sz="12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Trường hợp bất lợi nhất</a:t>
                </a:r>
                <a:endParaRPr lang="vi-VN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𝑶(𝟏)</a:t>
                </a:r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vi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 phép tính/thời gian chạy/dung lượng bộ nhớ không phụ thuộc vào độ lớn đầu vào</a:t>
                </a:r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𝑶(𝒏)</a:t>
                </a:r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vi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 phép tính/thời gian chạy/dung lượng bộ nhớ có xu hướng tỉ lệ thuận với độ lớn đầu vào.</a:t>
                </a:r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200" b="1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𝑶(𝑷(𝒏))</a:t>
                </a:r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với </a:t>
                </a:r>
                <a:r>
                  <a:rPr lang="en-US" sz="1200" b="1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𝑷</a:t>
                </a:r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đa thức bậc cao (từ 2 trở lên). </a:t>
                </a:r>
              </a:p>
              <a:p>
                <a:r>
                  <a:rPr lang="vi-VN" sz="1200" b="1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𝑶(𝟐^𝒏 )</a:t>
                </a:r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Trường hợp bất lợi nhất</a:t>
                </a:r>
                <a:endParaRPr lang="vi-VN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90C1B-8F57-404B-964F-A6A1FBD7C89F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7074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vi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 phép tính/thời gian chạy/dung lượng bộ nhớ không phụ thuộc vào độ lớn đầu vào</a:t>
                </a:r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vi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 phép tính/thời gian chạy/dung lượng bộ nhớ có xu hướng tỉ lệ thuận với độ lớn đầu vào.</a:t>
                </a:r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với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</m:oMath>
                </a14:m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đa thức bậc cao (từ 2 trở lên). </a:t>
                </a:r>
              </a:p>
              <a:p>
                <a14:m>
                  <m:oMath xmlns:m="http://schemas.openxmlformats.org/officeDocument/2006/math">
                    <m:r>
                      <a:rPr lang="vi-VN" sz="12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vi-VN" sz="12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vi-VN" sz="12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12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vi-VN" sz="12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Trường hợp bất lợi nhất</a:t>
                </a:r>
                <a:endParaRPr lang="vi-VN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𝑶(𝟏)</a:t>
                </a:r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vi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 phép tính/thời gian chạy/dung lượng bộ nhớ không phụ thuộc vào độ lớn đầu vào</a:t>
                </a:r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𝑶(𝒏)</a:t>
                </a:r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vi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 phép tính/thời gian chạy/dung lượng bộ nhớ có xu hướng tỉ lệ thuận với độ lớn đầu vào.</a:t>
                </a:r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200" b="1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𝑶(𝑷(𝒏))</a:t>
                </a:r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với </a:t>
                </a:r>
                <a:r>
                  <a:rPr lang="en-US" sz="1200" b="1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𝑷</a:t>
                </a:r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đa thức bậc cao (từ 2 trở lên). </a:t>
                </a:r>
              </a:p>
              <a:p>
                <a:r>
                  <a:rPr lang="vi-VN" sz="1200" b="1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𝑶(𝟐^𝒏 )</a:t>
                </a:r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Trường hợp bất lợi nhất</a:t>
                </a:r>
                <a:endParaRPr lang="vi-VN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90C1B-8F57-404B-964F-A6A1FBD7C89F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4305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vi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 phép tính/thời gian chạy/dung lượng bộ nhớ không phụ thuộc vào độ lớn đầu vào</a:t>
                </a:r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vi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 phép tính/thời gian chạy/dung lượng bộ nhớ có xu hướng tỉ lệ thuận với độ lớn đầu vào.</a:t>
                </a:r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với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</m:oMath>
                </a14:m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đa thức bậc cao (từ 2 trở lên). </a:t>
                </a:r>
              </a:p>
              <a:p>
                <a14:m>
                  <m:oMath xmlns:m="http://schemas.openxmlformats.org/officeDocument/2006/math">
                    <m:r>
                      <a:rPr lang="vi-VN" sz="12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vi-VN" sz="12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vi-VN" sz="12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12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vi-VN" sz="12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Trường hợp bất lợi nhất</a:t>
                </a:r>
                <a:endParaRPr lang="vi-VN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𝑶(𝟏)</a:t>
                </a:r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vi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 phép tính/thời gian chạy/dung lượng bộ nhớ không phụ thuộc vào độ lớn đầu vào</a:t>
                </a:r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𝑶(𝒏)</a:t>
                </a:r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vi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 phép tính/thời gian chạy/dung lượng bộ nhớ có xu hướng tỉ lệ thuận với độ lớn đầu vào.</a:t>
                </a:r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200" b="1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𝑶(𝑷(𝒏))</a:t>
                </a:r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với </a:t>
                </a:r>
                <a:r>
                  <a:rPr lang="en-US" sz="1200" b="1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𝑷</a:t>
                </a:r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đa thức bậc cao (từ 2 trở lên). </a:t>
                </a:r>
              </a:p>
              <a:p>
                <a:r>
                  <a:rPr lang="vi-VN" sz="1200" b="1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𝑶(𝟐^𝒏 )</a:t>
                </a:r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Trường hợp bất lợi nhất</a:t>
                </a:r>
                <a:endParaRPr lang="vi-VN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90C1B-8F57-404B-964F-A6A1FBD7C89F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0127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vi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 phép tính/thời gian chạy/dung lượng bộ nhớ không phụ thuộc vào độ lớn đầu vào</a:t>
                </a:r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vi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 phép tính/thời gian chạy/dung lượng bộ nhớ có xu hướng tỉ lệ thuận với độ lớn đầu vào.</a:t>
                </a:r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với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</m:oMath>
                </a14:m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đa thức bậc cao (từ 2 trở lên). </a:t>
                </a:r>
              </a:p>
              <a:p>
                <a14:m>
                  <m:oMath xmlns:m="http://schemas.openxmlformats.org/officeDocument/2006/math">
                    <m:r>
                      <a:rPr lang="vi-VN" sz="12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vi-VN" sz="12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vi-VN" sz="12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12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vi-VN" sz="12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Trường hợp bất lợi nhất</a:t>
                </a:r>
                <a:endParaRPr lang="vi-VN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𝑶(𝟏)</a:t>
                </a:r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vi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 phép tính/thời gian chạy/dung lượng bộ nhớ không phụ thuộc vào độ lớn đầu vào</a:t>
                </a:r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𝑶(𝒏)</a:t>
                </a:r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vi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 phép tính/thời gian chạy/dung lượng bộ nhớ có xu hướng tỉ lệ thuận với độ lớn đầu vào.</a:t>
                </a:r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200" b="1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𝑶(𝑷(𝒏))</a:t>
                </a:r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với </a:t>
                </a:r>
                <a:r>
                  <a:rPr lang="en-US" sz="1200" b="1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𝑷</a:t>
                </a:r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đa thức bậc cao (từ 2 trở lên). </a:t>
                </a:r>
              </a:p>
              <a:p>
                <a:r>
                  <a:rPr lang="vi-VN" sz="1200" b="1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𝑶(𝟐^𝒏 )</a:t>
                </a:r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Trường hợp bất lợi nhất</a:t>
                </a:r>
                <a:endParaRPr lang="vi-VN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90C1B-8F57-404B-964F-A6A1FBD7C89F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7573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Bỏ quy tắc cộng.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90C1B-8F57-404B-964F-A6A1FBD7C89F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12473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3/15/2021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569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4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30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3/15/2021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3/15/2021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0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3/15/2021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1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3/15/2021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844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3/15/2021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4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8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3/15/2021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3/15/2021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0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57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do-phuc-tap-cua-thuat-toan-EoDkQOdNGbV" TargetMode="External"/><Relationship Id="rId2" Type="http://schemas.openxmlformats.org/officeDocument/2006/relationships/hyperlink" Target="https://vi.wikipedia.org/wiki/%C4%90%E1%BB%99_ph%E1%BB%A9c_t%E1%BA%A1p_thu%E1%BA%ADt_to%C3%A1n#Di%E1%BB%85n_gi%E1%BA%A3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hilipstel.wordpress.com/2011/03/07/determining-the-complexity-of-an-algorithm-the-basic-part/" TargetMode="External"/><Relationship Id="rId5" Type="http://schemas.openxmlformats.org/officeDocument/2006/relationships/hyperlink" Target="https://stackoverflow.com/questions/11032015/how-to-find-time-complexity-of-an-algorithm" TargetMode="External"/><Relationship Id="rId4" Type="http://schemas.openxmlformats.org/officeDocument/2006/relationships/hyperlink" Target="https://medium.com/@yenbao1340/time-complexity-%C4%91%E1%BB%99-ph%E1%BB%A9c-t%E1%BA%A1p-c%E1%BB%A7a-thu%E1%BA%ADt-to%C3%A1n-d4d1102ae29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64C3A-00F3-4382-BC83-20F9E714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4362" y="3750204"/>
            <a:ext cx="5617794" cy="1973263"/>
          </a:xfrm>
        </p:spPr>
        <p:txBody>
          <a:bodyPr anchor="t">
            <a:normAutofit fontScale="62500" lnSpcReduction="20000"/>
          </a:bodyPr>
          <a:lstStyle/>
          <a:p>
            <a:pPr algn="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GV: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Sơn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7: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19522477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vi-V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– 19522337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Trịnh Nhật Tân       – 19522179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40D38-0A84-4BA3-B61C-B2414AF60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5126" y="465666"/>
            <a:ext cx="7557029" cy="3284538"/>
          </a:xfrm>
        </p:spPr>
        <p:txBody>
          <a:bodyPr anchor="b">
            <a:normAutofit/>
          </a:bodyPr>
          <a:lstStyle/>
          <a:p>
            <a:pPr algn="r"/>
            <a:r>
              <a:rPr lang="vi-V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</a:t>
            </a:r>
            <a:br>
              <a:rPr lang="vi-VN" noProof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độ phức tạp thuật toán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8C3D883-D8F1-4338-849E-771F9030B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54" y="1346200"/>
            <a:ext cx="4049245" cy="386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355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9F0-14C1-4673-9D04-4CD5F4A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39" y="679286"/>
            <a:ext cx="8770571" cy="1345269"/>
          </a:xfrm>
        </p:spPr>
        <p:txBody>
          <a:bodyPr>
            <a:normAutofit fontScale="90000"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Cách tính độ phức tạp của thuật toán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1057C3-7C07-44D0-A1C3-30E816DABB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vi-V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 độ phức tạp thường gặp đối với các thuật toán thông thường gồm có: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28650" indent="-342900">
                  <a:buFont typeface="Arial" panose="020B0604020202020204" pitchFamily="34" charset="0"/>
                  <a:buChar char="•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Hằng số,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628650" indent="-342900">
                  <a:buFont typeface="Arial" panose="020B0604020202020204" pitchFamily="34" charset="0"/>
                  <a:buChar char="•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Logarithm,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𝒍𝒐𝒈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628650" indent="-342900">
                  <a:buFont typeface="Arial" panose="020B0604020202020204" pitchFamily="34" charset="0"/>
                  <a:buChar char="•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Tuyến tính,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628650" indent="-342900">
                  <a:buFont typeface="Arial" panose="020B0604020202020204" pitchFamily="34" charset="0"/>
                  <a:buChar char="•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 thức,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628650" indent="-342900">
                  <a:buFont typeface="Arial" panose="020B0604020202020204" pitchFamily="34" charset="0"/>
                  <a:buChar char="•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 mũ, </a:t>
                </a:r>
                <a14:m>
                  <m:oMath xmlns:m="http://schemas.openxmlformats.org/officeDocument/2006/math">
                    <m:r>
                      <a:rPr lang="vi-VN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vi-V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vi-VN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vi-VN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1057C3-7C07-44D0-A1C3-30E816DABB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0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98948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9F0-14C1-4673-9D04-4CD5F4A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39" y="679286"/>
            <a:ext cx="8770571" cy="1345269"/>
          </a:xfrm>
        </p:spPr>
        <p:txBody>
          <a:bodyPr>
            <a:normAutofit fontScale="90000"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Cách tính độ phức tạp của thuật toán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1057C3-7C07-44D0-A1C3-30E816DABB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Hằng số,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1057C3-7C07-44D0-A1C3-30E816DABB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0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A2BF3A6-AD0E-481B-B33A-1FF5D6768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383" y="3111774"/>
            <a:ext cx="4217233" cy="6344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256D31-7897-411B-A67F-4B06A2D62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2603" y="3877474"/>
            <a:ext cx="6206793" cy="133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1518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9F0-14C1-4673-9D04-4CD5F4A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39" y="679286"/>
            <a:ext cx="8770571" cy="1345269"/>
          </a:xfrm>
        </p:spPr>
        <p:txBody>
          <a:bodyPr>
            <a:normAutofit fontScale="90000"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Cách tính độ phức tạp của thuật toán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1057C3-7C07-44D0-A1C3-30E816DABB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Logarithm,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𝒍𝒐𝒈𝒏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Thường trong các thuật toán chia nhỏ vấn đề thành các vấn đề nhỏ hơn.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Chẳng hạn: cây nhị phân,…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1057C3-7C07-44D0-A1C3-30E816DABB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0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3145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9F0-14C1-4673-9D04-4CD5F4A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39" y="679286"/>
            <a:ext cx="8770571" cy="1345269"/>
          </a:xfrm>
        </p:spPr>
        <p:txBody>
          <a:bodyPr>
            <a:normAutofit fontScale="90000"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Cách tính độ phức tạp của thuật toán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1057C3-7C07-44D0-A1C3-30E816DABB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Tuyến tính,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1057C3-7C07-44D0-A1C3-30E816DABB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0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0C41E75-DAE2-4DC9-9F10-55EBEDE11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795" y="2987536"/>
            <a:ext cx="4596410" cy="88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0281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9F0-14C1-4673-9D04-4CD5F4A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39" y="679286"/>
            <a:ext cx="8770571" cy="1345269"/>
          </a:xfrm>
        </p:spPr>
        <p:txBody>
          <a:bodyPr>
            <a:normAutofit fontScale="90000"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Cách tính độ phức tạp của thuật toán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1057C3-7C07-44D0-A1C3-30E816DABB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 thức,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1057C3-7C07-44D0-A1C3-30E816DABB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0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D1EC5B3-EE05-47E2-BFF9-6E861CA3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611" y="2965529"/>
            <a:ext cx="5900777" cy="92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5191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19FDC1E-2F94-472A-8A0A-D9CC3861B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34" y="445125"/>
            <a:ext cx="8978412" cy="596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297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9F0-14C1-4673-9D04-4CD5F4A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39" y="679286"/>
            <a:ext cx="8770571" cy="1345269"/>
          </a:xfrm>
        </p:spPr>
        <p:txBody>
          <a:bodyPr>
            <a:normAutofit fontScale="90000"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Cách tính độ phức tạp của thuật toán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1057C3-7C07-44D0-A1C3-30E816DABB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0240" y="2312276"/>
                <a:ext cx="8843009" cy="3866438"/>
              </a:xfrm>
            </p:spPr>
            <p:txBody>
              <a:bodyPr>
                <a:no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Quy tắc bỏ hằng số: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m:rPr>
                          <m:nor/>
                        </m:rPr>
                        <a:rPr lang="en-US" altLang="en-US" sz="16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sz="16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en-US" sz="16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= </m:t>
                      </m:r>
                      <m:r>
                        <m:rPr>
                          <m:nor/>
                        </m:rPr>
                        <a:rPr lang="en-US" altLang="en-US" sz="16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en-US" altLang="en-US" sz="16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sz="16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altLang="en-US" sz="16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en-US" sz="16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en-US" sz="16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sz="16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en-US" sz="16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 = </m:t>
                      </m:r>
                      <m:r>
                        <m:rPr>
                          <m:nor/>
                        </m:rPr>
                        <a:rPr lang="en-US" altLang="en-US" sz="16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en-US" altLang="en-US" sz="16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sz="16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en-US" sz="16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sz="16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en-US" sz="16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        </m:t>
                      </m:r>
                      <m:r>
                        <m:rPr>
                          <m:nor/>
                        </m:rPr>
                        <a:rPr lang="en-US" altLang="en-US" sz="1600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altLang="en-US" sz="1600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altLang="en-US" sz="1600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const</m:t>
                      </m:r>
                      <m:r>
                        <m:rPr>
                          <m:nor/>
                        </m:rPr>
                        <a:rPr lang="en-US" altLang="en-US" sz="1600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en-US" sz="1600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i="1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Quy tắc max:</a:t>
                </a:r>
                <a:r>
                  <a:rPr lang="en-US" b="1"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sz="1600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en-US" altLang="en-US" sz="1600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sz="1600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en-US" sz="1600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sz="1600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en-US" sz="1600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 + </m:t>
                      </m:r>
                      <m:r>
                        <m:rPr>
                          <m:nor/>
                        </m:rPr>
                        <a:rPr lang="en-US" altLang="en-US" sz="1600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en-US" altLang="en-US" sz="1600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sz="1600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en-US" altLang="en-US" sz="1600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sz="1600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en-US" sz="1600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 = </m:t>
                      </m:r>
                      <m:r>
                        <m:rPr>
                          <m:nor/>
                        </m:rPr>
                        <a:rPr lang="en-US" altLang="en-US" sz="16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en-US" altLang="en-US" sz="16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sz="16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r>
                        <m:rPr>
                          <m:nor/>
                        </m:rPr>
                        <a:rPr lang="en-US" altLang="en-US" sz="16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sz="16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en-US" sz="16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sz="16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en-US" sz="16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)), </m:t>
                      </m:r>
                      <m:r>
                        <m:rPr>
                          <m:nor/>
                        </m:rPr>
                        <a:rPr lang="en-US" altLang="en-US" sz="16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en-US" altLang="en-US" sz="16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sz="16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en-US" altLang="en-US" sz="16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sz="16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en-US" sz="1600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6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Quy tắc nhân: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m:rPr>
                        <m:nor/>
                      </m:rPr>
                      <a:rPr lang="en-US" altLang="en-US" sz="16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en-US" sz="16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en-US" sz="16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</m:t>
                    </m:r>
                    <m:r>
                      <m:rPr>
                        <m:nor/>
                      </m:rPr>
                      <a:rPr lang="pt-BR" altLang="en-US" sz="16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pt-BR" altLang="en-US" sz="16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pt-BR" altLang="en-US" sz="16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pt-BR" altLang="en-US" sz="16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pt-BR" altLang="en-US" sz="16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pt-BR" altLang="en-US" sz="16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en-US" sz="1600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pt-BR" altLang="en-US" sz="16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 thực hiện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pt-BR" altLang="en-US" sz="16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pt-BR" altLang="en-US" sz="16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pt-BR" altLang="en-US" sz="16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lần với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pt-BR" altLang="en-US" sz="16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pt-BR" altLang="en-US" sz="16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pt-BR" altLang="en-US" sz="16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en-US" sz="1600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altLang="en-US" sz="1600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altLang="en-US" sz="1600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en-US" sz="1600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m:rPr>
                        <m:nor/>
                      </m:rPr>
                      <a:rPr lang="en-US" altLang="en-US" sz="1600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en-US" sz="1600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en-US" sz="1600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thì độ phức tạp sẽ là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altLang="en-US" sz="16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pt-BR" altLang="en-US" sz="16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en-US" sz="1600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m:rPr>
                        <m:nor/>
                      </m:rPr>
                      <a:rPr lang="pt-BR" altLang="en-US" sz="16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pt-BR" altLang="en-US" sz="16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pt-BR" altLang="en-US" sz="16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en-US" sz="1600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altLang="en-US" sz="1600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pt-BR" altLang="en-US" sz="16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pt-BR" altLang="en-US" sz="16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pt-BR" altLang="en-US" sz="1600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1600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[3]</a:t>
                </a:r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1057C3-7C07-44D0-A1C3-30E816DABB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240" y="2312276"/>
                <a:ext cx="8843009" cy="3866438"/>
              </a:xfrm>
              <a:blipFill>
                <a:blip r:embed="rId3"/>
                <a:stretch>
                  <a:fillRect l="-20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07589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9F0-14C1-4673-9D04-4CD5F4A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39" y="679286"/>
            <a:ext cx="8770571" cy="1345269"/>
          </a:xfrm>
        </p:spPr>
        <p:txBody>
          <a:bodyPr>
            <a:normAutofit fontScale="90000"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Cách tính độ phức tạp của thuật toán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D1DC2E-412B-44E3-9F2F-E6E0FDD6ADD0}"/>
                  </a:ext>
                </a:extLst>
              </p:cNvPr>
              <p:cNvSpPr txBox="1"/>
              <p:nvPr/>
            </p:nvSpPr>
            <p:spPr>
              <a:xfrm>
                <a:off x="1920239" y="3752850"/>
                <a:ext cx="7884664" cy="1077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 lần thực hiện phép toán </a:t>
                </a:r>
                <a:r>
                  <a:rPr lang="en-US">
                    <a:highlight>
                      <a:srgbClr val="C0C0C0"/>
                    </a:highlight>
                    <a:latin typeface="Courier New" panose="02070309020205020404" pitchFamily="49" charset="0"/>
                    <a:ea typeface="Fixedsys Excelsior 3.01" panose="020B0600070702040204" pitchFamily="34" charset="-120"/>
                    <a:cs typeface="Courier New" panose="02070309020205020404" pitchFamily="49" charset="0"/>
                  </a:rPr>
                  <a:t>p = p * x / j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/2</m:t>
                    </m:r>
                  </m:oMath>
                </a14:m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 phức tạp của đoạn code này là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vi-V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D1DC2E-412B-44E3-9F2F-E6E0FDD6A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239" y="3752850"/>
                <a:ext cx="7884664" cy="1077859"/>
              </a:xfrm>
              <a:prstGeom prst="rect">
                <a:avLst/>
              </a:prstGeom>
              <a:blipFill>
                <a:blip r:embed="rId2"/>
                <a:stretch>
                  <a:fillRect l="-619" b="-227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E9BE780-BD34-4B9F-9881-AB089EEEC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39" y="2341015"/>
            <a:ext cx="3848639" cy="134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902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9F0-14C1-4673-9D04-4CD5F4A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39" y="679286"/>
            <a:ext cx="8770571" cy="1345269"/>
          </a:xfrm>
        </p:spPr>
        <p:txBody>
          <a:bodyPr>
            <a:normAutofit fontScale="90000"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Cách tính độ phức tạp của thuật toán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1847BA-F33D-4564-ADD0-6377EF272F26}"/>
                  </a:ext>
                </a:extLst>
              </p:cNvPr>
              <p:cNvSpPr txBox="1"/>
              <p:nvPr/>
            </p:nvSpPr>
            <p:spPr>
              <a:xfrm>
                <a:off x="6361510" y="2193859"/>
                <a:ext cx="4246048" cy="2852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Dòng 2, 3, 4, 7, 8, 9, 12, 13, 14: mỗi dòng có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d>
                      <m:dPr>
                        <m:ctrlPr>
                          <a:rPr lang="en-US" sz="15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5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nên đô phức tạp của 9 dòng đó là </a:t>
                </a:r>
                <a:r>
                  <a:rPr lang="en-US" sz="15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Dòng 5, 6: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15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Dòng 10, 11: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5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15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Áp dụng quy tắc cộng: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5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15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Áp dụng quy tắc bỏ hằng số: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5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15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Áp dụng quy tắc Max: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sz="15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 độ phức tạp của hàm trên.</a:t>
                </a:r>
                <a:r>
                  <a:rPr lang="en-US" sz="1500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[4]</a:t>
                </a:r>
                <a:endParaRPr lang="en-US" sz="15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1847BA-F33D-4564-ADD0-6377EF272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510" y="2193859"/>
                <a:ext cx="4246048" cy="2852384"/>
              </a:xfrm>
              <a:prstGeom prst="rect">
                <a:avLst/>
              </a:prstGeom>
              <a:blipFill>
                <a:blip r:embed="rId2"/>
                <a:stretch>
                  <a:fillRect l="-431" b="-128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C5F23A9-EF67-4FB2-8F82-66B424266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39" y="2410489"/>
            <a:ext cx="4385285" cy="225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5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9F0-14C1-4673-9D04-4CD5F4A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679286"/>
            <a:ext cx="8770571" cy="1345269"/>
          </a:xfrm>
        </p:spPr>
        <p:txBody>
          <a:bodyPr>
            <a:normAutofit fontScale="90000"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độ phức tạp của các  thuật toán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057C3-7C07-44D0-A1C3-30E816DA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Độ phức tạp thuật toán được dùng để đánh giá các thuật toán khác nhau từ đó chọn ra thuật toán tối ưu nhất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có độ phức tạp càng cao thông thường sẽ tốn nhiều thời gian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Việc đánh giá một thuật toán trước khi đem nó vào thực tiễn sẽ giúp tiết kiệm thời gian, tiền bạc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Có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 nguyên tắc cần nhớ đó là bỏ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 số, nhân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và lấy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22424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9F0-14C1-4673-9D04-4CD5F4A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679286"/>
            <a:ext cx="8770571" cy="1345269"/>
          </a:xfrm>
        </p:spPr>
        <p:txBody>
          <a:bodyPr>
            <a:normAutofit/>
          </a:bodyPr>
          <a:lstStyle/>
          <a:p>
            <a:r>
              <a:rPr lang="vi-VN" sz="400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057C3-7C07-44D0-A1C3-30E816DA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vi-V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Độ phức tạp của thuật toán là gì?</a:t>
            </a:r>
            <a:endParaRPr 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Tại sao cần đo độ phức tạp của thuật toán?</a:t>
            </a:r>
          </a:p>
          <a:p>
            <a:pPr marL="342900" indent="-342900">
              <a:buFont typeface="+mj-lt"/>
              <a:buAutoNum type="arabicPeriod"/>
            </a:pPr>
            <a:r>
              <a:rPr 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Cách tính độ phức tạp của thuật toán.</a:t>
            </a:r>
            <a:endParaRPr lang="vi-VN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độ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toán.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Quiz.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Q&amp;A. </a:t>
            </a:r>
          </a:p>
        </p:txBody>
      </p:sp>
    </p:spTree>
    <p:extLst>
      <p:ext uri="{BB962C8B-B14F-4D97-AF65-F5344CB8AC3E}">
        <p14:creationId xmlns:p14="http://schemas.microsoft.com/office/powerpoint/2010/main" val="307519680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9F0-14C1-4673-9D04-4CD5F4A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679286"/>
            <a:ext cx="8770571" cy="1345269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057C3-7C07-44D0-A1C3-30E816DA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[1] Trần Đan Thư, Nguyễn Thanh Phương, Đinh Bá Tiến, Trần Minh Triết (2018). Nhập môn lập trình, NXB Khoa học và Kỹ thuật.</a:t>
            </a:r>
          </a:p>
          <a:p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[2] wikipedia.com. </a:t>
            </a: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Độ phức tạp thuật toán</a:t>
            </a: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[3] viblo.asia. </a:t>
            </a: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Độ phức tạp của thuật toán</a:t>
            </a: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[4] medium.com, Nguyễn Yên Bảo. Time Complexity - </a:t>
            </a: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Độ phức tạp của thuật toán</a:t>
            </a: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vi-VN" sz="15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vi-VN" sz="150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 stackoverflow.com, </a:t>
            </a:r>
            <a:r>
              <a:rPr lang="en-US" sz="1500" b="0" i="0" u="none" strike="noStrike">
                <a:solidFill>
                  <a:srgbClr val="24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How to find time complexity of an algorithm</a:t>
            </a:r>
            <a:r>
              <a:rPr lang="en-US" sz="1500" b="0" i="0" u="none" strike="noStrike">
                <a:solidFill>
                  <a:srgbClr val="24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50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 philipstel.wordpress.com, </a:t>
            </a:r>
            <a:r>
              <a:rPr lang="en-US" sz="150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Determining The Complexity Of Algorithm (The Basic Part)</a:t>
            </a:r>
            <a:r>
              <a:rPr lang="en-US" sz="150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500" b="1" i="0">
              <a:solidFill>
                <a:srgbClr val="24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12436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9F0-14C1-4673-9D04-4CD5F4A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679286"/>
            <a:ext cx="8770571" cy="1345269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Độ phức tạp của thuật toán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057C3-7C07-44D0-A1C3-30E816DA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Một thuật toán được xây dựng phải kèm theo những đánh giá mang tính định lượng về nó.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Để so sánh với các thuật toán liên quan khác.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Có hai cách tiếp cận, tương ứng với mỗi tiêu chí đánh giá:</a:t>
            </a:r>
          </a:p>
          <a:p>
            <a:pPr marL="685800" indent="-395288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Độ phức tạp về thời gian.</a:t>
            </a:r>
          </a:p>
          <a:p>
            <a:pPr marL="685800" indent="-395288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Độ phức tạp về không gian.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58595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9F0-14C1-4673-9D04-4CD5F4A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679286"/>
            <a:ext cx="8770571" cy="1345269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Độ phức tạp của thuật toán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057C3-7C07-44D0-A1C3-30E816DA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Độ phức tạp về thời gian: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Trực quan nhất để lượng hóa tính hiệu quả của một thuật toán.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Trong cùng một điều kiện hoạt động, thuật toán nào cho ra kết quả sớm nhất sẽ là tốt nhất.</a:t>
            </a:r>
          </a:p>
        </p:txBody>
      </p:sp>
    </p:spTree>
    <p:extLst>
      <p:ext uri="{BB962C8B-B14F-4D97-AF65-F5344CB8AC3E}">
        <p14:creationId xmlns:p14="http://schemas.microsoft.com/office/powerpoint/2010/main" val="110230191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9F0-14C1-4673-9D04-4CD5F4A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679286"/>
            <a:ext cx="8770571" cy="1345269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Độ phức tạp của thuật toán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FD1FBBF5-DC16-4466-8D07-2376FECA2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96" y="2376179"/>
            <a:ext cx="3631475" cy="227260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C32D55-5CCC-42B2-8798-17DC6BD99B30}"/>
              </a:ext>
            </a:extLst>
          </p:cNvPr>
          <p:cNvSpPr txBox="1"/>
          <p:nvPr/>
        </p:nvSpPr>
        <p:spPr>
          <a:xfrm>
            <a:off x="3900534" y="4714097"/>
            <a:ext cx="439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 sánh hai thuật toán cho dãy Fibonacci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93A942-E810-49C2-B6F9-7B8F6DF66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2391964"/>
            <a:ext cx="4385287" cy="94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792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9F0-14C1-4673-9D04-4CD5F4A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679286"/>
            <a:ext cx="8770571" cy="1345269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Độ phức tạp của thuật toán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D918C7CE-E66D-4947-A85F-8639FDD0D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985677"/>
              </p:ext>
            </p:extLst>
          </p:nvPr>
        </p:nvGraphicFramePr>
        <p:xfrm>
          <a:off x="2906655" y="2362869"/>
          <a:ext cx="6378690" cy="26649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7778">
                  <a:extLst>
                    <a:ext uri="{9D8B030D-6E8A-4147-A177-3AD203B41FA5}">
                      <a16:colId xmlns:a16="http://schemas.microsoft.com/office/drawing/2014/main" val="1456956381"/>
                    </a:ext>
                  </a:extLst>
                </a:gridCol>
                <a:gridCol w="2505456">
                  <a:extLst>
                    <a:ext uri="{9D8B030D-6E8A-4147-A177-3AD203B41FA5}">
                      <a16:colId xmlns:a16="http://schemas.microsoft.com/office/drawing/2014/main" val="1664303365"/>
                    </a:ext>
                  </a:extLst>
                </a:gridCol>
                <a:gridCol w="2505456">
                  <a:extLst>
                    <a:ext uri="{9D8B030D-6E8A-4147-A177-3AD203B41FA5}">
                      <a16:colId xmlns:a16="http://schemas.microsoft.com/office/drawing/2014/main" val="2317380637"/>
                    </a:ext>
                  </a:extLst>
                </a:gridCol>
              </a:tblGrid>
              <a:tr h="333114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N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Fib1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Fib2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extLst>
                  <a:ext uri="{0D108BD9-81ED-4DB2-BD59-A6C34878D82A}">
                    <a16:rowId xmlns:a16="http://schemas.microsoft.com/office/drawing/2014/main" val="1564971472"/>
                  </a:ext>
                </a:extLst>
              </a:tr>
              <a:tr h="333114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40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41 ns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1048 </a:t>
                      </a:r>
                      <a:r>
                        <a:rPr lang="el-GR" sz="1300"/>
                        <a:t>μ</a:t>
                      </a:r>
                      <a:r>
                        <a:rPr lang="en-US" sz="1300"/>
                        <a:t>s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extLst>
                  <a:ext uri="{0D108BD9-81ED-4DB2-BD59-A6C34878D82A}">
                    <a16:rowId xmlns:a16="http://schemas.microsoft.com/office/drawing/2014/main" val="3228976069"/>
                  </a:ext>
                </a:extLst>
              </a:tr>
              <a:tr h="333114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60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61 ns</a:t>
                      </a:r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1s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extLst>
                  <a:ext uri="{0D108BD9-81ED-4DB2-BD59-A6C34878D82A}">
                    <a16:rowId xmlns:a16="http://schemas.microsoft.com/office/drawing/2014/main" val="3653100489"/>
                  </a:ext>
                </a:extLst>
              </a:tr>
              <a:tr h="333114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80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81 ns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18 phút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extLst>
                  <a:ext uri="{0D108BD9-81ED-4DB2-BD59-A6C34878D82A}">
                    <a16:rowId xmlns:a16="http://schemas.microsoft.com/office/drawing/2014/main" val="38782289"/>
                  </a:ext>
                </a:extLst>
              </a:tr>
              <a:tr h="333114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100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101 ns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13 ngày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extLst>
                  <a:ext uri="{0D108BD9-81ED-4DB2-BD59-A6C34878D82A}">
                    <a16:rowId xmlns:a16="http://schemas.microsoft.com/office/drawing/2014/main" val="3506857615"/>
                  </a:ext>
                </a:extLst>
              </a:tr>
              <a:tr h="333114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120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121 ns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36 năm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extLst>
                  <a:ext uri="{0D108BD9-81ED-4DB2-BD59-A6C34878D82A}">
                    <a16:rowId xmlns:a16="http://schemas.microsoft.com/office/drawing/2014/main" val="4115722416"/>
                  </a:ext>
                </a:extLst>
              </a:tr>
              <a:tr h="333114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160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161 ns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3.8 * 10</a:t>
                      </a:r>
                      <a:r>
                        <a:rPr lang="en-US" sz="1300" baseline="30000"/>
                        <a:t>7</a:t>
                      </a:r>
                      <a:r>
                        <a:rPr lang="en-US" sz="1300" baseline="-25000"/>
                        <a:t> </a:t>
                      </a:r>
                      <a:r>
                        <a:rPr lang="en-US" sz="1300" baseline="0"/>
                        <a:t>năm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extLst>
                  <a:ext uri="{0D108BD9-81ED-4DB2-BD59-A6C34878D82A}">
                    <a16:rowId xmlns:a16="http://schemas.microsoft.com/office/drawing/2014/main" val="1967626145"/>
                  </a:ext>
                </a:extLst>
              </a:tr>
              <a:tr h="333114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200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201 ns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 * 10</a:t>
                      </a:r>
                      <a:r>
                        <a:rPr lang="en-US" sz="1300" baseline="30000"/>
                        <a:t>13</a:t>
                      </a:r>
                      <a:r>
                        <a:rPr lang="en-US" sz="1300" baseline="-25000"/>
                        <a:t> </a:t>
                      </a:r>
                      <a:r>
                        <a:rPr lang="en-US" sz="1300" baseline="0"/>
                        <a:t>năm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extLst>
                  <a:ext uri="{0D108BD9-81ED-4DB2-BD59-A6C34878D82A}">
                    <a16:rowId xmlns:a16="http://schemas.microsoft.com/office/drawing/2014/main" val="242354967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F8D7E44-05FC-421E-AC9C-1B85C8D60A13}"/>
              </a:ext>
            </a:extLst>
          </p:cNvPr>
          <p:cNvSpPr txBox="1"/>
          <p:nvPr/>
        </p:nvSpPr>
        <p:spPr>
          <a:xfrm>
            <a:off x="3425735" y="5106959"/>
            <a:ext cx="5340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sánh thời gian thực hiện của hai thuật toán cho dãy Fibonacci</a:t>
            </a:r>
            <a:endParaRPr lang="vi-VN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28511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9F0-14C1-4673-9D04-4CD5F4A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679286"/>
            <a:ext cx="8770571" cy="1345269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Độ phức tạp của thuật toán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057C3-7C07-44D0-A1C3-30E816DA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Độ phức tạp về không gian: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Dựa trên mức độ tiêu thụ tài nguyên của hệ thống.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Dựa vào cấu trúc dữ liệu được sử dụng.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Độ phức tạp về không gian không được chú ý nhiều.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7679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9F0-14C1-4673-9D04-4CD5F4A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679286"/>
            <a:ext cx="8770571" cy="1345269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Độ phức tạp của thuật toán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C00C69-6F33-421A-812F-A5F258CD50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653508"/>
              </p:ext>
            </p:extLst>
          </p:nvPr>
        </p:nvGraphicFramePr>
        <p:xfrm>
          <a:off x="3172884" y="2355303"/>
          <a:ext cx="5846232" cy="214739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923116">
                  <a:extLst>
                    <a:ext uri="{9D8B030D-6E8A-4147-A177-3AD203B41FA5}">
                      <a16:colId xmlns:a16="http://schemas.microsoft.com/office/drawing/2014/main" val="1638203599"/>
                    </a:ext>
                  </a:extLst>
                </a:gridCol>
                <a:gridCol w="2923116">
                  <a:extLst>
                    <a:ext uri="{9D8B030D-6E8A-4147-A177-3AD203B41FA5}">
                      <a16:colId xmlns:a16="http://schemas.microsoft.com/office/drawing/2014/main" val="3477239423"/>
                    </a:ext>
                  </a:extLst>
                </a:gridCol>
              </a:tblGrid>
              <a:tr h="515937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Thuật toán thứ nhất</a:t>
                      </a:r>
                      <a:endParaRPr lang="vi-VN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Thuật toán thứ hai</a:t>
                      </a:r>
                      <a:endParaRPr lang="vi-VN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830929"/>
                  </a:ext>
                </a:extLst>
              </a:tr>
              <a:tr h="1631457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 </a:t>
                      </a: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 3" panose="05040102010807070707" pitchFamily="18" charset="2"/>
                        </a:rPr>
                        <a:t></a:t>
                      </a: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a;</a:t>
                      </a:r>
                    </a:p>
                    <a:p>
                      <a:pPr algn="l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</a:t>
                      </a: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 3" panose="05040102010807070707" pitchFamily="18" charset="2"/>
                        </a:rPr>
                        <a:t></a:t>
                      </a: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</a:t>
                      </a:r>
                    </a:p>
                    <a:p>
                      <a:pPr algn="l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</a:t>
                      </a: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 3" panose="05040102010807070707" pitchFamily="18" charset="2"/>
                        </a:rPr>
                        <a:t></a:t>
                      </a: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temp;</a:t>
                      </a:r>
                      <a:endParaRPr lang="vi-VN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</a:t>
                      </a: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 3" panose="05040102010807070707" pitchFamily="18" charset="2"/>
                        </a:rPr>
                        <a:t> a + b;</a:t>
                      </a:r>
                    </a:p>
                    <a:p>
                      <a:pPr algn="l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 3" panose="05040102010807070707" pitchFamily="18" charset="2"/>
                        </a:rPr>
                        <a:t>b  a – b;</a:t>
                      </a:r>
                    </a:p>
                    <a:p>
                      <a:pPr algn="l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 3" panose="05040102010807070707" pitchFamily="18" charset="2"/>
                        </a:rPr>
                        <a:t>a  a – b;</a:t>
                      </a:r>
                      <a:endParaRPr lang="vi-VN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97324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7FB344B-F033-4AB4-A1D8-31AE52D38E26}"/>
              </a:ext>
            </a:extLst>
          </p:cNvPr>
          <p:cNvSpPr txBox="1"/>
          <p:nvPr/>
        </p:nvSpPr>
        <p:spPr>
          <a:xfrm>
            <a:off x="3425735" y="4566068"/>
            <a:ext cx="534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 thuật toán hoán chuyển giá trị lưu trong hai biến</a:t>
            </a:r>
            <a:endParaRPr lang="vi-VN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1041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9F0-14C1-4673-9D04-4CD5F4A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39" y="679286"/>
            <a:ext cx="8770571" cy="1345269"/>
          </a:xfrm>
        </p:spPr>
        <p:txBody>
          <a:bodyPr>
            <a:normAutofit fontScale="90000"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Tại sao cần đo độ phức tạp của</a:t>
            </a:r>
            <a:b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toán?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057C3-7C07-44D0-A1C3-30E816DA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Giúp ta chọn thuật toán phù hợp nhất.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Đơn giản mà vẫn tổng quát, có thể áp dụng trong nhiều vấn đề khác nhau.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Tiết kiệm thời gian, không bị giới hạn bởi các yếu tố như cấu hình máy tính, ngôn ngữ sử dụng, trình biên dịch, dữ liệu đầu vào, ... </a:t>
            </a:r>
          </a:p>
        </p:txBody>
      </p:sp>
    </p:spTree>
    <p:extLst>
      <p:ext uri="{BB962C8B-B14F-4D97-AF65-F5344CB8AC3E}">
        <p14:creationId xmlns:p14="http://schemas.microsoft.com/office/powerpoint/2010/main" val="145629905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2F1B30"/>
      </a:dk2>
      <a:lt2>
        <a:srgbClr val="F0F3F3"/>
      </a:lt2>
      <a:accent1>
        <a:srgbClr val="C3694D"/>
      </a:accent1>
      <a:accent2>
        <a:srgbClr val="B13B50"/>
      </a:accent2>
      <a:accent3>
        <a:srgbClr val="C34D93"/>
      </a:accent3>
      <a:accent4>
        <a:srgbClr val="B03BB1"/>
      </a:accent4>
      <a:accent5>
        <a:srgbClr val="904DC3"/>
      </a:accent5>
      <a:accent6>
        <a:srgbClr val="4F3DB2"/>
      </a:accent6>
      <a:hlink>
        <a:srgbClr val="9D3F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1520</Words>
  <Application>Microsoft Office PowerPoint</Application>
  <PresentationFormat>Widescreen</PresentationFormat>
  <Paragraphs>147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Meiryo</vt:lpstr>
      <vt:lpstr>Arial</vt:lpstr>
      <vt:lpstr>Calibri</vt:lpstr>
      <vt:lpstr>Cambria Math</vt:lpstr>
      <vt:lpstr>Corbel</vt:lpstr>
      <vt:lpstr>Courier New</vt:lpstr>
      <vt:lpstr>Times New Roman</vt:lpstr>
      <vt:lpstr>SketchLinesVTI</vt:lpstr>
      <vt:lpstr>Phân tích  độ phức tạp thuật toán</vt:lpstr>
      <vt:lpstr>Nội dung</vt:lpstr>
      <vt:lpstr>Độ phức tạp của thuật toán</vt:lpstr>
      <vt:lpstr>Độ phức tạp của thuật toán</vt:lpstr>
      <vt:lpstr>Độ phức tạp của thuật toán</vt:lpstr>
      <vt:lpstr>Độ phức tạp của thuật toán</vt:lpstr>
      <vt:lpstr>Độ phức tạp của thuật toán</vt:lpstr>
      <vt:lpstr>Độ phức tạp của thuật toán</vt:lpstr>
      <vt:lpstr>Tại sao cần đo độ phức tạp của thuật toán?</vt:lpstr>
      <vt:lpstr>Cách tính độ phức tạp của thuật toán</vt:lpstr>
      <vt:lpstr>Cách tính độ phức tạp của thuật toán</vt:lpstr>
      <vt:lpstr>Cách tính độ phức tạp của thuật toán</vt:lpstr>
      <vt:lpstr>Cách tính độ phức tạp của thuật toán</vt:lpstr>
      <vt:lpstr>Cách tính độ phức tạp của thuật toán</vt:lpstr>
      <vt:lpstr>PowerPoint Presentation</vt:lpstr>
      <vt:lpstr>Cách tính độ phức tạp của thuật toán</vt:lpstr>
      <vt:lpstr>Cách tính độ phức tạp của thuật toán</vt:lpstr>
      <vt:lpstr>Cách tính độ phức tạp của thuật toán</vt:lpstr>
      <vt:lpstr>Tổng quan về độ phức tạp của các  thuật toán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Tân Trịnh Nhật</dc:creator>
  <cp:lastModifiedBy>Tân Trịnh Nhật</cp:lastModifiedBy>
  <cp:revision>57</cp:revision>
  <dcterms:created xsi:type="dcterms:W3CDTF">2021-03-11T02:54:39Z</dcterms:created>
  <dcterms:modified xsi:type="dcterms:W3CDTF">2021-03-15T15:52:57Z</dcterms:modified>
</cp:coreProperties>
</file>