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264" r:id="rId4"/>
    <p:sldId id="263" r:id="rId5"/>
    <p:sldId id="265" r:id="rId6"/>
    <p:sldId id="267" r:id="rId7"/>
    <p:sldId id="270" r:id="rId8"/>
    <p:sldId id="269" r:id="rId9"/>
    <p:sldId id="268" r:id="rId10"/>
    <p:sldId id="271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Nhật Tân" initials="TNT" lastIdx="2" clrIdx="0">
    <p:extLst>
      <p:ext uri="{19B8F6BF-5375-455C-9EA6-DF929625EA0E}">
        <p15:presenceInfo xmlns:p15="http://schemas.microsoft.com/office/powerpoint/2012/main" userId="Trịnh Nhật Tâ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FA172F-5E56-47AA-A938-390667765D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44721-A124-4CCB-B8C0-699E4D659F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9A2EA-1C03-4FE2-9A4B-18BAE68AE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41056-CA27-4A80-B0BD-C5D4D1A8D4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84590-3974-4E54-8D63-6ACB6CCFEC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16B61-C047-4003-8022-27D394C9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4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B1697-C800-4E0B-98A3-3C2E6F761D6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E48D0-0BC0-4B2F-BA0E-E638E91EC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0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x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mới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l-GR" b="0" i="0" dirty="0">
                <a:solidFill>
                  <a:srgbClr val="000000"/>
                </a:solidFill>
                <a:effectLst/>
                <a:latin typeface="MJXc-TeX-main-R"/>
              </a:rPr>
              <a:t>Φ(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B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in-R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l-G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Φ() 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đơn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giản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giới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thiệu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thêm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chiều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mới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mới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đã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E48D0-0BC0-4B2F-BA0E-E638E91EC6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6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E48D0-0BC0-4B2F-BA0E-E638E91EC6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8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E48D0-0BC0-4B2F-BA0E-E638E91EC6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7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Radial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(RBF)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kernel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hay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Gaussian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kernel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tế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lựa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mặc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định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E48D0-0BC0-4B2F-BA0E-E638E91EC6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0B2-1FC1-4BE9-9E67-84E89F50E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7B79D-B367-440D-B73D-59E5973C1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8A50-8384-46D0-A452-405CC599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2BD4-784B-4A42-9FFB-CB2FAEBFE62F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6935-7D8B-440D-8E32-E628F5A6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8D20-3418-4CDC-8600-A67EE5F2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8E5E-FF1E-46A9-A854-FEC6D678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B0584-2C9F-4C6C-B728-05D13B3A6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CF75F-9DC2-431E-BDF9-0B7A246E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0D37-C5C3-498F-BEA6-FD5489B12F38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16428-4484-4EB8-9992-5548769B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B573-BFBC-4292-A0D0-346CAE07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46657-ACD4-4101-B17B-6289009CB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3FD15-F543-4A42-975E-CC24E163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BE1B-F789-4A47-94B5-ABBD899E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3E55-D57D-4B12-A700-5E8794BCD2C3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1E2F-7D3E-49DC-BDB9-144A8C86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E60F-A01A-48D6-8AD5-D0B5CAF9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9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6A1D-C8C8-4567-87DF-FAA33B87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2759-B007-47C5-8ABA-31CF5C71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9BB3-3C94-4BAF-A75E-3C5E1D68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49F2-6481-4EBE-A0A6-12991A32F8E5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A3E42-A700-49AE-876C-790F28C1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4C4D-FD7F-4240-8786-6D72C221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5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3053-5DF0-430B-AFDE-182A7DC1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20F4-186A-4272-B669-DF515AD2B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FF9-3DC2-4B5A-B829-AFC4936B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CDF3-459D-45C4-9123-660F3ABA2940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76FB-944B-46F0-888F-EA32D955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40D3-1067-4971-A63F-B35C5E6C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3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787-037E-4C4E-B982-857A9A4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BF86-E3EE-429E-B205-8898F5608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AF3ED-0E50-456B-A927-991B2E4A9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3C537-7B43-4FA6-9BA6-9984AE52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85BD-5B61-433F-8BB5-0915C7306A09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68A9B-5580-497E-8209-72DB55BD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A6814-B398-4201-AF33-E6EC5A11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C591-8C15-4BCA-957D-75A50158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47B16-C4CE-47B0-9957-B1698213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5FD99-FE76-4212-9C32-F4D739E66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7E674-45B0-4D8D-9C81-7990BB74F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F7027-3F9C-498C-9CAA-E57CC8E3C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926C8-C594-46CB-8275-57749C01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DB5F-D018-4574-8A28-9C79DC60E0EA}" type="datetime1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8BDC4-F86E-447B-9597-162C6FA2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134E6-9B7E-443E-A16E-42EBD9E9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2651-5C6C-4946-AED8-8B9684F3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529FB-73D3-45FD-A8D1-68ECE5DF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3444-1876-4C54-A659-3991899A7925}" type="datetime1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18E7B-F706-49E7-919F-D5C1E04E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22010-B954-4E61-BBEB-792E368B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8C54D-6AA7-4A51-9DE5-941DB9D9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8AD-B313-46A3-96B9-FB2DD1863E25}" type="datetime1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FF4C-30BF-4853-BB71-C8AAA2D8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A37D7-2B72-4668-8863-1F0CC581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4EBC-6033-41D8-AFA7-6D48AFAC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8254-651E-4713-82CD-38A5FAA9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E5DD-D1EF-4B32-9D2E-120B790F1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754D4-10E1-4D0F-8EF3-B5753A0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430-44A8-49A1-A36A-BFC5940D05A9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39DD7-DAA6-4BBA-9926-DD4D0701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3B199-112A-48CE-8DD2-EA28A617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5104-F1E7-4F07-BAF5-61297CF9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77EFB-A9F4-4393-B634-B385B65C2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64525-73D3-4959-AC94-A29953BC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9B38A-32A3-4DAD-B8AE-D81E4BC2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41F6-8869-406E-918A-BF25E31F7D34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81564-74ED-45D8-9568-CB415C77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F251B-44B1-423F-A36C-52377173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BC410-D814-4425-A4FE-4148C004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35329-4ADB-4B33-BDC8-DBE0222E9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0242-D9E7-41C3-AD0F-3D0E9568E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35118-C569-4229-A145-2CE9794183D3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AAA6-CE5A-4CBF-B5B2-91DD950C8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1568-C637-4D9B-903C-CAF372359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6F880-72DF-4BD5-BF84-486D0B79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9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6D62115-6F17-4E8E-80D7-F4F9060DD1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0939C3-5674-4A6E-BC37-7B872003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SUPPORT VECTOR MACHINES </a:t>
            </a:r>
            <a:r>
              <a:rPr lang="en-US" sz="2400" dirty="0"/>
              <a:t>(SVMs)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A39E2-686A-4F7D-9417-8EFE8E444DAB}"/>
              </a:ext>
            </a:extLst>
          </p:cNvPr>
          <p:cNvSpPr txBox="1"/>
          <p:nvPr/>
        </p:nvSpPr>
        <p:spPr>
          <a:xfrm>
            <a:off x="9311951" y="5315639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members’ name</a:t>
            </a:r>
          </a:p>
        </p:txBody>
      </p:sp>
    </p:spTree>
    <p:extLst>
      <p:ext uri="{BB962C8B-B14F-4D97-AF65-F5344CB8AC3E}">
        <p14:creationId xmlns:p14="http://schemas.microsoft.com/office/powerpoint/2010/main" val="404304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858" y="1620899"/>
                <a:ext cx="10116550" cy="4332201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−"/>
                </a:pPr>
                <a:r>
                  <a:rPr lang="vi-VN" sz="2000" dirty="0" err="1">
                    <a:latin typeface="+mj-lt"/>
                  </a:rPr>
                  <a:t>Rename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b="1" dirty="0">
                    <a:latin typeface="+mj-lt"/>
                  </a:rPr>
                  <a:t>y </a:t>
                </a:r>
                <a:r>
                  <a:rPr lang="vi-VN" sz="2000" b="1" dirty="0" err="1">
                    <a:latin typeface="+mj-lt"/>
                  </a:rPr>
                  <a:t>as</a:t>
                </a:r>
                <a:r>
                  <a:rPr lang="vi-VN" sz="2000" b="1" dirty="0">
                    <a:latin typeface="+mj-lt"/>
                  </a:rPr>
                  <a:t> 𝑥</a:t>
                </a:r>
                <a:r>
                  <a:rPr lang="vi-VN" sz="2000" b="1" baseline="-25000" dirty="0">
                    <a:latin typeface="+mj-lt"/>
                  </a:rPr>
                  <a:t>2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and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b="1" dirty="0">
                    <a:latin typeface="+mj-lt"/>
                  </a:rPr>
                  <a:t>𝑥 </a:t>
                </a:r>
                <a:r>
                  <a:rPr lang="vi-VN" sz="2000" b="1" dirty="0" err="1">
                    <a:latin typeface="+mj-lt"/>
                  </a:rPr>
                  <a:t>as</a:t>
                </a:r>
                <a:r>
                  <a:rPr lang="vi-VN" sz="2000" b="1" dirty="0">
                    <a:latin typeface="+mj-lt"/>
                  </a:rPr>
                  <a:t> 𝑥</a:t>
                </a:r>
                <a:r>
                  <a:rPr lang="vi-VN" sz="2000" b="1" baseline="-25000" dirty="0">
                    <a:latin typeface="+mj-lt"/>
                  </a:rPr>
                  <a:t>1</a:t>
                </a:r>
                <a:r>
                  <a:rPr lang="vi-VN" sz="2000" dirty="0">
                    <a:latin typeface="+mj-lt"/>
                  </a:rPr>
                  <a:t>, </a:t>
                </a:r>
                <a:r>
                  <a:rPr lang="vi-VN" sz="2000" dirty="0" err="1">
                    <a:latin typeface="+mj-lt"/>
                  </a:rPr>
                  <a:t>and</a:t>
                </a:r>
                <a:r>
                  <a:rPr lang="vi-VN" sz="2000" dirty="0">
                    <a:latin typeface="+mj-lt"/>
                  </a:rPr>
                  <a:t> the </a:t>
                </a:r>
                <a:r>
                  <a:rPr lang="vi-VN" sz="2000" dirty="0" err="1">
                    <a:latin typeface="+mj-lt"/>
                  </a:rPr>
                  <a:t>equation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becomes</a:t>
                </a:r>
                <a:r>
                  <a:rPr lang="vi-VN" sz="2000" dirty="0">
                    <a:latin typeface="+mj-lt"/>
                  </a:rPr>
                  <a:t>: </a:t>
                </a:r>
                <a:r>
                  <a:rPr lang="vi-VN" sz="2000" b="1" dirty="0">
                    <a:latin typeface="+mj-lt"/>
                  </a:rPr>
                  <a:t>𝑥</a:t>
                </a:r>
                <a:r>
                  <a:rPr lang="vi-VN" sz="2000" b="1" baseline="-25000" dirty="0">
                    <a:latin typeface="+mj-lt"/>
                  </a:rPr>
                  <a:t>2</a:t>
                </a:r>
                <a:r>
                  <a:rPr lang="vi-VN" sz="2000" b="1" dirty="0">
                    <a:latin typeface="+mj-lt"/>
                  </a:rPr>
                  <a:t> = 𝑎𝑥</a:t>
                </a:r>
                <a:r>
                  <a:rPr lang="vi-VN" sz="2000" b="1" baseline="-25000" dirty="0">
                    <a:latin typeface="+mj-lt"/>
                  </a:rPr>
                  <a:t>1</a:t>
                </a:r>
                <a:r>
                  <a:rPr lang="vi-VN" sz="2000" b="1" dirty="0">
                    <a:latin typeface="+mj-lt"/>
                  </a:rPr>
                  <a:t> + 𝑏</a:t>
                </a:r>
                <a:r>
                  <a:rPr lang="vi-VN" sz="2000" dirty="0">
                    <a:latin typeface="+mj-lt"/>
                  </a:rPr>
                  <a:t>,</a:t>
                </a: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000" dirty="0" err="1">
                    <a:latin typeface="+mj-lt"/>
                  </a:rPr>
                  <a:t>equivalent</a:t>
                </a:r>
                <a:r>
                  <a:rPr lang="vi-VN" sz="2000" dirty="0">
                    <a:latin typeface="+mj-lt"/>
                  </a:rPr>
                  <a:t> to </a:t>
                </a:r>
                <a:r>
                  <a:rPr lang="vi-VN" sz="2000" b="1" dirty="0">
                    <a:latin typeface="+mj-lt"/>
                  </a:rPr>
                  <a:t>𝑎𝑥</a:t>
                </a:r>
                <a:r>
                  <a:rPr lang="vi-VN" sz="2000" b="1" baseline="-25000" dirty="0">
                    <a:latin typeface="+mj-lt"/>
                  </a:rPr>
                  <a:t>1</a:t>
                </a:r>
                <a:r>
                  <a:rPr lang="vi-VN" sz="2000" b="1" dirty="0">
                    <a:latin typeface="+mj-lt"/>
                  </a:rPr>
                  <a:t> − 𝑥</a:t>
                </a:r>
                <a:r>
                  <a:rPr lang="vi-VN" sz="2000" b="1" baseline="-25000" dirty="0">
                    <a:latin typeface="+mj-lt"/>
                  </a:rPr>
                  <a:t>2</a:t>
                </a:r>
                <a:r>
                  <a:rPr lang="vi-VN" sz="2000" b="1" dirty="0">
                    <a:latin typeface="+mj-lt"/>
                  </a:rPr>
                  <a:t> + 𝑏 = 0.</a:t>
                </a:r>
              </a:p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vi-VN" sz="2000" dirty="0" err="1">
                    <a:latin typeface="+mj-lt"/>
                  </a:rPr>
                  <a:t>We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define</a:t>
                </a:r>
                <a:r>
                  <a:rPr lang="vi-VN" sz="2000" dirty="0">
                    <a:latin typeface="+mj-lt"/>
                  </a:rPr>
                  <a:t> the </a:t>
                </a:r>
                <a:r>
                  <a:rPr lang="vi-VN" sz="2000" dirty="0" err="1">
                    <a:latin typeface="+mj-lt"/>
                  </a:rPr>
                  <a:t>two-dimensional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dirty="0" err="1">
                    <a:latin typeface="+mj-lt"/>
                  </a:rPr>
                  <a:t>vectors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b="1" dirty="0">
                    <a:latin typeface="+mj-lt"/>
                  </a:rPr>
                  <a:t>x = (𝒙𝟏, 𝒙𝟐) </a:t>
                </a:r>
                <a:r>
                  <a:rPr lang="vi-VN" sz="2000" dirty="0" err="1">
                    <a:latin typeface="+mj-lt"/>
                  </a:rPr>
                  <a:t>and</a:t>
                </a:r>
                <a:r>
                  <a:rPr lang="vi-VN" sz="2000" dirty="0">
                    <a:latin typeface="+mj-lt"/>
                  </a:rPr>
                  <a:t> </a:t>
                </a:r>
                <a:r>
                  <a:rPr lang="vi-VN" sz="2000" b="1" dirty="0">
                    <a:latin typeface="+mj-lt"/>
                  </a:rPr>
                  <a:t>w = (𝒂, −𝟏)</a:t>
                </a:r>
              </a:p>
              <a:p>
                <a:pPr marL="0" indent="0">
                  <a:buNone/>
                </a:pPr>
                <a:r>
                  <a:rPr lang="vi-VN" sz="2000" b="1" dirty="0">
                    <a:latin typeface="+mj-lt"/>
                    <a:ea typeface="Cambria Math" panose="02040503050406030204" pitchFamily="18" charset="0"/>
                  </a:rPr>
                  <a:t>	⇒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vi-VN" sz="2000" i="1" dirty="0">
                  <a:latin typeface="Cambria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vi-VN" sz="2000" dirty="0">
                    <a:latin typeface="+mj-lt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b="1" dirty="0"/>
                  <a:t>𝑥</a:t>
                </a:r>
                <a:r>
                  <a:rPr lang="vi-V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vi-VN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vi-VN" sz="2000" i="1" dirty="0">
                  <a:latin typeface="Cambria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vi-VN" sz="2000" b="1" dirty="0">
                  <a:latin typeface="+mj-lt"/>
                </a:endParaRPr>
              </a:p>
              <a:p>
                <a:pPr marL="0" indent="0">
                  <a:buNone/>
                </a:pPr>
                <a:br>
                  <a:rPr lang="en-US" sz="2000" dirty="0">
                    <a:latin typeface="+mj-lt"/>
                  </a:rPr>
                </a:br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858" y="1620899"/>
                <a:ext cx="10116550" cy="4332201"/>
              </a:xfrm>
              <a:blipFill>
                <a:blip r:embed="rId2"/>
                <a:stretch>
                  <a:fillRect l="-663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199" y="1081638"/>
            <a:ext cx="800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Definitions:</a:t>
            </a:r>
            <a:r>
              <a:rPr lang="vi-VN" sz="2800" b="1" dirty="0"/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Hyperplanes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161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… +</m:t>
                      </m:r>
                      <m:r>
                        <m:rPr>
                          <m:nor/>
                        </m:rP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+ 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0</m:t>
                      </m:r>
                    </m:oMath>
                  </m:oMathPara>
                </a14:m>
                <a:endParaRPr lang="vi-V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</a:t>
                </a:r>
                <a:r>
                  <a:rPr lang="vi-V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</a:t>
                </a:r>
                <a:r>
                  <a:rPr lang="vi-V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vi-V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Times New Roman" panose="02020603050405020304" pitchFamily="18" charset="0"/>
                  <a:buChar char="−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Times New Roman" panose="02020603050405020304" pitchFamily="18" charset="0"/>
                  <a:buChar char="−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vi-V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vi-V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:r>
                  <a:rPr lang="vi-VN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Biggest</a:t>
                </a:r>
                <a:r>
                  <a:rPr lang="vi-V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margin</a:t>
                </a:r>
                <a:r>
                  <a:rPr lang="vi-V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hyperplane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≈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  <a:blipFill>
                <a:blip r:embed="rId2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Definitions:</a:t>
            </a:r>
            <a:r>
              <a:rPr lang="vi-VN" sz="2800" b="1" dirty="0"/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Hyperplanes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8810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FAF03-23F4-41D2-9075-1B52C21B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58" y="1620899"/>
            <a:ext cx="10014284" cy="4332201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a dataset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2 hyperplanes which separate the data with no points between them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their distance (the margin)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51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Find the biggest margin</a:t>
            </a:r>
          </a:p>
        </p:txBody>
      </p:sp>
    </p:spTree>
    <p:extLst>
      <p:ext uri="{BB962C8B-B14F-4D97-AF65-F5344CB8AC3E}">
        <p14:creationId xmlns:p14="http://schemas.microsoft.com/office/powerpoint/2010/main" val="379180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858" y="1620899"/>
                <a:ext cx="10116550" cy="43322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You have a dataset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you want to classify it</a:t>
                </a:r>
              </a:p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Composed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Times New Roman" panose="02020603050405020304" pitchFamily="18" charset="0"/>
                  <a:buChar char="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also be associated with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indicating if the element belongs to the class (+1) or not (-1).</a:t>
                </a:r>
              </a:p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p-dimensional vector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has p dimensions.</a:t>
                </a:r>
              </a:p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your dataset D is the set of n couples of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858" y="1620899"/>
                <a:ext cx="10116550" cy="4332201"/>
              </a:xfrm>
              <a:blipFill>
                <a:blip r:embed="rId2"/>
                <a:stretch>
                  <a:fillRect l="-663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51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Find the biggest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0055E-562A-4D8D-BEB4-6D4EF3A7B2EA}"/>
                  </a:ext>
                </a:extLst>
              </p:cNvPr>
              <p:cNvSpPr txBox="1"/>
              <p:nvPr/>
            </p:nvSpPr>
            <p:spPr>
              <a:xfrm>
                <a:off x="2979822" y="3868076"/>
                <a:ext cx="6104020" cy="515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0055E-562A-4D8D-BEB4-6D4EF3A7B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22" y="3868076"/>
                <a:ext cx="6104020" cy="515782"/>
              </a:xfrm>
              <a:prstGeom prst="rect">
                <a:avLst/>
              </a:prstGeom>
              <a:blipFill>
                <a:blip r:embed="rId3"/>
                <a:stretch>
                  <a:fillRect t="-84524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22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FAF03-23F4-41D2-9075-1B52C21B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58" y="1620899"/>
            <a:ext cx="10014284" cy="433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You need to select two hyperplanes separating the data with no points between them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51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Find the biggest margin</a:t>
            </a: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3A3861C3-338D-4C3E-A832-A4F150C0FF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9527" y="276559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94716449-14D7-478D-A441-BA1C8CCCD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4589" y="5691354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2F98DE60-32F8-4DD7-84D7-197C574B2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339" y="35212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77A59FE-E5AE-45EE-8FF7-B111A6B6A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664" y="387842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976F9C52-CF0E-4862-8D94-6F0D05786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064" y="442452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CF42C64D-CB55-4BB4-8366-31FEACB1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064" y="488172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5ACA4567-F58E-4011-8CCE-2B7052E6B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464" y="328152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8435AADE-697E-40A4-8902-341199CF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064" y="419592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65E4623A-6A81-48A9-B356-5D9F6E7DF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464" y="434832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3">
            <a:extLst>
              <a:ext uri="{FF2B5EF4-FFF2-40B4-BE49-F238E27FC236}">
                <a16:creationId xmlns:a16="http://schemas.microsoft.com/office/drawing/2014/main" id="{63A888CB-F974-4660-8F1E-9454FCE5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464" y="396732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14">
            <a:extLst>
              <a:ext uri="{FF2B5EF4-FFF2-40B4-BE49-F238E27FC236}">
                <a16:creationId xmlns:a16="http://schemas.microsoft.com/office/drawing/2014/main" id="{65839E43-7900-4C03-A1AD-41035842A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164" y="395462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5">
            <a:extLst>
              <a:ext uri="{FF2B5EF4-FFF2-40B4-BE49-F238E27FC236}">
                <a16:creationId xmlns:a16="http://schemas.microsoft.com/office/drawing/2014/main" id="{416022B7-176C-4511-ADD3-F753629B7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864" y="488172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D841FA3B-57BA-4BA2-A840-BA60A8573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464" y="488172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38A88B1F-C920-4B65-925F-19C81CB96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364" y="540242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8">
            <a:extLst>
              <a:ext uri="{FF2B5EF4-FFF2-40B4-BE49-F238E27FC236}">
                <a16:creationId xmlns:a16="http://schemas.microsoft.com/office/drawing/2014/main" id="{7CD27CA2-ECCE-4523-BB75-A703CEF2E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664" y="427212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9">
            <a:extLst>
              <a:ext uri="{FF2B5EF4-FFF2-40B4-BE49-F238E27FC236}">
                <a16:creationId xmlns:a16="http://schemas.microsoft.com/office/drawing/2014/main" id="{88393AC1-1AC9-47A3-971F-AE76E5B4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364" y="471662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20">
            <a:extLst>
              <a:ext uri="{FF2B5EF4-FFF2-40B4-BE49-F238E27FC236}">
                <a16:creationId xmlns:a16="http://schemas.microsoft.com/office/drawing/2014/main" id="{8B1996B7-E2DF-43A6-9DFD-FCA7DAA8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864" y="511032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21">
            <a:extLst>
              <a:ext uri="{FF2B5EF4-FFF2-40B4-BE49-F238E27FC236}">
                <a16:creationId xmlns:a16="http://schemas.microsoft.com/office/drawing/2014/main" id="{D0D2DC0A-C165-484E-875D-20C671EF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664" y="419592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23">
            <a:extLst>
              <a:ext uri="{FF2B5EF4-FFF2-40B4-BE49-F238E27FC236}">
                <a16:creationId xmlns:a16="http://schemas.microsoft.com/office/drawing/2014/main" id="{EE7976DE-20F1-4432-A316-34D02DEA0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189" y="26830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24">
            <a:extLst>
              <a:ext uri="{FF2B5EF4-FFF2-40B4-BE49-F238E27FC236}">
                <a16:creationId xmlns:a16="http://schemas.microsoft.com/office/drawing/2014/main" id="{5D5D1B88-C203-4B8D-A840-E01299DD4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89" y="275924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25">
            <a:extLst>
              <a:ext uri="{FF2B5EF4-FFF2-40B4-BE49-F238E27FC236}">
                <a16:creationId xmlns:a16="http://schemas.microsoft.com/office/drawing/2014/main" id="{341D03C6-EB87-452F-9D50-FBB7CE7C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589" y="352124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7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FAF03-23F4-41D2-9075-1B52C21B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58" y="1620899"/>
            <a:ext cx="10014284" cy="4338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You need to select two hyperplanes separating the data with no points between them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51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Find the biggest margin</a:t>
            </a:r>
          </a:p>
        </p:txBody>
      </p:sp>
      <p:sp>
        <p:nvSpPr>
          <p:cNvPr id="37" name="Line 4">
            <a:extLst>
              <a:ext uri="{FF2B5EF4-FFF2-40B4-BE49-F238E27FC236}">
                <a16:creationId xmlns:a16="http://schemas.microsoft.com/office/drawing/2014/main" id="{E468AB9B-D69C-433A-A777-2038E305CB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9346" y="2789654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5">
            <a:extLst>
              <a:ext uri="{FF2B5EF4-FFF2-40B4-BE49-F238E27FC236}">
                <a16:creationId xmlns:a16="http://schemas.microsoft.com/office/drawing/2014/main" id="{608F7183-EBAF-40F5-BD52-7D6934E81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4408" y="5715417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AutoShape 6">
            <a:extLst>
              <a:ext uri="{FF2B5EF4-FFF2-40B4-BE49-F238E27FC236}">
                <a16:creationId xmlns:a16="http://schemas.microsoft.com/office/drawing/2014/main" id="{4986F2FB-9192-45A6-9A55-6C95F876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158" y="354530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8E66332A-177C-47F1-85E4-69EA5350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483" y="390249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8">
            <a:extLst>
              <a:ext uri="{FF2B5EF4-FFF2-40B4-BE49-F238E27FC236}">
                <a16:creationId xmlns:a16="http://schemas.microsoft.com/office/drawing/2014/main" id="{AA205468-7F5C-45EE-BDD4-5C441C8E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883" y="444859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9">
            <a:extLst>
              <a:ext uri="{FF2B5EF4-FFF2-40B4-BE49-F238E27FC236}">
                <a16:creationId xmlns:a16="http://schemas.microsoft.com/office/drawing/2014/main" id="{62C1D14E-22F7-47C5-9345-0C1849CDF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883" y="490579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utoShape 10">
            <a:extLst>
              <a:ext uri="{FF2B5EF4-FFF2-40B4-BE49-F238E27FC236}">
                <a16:creationId xmlns:a16="http://schemas.microsoft.com/office/drawing/2014/main" id="{42979BFC-69CC-4E58-9D9E-E6DC81982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283" y="330559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11">
            <a:extLst>
              <a:ext uri="{FF2B5EF4-FFF2-40B4-BE49-F238E27FC236}">
                <a16:creationId xmlns:a16="http://schemas.microsoft.com/office/drawing/2014/main" id="{838D8687-C4CB-43E3-8F1C-A2B08F30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883" y="421999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2">
            <a:extLst>
              <a:ext uri="{FF2B5EF4-FFF2-40B4-BE49-F238E27FC236}">
                <a16:creationId xmlns:a16="http://schemas.microsoft.com/office/drawing/2014/main" id="{9309AC54-9932-4958-9368-6DD05F6E9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283" y="437239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13">
            <a:extLst>
              <a:ext uri="{FF2B5EF4-FFF2-40B4-BE49-F238E27FC236}">
                <a16:creationId xmlns:a16="http://schemas.microsoft.com/office/drawing/2014/main" id="{2B564711-F0DA-4DD3-A9B8-BF4610064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283" y="399139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14">
            <a:extLst>
              <a:ext uri="{FF2B5EF4-FFF2-40B4-BE49-F238E27FC236}">
                <a16:creationId xmlns:a16="http://schemas.microsoft.com/office/drawing/2014/main" id="{BA14B17D-9672-4AEC-BB43-EEAB67C7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983" y="397869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15">
            <a:extLst>
              <a:ext uri="{FF2B5EF4-FFF2-40B4-BE49-F238E27FC236}">
                <a16:creationId xmlns:a16="http://schemas.microsoft.com/office/drawing/2014/main" id="{2473BEBC-3DE8-4AF5-81FC-814B94ED6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683" y="490579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16">
            <a:extLst>
              <a:ext uri="{FF2B5EF4-FFF2-40B4-BE49-F238E27FC236}">
                <a16:creationId xmlns:a16="http://schemas.microsoft.com/office/drawing/2014/main" id="{E2CBB646-E894-4320-8BBE-E6BC441E9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4283" y="490579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7">
            <a:extLst>
              <a:ext uri="{FF2B5EF4-FFF2-40B4-BE49-F238E27FC236}">
                <a16:creationId xmlns:a16="http://schemas.microsoft.com/office/drawing/2014/main" id="{E1981E60-FC1C-42FF-BFDD-C2E537422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183" y="542649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AutoShape 18">
            <a:extLst>
              <a:ext uri="{FF2B5EF4-FFF2-40B4-BE49-F238E27FC236}">
                <a16:creationId xmlns:a16="http://schemas.microsoft.com/office/drawing/2014/main" id="{35B67199-DABA-4241-BA76-2240C1F5F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483" y="429619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19">
            <a:extLst>
              <a:ext uri="{FF2B5EF4-FFF2-40B4-BE49-F238E27FC236}">
                <a16:creationId xmlns:a16="http://schemas.microsoft.com/office/drawing/2014/main" id="{BDA09491-B2F6-4167-91C2-2D66C6333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183" y="474069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AutoShape 20">
            <a:extLst>
              <a:ext uri="{FF2B5EF4-FFF2-40B4-BE49-F238E27FC236}">
                <a16:creationId xmlns:a16="http://schemas.microsoft.com/office/drawing/2014/main" id="{7E062B61-5519-49AC-969F-EA4E290C7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683" y="513439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21">
            <a:extLst>
              <a:ext uri="{FF2B5EF4-FFF2-40B4-BE49-F238E27FC236}">
                <a16:creationId xmlns:a16="http://schemas.microsoft.com/office/drawing/2014/main" id="{511A190F-81F0-4AE9-8C7D-A9A353425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0483" y="421999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2">
            <a:extLst>
              <a:ext uri="{FF2B5EF4-FFF2-40B4-BE49-F238E27FC236}">
                <a16:creationId xmlns:a16="http://schemas.microsoft.com/office/drawing/2014/main" id="{1EFDF3D7-4BA8-4666-896F-BEBA86E744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1616" y="2783303"/>
            <a:ext cx="2351315" cy="2571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AutoShape 23">
            <a:extLst>
              <a:ext uri="{FF2B5EF4-FFF2-40B4-BE49-F238E27FC236}">
                <a16:creationId xmlns:a16="http://schemas.microsoft.com/office/drawing/2014/main" id="{0B83D21F-FAD3-47E7-A3CA-B1A60493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008" y="270710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24">
            <a:extLst>
              <a:ext uri="{FF2B5EF4-FFF2-40B4-BE49-F238E27FC236}">
                <a16:creationId xmlns:a16="http://schemas.microsoft.com/office/drawing/2014/main" id="{76FEE442-6714-463B-9923-5DA74C739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608" y="278330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16E79240-CC14-42A8-B0B2-E835C7D08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2408" y="354530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26">
                <a:extLst>
                  <a:ext uri="{FF2B5EF4-FFF2-40B4-BE49-F238E27FC236}">
                    <a16:creationId xmlns:a16="http://schemas.microsoft.com/office/drawing/2014/main" id="{60413F9B-0500-4DD6-83B4-856668E9E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71908" y="2430879"/>
                <a:ext cx="162226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vi-VN" i="1" dirty="0">
                  <a:latin typeface="Cambria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 Box 26">
                <a:extLst>
                  <a:ext uri="{FF2B5EF4-FFF2-40B4-BE49-F238E27FC236}">
                    <a16:creationId xmlns:a16="http://schemas.microsoft.com/office/drawing/2014/main" id="{60413F9B-0500-4DD6-83B4-856668E9E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1908" y="2430879"/>
                <a:ext cx="16222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27">
                <a:extLst>
                  <a:ext uri="{FF2B5EF4-FFF2-40B4-BE49-F238E27FC236}">
                    <a16:creationId xmlns:a16="http://schemas.microsoft.com/office/drawing/2014/main" id="{F20F6124-1650-4DE4-B5E9-043AEFC5C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5988" y="4513143"/>
                <a:ext cx="162226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vi-VN" i="1" dirty="0">
                  <a:latin typeface="Cambria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 Box 27">
                <a:extLst>
                  <a:ext uri="{FF2B5EF4-FFF2-40B4-BE49-F238E27FC236}">
                    <a16:creationId xmlns:a16="http://schemas.microsoft.com/office/drawing/2014/main" id="{F20F6124-1650-4DE4-B5E9-043AEFC5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45988" y="4513143"/>
                <a:ext cx="16222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28">
                <a:extLst>
                  <a:ext uri="{FF2B5EF4-FFF2-40B4-BE49-F238E27FC236}">
                    <a16:creationId xmlns:a16="http://schemas.microsoft.com/office/drawing/2014/main" id="{AD070497-3FDC-4745-A255-82E581A3DA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8892" y="3550977"/>
                <a:ext cx="15525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vi-VN" i="1" dirty="0">
                  <a:latin typeface="Cambria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 Box 28">
                <a:extLst>
                  <a:ext uri="{FF2B5EF4-FFF2-40B4-BE49-F238E27FC236}">
                    <a16:creationId xmlns:a16="http://schemas.microsoft.com/office/drawing/2014/main" id="{AD070497-3FDC-4745-A255-82E581A3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8892" y="3550977"/>
                <a:ext cx="15525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7">
                <a:extLst>
                  <a:ext uri="{FF2B5EF4-FFF2-40B4-BE49-F238E27FC236}">
                    <a16:creationId xmlns:a16="http://schemas.microsoft.com/office/drawing/2014/main" id="{F4B84C10-3842-4543-9D17-0F2BFF04D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8858" y="2226612"/>
                <a:ext cx="5785850" cy="3581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a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separating the dataset and satisfying: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vi-VN" sz="2000" i="1" dirty="0">
                  <a:latin typeface="CambriaMath"/>
                  <a:cs typeface="Times New Roman" panose="02020603050405020304" pitchFamily="18" charset="0"/>
                </a:endParaRPr>
              </a:p>
              <a:p>
                <a:pPr>
                  <a:buFont typeface="Times New Roman" panose="02020603050405020304" pitchFamily="18" charset="0"/>
                  <a:buChar char="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separate the data and have the following equations: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i="1" dirty="0">
                    <a:latin typeface="CambriaMath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equidistant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vi-V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Content Placeholder 7">
                <a:extLst>
                  <a:ext uri="{FF2B5EF4-FFF2-40B4-BE49-F238E27FC236}">
                    <a16:creationId xmlns:a16="http://schemas.microsoft.com/office/drawing/2014/main" id="{F4B84C10-3842-4543-9D17-0F2BFF04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58" y="2226612"/>
                <a:ext cx="5785850" cy="3581708"/>
              </a:xfrm>
              <a:prstGeom prst="rect">
                <a:avLst/>
              </a:prstGeom>
              <a:blipFill>
                <a:blip r:embed="rId5"/>
                <a:stretch>
                  <a:fillRect l="-1159" t="-1701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22">
            <a:extLst>
              <a:ext uri="{FF2B5EF4-FFF2-40B4-BE49-F238E27FC236}">
                <a16:creationId xmlns:a16="http://schemas.microsoft.com/office/drawing/2014/main" id="{32B85C2A-5852-48B9-A2E9-674799E3F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03384" y="3067746"/>
            <a:ext cx="2359024" cy="25801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0C219A39-5EC0-42C8-9B6F-41DF3D229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2591" y="2812045"/>
            <a:ext cx="2517302" cy="275329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2">
            <a:extLst>
              <a:ext uri="{FF2B5EF4-FFF2-40B4-BE49-F238E27FC236}">
                <a16:creationId xmlns:a16="http://schemas.microsoft.com/office/drawing/2014/main" id="{1248AA81-74C2-447A-B3E1-97E9254CC7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56673" y="3437078"/>
            <a:ext cx="208756" cy="1893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Line 22">
            <a:extLst>
              <a:ext uri="{FF2B5EF4-FFF2-40B4-BE49-F238E27FC236}">
                <a16:creationId xmlns:a16="http://schemas.microsoft.com/office/drawing/2014/main" id="{983FDE20-8F5A-42C9-A014-4420CCD569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75799" y="3527844"/>
            <a:ext cx="208755" cy="1726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C828E4-52E7-4435-A38C-6C7715CC0F64}"/>
              </a:ext>
            </a:extLst>
          </p:cNvPr>
          <p:cNvCxnSpPr/>
          <p:nvPr/>
        </p:nvCxnSpPr>
        <p:spPr>
          <a:xfrm flipV="1">
            <a:off x="9040058" y="3527844"/>
            <a:ext cx="44450" cy="7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B2B8C9-36E7-4544-8542-B6CE89FF2798}"/>
              </a:ext>
            </a:extLst>
          </p:cNvPr>
          <p:cNvCxnSpPr/>
          <p:nvPr/>
        </p:nvCxnSpPr>
        <p:spPr>
          <a:xfrm flipV="1">
            <a:off x="9364621" y="3618610"/>
            <a:ext cx="44450" cy="7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You need to select two hyperplanes separating the data with no points between them</a:t>
                </a:r>
              </a:p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simplify the problem.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latin typeface="Times New Roman" panose="02020603050405020304" pitchFamily="18" charset="0"/>
                  </a:rPr>
                  <a:t>Now we want to be sure that they have no points between them.</a:t>
                </a:r>
              </a:p>
              <a:p>
                <a:pPr marL="0" indent="0">
                  <a:buNone/>
                </a:pPr>
                <a:endParaRPr lang="en-US" sz="20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  <a:blipFill>
                <a:blip r:embed="rId2"/>
                <a:stretch>
                  <a:fillRect l="-670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51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Find the biggest margin</a:t>
            </a:r>
          </a:p>
        </p:txBody>
      </p:sp>
    </p:spTree>
    <p:extLst>
      <p:ext uri="{BB962C8B-B14F-4D97-AF65-F5344CB8AC3E}">
        <p14:creationId xmlns:p14="http://schemas.microsoft.com/office/powerpoint/2010/main" val="115710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You need to select two hyperplanes separating the data with no points between them</a:t>
                </a:r>
              </a:p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won’t select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hyperplane, we will only select those who meet the two following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constraints:</a:t>
                </a:r>
              </a:p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either: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having the class 1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latin typeface="Times New Roman" panose="02020603050405020304" pitchFamily="18" charset="0"/>
                  </a:rPr>
                  <a:t>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≤−1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having the class -1</a:t>
                </a:r>
              </a:p>
              <a:p>
                <a:pPr marL="0" indent="0" algn="ctr">
                  <a:buNone/>
                </a:pPr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  <a:blipFill>
                <a:blip r:embed="rId2"/>
                <a:stretch>
                  <a:fillRect l="-670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51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Find the biggest margin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BB054-FD4D-476F-A5A2-09541CE2D15E}"/>
              </a:ext>
            </a:extLst>
          </p:cNvPr>
          <p:cNvSpPr txBox="1"/>
          <p:nvPr/>
        </p:nvSpPr>
        <p:spPr>
          <a:xfrm>
            <a:off x="9098280" y="3299460"/>
            <a:ext cx="51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22395-5387-4922-96F1-44A93AF589E8}"/>
              </a:ext>
            </a:extLst>
          </p:cNvPr>
          <p:cNvSpPr txBox="1"/>
          <p:nvPr/>
        </p:nvSpPr>
        <p:spPr>
          <a:xfrm>
            <a:off x="9098280" y="4101741"/>
            <a:ext cx="51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43622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858" y="1620899"/>
                <a:ext cx="10014284" cy="4475101"/>
              </a:xfrm>
            </p:spPr>
            <p:txBody>
              <a:bodyPr numCol="1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000" b="1" dirty="0">
                    <a:latin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</a:rPr>
                  <a:t> having the class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≤−1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</a:rPr>
                  <a:t>equation </a:t>
                </a:r>
                <a:r>
                  <a:rPr lang="en-US" sz="2000" b="1" dirty="0">
                    <a:latin typeface="Times New Roman" panose="02020603050405020304" pitchFamily="18" charset="0"/>
                  </a:rPr>
                  <a:t>(2)</a:t>
                </a:r>
                <a:r>
                  <a:rPr lang="en-US" sz="2000" dirty="0">
                    <a:latin typeface="Times New Roman" panose="02020603050405020304" pitchFamily="18" charset="0"/>
                  </a:rPr>
                  <a:t> also be written: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</a:rPr>
                  <a:t> having the class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>
                  <a:latin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latin typeface="Times New Roman" panose="02020603050405020304" pitchFamily="18" charset="0"/>
                  </a:rPr>
                  <a:t>equation </a:t>
                </a:r>
                <a:r>
                  <a:rPr lang="en-US" sz="2000" b="1" dirty="0">
                    <a:latin typeface="Times New Roman" panose="02020603050405020304" pitchFamily="18" charset="0"/>
                  </a:rPr>
                  <a:t>(1)</a:t>
                </a:r>
                <a:r>
                  <a:rPr lang="en-US" sz="2000" dirty="0">
                    <a:latin typeface="Times New Roman" panose="02020603050405020304" pitchFamily="18" charset="0"/>
                  </a:rPr>
                  <a:t>,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</a:rPr>
                  <a:t> it doesn’t change the sign of the </a:t>
                </a:r>
                <a:r>
                  <a:rPr lang="en-US" sz="2000" dirty="0" err="1">
                    <a:latin typeface="Times New Roman" panose="02020603050405020304" pitchFamily="18" charset="0"/>
                  </a:rPr>
                  <a:t>inquation</a:t>
                </a:r>
                <a:endParaRPr lang="en-US" sz="2000" dirty="0">
                  <a:latin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</a:rPr>
                  <a:t> having the class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>
                  <a:latin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latin typeface="Times New Roman" panose="02020603050405020304" pitchFamily="18" charset="0"/>
                  </a:rPr>
                  <a:t>Combining equations </a:t>
                </a:r>
                <a:r>
                  <a:rPr lang="en-US" sz="2000" b="1" dirty="0">
                    <a:latin typeface="Times New Roman" panose="02020603050405020304" pitchFamily="18" charset="0"/>
                  </a:rPr>
                  <a:t>(1)</a:t>
                </a:r>
                <a:r>
                  <a:rPr lang="en-US" sz="2000" dirty="0">
                    <a:latin typeface="Times New Roman" panose="02020603050405020304" pitchFamily="18" charset="0"/>
                  </a:rPr>
                  <a:t> and </a:t>
                </a:r>
                <a:r>
                  <a:rPr lang="en-US" sz="2000" b="1" dirty="0">
                    <a:latin typeface="Times New Roman" panose="02020603050405020304" pitchFamily="18" charset="0"/>
                  </a:rPr>
                  <a:t>(2):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latin typeface="Times New Roman" panose="02020603050405020304" pitchFamily="18" charset="0"/>
                  </a:rPr>
                  <a:t>(</a:t>
                </a:r>
                <a:r>
                  <a:rPr lang="en-US" sz="2000" b="1" dirty="0">
                    <a:latin typeface="Times New Roman" panose="02020603050405020304" pitchFamily="18" charset="0"/>
                  </a:rPr>
                  <a:t>constraint</a:t>
                </a:r>
                <a:r>
                  <a:rPr lang="en-US" sz="2000" dirty="0">
                    <a:latin typeface="Times New Roman" panose="02020603050405020304" pitchFamily="18" charset="0"/>
                  </a:rPr>
                  <a:t> proves that there’s no point between 2 hyperplanes)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858" y="1620899"/>
                <a:ext cx="10014284" cy="4475101"/>
              </a:xfrm>
              <a:blipFill>
                <a:blip r:embed="rId2"/>
                <a:stretch>
                  <a:fillRect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51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Find the biggest margin</a:t>
            </a:r>
          </a:p>
        </p:txBody>
      </p:sp>
    </p:spTree>
    <p:extLst>
      <p:ext uri="{BB962C8B-B14F-4D97-AF65-F5344CB8AC3E}">
        <p14:creationId xmlns:p14="http://schemas.microsoft.com/office/powerpoint/2010/main" val="354463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FAF03-23F4-41D2-9075-1B52C21B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58" y="1620899"/>
            <a:ext cx="10014284" cy="433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Maximize the distance between the two hyperplanes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51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Find the biggest margin</a:t>
            </a:r>
          </a:p>
        </p:txBody>
      </p:sp>
      <p:sp>
        <p:nvSpPr>
          <p:cNvPr id="30" name="Line 4">
            <a:extLst>
              <a:ext uri="{FF2B5EF4-FFF2-40B4-BE49-F238E27FC236}">
                <a16:creationId xmlns:a16="http://schemas.microsoft.com/office/drawing/2014/main" id="{A779100C-37BA-4062-A8E7-9F6D140912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1246" y="2378826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39596D1D-6F0F-4C5B-8055-C5EE8CD4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6308" y="5304589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E2AE88F8-F738-4FDD-B402-16547B437F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2188" y="2160414"/>
            <a:ext cx="2995760" cy="32766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E8241ECE-DABF-4E23-8270-72BBA06F82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05902" y="2623759"/>
            <a:ext cx="2881990" cy="3152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45970046-6989-4DD3-97AC-EE6E6F67D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9997" y="2352818"/>
            <a:ext cx="2858016" cy="312595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F7AEB3-4E23-46BF-B8B2-D5395EEED30B}"/>
                  </a:ext>
                </a:extLst>
              </p:cNvPr>
              <p:cNvSpPr txBox="1"/>
              <p:nvPr/>
            </p:nvSpPr>
            <p:spPr>
              <a:xfrm>
                <a:off x="8298180" y="2773680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F7AEB3-4E23-46BF-B8B2-D5395EEED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80" y="2773680"/>
                <a:ext cx="52924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B0F9336-B144-4551-A7F8-12AD1F60C30E}"/>
                  </a:ext>
                </a:extLst>
              </p:cNvPr>
              <p:cNvSpPr txBox="1"/>
              <p:nvPr/>
            </p:nvSpPr>
            <p:spPr>
              <a:xfrm>
                <a:off x="10118013" y="3059668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B0F9336-B144-4551-A7F8-12AD1F60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013" y="3059668"/>
                <a:ext cx="5292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2D6A6B-B84F-4E3A-9D0F-342E4917BC58}"/>
                  </a:ext>
                </a:extLst>
              </p:cNvPr>
              <p:cNvSpPr txBox="1"/>
              <p:nvPr/>
            </p:nvSpPr>
            <p:spPr>
              <a:xfrm>
                <a:off x="10047601" y="2061741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2D6A6B-B84F-4E3A-9D0F-342E4917B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601" y="2061741"/>
                <a:ext cx="5292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6B54FF-5134-4A51-B70C-16558DEFE717}"/>
              </a:ext>
            </a:extLst>
          </p:cNvPr>
          <p:cNvCxnSpPr/>
          <p:nvPr/>
        </p:nvCxnSpPr>
        <p:spPr>
          <a:xfrm flipH="1" flipV="1">
            <a:off x="8677275" y="3194050"/>
            <a:ext cx="771525" cy="679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A8DCA3A-4942-48BE-9757-AC75AB10D31E}"/>
              </a:ext>
            </a:extLst>
          </p:cNvPr>
          <p:cNvSpPr/>
          <p:nvPr/>
        </p:nvSpPr>
        <p:spPr>
          <a:xfrm>
            <a:off x="9425940" y="38466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FE15C04-E37A-4ABE-8623-7C129B8BCEC3}"/>
              </a:ext>
            </a:extLst>
          </p:cNvPr>
          <p:cNvCxnSpPr>
            <a:cxnSpLocks/>
          </p:cNvCxnSpPr>
          <p:nvPr/>
        </p:nvCxnSpPr>
        <p:spPr>
          <a:xfrm>
            <a:off x="8865525" y="3011323"/>
            <a:ext cx="762423" cy="658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98DF4CE-7B81-4CD7-9270-E1CCD1ACB805}"/>
                  </a:ext>
                </a:extLst>
              </p:cNvPr>
              <p:cNvSpPr txBox="1"/>
              <p:nvPr/>
            </p:nvSpPr>
            <p:spPr>
              <a:xfrm>
                <a:off x="9361200" y="3785575"/>
                <a:ext cx="415498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98DF4CE-7B81-4CD7-9270-E1CCD1ACB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00" y="3785575"/>
                <a:ext cx="415498" cy="332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AB02BB-18AD-4BDF-82F0-6BE5F9665484}"/>
                  </a:ext>
                </a:extLst>
              </p:cNvPr>
              <p:cNvSpPr txBox="1"/>
              <p:nvPr/>
            </p:nvSpPr>
            <p:spPr>
              <a:xfrm>
                <a:off x="8950262" y="2848543"/>
                <a:ext cx="35214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baseline="-250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baseline="-25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AB02BB-18AD-4BDF-82F0-6BE5F9665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262" y="2848543"/>
                <a:ext cx="352148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7">
                <a:extLst>
                  <a:ext uri="{FF2B5EF4-FFF2-40B4-BE49-F238E27FC236}">
                    <a16:creationId xmlns:a16="http://schemas.microsoft.com/office/drawing/2014/main" id="{A1E487E7-7974-4E19-994C-691C23410D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8858" y="2012007"/>
                <a:ext cx="5785850" cy="3581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Times New Roman" panose="02020603050405020304" pitchFamily="18" charset="0"/>
                  <a:buChar char="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hyperplane having the equation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hyperplane having the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Times New Roman" panose="02020603050405020304" pitchFamily="18" charset="0"/>
                  <a:buChar char="−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point in the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Times New Roman" panose="02020603050405020304" pitchFamily="18" charset="0"/>
                  <a:buChar char="−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Content Placeholder 7">
                <a:extLst>
                  <a:ext uri="{FF2B5EF4-FFF2-40B4-BE49-F238E27FC236}">
                    <a16:creationId xmlns:a16="http://schemas.microsoft.com/office/drawing/2014/main" id="{A1E487E7-7974-4E19-994C-691C23410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58" y="2012007"/>
                <a:ext cx="5785850" cy="3581708"/>
              </a:xfrm>
              <a:prstGeom prst="rect">
                <a:avLst/>
              </a:prstGeom>
              <a:blipFill>
                <a:blip r:embed="rId7"/>
                <a:stretch>
                  <a:fillRect l="-948" t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DE165E7-1727-4DF5-84FB-CDAF12F33F3E}"/>
              </a:ext>
            </a:extLst>
          </p:cNvPr>
          <p:cNvCxnSpPr>
            <a:cxnSpLocks/>
          </p:cNvCxnSpPr>
          <p:nvPr/>
        </p:nvCxnSpPr>
        <p:spPr>
          <a:xfrm flipH="1" flipV="1">
            <a:off x="7964324" y="3011324"/>
            <a:ext cx="460539" cy="4605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3C138D5-9BAC-45E9-92A9-0DC073FDBFD4}"/>
              </a:ext>
            </a:extLst>
          </p:cNvPr>
          <p:cNvSpPr txBox="1"/>
          <p:nvPr/>
        </p:nvSpPr>
        <p:spPr>
          <a:xfrm flipH="1">
            <a:off x="8154044" y="29695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10843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FAF03-23F4-41D2-9075-1B52C21B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58" y="1620899"/>
            <a:ext cx="10014284" cy="433220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1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2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174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Contents:</a:t>
            </a:r>
          </a:p>
        </p:txBody>
      </p:sp>
    </p:spTree>
    <p:extLst>
      <p:ext uri="{BB962C8B-B14F-4D97-AF65-F5344CB8AC3E}">
        <p14:creationId xmlns:p14="http://schemas.microsoft.com/office/powerpoint/2010/main" val="286755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Maximize the distance between the two hyperplanes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:r>
                  <a:rPr lang="en-US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Maximizing the margin is the same thing as minimizing the norm of w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Minimize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𝒙𝒊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</a:rPr>
                  <a:t>(for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  <a:blipFill>
                <a:blip r:embed="rId2"/>
                <a:stretch>
                  <a:fillRect l="-670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51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Find the biggest margin</a:t>
            </a:r>
          </a:p>
        </p:txBody>
      </p:sp>
    </p:spTree>
    <p:extLst>
      <p:ext uri="{BB962C8B-B14F-4D97-AF65-F5344CB8AC3E}">
        <p14:creationId xmlns:p14="http://schemas.microsoft.com/office/powerpoint/2010/main" val="117809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</p:spPr>
            <p:txBody>
              <a:bodyPr>
                <a:normAutofit/>
              </a:bodyPr>
              <a:lstStyle/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Kernal trick: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Replaces x with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buFont typeface="Courier New" panose="02070309020205020404" pitchFamily="49" charset="0"/>
                  <a:buChar char="+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calculated, using Kernel function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solution in transformed space may be non-linear in original space.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  <a:blipFill>
                <a:blip r:embed="rId3"/>
                <a:stretch>
                  <a:fillRect l="-548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51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Kernel trick:</a:t>
            </a:r>
          </a:p>
        </p:txBody>
      </p:sp>
    </p:spTree>
    <p:extLst>
      <p:ext uri="{BB962C8B-B14F-4D97-AF65-F5344CB8AC3E}">
        <p14:creationId xmlns:p14="http://schemas.microsoft.com/office/powerpoint/2010/main" val="95969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</p:spPr>
            <p:txBody>
              <a:bodyPr>
                <a:normAutofit/>
              </a:bodyPr>
              <a:lstStyle/>
              <a:p>
                <a:pPr>
                  <a:buFont typeface="Times New Roman" panose="02020603050405020304" pitchFamily="18" charset="0"/>
                  <a:buChar char="−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 complexity now takes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apply standard well-developed linear tools for non-linear case.</a:t>
                </a:r>
              </a:p>
              <a:p>
                <a:pPr>
                  <a:buFont typeface="Times New Roman" panose="02020603050405020304" pitchFamily="18" charset="0"/>
                  <a:buChar char="−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apply methods for non-vector objects: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ings of variable length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Graphs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Structured object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FAF03-23F4-41D2-9075-1B52C21B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858" y="1620899"/>
                <a:ext cx="10014284" cy="4332201"/>
              </a:xfrm>
              <a:blipFill>
                <a:blip r:embed="rId3"/>
                <a:stretch>
                  <a:fillRect l="-548" t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519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Kernel trick: Benefits</a:t>
            </a:r>
          </a:p>
        </p:txBody>
      </p:sp>
    </p:spTree>
    <p:extLst>
      <p:ext uri="{BB962C8B-B14F-4D97-AF65-F5344CB8AC3E}">
        <p14:creationId xmlns:p14="http://schemas.microsoft.com/office/powerpoint/2010/main" val="65609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E93CC5D-E013-41CD-A228-76E74D4D3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770880"/>
            <a:ext cx="7105650" cy="38481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199" y="1081638"/>
            <a:ext cx="740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Kernel trick: Non-linear features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67272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A547B255-8CF7-4A56-8571-210AD70903D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7410076"/>
                  </p:ext>
                </p:extLst>
              </p:nvPr>
            </p:nvGraphicFramePr>
            <p:xfrm>
              <a:off x="1208950" y="1725161"/>
              <a:ext cx="9774100" cy="22963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001699">
                      <a:extLst>
                        <a:ext uri="{9D8B030D-6E8A-4147-A177-3AD203B41FA5}">
                          <a16:colId xmlns:a16="http://schemas.microsoft.com/office/drawing/2014/main" val="1683950505"/>
                        </a:ext>
                      </a:extLst>
                    </a:gridCol>
                    <a:gridCol w="2775284">
                      <a:extLst>
                        <a:ext uri="{9D8B030D-6E8A-4147-A177-3AD203B41FA5}">
                          <a16:colId xmlns:a16="http://schemas.microsoft.com/office/drawing/2014/main" val="579040173"/>
                        </a:ext>
                      </a:extLst>
                    </a:gridCol>
                    <a:gridCol w="2192867">
                      <a:extLst>
                        <a:ext uri="{9D8B030D-6E8A-4147-A177-3AD203B41FA5}">
                          <a16:colId xmlns:a16="http://schemas.microsoft.com/office/drawing/2014/main" val="1914381751"/>
                        </a:ext>
                      </a:extLst>
                    </a:gridCol>
                    <a:gridCol w="2804250">
                      <a:extLst>
                        <a:ext uri="{9D8B030D-6E8A-4147-A177-3AD203B41FA5}">
                          <a16:colId xmlns:a16="http://schemas.microsoft.com/office/drawing/2014/main" val="13499922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Mathematical 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kernal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69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kern="120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‘linear’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3907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kern="120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  <m:r>
                                          <a:rPr lang="en-US" sz="1800" i="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𝛾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‘poly’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degree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gamma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coef0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8716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Sigmoid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kern="120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tanh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𝛾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‘sigmoid’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gamma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coef0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3249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rbf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kern="120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𝛾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180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+mn-lt"/>
                                                    <a:ea typeface="+mn-ea"/>
                                                    <a:cs typeface="+mn-cs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sz="1800" i="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i="0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‘</a:t>
                          </a:r>
                          <a:r>
                            <a:rPr lang="en-US" sz="2000" dirty="0" err="1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rbf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𝛾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669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A547B255-8CF7-4A56-8571-210AD70903D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7410076"/>
                  </p:ext>
                </p:extLst>
              </p:nvPr>
            </p:nvGraphicFramePr>
            <p:xfrm>
              <a:off x="1208950" y="1725161"/>
              <a:ext cx="9774100" cy="22963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001699">
                      <a:extLst>
                        <a:ext uri="{9D8B030D-6E8A-4147-A177-3AD203B41FA5}">
                          <a16:colId xmlns:a16="http://schemas.microsoft.com/office/drawing/2014/main" val="1683950505"/>
                        </a:ext>
                      </a:extLst>
                    </a:gridCol>
                    <a:gridCol w="2775284">
                      <a:extLst>
                        <a:ext uri="{9D8B030D-6E8A-4147-A177-3AD203B41FA5}">
                          <a16:colId xmlns:a16="http://schemas.microsoft.com/office/drawing/2014/main" val="579040173"/>
                        </a:ext>
                      </a:extLst>
                    </a:gridCol>
                    <a:gridCol w="2192867">
                      <a:extLst>
                        <a:ext uri="{9D8B030D-6E8A-4147-A177-3AD203B41FA5}">
                          <a16:colId xmlns:a16="http://schemas.microsoft.com/office/drawing/2014/main" val="1914381751"/>
                        </a:ext>
                      </a:extLst>
                    </a:gridCol>
                    <a:gridCol w="2804250">
                      <a:extLst>
                        <a:ext uri="{9D8B030D-6E8A-4147-A177-3AD203B41FA5}">
                          <a16:colId xmlns:a16="http://schemas.microsoft.com/office/drawing/2014/main" val="134999221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Mathematical 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kernal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690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149" t="-107692" r="-180263" b="-4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‘linear’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390720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149" t="-116379" r="-180263" b="-13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‘poly’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8913" t="-116379" r="-435" b="-130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8716120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Sigmoid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149" t="-380303" r="-180263" b="-1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‘sigmoid’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8913" t="-380303" r="-435" b="-128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249175"/>
                      </a:ext>
                    </a:extLst>
                  </a:tr>
                  <a:tr h="4017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rbf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149" t="-480303" r="-180263" b="-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‘</a:t>
                          </a:r>
                          <a:r>
                            <a:rPr lang="en-US" sz="2000" dirty="0" err="1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rbf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8913" t="-480303" r="-435" b="-28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669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199" y="1081638"/>
            <a:ext cx="562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Kernel trick: Commonly used kernels</a:t>
            </a:r>
          </a:p>
        </p:txBody>
      </p:sp>
    </p:spTree>
    <p:extLst>
      <p:ext uri="{BB962C8B-B14F-4D97-AF65-F5344CB8AC3E}">
        <p14:creationId xmlns:p14="http://schemas.microsoft.com/office/powerpoint/2010/main" val="243265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FAF03-23F4-41D2-9075-1B52C21B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58" y="1620899"/>
            <a:ext cx="10014284" cy="433220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Vladimir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Vapnik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Alexey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Chervonenkis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Vapnik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Chervonenkis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theory (VC theory) during 1960 – 1990.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the statistical learning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and starting point for the Support Vector Machines (SVMs)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History and Background:</a:t>
            </a:r>
          </a:p>
        </p:txBody>
      </p:sp>
    </p:spTree>
    <p:extLst>
      <p:ext uri="{BB962C8B-B14F-4D97-AF65-F5344CB8AC3E}">
        <p14:creationId xmlns:p14="http://schemas.microsoft.com/office/powerpoint/2010/main" val="33487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FAF03-23F4-41D2-9075-1B52C21B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58" y="1620899"/>
            <a:ext cx="10014284" cy="433220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 optimal hyperplane which categorizes samples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classification and regression analysis</a:t>
            </a:r>
          </a:p>
          <a:p>
            <a:pPr>
              <a:buFont typeface="Calibri" panose="020F0502020204030204" pitchFamily="34" charset="0"/>
              <a:buChar char="−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200" y="1081638"/>
            <a:ext cx="207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Concept:</a:t>
            </a:r>
          </a:p>
        </p:txBody>
      </p:sp>
    </p:spTree>
    <p:extLst>
      <p:ext uri="{BB962C8B-B14F-4D97-AF65-F5344CB8AC3E}">
        <p14:creationId xmlns:p14="http://schemas.microsoft.com/office/powerpoint/2010/main" val="255074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FAF03-23F4-41D2-9075-1B52C21B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58" y="1620899"/>
            <a:ext cx="5807241" cy="433220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the closest data points and the hyperplane (on both sides).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optimized line (hyperplane) with maximum margin is termed as Margin Maximal Hyperplane.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closest points where the margin distance is calculated are considered as the support vectors.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199" y="1081638"/>
            <a:ext cx="800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Definitions: Margin</a:t>
            </a:r>
          </a:p>
        </p:txBody>
      </p:sp>
      <p:pic>
        <p:nvPicPr>
          <p:cNvPr id="15" name="Picture 14" descr="A picture containing antenna&#10;&#10;Description automatically generated">
            <a:extLst>
              <a:ext uri="{FF2B5EF4-FFF2-40B4-BE49-F238E27FC236}">
                <a16:creationId xmlns:a16="http://schemas.microsoft.com/office/drawing/2014/main" id="{81C32818-D691-49DF-818D-DFF08547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567" y="1667823"/>
            <a:ext cx="3825841" cy="341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7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FB2603F-BDD3-4F72-AEFA-E98BCB494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31" y="1468498"/>
            <a:ext cx="9273387" cy="445554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199" y="1081638"/>
            <a:ext cx="800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Non-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linearly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Linearly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separable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vi-VN" sz="2800" b="1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4338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DC0077B-8E81-4F1F-944C-5B932F4E2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5" y="1358460"/>
            <a:ext cx="9647370" cy="454701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199" y="1081638"/>
            <a:ext cx="800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Non-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linearly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Linearly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separable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vi-VN" sz="2800" b="1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7095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FAF03-23F4-41D2-9075-1B52C21B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83" y="3208019"/>
            <a:ext cx="10588792" cy="1192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we use to separate the data when there are more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three dimensions?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what is called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1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0CAB-432E-4761-970C-360050C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7522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Vector Machines - SVMs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FAF03-23F4-41D2-9075-1B52C21B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58" y="1620899"/>
            <a:ext cx="5007142" cy="433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mbriaMath"/>
              </a:rPr>
              <a:t>𝑦 = 𝑎𝑥 + 𝑏</a:t>
            </a:r>
            <a:r>
              <a:rPr lang="en-US" sz="1800" dirty="0"/>
              <a:t> </a:t>
            </a:r>
            <a:endParaRPr lang="vi-VN" sz="1800" dirty="0"/>
          </a:p>
          <a:p>
            <a:pPr>
              <a:buFont typeface="Times New Roman" panose="02020603050405020304" pitchFamily="18" charset="0"/>
              <a:buChar char="−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mbriaMath"/>
              </a:rPr>
              <a:t>𝑎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−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mbriaMath"/>
              </a:rPr>
              <a:t>𝑏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intercepts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y-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values of x for which this formula is true,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say that the set of the solutions is a line.</a:t>
            </a:r>
            <a:br>
              <a:rPr lang="en-US" sz="1400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FBD1D-1111-4FC3-97F2-00DFD2727FFE}"/>
              </a:ext>
            </a:extLst>
          </p:cNvPr>
          <p:cNvSpPr/>
          <p:nvPr/>
        </p:nvSpPr>
        <p:spPr>
          <a:xfrm>
            <a:off x="0" y="972954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C691E-8164-47B5-958A-00C0199147B2}"/>
              </a:ext>
            </a:extLst>
          </p:cNvPr>
          <p:cNvSpPr/>
          <p:nvPr/>
        </p:nvSpPr>
        <p:spPr>
          <a:xfrm rot="5400000" flipV="1">
            <a:off x="-1147425" y="3754915"/>
            <a:ext cx="4332202" cy="64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97EF-B134-4B4C-AD08-BF4D3A46EC26}"/>
              </a:ext>
            </a:extLst>
          </p:cNvPr>
          <p:cNvSpPr txBox="1"/>
          <p:nvPr/>
        </p:nvSpPr>
        <p:spPr>
          <a:xfrm>
            <a:off x="838199" y="1081638"/>
            <a:ext cx="800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Definitions:</a:t>
            </a:r>
            <a:r>
              <a:rPr lang="vi-VN" sz="2800" b="1" dirty="0"/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Hyperplanes</a:t>
            </a:r>
            <a:endParaRPr lang="en-US" sz="2800" b="1" dirty="0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AB69FA4C-7CF5-4238-8FE7-B1F1FAC6B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33" y="1933575"/>
            <a:ext cx="39909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1317</Words>
  <Application>Microsoft Office PowerPoint</Application>
  <PresentationFormat>Widescreen</PresentationFormat>
  <Paragraphs>176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CambriaMath</vt:lpstr>
      <vt:lpstr>Courier New</vt:lpstr>
      <vt:lpstr>MJXc-TeX-main-B</vt:lpstr>
      <vt:lpstr>MJXc-TeX-main-R</vt:lpstr>
      <vt:lpstr>Times New Roman</vt:lpstr>
      <vt:lpstr>Office Theme</vt:lpstr>
      <vt:lpstr>SUPPORT VECTOR MACHINES (SVMs)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  <vt:lpstr>Support Vector Machines - SVMs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dc:creator>Trịnh Nhật Tân</dc:creator>
  <cp:lastModifiedBy>Trịnh Nhật Tân</cp:lastModifiedBy>
  <cp:revision>52</cp:revision>
  <dcterms:created xsi:type="dcterms:W3CDTF">2020-12-06T12:26:11Z</dcterms:created>
  <dcterms:modified xsi:type="dcterms:W3CDTF">2020-12-12T02:11:03Z</dcterms:modified>
</cp:coreProperties>
</file>