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5" r:id="rId9"/>
    <p:sldId id="276" r:id="rId10"/>
    <p:sldId id="277" r:id="rId11"/>
    <p:sldId id="278" r:id="rId12"/>
    <p:sldId id="279" r:id="rId13"/>
    <p:sldId id="259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ịnh Nhật Tân" initials="TNT" lastIdx="1" clrIdx="0">
    <p:extLst>
      <p:ext uri="{19B8F6BF-5375-455C-9EA6-DF929625EA0E}">
        <p15:presenceInfo xmlns:p15="http://schemas.microsoft.com/office/powerpoint/2012/main" userId="Trịnh Nhật Tâ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539" autoAdjust="0"/>
  </p:normalViewPr>
  <p:slideViewPr>
    <p:cSldViewPr snapToGrid="0">
      <p:cViewPr>
        <p:scale>
          <a:sx n="100" d="100"/>
          <a:sy n="100" d="100"/>
        </p:scale>
        <p:origin x="93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9C1AA-F04C-45AC-B154-F3105AAA5D6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1900D-29EE-4DE6-8F84-C8FDF087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9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900D-29EE-4DE6-8F84-C8FDF08741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07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900D-29EE-4DE6-8F84-C8FDF08741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6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900D-29EE-4DE6-8F84-C8FDF08741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December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4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December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December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December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5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December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7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December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December 30,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December 30,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8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December 30,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6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December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8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December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2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December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2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owecoryr/universalba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39A8B-534A-47B2-9C6F-13B1D1013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Support Vector Machines - SVMs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6DE17-0590-41DB-8807-15CDDDADB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Group: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A896C6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A896C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A896C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F0279CD-8476-4365-9FAD-EE0CC9803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1962762"/>
            <a:ext cx="5476872" cy="293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8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imbalanced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25013-5716-491C-BE4E-870BECE3BC2C}"/>
              </a:ext>
            </a:extLst>
          </p:cNvPr>
          <p:cNvSpPr txBox="1"/>
          <p:nvPr/>
        </p:nvSpPr>
        <p:spPr>
          <a:xfrm>
            <a:off x="4778171" y="4193873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BC11F2C7-8BDC-41DE-8B90-7DB020627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68" y="1488773"/>
            <a:ext cx="31813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7D3A1DEA-C25A-4423-998B-150FCABE2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62" y="1488773"/>
            <a:ext cx="31432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2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imbalanced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25013-5716-491C-BE4E-870BECE3BC2C}"/>
              </a:ext>
            </a:extLst>
          </p:cNvPr>
          <p:cNvSpPr txBox="1"/>
          <p:nvPr/>
        </p:nvSpPr>
        <p:spPr>
          <a:xfrm>
            <a:off x="5222203" y="4193873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3A8168C-8B97-4DF0-87D2-418D4988D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68" y="1488773"/>
            <a:ext cx="31813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6AE2499D-E9EA-4A84-9ED5-B952F8192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62" y="1488773"/>
            <a:ext cx="31432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60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imbalanced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25013-5716-491C-BE4E-870BECE3BC2C}"/>
              </a:ext>
            </a:extLst>
          </p:cNvPr>
          <p:cNvSpPr txBox="1"/>
          <p:nvPr/>
        </p:nvSpPr>
        <p:spPr>
          <a:xfrm>
            <a:off x="5145451" y="4193873"/>
            <a:ext cx="190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5930646-D7DC-43E6-A812-65629A9BE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853" y="1488773"/>
            <a:ext cx="31813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B171036A-E594-4566-B2DE-B84D4124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432" y="1488773"/>
            <a:ext cx="31432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180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imbalanced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376CB8-A90B-4518-8AF6-6799D55C4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026" y="1257301"/>
            <a:ext cx="6693947" cy="51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2C9DEAC-56A3-4E53-97C9-1082FF8DF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026" y="1257301"/>
            <a:ext cx="6693946" cy="51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7A443FD-B53D-4917-A2DD-7433234E9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025" y="1256037"/>
            <a:ext cx="6693946" cy="51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13C6A7C-A1B3-43CF-A58E-FBBA14EB2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023" y="1254773"/>
            <a:ext cx="6644913" cy="517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58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imbalanced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049B8D0-BD57-4C7C-B24B-BD2F90131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224091"/>
              </p:ext>
            </p:extLst>
          </p:nvPr>
        </p:nvGraphicFramePr>
        <p:xfrm>
          <a:off x="438150" y="1590675"/>
          <a:ext cx="11315700" cy="21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116">
                  <a:extLst>
                    <a:ext uri="{9D8B030D-6E8A-4147-A177-3AD203B41FA5}">
                      <a16:colId xmlns:a16="http://schemas.microsoft.com/office/drawing/2014/main" val="3362487599"/>
                    </a:ext>
                  </a:extLst>
                </a:gridCol>
                <a:gridCol w="2088784">
                  <a:extLst>
                    <a:ext uri="{9D8B030D-6E8A-4147-A177-3AD203B41FA5}">
                      <a16:colId xmlns:a16="http://schemas.microsoft.com/office/drawing/2014/main" val="362322419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830625905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635881765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6534268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90493214"/>
                    </a:ext>
                  </a:extLst>
                </a:gridCol>
              </a:tblGrid>
              <a:tr h="65885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Linear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Non-linear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41547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98.8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758091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91.43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93.2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85.54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49.61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95.15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66670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60.95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91.43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67.62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60.95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93.33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13448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73.14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92.31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75.53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54.7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94.23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265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37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balanced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049B8D0-BD57-4C7C-B24B-BD2F90131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88066"/>
              </p:ext>
            </p:extLst>
          </p:nvPr>
        </p:nvGraphicFramePr>
        <p:xfrm>
          <a:off x="438150" y="1590675"/>
          <a:ext cx="11315700" cy="21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116">
                  <a:extLst>
                    <a:ext uri="{9D8B030D-6E8A-4147-A177-3AD203B41FA5}">
                      <a16:colId xmlns:a16="http://schemas.microsoft.com/office/drawing/2014/main" val="3362487599"/>
                    </a:ext>
                  </a:extLst>
                </a:gridCol>
                <a:gridCol w="2088784">
                  <a:extLst>
                    <a:ext uri="{9D8B030D-6E8A-4147-A177-3AD203B41FA5}">
                      <a16:colId xmlns:a16="http://schemas.microsoft.com/office/drawing/2014/main" val="362322419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830625905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635881765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6534268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90493214"/>
                    </a:ext>
                  </a:extLst>
                </a:gridCol>
              </a:tblGrid>
              <a:tr h="65885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Linear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Non-linear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41547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91.86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94.83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92.28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92.16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96.43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758091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87.89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93.16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88.91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89.44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95.23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66670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97.28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96.93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96.81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95.74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97.87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13448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92.33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94.98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92.67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92.48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96.51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265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245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2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43358EF-5F67-4352-B071-4F54E8D03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212548"/>
            <a:ext cx="9352025" cy="529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091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2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BA6321E-891B-4C35-9A59-064B6946F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212549"/>
            <a:ext cx="9354312" cy="527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254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2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CC1E154-DF44-4D24-B003-B44267A89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212548"/>
            <a:ext cx="9371077" cy="52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129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2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00CF1E3-764E-4899-B42B-9B66EF363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212548"/>
            <a:ext cx="9352025" cy="52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87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918F-27ED-4F50-897A-94945179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488773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source.</a:t>
            </a:r>
          </a:p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imbalanced data.</a:t>
            </a:r>
          </a:p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balanced data.</a:t>
            </a:r>
          </a:p>
          <a:p>
            <a:pPr>
              <a:buFont typeface="Times New Roman" panose="02020603050405020304" pitchFamily="18" charset="0"/>
              <a:buChar char="−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2 methods.</a:t>
            </a:r>
          </a:p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pPr>
              <a:buFont typeface="Times New Roman" panose="02020603050405020304" pitchFamily="18" charset="0"/>
              <a:buChar char="−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3 methods.</a:t>
            </a:r>
          </a:p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4028609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D978C7A-91DD-42BA-B190-90DB2982C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212548"/>
            <a:ext cx="9437750" cy="52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452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3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16A1A25-2F07-44E6-94D6-ED60AFEAF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1" y="1234471"/>
            <a:ext cx="9352024" cy="52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689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2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8ECC9C2-02F2-4E65-8372-6C2528A75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212548"/>
            <a:ext cx="9352026" cy="52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890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2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D886FDD-3C41-41A6-8D62-2D498A9EA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1" y="1212548"/>
            <a:ext cx="9352024" cy="52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80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2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8FACACC2-C453-4005-9037-AC6CB4BBD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49" y="1212548"/>
            <a:ext cx="9352027" cy="52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83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918F-27ED-4F50-897A-94945179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488773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https://www.kaggle.com/lowecoryr/universalbank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customers that are able to accept a loan.</a:t>
            </a:r>
          </a:p>
        </p:txBody>
      </p:sp>
    </p:spTree>
    <p:extLst>
      <p:ext uri="{BB962C8B-B14F-4D97-AF65-F5344CB8AC3E}">
        <p14:creationId xmlns:p14="http://schemas.microsoft.com/office/powerpoint/2010/main" val="121049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918F-27ED-4F50-897A-94945179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488773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C14D1-FE58-4CE4-801D-15AB9743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0419"/>
            <a:ext cx="12192000" cy="2392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565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918F-27ED-4F50-897A-94945179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488773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B38227B-704D-4CAE-B62F-6359549A6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86" y="1488773"/>
            <a:ext cx="3111229" cy="48454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125A9B19-9E58-4144-878A-5788E03ED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12" y="1488772"/>
            <a:ext cx="3098768" cy="4845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1962C96-0785-4B19-9EBA-F6F4CAA60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85" y="1469364"/>
            <a:ext cx="3111228" cy="4864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82114342-A157-46C0-AA98-D6D122ACE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12" y="1488191"/>
            <a:ext cx="3098768" cy="4864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DE716A-0444-409E-A150-93C05497F9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82" y="1469364"/>
            <a:ext cx="3116723" cy="4864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6E6847-32A6-4173-B575-6B82D74626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136" y="1490252"/>
            <a:ext cx="3098767" cy="4862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52A0C470-BE68-404F-9F6F-90C1DFF24C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34" y="1469364"/>
            <a:ext cx="3116724" cy="4864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D6A87DE2-5CA5-4184-91F6-7BCBF7BAE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79" y="1487294"/>
            <a:ext cx="3116723" cy="4864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 descr="Chart, bar chart&#10;&#10;Description automatically generated">
            <a:extLst>
              <a:ext uri="{FF2B5EF4-FFF2-40B4-BE49-F238E27FC236}">
                <a16:creationId xmlns:a16="http://schemas.microsoft.com/office/drawing/2014/main" id="{E0C58253-B278-4C6C-AC1F-EF83A1C47C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256" y="1469364"/>
            <a:ext cx="3098768" cy="4882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377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1AC06D43-8233-4DA1-8DCF-5D27E3DB9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02" y="356502"/>
            <a:ext cx="1828800" cy="2848194"/>
          </a:xfrm>
          <a:prstGeom prst="rect">
            <a:avLst/>
          </a:prstGeom>
        </p:spPr>
      </p:pic>
      <p:pic>
        <p:nvPicPr>
          <p:cNvPr id="15" name="Picture 14" descr="Chart, bar chart, histogram&#10;&#10;Description automatically generated">
            <a:extLst>
              <a:ext uri="{FF2B5EF4-FFF2-40B4-BE49-F238E27FC236}">
                <a16:creationId xmlns:a16="http://schemas.microsoft.com/office/drawing/2014/main" id="{B58D8A88-A69A-4C09-B559-AA20FAB9D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360" y="382157"/>
            <a:ext cx="1828800" cy="2859647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35D05A3F-CCAB-4B83-9057-84FD1C7AC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18" y="390913"/>
            <a:ext cx="1828800" cy="2871101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C6B5ABDD-03C5-4F77-82B7-2788C6BD0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276" y="382157"/>
            <a:ext cx="1828800" cy="29000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F1C2D1-3E62-4D88-BB5A-ECD644E11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2" y="3578091"/>
            <a:ext cx="1828800" cy="29016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2480D0-6163-424C-A238-704607FB1E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05" y="3578091"/>
            <a:ext cx="1828800" cy="2911542"/>
          </a:xfrm>
          <a:prstGeom prst="rect">
            <a:avLst/>
          </a:prstGeom>
        </p:spPr>
      </p:pic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478463CE-4F73-4063-8532-02530D4876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5" y="3558297"/>
            <a:ext cx="1828800" cy="2867283"/>
          </a:xfrm>
          <a:prstGeom prst="rect">
            <a:avLst/>
          </a:prstGeom>
        </p:spPr>
      </p:pic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2B0C57C1-9193-4F40-8825-4350AAA1D2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276" y="3571287"/>
            <a:ext cx="1828800" cy="2915252"/>
          </a:xfrm>
          <a:prstGeom prst="rect">
            <a:avLst/>
          </a:prstGeom>
        </p:spPr>
      </p:pic>
      <p:pic>
        <p:nvPicPr>
          <p:cNvPr id="29" name="Picture 28" descr="Chart, bar chart&#10;&#10;Description automatically generated">
            <a:extLst>
              <a:ext uri="{FF2B5EF4-FFF2-40B4-BE49-F238E27FC236}">
                <a16:creationId xmlns:a16="http://schemas.microsoft.com/office/drawing/2014/main" id="{4C243A32-D35E-4574-909A-DD23DEE7C6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658" y="3578091"/>
            <a:ext cx="1828800" cy="286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8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395E4D3-D97D-46DC-97A2-D87CE82E3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857167"/>
            <a:ext cx="4715500" cy="3143666"/>
          </a:xfrm>
          <a:prstGeom prst="rect">
            <a:avLst/>
          </a:prstGeom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1394582-1F17-44DF-9E8B-75E7EE8A0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877" y="1385888"/>
            <a:ext cx="45624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21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imbalanced data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01CF5BB-8EB2-41F3-AA83-BF6932DBF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11" y="1488773"/>
            <a:ext cx="31813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C7DD19F6-A780-4EB5-997F-6A43B832D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241" y="1494972"/>
            <a:ext cx="31432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B25013-5716-491C-BE4E-870BECE3BC2C}"/>
              </a:ext>
            </a:extLst>
          </p:cNvPr>
          <p:cNvSpPr txBox="1"/>
          <p:nvPr/>
        </p:nvSpPr>
        <p:spPr>
          <a:xfrm>
            <a:off x="5230218" y="4193873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Linear</a:t>
            </a:r>
          </a:p>
        </p:txBody>
      </p:sp>
    </p:spTree>
    <p:extLst>
      <p:ext uri="{BB962C8B-B14F-4D97-AF65-F5344CB8AC3E}">
        <p14:creationId xmlns:p14="http://schemas.microsoft.com/office/powerpoint/2010/main" val="341839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imbalanced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25013-5716-491C-BE4E-870BECE3BC2C}"/>
              </a:ext>
            </a:extLst>
          </p:cNvPr>
          <p:cNvSpPr txBox="1"/>
          <p:nvPr/>
        </p:nvSpPr>
        <p:spPr>
          <a:xfrm>
            <a:off x="4964922" y="4193873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Non-linear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429705A-DA56-406C-B7AA-1502AF92E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528" y="1488773"/>
            <a:ext cx="31813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A5B1F20A-96B9-4333-B712-86511BDFE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124" y="1488773"/>
            <a:ext cx="31432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9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6E8E2"/>
      </a:lt2>
      <a:accent1>
        <a:srgbClr val="A896C6"/>
      </a:accent1>
      <a:accent2>
        <a:srgbClr val="7F81BA"/>
      </a:accent2>
      <a:accent3>
        <a:srgbClr val="8EA6C2"/>
      </a:accent3>
      <a:accent4>
        <a:srgbClr val="7BADB4"/>
      </a:accent4>
      <a:accent5>
        <a:srgbClr val="83ACA1"/>
      </a:accent5>
      <a:accent6>
        <a:srgbClr val="77AF88"/>
      </a:accent6>
      <a:hlink>
        <a:srgbClr val="758A53"/>
      </a:hlink>
      <a:folHlink>
        <a:srgbClr val="7F7F7F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245</Words>
  <Application>Microsoft Office PowerPoint</Application>
  <PresentationFormat>Widescreen</PresentationFormat>
  <Paragraphs>110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Dante</vt:lpstr>
      <vt:lpstr>Dante (Headings)2</vt:lpstr>
      <vt:lpstr>Helvetica Neue Medium</vt:lpstr>
      <vt:lpstr>Times New Roman</vt:lpstr>
      <vt:lpstr>Wingdings 2</vt:lpstr>
      <vt:lpstr>OffsetVTI</vt:lpstr>
      <vt:lpstr>Support Vector Machines - SVMs</vt:lpstr>
      <vt:lpstr>Content</vt:lpstr>
      <vt:lpstr>Data source</vt:lpstr>
      <vt:lpstr>Data source</vt:lpstr>
      <vt:lpstr>Data source</vt:lpstr>
      <vt:lpstr>PowerPoint Presentation</vt:lpstr>
      <vt:lpstr>PowerPoint Presentation</vt:lpstr>
      <vt:lpstr>Test with imbalanced data</vt:lpstr>
      <vt:lpstr>Test with imbalanced data</vt:lpstr>
      <vt:lpstr>Test with imbalanced data</vt:lpstr>
      <vt:lpstr>Test with imbalanced data</vt:lpstr>
      <vt:lpstr>Test with imbalanced data</vt:lpstr>
      <vt:lpstr>Test with imbalanced data</vt:lpstr>
      <vt:lpstr>Test with imbalanced data</vt:lpstr>
      <vt:lpstr>Test with balanced data</vt:lpstr>
      <vt:lpstr>Visualize differences between 2 methods</vt:lpstr>
      <vt:lpstr>Visualize differences between 2 methods</vt:lpstr>
      <vt:lpstr>Visualize differences between 2 methods</vt:lpstr>
      <vt:lpstr>Visualize differences between 2 methods</vt:lpstr>
      <vt:lpstr>PCA</vt:lpstr>
      <vt:lpstr>Visualize differences between 3 methods</vt:lpstr>
      <vt:lpstr>Visualize differences between 2 methods</vt:lpstr>
      <vt:lpstr>Visualize differences between 2 methods</vt:lpstr>
      <vt:lpstr>Visualize differences between 2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 - SVMs</dc:title>
  <dc:creator>Trịnh Nhật Tân</dc:creator>
  <cp:lastModifiedBy>Trịnh Nhật Tân</cp:lastModifiedBy>
  <cp:revision>15</cp:revision>
  <dcterms:created xsi:type="dcterms:W3CDTF">2020-12-30T14:09:52Z</dcterms:created>
  <dcterms:modified xsi:type="dcterms:W3CDTF">2020-12-30T17:34:32Z</dcterms:modified>
</cp:coreProperties>
</file>