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0" r:id="rId1"/>
  </p:sldMasterIdLst>
  <p:notesMasterIdLst>
    <p:notesMasterId r:id="rId36"/>
  </p:notesMasterIdLst>
  <p:sldIdLst>
    <p:sldId id="256" r:id="rId2"/>
    <p:sldId id="257" r:id="rId3"/>
    <p:sldId id="298" r:id="rId4"/>
    <p:sldId id="299" r:id="rId5"/>
    <p:sldId id="300" r:id="rId6"/>
    <p:sldId id="304" r:id="rId7"/>
    <p:sldId id="302" r:id="rId8"/>
    <p:sldId id="305" r:id="rId9"/>
    <p:sldId id="317" r:id="rId10"/>
    <p:sldId id="308" r:id="rId11"/>
    <p:sldId id="330" r:id="rId12"/>
    <p:sldId id="310" r:id="rId13"/>
    <p:sldId id="311" r:id="rId14"/>
    <p:sldId id="262" r:id="rId15"/>
    <p:sldId id="326" r:id="rId16"/>
    <p:sldId id="327" r:id="rId17"/>
    <p:sldId id="259" r:id="rId18"/>
    <p:sldId id="328" r:id="rId19"/>
    <p:sldId id="260" r:id="rId20"/>
    <p:sldId id="329" r:id="rId21"/>
    <p:sldId id="318" r:id="rId22"/>
    <p:sldId id="312" r:id="rId23"/>
    <p:sldId id="319" r:id="rId24"/>
    <p:sldId id="320" r:id="rId25"/>
    <p:sldId id="313" r:id="rId26"/>
    <p:sldId id="314" r:id="rId27"/>
    <p:sldId id="316" r:id="rId28"/>
    <p:sldId id="315" r:id="rId29"/>
    <p:sldId id="324" r:id="rId30"/>
    <p:sldId id="325" r:id="rId31"/>
    <p:sldId id="321" r:id="rId32"/>
    <p:sldId id="322" r:id="rId33"/>
    <p:sldId id="323" r:id="rId34"/>
    <p:sldId id="306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/>
    <p:restoredTop sz="94553"/>
  </p:normalViewPr>
  <p:slideViewPr>
    <p:cSldViewPr snapToGrid="0" showGuides="1">
      <p:cViewPr varScale="1">
        <p:scale>
          <a:sx n="100" d="100"/>
          <a:sy n="100" d="100"/>
        </p:scale>
        <p:origin x="18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93103-6A6C-4FCF-9BD3-65542DDC4EF8}" type="datetimeFigureOut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5BF93D-8D78-4862-824D-97014A7F2F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00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BF93D-8D78-4862-824D-97014A7F2F6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910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Check and Swap</a:t>
            </a:r>
          </a:p>
          <a:p>
            <a:r>
              <a:rPr kumimoji="1" lang="en-US" altLang="zh-TW" dirty="0"/>
              <a:t>Swap if the A[j] &gt; A[j + 1]</a:t>
            </a:r>
          </a:p>
          <a:p>
            <a:r>
              <a:rPr kumimoji="1" lang="en-US" altLang="zh-TW" dirty="0"/>
              <a:t>Best: </a:t>
            </a:r>
          </a:p>
          <a:p>
            <a:r>
              <a:rPr kumimoji="1" lang="en-US" altLang="zh-TW" dirty="0"/>
              <a:t>Worst: </a:t>
            </a:r>
          </a:p>
          <a:p>
            <a:r>
              <a:rPr kumimoji="1" lang="en-US" altLang="zh-TW" dirty="0"/>
              <a:t>Average: 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BF93D-8D78-4862-824D-97014A7F2F6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00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/>
              <a:t>Find the minimum number first and then swap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5BF93D-8D78-4862-824D-97014A7F2F6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912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59C72-1D05-4001-B797-48AD9C2AD023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15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34C8F-EF4E-44E4-8A86-BF07346727FC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07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73BBF-C65A-442A-BC35-D306F59E1827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14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0519-5EF2-430A-B6AA-9CCA4DFD4118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70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E5534-3323-4C81-AD9A-CBB6B7ADE799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90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CA3C6-F1E1-4FC2-8A9B-8B9E509B8A88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640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277E1-4FEC-4371-9208-927C84258194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689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EE8FD-BCA4-4144-B09A-0C8608011499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85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242D2-EE65-4002-8D9F-2416C8F50446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78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6236F9-7085-4FD3-AA3E-087C44A28A71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64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637C-7BC2-4B2E-90B9-2B52024C9878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11402 CS203A, Computer Science &amp; Engineering, Yuan Ze University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2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3CDCFC-A9DA-452E-9A01-0C3A637020E4}" type="datetime1">
              <a:rPr lang="zh-TW" altLang="en-US" smtClean="0"/>
              <a:t>2025/9/12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38EF1F-0637-40F3-A4DC-4D55ED5A7D5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34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F7DA5-EF20-6681-AEBE-CAC6379B1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B6B5692-18BB-4822-6BF1-D35CCCCF9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Array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81091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DA0081-44B4-CEEA-9C2C-E6D489C5B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Think: the Integer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A2B33A-105C-2486-D615-0EF421559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844EA3-A6E6-3540-9AD8-B0595AF3D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277A79-19ED-EFF3-78AA-ECDA297F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10</a:t>
            </a:fld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65F851-B815-F701-32DE-B75B445794C5}"/>
              </a:ext>
            </a:extLst>
          </p:cNvPr>
          <p:cNvGrpSpPr/>
          <p:nvPr/>
        </p:nvGrpSpPr>
        <p:grpSpPr>
          <a:xfrm>
            <a:off x="3855720" y="3183255"/>
            <a:ext cx="4480560" cy="491490"/>
            <a:chOff x="1615440" y="2328051"/>
            <a:chExt cx="4480560" cy="49149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51453C8-90C7-2883-23F3-79E9A4F30561}"/>
                </a:ext>
              </a:extLst>
            </p:cNvPr>
            <p:cNvSpPr/>
            <p:nvPr/>
          </p:nvSpPr>
          <p:spPr>
            <a:xfrm>
              <a:off x="161544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1F88B66-9F79-4EAA-5253-49DD81B67279}"/>
                </a:ext>
              </a:extLst>
            </p:cNvPr>
            <p:cNvSpPr/>
            <p:nvPr/>
          </p:nvSpPr>
          <p:spPr>
            <a:xfrm>
              <a:off x="217551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4C196A7-35B2-9885-9979-D3AC654762A1}"/>
                </a:ext>
              </a:extLst>
            </p:cNvPr>
            <p:cNvSpPr/>
            <p:nvPr/>
          </p:nvSpPr>
          <p:spPr>
            <a:xfrm>
              <a:off x="273558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3F8567F-ABD8-2745-DD40-3B2D650EFC8A}"/>
                </a:ext>
              </a:extLst>
            </p:cNvPr>
            <p:cNvSpPr/>
            <p:nvPr/>
          </p:nvSpPr>
          <p:spPr>
            <a:xfrm>
              <a:off x="329565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64CDFD2-0736-FE03-B8A1-2DAC400C41DF}"/>
                </a:ext>
              </a:extLst>
            </p:cNvPr>
            <p:cNvSpPr/>
            <p:nvPr/>
          </p:nvSpPr>
          <p:spPr>
            <a:xfrm>
              <a:off x="385572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A0A7731-1895-D83A-9609-B2786342BAFD}"/>
                </a:ext>
              </a:extLst>
            </p:cNvPr>
            <p:cNvSpPr/>
            <p:nvPr/>
          </p:nvSpPr>
          <p:spPr>
            <a:xfrm>
              <a:off x="441579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5A2785E-DDD8-2F90-56B9-4F89FC89D0B9}"/>
                </a:ext>
              </a:extLst>
            </p:cNvPr>
            <p:cNvSpPr/>
            <p:nvPr/>
          </p:nvSpPr>
          <p:spPr>
            <a:xfrm>
              <a:off x="497586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FE2B3E1-7F0F-E9AE-BD62-16F6296C3EB3}"/>
                </a:ext>
              </a:extLst>
            </p:cNvPr>
            <p:cNvSpPr/>
            <p:nvPr/>
          </p:nvSpPr>
          <p:spPr>
            <a:xfrm>
              <a:off x="553593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34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DFE0-EE5E-A110-E9FA-6DB9FCEF1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F498E-116F-80BE-9072-BC78282A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Think: the Integer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FB91DD-7469-EA06-0A4E-24EF6525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853877-212A-4B97-943D-525DAD19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DD8932C-0A9D-7C76-5E85-89CABBC70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11</a:t>
            </a:fld>
            <a:endParaRPr lang="zh-TW" altLang="en-US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43DBA3-EAA6-9A45-497A-CBE91CEB0A91}"/>
              </a:ext>
            </a:extLst>
          </p:cNvPr>
          <p:cNvGrpSpPr/>
          <p:nvPr/>
        </p:nvGrpSpPr>
        <p:grpSpPr>
          <a:xfrm>
            <a:off x="3855720" y="3365924"/>
            <a:ext cx="4480560" cy="982980"/>
            <a:chOff x="3886200" y="3183255"/>
            <a:chExt cx="4480560" cy="982980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6012A7FB-B157-1A5E-59DB-20E605EBEDEB}"/>
                </a:ext>
              </a:extLst>
            </p:cNvPr>
            <p:cNvGrpSpPr/>
            <p:nvPr/>
          </p:nvGrpSpPr>
          <p:grpSpPr>
            <a:xfrm>
              <a:off x="3886200" y="3183255"/>
              <a:ext cx="4480560" cy="491490"/>
              <a:chOff x="1615440" y="2328051"/>
              <a:chExt cx="4480560" cy="491490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2566F24-7CD3-1DBB-5EEF-70C15C4E74B4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69B9AA97-9DDC-201F-E279-976D8B6109B9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</a:t>
                </a:r>
                <a:endParaRPr kumimoji="1"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C7B4875-6840-3D3A-A1E6-31B3206E0998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</a:t>
                </a:r>
                <a:endParaRPr kumimoji="1"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B0A8EADA-AF4C-3EFC-87FC-5DEAFE13A6E7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</a:t>
                </a:r>
                <a:endParaRPr kumimoji="1"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0E1AAE9-AE32-7CDC-1D6C-8F6694B08306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4</a:t>
                </a:r>
                <a:endParaRPr kumimoji="1"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F1B70ECE-3EDA-6592-A5A3-D2B472B293E9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5</a:t>
                </a:r>
                <a:endParaRPr kumimoji="1"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76FD348-6421-29C7-98C0-65A7C91C7C72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</a:t>
                </a:r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4DF998A-0551-496D-D96E-D67B536BB3FB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7</a:t>
                </a:r>
                <a:endParaRPr kumimoji="1" lang="zh-TW" altLang="en-US" dirty="0"/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B449C472-1963-D3A0-2383-8C76801584D7}"/>
                </a:ext>
              </a:extLst>
            </p:cNvPr>
            <p:cNvGrpSpPr/>
            <p:nvPr/>
          </p:nvGrpSpPr>
          <p:grpSpPr>
            <a:xfrm>
              <a:off x="3886200" y="3674745"/>
              <a:ext cx="4480560" cy="491490"/>
              <a:chOff x="1615440" y="2328051"/>
              <a:chExt cx="4480560" cy="49149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FA40EEA-C63C-392F-95B0-A332B85D2850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4831258-FF6B-FAE9-8515-59B4B77DCA23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AA41EFD-2719-A127-520E-8925BD9873A3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8A0D1B6-732E-783D-A634-9F8F33BCF964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6352CB75-DB79-ED61-BB36-7B6DEEEC508C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71743D7-47F7-0308-392B-7F0A9DC5D29B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4A10BFC-C6E0-3E49-5749-BAE03E24E1AD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3377B87-783C-864C-C6B6-B3092C597F4E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5379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149E5D-C0A3-4AB7-9433-815067193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Sort the Integer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97391-A3FE-B9EC-753C-7F5F0FAE5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Sorting</a:t>
            </a:r>
          </a:p>
          <a:p>
            <a:pPr lvl="1"/>
            <a:r>
              <a:rPr lang="en-US" altLang="zh-TW" dirty="0"/>
              <a:t>Ascending order: 1, 3, 5, 7, 8, 20</a:t>
            </a:r>
          </a:p>
          <a:p>
            <a:pPr lvl="1"/>
            <a:r>
              <a:rPr lang="en-US" altLang="zh-TW" dirty="0"/>
              <a:t>Descending order: 20, 8, 7, 5, 3, 1</a:t>
            </a:r>
          </a:p>
          <a:p>
            <a:pPr marL="0" lvl="1" indent="0">
              <a:spcBef>
                <a:spcPts val="1200"/>
              </a:spcBef>
              <a:spcAft>
                <a:spcPts val="200"/>
              </a:spcAft>
              <a:buSzPct val="100000"/>
              <a:buNone/>
            </a:pPr>
            <a:r>
              <a:rPr kumimoji="1" lang="en-US" altLang="zh-TW" sz="2000" dirty="0"/>
              <a:t>Our goal: sorting the integer array by ascending order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BD88A49-AC62-213E-0BBF-ADFD5AFE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1F76C7-80C1-32E9-2F0D-EE21CB0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Picture 6" descr="Idea Icon in SVG, PNG formats">
            <a:extLst>
              <a:ext uri="{FF2B5EF4-FFF2-40B4-BE49-F238E27FC236}">
                <a16:creationId xmlns:a16="http://schemas.microsoft.com/office/drawing/2014/main" id="{38850576-AEDA-4EFD-038E-5854EAC1E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27" y="2131031"/>
            <a:ext cx="3195261" cy="31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E4110701-FFD7-3D5E-3B4A-65532DD48A0B}"/>
              </a:ext>
            </a:extLst>
          </p:cNvPr>
          <p:cNvSpPr txBox="1"/>
          <p:nvPr/>
        </p:nvSpPr>
        <p:spPr>
          <a:xfrm>
            <a:off x="8246595" y="5382177"/>
            <a:ext cx="2450123" cy="24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https://uxwing.com/idea-icon/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2AD7495-F8D8-8AA6-2F2E-2B6B464F5EB2}"/>
              </a:ext>
            </a:extLst>
          </p:cNvPr>
          <p:cNvGrpSpPr/>
          <p:nvPr/>
        </p:nvGrpSpPr>
        <p:grpSpPr>
          <a:xfrm>
            <a:off x="1600202" y="3825046"/>
            <a:ext cx="4480560" cy="491490"/>
            <a:chOff x="1615440" y="2328051"/>
            <a:chExt cx="4480560" cy="49149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2F54928-B4AB-3826-DB66-FB81D8057EC8}"/>
                </a:ext>
              </a:extLst>
            </p:cNvPr>
            <p:cNvSpPr/>
            <p:nvPr/>
          </p:nvSpPr>
          <p:spPr>
            <a:xfrm>
              <a:off x="161544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C79C7F8-3A04-AD48-6257-3160760F0CC1}"/>
                </a:ext>
              </a:extLst>
            </p:cNvPr>
            <p:cNvSpPr/>
            <p:nvPr/>
          </p:nvSpPr>
          <p:spPr>
            <a:xfrm>
              <a:off x="217551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DC93E4A-F8F4-00D9-B41B-C90F332C99B9}"/>
                </a:ext>
              </a:extLst>
            </p:cNvPr>
            <p:cNvSpPr/>
            <p:nvPr/>
          </p:nvSpPr>
          <p:spPr>
            <a:xfrm>
              <a:off x="273558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70EFE67-7E54-EDC1-E817-F0B786688E48}"/>
                </a:ext>
              </a:extLst>
            </p:cNvPr>
            <p:cNvSpPr/>
            <p:nvPr/>
          </p:nvSpPr>
          <p:spPr>
            <a:xfrm>
              <a:off x="329565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A41671C-C364-A670-523E-2DCFF3CC88A9}"/>
                </a:ext>
              </a:extLst>
            </p:cNvPr>
            <p:cNvSpPr/>
            <p:nvPr/>
          </p:nvSpPr>
          <p:spPr>
            <a:xfrm>
              <a:off x="385572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87E081C-ED11-2280-A6F4-EC315B6A8CC0}"/>
                </a:ext>
              </a:extLst>
            </p:cNvPr>
            <p:cNvSpPr/>
            <p:nvPr/>
          </p:nvSpPr>
          <p:spPr>
            <a:xfrm>
              <a:off x="441579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B2EC96A-6373-5B98-617B-3E454538317A}"/>
                </a:ext>
              </a:extLst>
            </p:cNvPr>
            <p:cNvSpPr/>
            <p:nvPr/>
          </p:nvSpPr>
          <p:spPr>
            <a:xfrm>
              <a:off x="497586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E072018-E9AF-421D-C4D9-267C8533BEF8}"/>
                </a:ext>
              </a:extLst>
            </p:cNvPr>
            <p:cNvSpPr/>
            <p:nvPr/>
          </p:nvSpPr>
          <p:spPr>
            <a:xfrm>
              <a:off x="553593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A90D85A-0FB2-B1D6-7BA6-E9BBF9EB4222}"/>
              </a:ext>
            </a:extLst>
          </p:cNvPr>
          <p:cNvGrpSpPr/>
          <p:nvPr/>
        </p:nvGrpSpPr>
        <p:grpSpPr>
          <a:xfrm>
            <a:off x="1598307" y="5130148"/>
            <a:ext cx="4480560" cy="491490"/>
            <a:chOff x="1615440" y="2328051"/>
            <a:chExt cx="4480560" cy="49149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40CE6F7-E043-A546-137B-D6646BDB74B0}"/>
                </a:ext>
              </a:extLst>
            </p:cNvPr>
            <p:cNvSpPr/>
            <p:nvPr/>
          </p:nvSpPr>
          <p:spPr>
            <a:xfrm>
              <a:off x="161544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BC0F271-FC81-93D0-1F5F-E0A640C0D7BD}"/>
                </a:ext>
              </a:extLst>
            </p:cNvPr>
            <p:cNvSpPr/>
            <p:nvPr/>
          </p:nvSpPr>
          <p:spPr>
            <a:xfrm>
              <a:off x="217551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DC40818-6F5F-4B9F-BFFC-377961DF8F9F}"/>
                </a:ext>
              </a:extLst>
            </p:cNvPr>
            <p:cNvSpPr/>
            <p:nvPr/>
          </p:nvSpPr>
          <p:spPr>
            <a:xfrm>
              <a:off x="273558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9DD767C-CD75-9B63-0ACA-5ACA94345689}"/>
                </a:ext>
              </a:extLst>
            </p:cNvPr>
            <p:cNvSpPr/>
            <p:nvPr/>
          </p:nvSpPr>
          <p:spPr>
            <a:xfrm>
              <a:off x="329565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043F4C51-7D81-745C-1CFF-538D2F919B09}"/>
                </a:ext>
              </a:extLst>
            </p:cNvPr>
            <p:cNvSpPr/>
            <p:nvPr/>
          </p:nvSpPr>
          <p:spPr>
            <a:xfrm>
              <a:off x="385572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FC60D8F-4A84-9A0A-7482-6C08D99493E3}"/>
                </a:ext>
              </a:extLst>
            </p:cNvPr>
            <p:cNvSpPr/>
            <p:nvPr/>
          </p:nvSpPr>
          <p:spPr>
            <a:xfrm>
              <a:off x="441579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15F0D35-A12E-0DDC-3092-A44922A80BE5}"/>
                </a:ext>
              </a:extLst>
            </p:cNvPr>
            <p:cNvSpPr/>
            <p:nvPr/>
          </p:nvSpPr>
          <p:spPr>
            <a:xfrm>
              <a:off x="497586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CC1D27B2-AECD-AFED-AA7E-3C29443B3D03}"/>
                </a:ext>
              </a:extLst>
            </p:cNvPr>
            <p:cNvSpPr/>
            <p:nvPr/>
          </p:nvSpPr>
          <p:spPr>
            <a:xfrm>
              <a:off x="553593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88E4661-ECBD-7308-F77D-F779780502BD}"/>
              </a:ext>
            </a:extLst>
          </p:cNvPr>
          <p:cNvSpPr txBox="1"/>
          <p:nvPr/>
        </p:nvSpPr>
        <p:spPr>
          <a:xfrm>
            <a:off x="1598306" y="345571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original</a:t>
            </a:r>
            <a:endParaRPr kumimoji="1"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6C9FC3A-4E4C-67E3-F31F-4639B709F07C}"/>
              </a:ext>
            </a:extLst>
          </p:cNvPr>
          <p:cNvSpPr txBox="1"/>
          <p:nvPr/>
        </p:nvSpPr>
        <p:spPr>
          <a:xfrm>
            <a:off x="1598307" y="4760816"/>
            <a:ext cx="498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sorted in ascending order (from smallest to largest)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4613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E9973-82EF-4733-9EE3-0D49382C3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Proposal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A0659B-7528-9ED6-275A-531F4514B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Solution 1:</a:t>
            </a:r>
          </a:p>
          <a:p>
            <a:r>
              <a:rPr kumimoji="1" lang="en-US" altLang="zh-TW" dirty="0"/>
              <a:t>Solution 2:</a:t>
            </a:r>
          </a:p>
          <a:p>
            <a:r>
              <a:rPr kumimoji="1" lang="en-US" altLang="zh-TW" dirty="0"/>
              <a:t>Solution 3:</a:t>
            </a:r>
          </a:p>
          <a:p>
            <a:r>
              <a:rPr kumimoji="1" lang="en-US" altLang="zh-TW" dirty="0"/>
              <a:t>…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782AD0D-8315-0E34-CBB3-6D73AB31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53E014-6F0E-300F-971A-9E61DB44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319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1EDBF-CE95-BF0E-F4C0-30E5F05C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Sort the Integer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28AAC2-D489-A890-2F8F-BD3487BB9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Bubble sort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Selection sort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Insertion sort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EBE4F1-A5C7-FBFC-4BF7-1B18B7A4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88FEFE6-BF43-B48A-4533-F9FDCD20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151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B63A2-B708-93CC-FA2C-BA2E80A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Bubble Sort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656094-A3AE-EBA6-27C1-4DF921C0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Aft>
                <a:spcPts val="1200"/>
              </a:spcAft>
              <a:buNone/>
            </a:pPr>
            <a:endParaRPr lang="en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BF7D64-1B71-AF8C-54BD-E27AD585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71B293-CA34-DD32-71EC-A5374BD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309E5F-F0D5-BC17-5B8B-3271A9071BDF}"/>
              </a:ext>
            </a:extLst>
          </p:cNvPr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TW" dirty="0">
                <a:solidFill>
                  <a:schemeClr val="tx1"/>
                </a:solidFill>
              </a:rPr>
              <a:t>procedure </a:t>
            </a:r>
            <a:r>
              <a:rPr kumimoji="1" lang="en" altLang="zh-TW" dirty="0" err="1">
                <a:solidFill>
                  <a:schemeClr val="tx1"/>
                </a:solidFill>
              </a:rPr>
              <a:t>bubbleSort</a:t>
            </a:r>
            <a:r>
              <a:rPr kumimoji="1" lang="en" altLang="zh-TW" dirty="0">
                <a:solidFill>
                  <a:schemeClr val="tx1"/>
                </a:solidFill>
              </a:rPr>
              <a:t>(A[1..n]):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for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from 1 to n-1: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for j from 1 to n-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if A[j] &gt; A[j+1]: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	swap A[j] and A[j+1]</a:t>
            </a:r>
          </a:p>
          <a:p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174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283ED-1139-7D5A-7878-55111D55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Bubble Sort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4CDA4F-4E77-18A9-9B67-4B586157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B64685F-78DD-6738-F17A-54F85B028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D08AE37-773D-C027-515E-364954A1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16</a:t>
            </a:fld>
            <a:endParaRPr lang="zh-TW" altLang="en-US"/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B7CC3792-D123-F387-1136-51775EA44D85}"/>
              </a:ext>
            </a:extLst>
          </p:cNvPr>
          <p:cNvGrpSpPr/>
          <p:nvPr/>
        </p:nvGrpSpPr>
        <p:grpSpPr>
          <a:xfrm>
            <a:off x="5899391" y="800686"/>
            <a:ext cx="5195329" cy="5256628"/>
            <a:chOff x="5185935" y="619527"/>
            <a:chExt cx="5195329" cy="5256628"/>
          </a:xfrm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CC5AF76A-4EB1-AFF7-101C-07D99BCB0D72}"/>
                </a:ext>
              </a:extLst>
            </p:cNvPr>
            <p:cNvGrpSpPr/>
            <p:nvPr/>
          </p:nvGrpSpPr>
          <p:grpSpPr>
            <a:xfrm>
              <a:off x="5900704" y="619527"/>
              <a:ext cx="4480560" cy="491490"/>
              <a:chOff x="1615440" y="2328051"/>
              <a:chExt cx="4480560" cy="491490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3516D9FB-A667-3B4E-5969-9D419F570223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54" name="矩形 153">
                <a:extLst>
                  <a:ext uri="{FF2B5EF4-FFF2-40B4-BE49-F238E27FC236}">
                    <a16:creationId xmlns:a16="http://schemas.microsoft.com/office/drawing/2014/main" id="{99EE4DCA-62E7-EB3A-49E8-9F84987742FD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D5093E39-D1FE-AC9A-14F2-254C41176CE3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03E3FDA-E063-F202-83A5-9382EECE5614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57" name="矩形 156">
                <a:extLst>
                  <a:ext uri="{FF2B5EF4-FFF2-40B4-BE49-F238E27FC236}">
                    <a16:creationId xmlns:a16="http://schemas.microsoft.com/office/drawing/2014/main" id="{388BBB1E-ACB4-D571-2A04-C590C9D9707C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251686C4-6C20-8A1E-45C0-C415E0BF8569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5A1A48AD-1AB6-CAD0-7FBA-A9076F9D2661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60" name="矩形 159">
                <a:extLst>
                  <a:ext uri="{FF2B5EF4-FFF2-40B4-BE49-F238E27FC236}">
                    <a16:creationId xmlns:a16="http://schemas.microsoft.com/office/drawing/2014/main" id="{69F585BD-912B-405E-BC5C-EF1A0A8A0267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DE04BDCE-DFB7-8F5F-F3E4-2F69F367F62B}"/>
                </a:ext>
              </a:extLst>
            </p:cNvPr>
            <p:cNvGrpSpPr/>
            <p:nvPr/>
          </p:nvGrpSpPr>
          <p:grpSpPr>
            <a:xfrm>
              <a:off x="5900704" y="1300057"/>
              <a:ext cx="4480560" cy="491490"/>
              <a:chOff x="1615440" y="2328051"/>
              <a:chExt cx="4480560" cy="491490"/>
            </a:xfrm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685FE474-04CF-718F-64F7-4E5B8916C81F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1EFD4EF8-2B02-3934-E142-3E9EA578F5B8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C719E04D-E2ED-A683-A33E-A3A7288AAD61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33E3F7A-57FE-ED9C-7DA5-3D96322503A0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F8D9FBEC-535B-83E3-A5AD-AF24827FCFDE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3C6EEA32-C66C-9F4D-31FE-EB7AD69C46A0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3A4F8561-6C31-26FC-C3F8-1A0AE9E1C62A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EEF39DB-DC6E-8643-721E-E2BBBF9074A4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3" name="群組 82">
              <a:extLst>
                <a:ext uri="{FF2B5EF4-FFF2-40B4-BE49-F238E27FC236}">
                  <a16:creationId xmlns:a16="http://schemas.microsoft.com/office/drawing/2014/main" id="{94346835-0E7F-3413-0E77-6C205CFD7F64}"/>
                </a:ext>
              </a:extLst>
            </p:cNvPr>
            <p:cNvGrpSpPr/>
            <p:nvPr/>
          </p:nvGrpSpPr>
          <p:grpSpPr>
            <a:xfrm>
              <a:off x="5900704" y="1978856"/>
              <a:ext cx="4480560" cy="491490"/>
              <a:chOff x="1615440" y="2328051"/>
              <a:chExt cx="4480560" cy="491490"/>
            </a:xfrm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853679C-622B-DF74-E758-04B7BC39C0F3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67DB8ED-1C0E-F73E-65DF-85287656AB9C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6DD5F5ED-19E4-EB1E-8768-CC4F96F1E081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93F2DDFB-5451-95F5-4125-2C0FCA7EA449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F762B5A9-C74F-8EDF-A150-FDDE12CF004F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CF9666C-9F0A-3D0B-D89A-5B2D3BEA0436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3D9EE0F-80F5-A997-F815-C34C3617B4D2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BF5327EB-00FB-AC9C-3D19-FD9CE86AC375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92607E02-19E1-15EC-7C4C-4405D0DD4459}"/>
                </a:ext>
              </a:extLst>
            </p:cNvPr>
            <p:cNvGrpSpPr/>
            <p:nvPr/>
          </p:nvGrpSpPr>
          <p:grpSpPr>
            <a:xfrm>
              <a:off x="5900704" y="3343075"/>
              <a:ext cx="4480560" cy="491490"/>
              <a:chOff x="1615440" y="2328051"/>
              <a:chExt cx="4480560" cy="491490"/>
            </a:xfrm>
          </p:grpSpPr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43E054C9-24FE-88EA-9A00-ADD53FB6CDCC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D93046B6-32DA-2826-6677-D46A8BEB1849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9ED2735A-DCA5-83E8-095E-E1496E562A27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C5607124-29D2-71CA-FBD3-94BF710192CC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897D7AA6-64F5-6DA3-C4B4-4FD11A7D8EFA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EAB96E9B-3E05-C588-F4E7-73EFBBEA4E3C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BF739838-BA5A-21E0-953D-638C345821F9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D5AB1763-9591-CE67-63E8-A1B7DF9D288B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8CFACF62-D954-192B-9CEB-F022D17B69EF}"/>
                </a:ext>
              </a:extLst>
            </p:cNvPr>
            <p:cNvGrpSpPr/>
            <p:nvPr/>
          </p:nvGrpSpPr>
          <p:grpSpPr>
            <a:xfrm>
              <a:off x="5900704" y="4704135"/>
              <a:ext cx="4480560" cy="491490"/>
              <a:chOff x="1615440" y="2328051"/>
              <a:chExt cx="4480560" cy="491490"/>
            </a:xfrm>
          </p:grpSpPr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36F00150-43FC-8E18-8773-F36CC32764EB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4BC64EF4-4810-AD65-79AF-77205544A389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B65E3714-3EEA-D54D-32C0-D7E705A02FC8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F13805D6-24C3-C993-13B8-34FCFC0415DC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96DB6C12-8850-32CB-64BB-29E8C125083E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8E8859E4-C208-86A3-98C0-2EC4F92ECF6C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C855A877-28FE-3438-EFD0-1E2F1E7C0BD9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E2145EDC-BBD5-6F49-7C70-817F32538657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9C8F3BB-C180-9590-E44B-DBD261E3FB77}"/>
                </a:ext>
              </a:extLst>
            </p:cNvPr>
            <p:cNvGrpSpPr/>
            <p:nvPr/>
          </p:nvGrpSpPr>
          <p:grpSpPr>
            <a:xfrm>
              <a:off x="5900704" y="4023605"/>
              <a:ext cx="4480560" cy="491490"/>
              <a:chOff x="1615440" y="2328051"/>
              <a:chExt cx="4480560" cy="491490"/>
            </a:xfrm>
          </p:grpSpPr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E63451E7-9DC9-5D85-B94B-38B1A8FA1A59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29EF3796-FF44-E44F-1FBE-36061C9ACB4F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B62291F6-16EB-C1BB-861E-F818F758230C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1B47713-50BF-A9CD-72F9-830B5C797ED0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AA9D242D-B6FF-132E-ADF1-FDEC1FC457F8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973E9CCF-3C19-326A-A9BE-4F625D13998A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659CE805-7287-731B-E10B-F8D614C5E0D0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AF14168A-52DD-4941-2159-FBA0135EEA88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C3ED7B33-CCAA-4518-CC87-01D079461EFA}"/>
                </a:ext>
              </a:extLst>
            </p:cNvPr>
            <p:cNvGrpSpPr/>
            <p:nvPr/>
          </p:nvGrpSpPr>
          <p:grpSpPr>
            <a:xfrm>
              <a:off x="5900704" y="2662545"/>
              <a:ext cx="4480560" cy="491490"/>
              <a:chOff x="1615440" y="2328051"/>
              <a:chExt cx="4480560" cy="491490"/>
            </a:xfrm>
          </p:grpSpPr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ADC99B81-0063-2D83-CF63-D1462ECBEA63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6C8A5F52-3CE3-C9F8-0733-70E79944E5D4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D5B35DEC-0ABB-21B7-4EAC-870AD64D788C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6C39CF4-4AB2-EE43-73F2-F18C587C1E2E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FCCAFCAA-0EA1-A055-5C62-518EEBD87697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E5FD2FE-CC75-C800-4CC7-9FE3FC07FCC3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1E0EF0B8-B35C-AB42-FF93-6F43E4A60D19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1B3E00A9-2503-D559-5AB5-F5245053B2FB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1FD39330-74E0-ACA8-CF25-939F283250FD}"/>
                </a:ext>
              </a:extLst>
            </p:cNvPr>
            <p:cNvGrpSpPr/>
            <p:nvPr/>
          </p:nvGrpSpPr>
          <p:grpSpPr>
            <a:xfrm>
              <a:off x="5900704" y="5384665"/>
              <a:ext cx="4480560" cy="491490"/>
              <a:chOff x="1615440" y="2328051"/>
              <a:chExt cx="4480560" cy="491490"/>
            </a:xfrm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61F0390A-72DD-5446-FB89-1C84EA66DD3B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1CE16FA-64C3-6ED2-1D32-404764CDEBDD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7B78F41-49F5-1D1C-1DF3-B829E374B68A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DE0628D-0D7B-1841-59BD-4B8B15892CA8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BBFE686C-56AC-6A9E-EF09-09DAA2C91343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D2E1607E-593F-4112-48DF-D192FA35589D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C0E5B1D-92C6-0D53-DB46-99E68F3D2AFA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6C6F480-9789-1F54-96FC-6062E8A5A1E0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5F61AFE4-A7B4-EB2A-4729-1B270B734675}"/>
                </a:ext>
              </a:extLst>
            </p:cNvPr>
            <p:cNvSpPr txBox="1"/>
            <p:nvPr/>
          </p:nvSpPr>
          <p:spPr>
            <a:xfrm>
              <a:off x="5185935" y="6802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A0</a:t>
              </a:r>
              <a:endParaRPr kumimoji="1" lang="zh-TW" altLang="en-US" dirty="0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BCDB154D-572D-A320-9D8C-D2FB99EC1AAF}"/>
                </a:ext>
              </a:extLst>
            </p:cNvPr>
            <p:cNvSpPr txBox="1"/>
            <p:nvPr/>
          </p:nvSpPr>
          <p:spPr>
            <a:xfrm>
              <a:off x="5185935" y="13611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A1</a:t>
              </a:r>
              <a:endParaRPr kumimoji="1" lang="zh-TW" altLang="en-US" dirty="0"/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6AAF49C3-015A-CFA9-A9D2-B6499E169007}"/>
                </a:ext>
              </a:extLst>
            </p:cNvPr>
            <p:cNvSpPr txBox="1"/>
            <p:nvPr/>
          </p:nvSpPr>
          <p:spPr>
            <a:xfrm>
              <a:off x="5185935" y="204207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A2</a:t>
              </a:r>
              <a:endParaRPr kumimoji="1" lang="zh-TW" altLang="en-US" dirty="0"/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9E1675F-59A9-FA70-8BC5-9C440F89C582}"/>
                </a:ext>
              </a:extLst>
            </p:cNvPr>
            <p:cNvSpPr txBox="1"/>
            <p:nvPr/>
          </p:nvSpPr>
          <p:spPr>
            <a:xfrm>
              <a:off x="5185935" y="272300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A3</a:t>
              </a:r>
              <a:endParaRPr kumimoji="1" lang="zh-TW" altLang="en-US" dirty="0"/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36F769F8-4569-C78D-D449-8A3493E2DD51}"/>
                </a:ext>
              </a:extLst>
            </p:cNvPr>
            <p:cNvSpPr txBox="1"/>
            <p:nvPr/>
          </p:nvSpPr>
          <p:spPr>
            <a:xfrm>
              <a:off x="5185935" y="340415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A4</a:t>
              </a:r>
              <a:endParaRPr kumimoji="1" lang="zh-TW" altLang="en-US" dirty="0"/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8A86ADC9-A6E9-6671-4D31-F41B96B31C1F}"/>
                </a:ext>
              </a:extLst>
            </p:cNvPr>
            <p:cNvSpPr txBox="1"/>
            <p:nvPr/>
          </p:nvSpPr>
          <p:spPr>
            <a:xfrm>
              <a:off x="5185935" y="4085300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A5</a:t>
              </a:r>
              <a:endParaRPr kumimoji="1" lang="zh-TW" altLang="en-US" dirty="0"/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EEC1C3F5-7960-7C2F-905F-486C449C9A69}"/>
                </a:ext>
              </a:extLst>
            </p:cNvPr>
            <p:cNvSpPr txBox="1"/>
            <p:nvPr/>
          </p:nvSpPr>
          <p:spPr>
            <a:xfrm>
              <a:off x="5185935" y="476602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A6</a:t>
              </a:r>
              <a:endParaRPr kumimoji="1" lang="zh-TW" altLang="en-US" dirty="0"/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F52D4F10-A285-515B-FC4E-0227861D6422}"/>
                </a:ext>
              </a:extLst>
            </p:cNvPr>
            <p:cNvSpPr txBox="1"/>
            <p:nvPr/>
          </p:nvSpPr>
          <p:spPr>
            <a:xfrm>
              <a:off x="5185935" y="544675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A7</a:t>
              </a:r>
              <a:endParaRPr kumimoji="1" lang="zh-TW" altLang="en-US" dirty="0"/>
            </a:p>
          </p:txBody>
        </p:sp>
      </p:grpSp>
      <p:sp>
        <p:nvSpPr>
          <p:cNvPr id="7" name="矩形 6">
            <a:extLst>
              <a:ext uri="{FF2B5EF4-FFF2-40B4-BE49-F238E27FC236}">
                <a16:creationId xmlns:a16="http://schemas.microsoft.com/office/drawing/2014/main" id="{DED03F3B-0922-6742-CB81-F7EAB7A46A7E}"/>
              </a:ext>
            </a:extLst>
          </p:cNvPr>
          <p:cNvSpPr/>
          <p:nvPr/>
        </p:nvSpPr>
        <p:spPr>
          <a:xfrm>
            <a:off x="1097280" y="1845734"/>
            <a:ext cx="4649711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TW" dirty="0">
                <a:solidFill>
                  <a:schemeClr val="tx1"/>
                </a:solidFill>
              </a:rPr>
              <a:t>procedure </a:t>
            </a:r>
            <a:r>
              <a:rPr kumimoji="1" lang="en" altLang="zh-TW" dirty="0" err="1">
                <a:solidFill>
                  <a:schemeClr val="tx1"/>
                </a:solidFill>
              </a:rPr>
              <a:t>bubbleSort</a:t>
            </a:r>
            <a:r>
              <a:rPr kumimoji="1" lang="en" altLang="zh-TW" dirty="0">
                <a:solidFill>
                  <a:schemeClr val="tx1"/>
                </a:solidFill>
              </a:rPr>
              <a:t>(A[1..n]):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for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from 1 to n-1: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for j from 1 to n-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if A[j] &gt; A[j+1]: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	swap A[j] and A[j+1]</a:t>
            </a:r>
          </a:p>
          <a:p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8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B1A079-FEB3-E672-FD08-54BB36D3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Selection Sort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6B1586-09EA-AF8D-15E1-2A0004B7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D8BA3A-D4CF-3076-4044-1336E49B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91AB48-2A69-5253-2077-1E25AB1A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DD18344-7AA8-35FF-DCEA-35CD18572381}"/>
              </a:ext>
            </a:extLst>
          </p:cNvPr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TW" dirty="0">
                <a:solidFill>
                  <a:schemeClr val="tx1"/>
                </a:solidFill>
              </a:rPr>
              <a:t>procedure </a:t>
            </a:r>
            <a:r>
              <a:rPr kumimoji="1" lang="en" altLang="zh-TW" dirty="0" err="1">
                <a:solidFill>
                  <a:schemeClr val="tx1"/>
                </a:solidFill>
              </a:rPr>
              <a:t>selectionSort</a:t>
            </a:r>
            <a:r>
              <a:rPr kumimoji="1" lang="en" altLang="zh-TW" dirty="0">
                <a:solidFill>
                  <a:schemeClr val="tx1"/>
                </a:solidFill>
              </a:rPr>
              <a:t>(A[1..n]):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for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from 1 to n-1: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 =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endParaRPr kumimoji="1" lang="en" altLang="zh-TW" dirty="0">
              <a:solidFill>
                <a:schemeClr val="tx1"/>
              </a:solidFill>
            </a:endParaRPr>
          </a:p>
          <a:p>
            <a:r>
              <a:rPr kumimoji="1" lang="en" altLang="zh-TW" dirty="0">
                <a:solidFill>
                  <a:schemeClr val="tx1"/>
                </a:solidFill>
              </a:rPr>
              <a:t>		for j from i+1 to n: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if A[j] &lt; A[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]: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	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 = j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swap A[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] and A[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2604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7D4B4-A0CC-A216-CC9F-43FED8786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08B8FA-1D7E-0106-F762-21CD4DB1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Selection Sort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0845C6-D9D6-24BF-4BDC-C725C80F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FC2633-4D86-CB5D-5996-D0E90637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C03F0FC-D1E1-CFE5-48AF-4C36286D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18</a:t>
            </a:fld>
            <a:endParaRPr lang="zh-TW" altLang="en-US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2FED9AA6-73DF-B7C4-7E69-620805844BC9}"/>
              </a:ext>
            </a:extLst>
          </p:cNvPr>
          <p:cNvGrpSpPr/>
          <p:nvPr/>
        </p:nvGrpSpPr>
        <p:grpSpPr>
          <a:xfrm>
            <a:off x="5960351" y="800686"/>
            <a:ext cx="5195329" cy="5256628"/>
            <a:chOff x="5185935" y="619527"/>
            <a:chExt cx="5195329" cy="5256628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60DE1873-5132-0F8F-52FE-2BC33E3BA16F}"/>
                </a:ext>
              </a:extLst>
            </p:cNvPr>
            <p:cNvGrpSpPr/>
            <p:nvPr/>
          </p:nvGrpSpPr>
          <p:grpSpPr>
            <a:xfrm>
              <a:off x="5900704" y="619527"/>
              <a:ext cx="4480560" cy="491490"/>
              <a:chOff x="1615440" y="2328051"/>
              <a:chExt cx="4480560" cy="491490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2680939A-CD32-6E42-93A9-A12E3B269EC4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E6DC4640-6151-4033-0213-5B1D759DEEA9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35B80F4B-654A-9E5A-C567-DA32A82E7584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027F07E4-6265-244B-1275-3B33AD24A210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A56E39E1-01A6-0076-7BF0-41EEFDFA48A1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224EE342-A180-DA94-3429-32306BA6458C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EEC399E0-3645-D17E-3633-FDF03348643F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273EA64B-B716-FA95-DB40-3B383C296807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890F65D0-99A1-0477-2A11-92688FC08D85}"/>
                </a:ext>
              </a:extLst>
            </p:cNvPr>
            <p:cNvGrpSpPr/>
            <p:nvPr/>
          </p:nvGrpSpPr>
          <p:grpSpPr>
            <a:xfrm>
              <a:off x="5900704" y="1300057"/>
              <a:ext cx="4480560" cy="491490"/>
              <a:chOff x="1615440" y="2328051"/>
              <a:chExt cx="4480560" cy="491490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BFECA665-15DE-43C0-06AB-B5E2DA3B7573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F220796A-F78C-B459-88D4-B61CC2F5A264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188641C3-BED6-112F-4A8E-EBC8F6EBBE25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38526960-E83D-B30F-4189-0FE9A2D658D0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9EDA61CC-521F-F8F1-26DC-5916E9255093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0038285-56F6-6B50-46D1-3145504C1043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54A7972F-4DAA-4496-3A87-7A8C7170AE05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D9AD051-24B7-A852-A3B0-967F509CE363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0581D908-A3AE-9EA5-27D4-76EB18070E84}"/>
                </a:ext>
              </a:extLst>
            </p:cNvPr>
            <p:cNvGrpSpPr/>
            <p:nvPr/>
          </p:nvGrpSpPr>
          <p:grpSpPr>
            <a:xfrm>
              <a:off x="5900704" y="1978856"/>
              <a:ext cx="4480560" cy="491490"/>
              <a:chOff x="1615440" y="2328051"/>
              <a:chExt cx="4480560" cy="49149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198EC55B-2642-3D3C-57D0-9AC1D6217F5B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AD64DBC0-A82E-6E72-DD22-4FB40924998A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8977D28C-8468-FE6D-729C-184A25FFA0B5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FD20B4F0-7489-9354-FF25-4DACF677982C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CC288516-DCA0-E377-CD39-D7B77BB32F39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15F19C57-22CD-AF00-E89D-B7E05A8DFA76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2C35C561-410D-DEF5-5957-E1DC340945A9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7BDAB39-F035-EF51-2BD8-5B30238791C5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8CF30F66-34FD-C363-A012-2E2F82F5F493}"/>
                </a:ext>
              </a:extLst>
            </p:cNvPr>
            <p:cNvGrpSpPr/>
            <p:nvPr/>
          </p:nvGrpSpPr>
          <p:grpSpPr>
            <a:xfrm>
              <a:off x="5900704" y="3343075"/>
              <a:ext cx="4480560" cy="491490"/>
              <a:chOff x="1615440" y="2328051"/>
              <a:chExt cx="4480560" cy="491490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75BEF506-B370-3502-108D-0D45D1D9E54C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7CE49E62-91C1-5E6E-BD98-E05BEC025CA4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4EF4F441-5F5A-A782-385F-890F917C79BC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6B274F3E-44FF-5465-5AE0-70B7016B8FC5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DEEEA544-7438-7887-B3EF-46B861B911A0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5633D524-6FB2-9686-01D5-596ADE204606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6A13FB67-9D76-5EAF-010F-3EB326EB6999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D38FCE3-2259-855A-4CE8-2BF542405BAE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234EDB15-CA12-7D5B-B15E-FD36938B7128}"/>
                </a:ext>
              </a:extLst>
            </p:cNvPr>
            <p:cNvGrpSpPr/>
            <p:nvPr/>
          </p:nvGrpSpPr>
          <p:grpSpPr>
            <a:xfrm>
              <a:off x="5900704" y="4704135"/>
              <a:ext cx="4480560" cy="491490"/>
              <a:chOff x="1615440" y="2328051"/>
              <a:chExt cx="4480560" cy="491490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5C1E3DB3-89A1-6F72-C44C-39A950CBB2C2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8E2B335D-50BA-CE41-2EA2-0E22223019D3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B70E3F1-9C84-C618-9A30-DC606C4F03EB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2B420975-0042-B6FA-0F9D-526BCD56AD2A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B9F4D967-D746-919C-D926-085B3B7C7378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887A069A-2B4A-AE71-7C14-BCBAD765B687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49464CB5-82BA-DE6C-3C4E-A609089B63AE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4E6CA255-8537-263F-52AE-26D9256563E9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2D58FF90-ABB5-06BB-C77A-5F8C56C3CD7D}"/>
                </a:ext>
              </a:extLst>
            </p:cNvPr>
            <p:cNvGrpSpPr/>
            <p:nvPr/>
          </p:nvGrpSpPr>
          <p:grpSpPr>
            <a:xfrm>
              <a:off x="5900704" y="4023605"/>
              <a:ext cx="4480560" cy="491490"/>
              <a:chOff x="1615440" y="2328051"/>
              <a:chExt cx="4480560" cy="491490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00896FE0-AD83-F7D5-2026-89997A3155DA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B45135D3-CD92-B8B2-F84D-DF9986E00287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1771EFE-7946-2003-BF53-D6CF4B522314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DE73B40E-715F-F683-2DE8-9E9A85F6D573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CAA9FD9B-B025-7CF4-EA4B-7A57BF70AD32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B5DD0C2C-3898-47CB-F3A2-49238B16F3C5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08E45E5B-5AFF-3C01-9A77-10C6FCD00FFD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08B1B412-18FF-E939-4966-EC109B1787AE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5FC84963-D171-0EFB-22A2-23808493C381}"/>
                </a:ext>
              </a:extLst>
            </p:cNvPr>
            <p:cNvGrpSpPr/>
            <p:nvPr/>
          </p:nvGrpSpPr>
          <p:grpSpPr>
            <a:xfrm>
              <a:off x="5900704" y="2662545"/>
              <a:ext cx="4480560" cy="491490"/>
              <a:chOff x="1615440" y="2328051"/>
              <a:chExt cx="4480560" cy="49149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6D99F60-C8B6-0BE1-9C69-6F8C77699A00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07BFEB0-A982-B7EF-55FD-7950679393A6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DAD11556-F116-3A77-412C-87F790408659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876FBAA8-C943-2204-DEF3-824597BA8AC7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C6969F52-7172-AAB5-5D80-1D7B37147A3D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A039A246-DEFA-6DC4-1887-2222EA530EB7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4305D33E-D29F-82F7-6ACD-B03ED6928B35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E45CEC4A-8409-3700-0F4A-01FD6E869E1F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62742AF4-4F28-1D03-D59D-2A172D1C2F78}"/>
                </a:ext>
              </a:extLst>
            </p:cNvPr>
            <p:cNvGrpSpPr/>
            <p:nvPr/>
          </p:nvGrpSpPr>
          <p:grpSpPr>
            <a:xfrm>
              <a:off x="5900704" y="5384665"/>
              <a:ext cx="4480560" cy="491490"/>
              <a:chOff x="1615440" y="2328051"/>
              <a:chExt cx="4480560" cy="49149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6D4E04BF-639B-705B-F35A-6672FC0C9051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990F521-AC5A-ACB5-E10C-29E046733571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7834EFA1-D01A-7BE9-C5CD-7A8886635EEF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F4CC9135-D315-809F-C27E-FE670E869328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A1BA0C8-5436-F7C1-20EF-36200DFB0E59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C047FEA6-F1AD-E7DE-2F3C-3CA608A81037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18A35015-801B-F48C-72A7-CECC8AC007F1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57617BA-2160-C070-813F-3A3DB5AF9C76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BA059BD3-743E-078B-75E5-3F45B3177315}"/>
                </a:ext>
              </a:extLst>
            </p:cNvPr>
            <p:cNvSpPr txBox="1"/>
            <p:nvPr/>
          </p:nvSpPr>
          <p:spPr>
            <a:xfrm>
              <a:off x="5185935" y="6802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A0</a:t>
              </a:r>
              <a:endParaRPr kumimoji="1" lang="zh-TW" altLang="en-US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98E36B9C-9F97-2082-A325-5043843C296B}"/>
                </a:ext>
              </a:extLst>
            </p:cNvPr>
            <p:cNvSpPr txBox="1"/>
            <p:nvPr/>
          </p:nvSpPr>
          <p:spPr>
            <a:xfrm>
              <a:off x="5185935" y="13611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A1</a:t>
              </a:r>
              <a:endParaRPr kumimoji="1"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0FC82B88-C5D6-D332-185F-ECD1DD2361AE}"/>
                </a:ext>
              </a:extLst>
            </p:cNvPr>
            <p:cNvSpPr txBox="1"/>
            <p:nvPr/>
          </p:nvSpPr>
          <p:spPr>
            <a:xfrm>
              <a:off x="5185935" y="204207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A2</a:t>
              </a:r>
              <a:endParaRPr kumimoji="1"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AC33C5F0-0789-E946-B8D4-9A54EADB2839}"/>
                </a:ext>
              </a:extLst>
            </p:cNvPr>
            <p:cNvSpPr txBox="1"/>
            <p:nvPr/>
          </p:nvSpPr>
          <p:spPr>
            <a:xfrm>
              <a:off x="5185935" y="272300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A3</a:t>
              </a:r>
              <a:endParaRPr kumimoji="1"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9BC3244D-45C2-EA0E-F087-FA346869AF8F}"/>
                </a:ext>
              </a:extLst>
            </p:cNvPr>
            <p:cNvSpPr txBox="1"/>
            <p:nvPr/>
          </p:nvSpPr>
          <p:spPr>
            <a:xfrm>
              <a:off x="5185935" y="340415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A4</a:t>
              </a:r>
              <a:endParaRPr kumimoji="1"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42F58636-C674-2786-82AD-42B708B0EB45}"/>
                </a:ext>
              </a:extLst>
            </p:cNvPr>
            <p:cNvSpPr txBox="1"/>
            <p:nvPr/>
          </p:nvSpPr>
          <p:spPr>
            <a:xfrm>
              <a:off x="5185935" y="4085300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A5</a:t>
              </a:r>
              <a:endParaRPr kumimoji="1" lang="zh-TW" altLang="en-US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FA72007D-091A-40D2-2469-64321AEE63D1}"/>
                </a:ext>
              </a:extLst>
            </p:cNvPr>
            <p:cNvSpPr txBox="1"/>
            <p:nvPr/>
          </p:nvSpPr>
          <p:spPr>
            <a:xfrm>
              <a:off x="5185935" y="476602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A6</a:t>
              </a:r>
              <a:endParaRPr kumimoji="1" lang="zh-TW" altLang="en-US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E90D0E9-5E2E-958D-F344-040D6785ECD5}"/>
                </a:ext>
              </a:extLst>
            </p:cNvPr>
            <p:cNvSpPr txBox="1"/>
            <p:nvPr/>
          </p:nvSpPr>
          <p:spPr>
            <a:xfrm>
              <a:off x="5185935" y="544675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A7</a:t>
              </a:r>
              <a:endParaRPr kumimoji="1" lang="zh-TW" altLang="en-US" dirty="0"/>
            </a:p>
          </p:txBody>
        </p:sp>
      </p:grpSp>
      <p:cxnSp>
        <p:nvCxnSpPr>
          <p:cNvPr id="151" name="直線箭頭接點 150">
            <a:extLst>
              <a:ext uri="{FF2B5EF4-FFF2-40B4-BE49-F238E27FC236}">
                <a16:creationId xmlns:a16="http://schemas.microsoft.com/office/drawing/2014/main" id="{F5EE48A6-C283-37EA-3426-A566DBB525C1}"/>
              </a:ext>
            </a:extLst>
          </p:cNvPr>
          <p:cNvCxnSpPr>
            <a:cxnSpLocks/>
            <a:stCxn id="142" idx="2"/>
            <a:endCxn id="141" idx="0"/>
          </p:cNvCxnSpPr>
          <p:nvPr/>
        </p:nvCxnSpPr>
        <p:spPr>
          <a:xfrm>
            <a:off x="6955155" y="1292176"/>
            <a:ext cx="3920490" cy="18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箭頭接點 152">
            <a:extLst>
              <a:ext uri="{FF2B5EF4-FFF2-40B4-BE49-F238E27FC236}">
                <a16:creationId xmlns:a16="http://schemas.microsoft.com/office/drawing/2014/main" id="{1D7C62D3-4522-97A8-A821-42C879BF4CB4}"/>
              </a:ext>
            </a:extLst>
          </p:cNvPr>
          <p:cNvCxnSpPr>
            <a:cxnSpLocks/>
            <a:stCxn id="149" idx="2"/>
            <a:endCxn id="134" idx="0"/>
          </p:cNvCxnSpPr>
          <p:nvPr/>
        </p:nvCxnSpPr>
        <p:spPr>
          <a:xfrm flipH="1">
            <a:off x="6955155" y="1292176"/>
            <a:ext cx="3920490" cy="189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DFB8A20-2DCA-4765-12DE-CAD44D0CA04C}"/>
              </a:ext>
            </a:extLst>
          </p:cNvPr>
          <p:cNvSpPr/>
          <p:nvPr/>
        </p:nvSpPr>
        <p:spPr>
          <a:xfrm>
            <a:off x="1097280" y="1845734"/>
            <a:ext cx="4710671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TW" dirty="0">
                <a:solidFill>
                  <a:schemeClr val="tx1"/>
                </a:solidFill>
              </a:rPr>
              <a:t>procedure </a:t>
            </a:r>
            <a:r>
              <a:rPr kumimoji="1" lang="en" altLang="zh-TW" dirty="0" err="1">
                <a:solidFill>
                  <a:schemeClr val="tx1"/>
                </a:solidFill>
              </a:rPr>
              <a:t>selectionSort</a:t>
            </a:r>
            <a:r>
              <a:rPr kumimoji="1" lang="en" altLang="zh-TW" dirty="0">
                <a:solidFill>
                  <a:schemeClr val="tx1"/>
                </a:solidFill>
              </a:rPr>
              <a:t>(A[1..n]):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for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from 1 to n-1: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 =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endParaRPr kumimoji="1" lang="en" altLang="zh-TW" dirty="0">
              <a:solidFill>
                <a:schemeClr val="tx1"/>
              </a:solidFill>
            </a:endParaRPr>
          </a:p>
          <a:p>
            <a:r>
              <a:rPr kumimoji="1" lang="en" altLang="zh-TW" dirty="0">
                <a:solidFill>
                  <a:schemeClr val="tx1"/>
                </a:solidFill>
              </a:rPr>
              <a:t>		for j from i+1 to n: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if A[j] &lt; A[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]: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	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 = j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swap A[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] and A[</a:t>
            </a:r>
            <a:r>
              <a:rPr kumimoji="1" lang="en" altLang="zh-TW" dirty="0" err="1">
                <a:solidFill>
                  <a:schemeClr val="tx1"/>
                </a:solidFill>
              </a:rPr>
              <a:t>minIndex</a:t>
            </a:r>
            <a:r>
              <a:rPr kumimoji="1" lang="en" altLang="zh-TW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9892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D1E6A-08E8-86B9-F810-C80C5ECF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Insertion Sort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233D31-287E-AD19-7D8C-AB5DA353F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8CC77DC-262D-768B-565C-301728CE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33ED282-859D-BB17-FB71-8260ABA4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E0D12E-59F6-5361-0DCD-0BE45FDB51C2}"/>
              </a:ext>
            </a:extLst>
          </p:cNvPr>
          <p:cNvSpPr/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TW" dirty="0">
                <a:solidFill>
                  <a:schemeClr val="tx1"/>
                </a:solidFill>
              </a:rPr>
              <a:t>procedure </a:t>
            </a:r>
            <a:r>
              <a:rPr kumimoji="1" lang="en" altLang="zh-TW" dirty="0" err="1">
                <a:solidFill>
                  <a:schemeClr val="tx1"/>
                </a:solidFill>
              </a:rPr>
              <a:t>insertionSort</a:t>
            </a:r>
            <a:r>
              <a:rPr kumimoji="1" lang="en" altLang="zh-TW" dirty="0">
                <a:solidFill>
                  <a:schemeClr val="tx1"/>
                </a:solidFill>
              </a:rPr>
              <a:t>(A[1..n]):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for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from 2 to n: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key = A[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]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j =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- 1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while j &gt; 0 and A[j] &gt; key: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A[j+1] = A[j]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j = j - 1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A[j+1] = key</a:t>
            </a:r>
          </a:p>
        </p:txBody>
      </p:sp>
    </p:spTree>
    <p:extLst>
      <p:ext uri="{BB962C8B-B14F-4D97-AF65-F5344CB8AC3E}">
        <p14:creationId xmlns:p14="http://schemas.microsoft.com/office/powerpoint/2010/main" val="3424980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3B63A2-B708-93CC-FA2C-BA2E80A8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656094-A3AE-EBA6-27C1-4DF921C0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1600"/>
              </a:spcBef>
              <a:buNone/>
            </a:pPr>
            <a:r>
              <a:rPr lang="en" altLang="zh-TW" dirty="0"/>
              <a:t>A collection of elements stored in contiguous memory locations, where each element can be accessed directly using an index.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altLang="zh-TW" dirty="0"/>
              <a:t>Arrays have a fixed size and provide constant-time access to elements.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" altLang="zh-TW" dirty="0"/>
              <a:t>All elements are typically of the same data type, making it efficient for storing and retrieving data by position.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8BF7D64-1B71-AF8C-54BD-E27AD585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71B293-CA34-DD32-71EC-A5374BD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787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5A84-1772-C3D0-071F-4764C9AB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07176-8660-E44D-C125-0C40BF86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Insertion Sort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A40B3E-33CE-65AC-9AB5-10D0BD760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9BBAED-3442-85E7-3B80-198567D9D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F28F56-3A30-F42B-2436-3B831175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20</a:t>
            </a:fld>
            <a:endParaRPr lang="zh-TW" altLang="en-US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61E5B4E6-8733-EB21-83CD-882001A8BAC3}"/>
              </a:ext>
            </a:extLst>
          </p:cNvPr>
          <p:cNvGrpSpPr/>
          <p:nvPr/>
        </p:nvGrpSpPr>
        <p:grpSpPr>
          <a:xfrm>
            <a:off x="5960351" y="800686"/>
            <a:ext cx="5195329" cy="5256628"/>
            <a:chOff x="5185935" y="619527"/>
            <a:chExt cx="5195329" cy="5256628"/>
          </a:xfrm>
        </p:grpSpPr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31121C8E-C248-C664-758B-5728AD8CFC89}"/>
                </a:ext>
              </a:extLst>
            </p:cNvPr>
            <p:cNvGrpSpPr/>
            <p:nvPr/>
          </p:nvGrpSpPr>
          <p:grpSpPr>
            <a:xfrm>
              <a:off x="5900704" y="619527"/>
              <a:ext cx="4480560" cy="491490"/>
              <a:chOff x="1615440" y="2328051"/>
              <a:chExt cx="4480560" cy="491490"/>
            </a:xfrm>
          </p:grpSpPr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845E0D36-2282-6EBB-81D8-21A39E1EDF17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451BD355-3478-964B-611F-76473913C8E5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5C6EB79-67F4-71AA-64D5-E65B05200437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8C416C18-A305-EDD2-5684-203CE18C6833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4C91C776-2C1F-36FB-3B9C-B2F27A59E10D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45EDB16E-CB20-9CCD-8BDF-17FDDB00213A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99610E10-D324-D1B7-5A87-3F98E90B03E5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6B531E5E-09EC-5DED-2E87-F3739A840C7E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1" name="群組 70">
              <a:extLst>
                <a:ext uri="{FF2B5EF4-FFF2-40B4-BE49-F238E27FC236}">
                  <a16:creationId xmlns:a16="http://schemas.microsoft.com/office/drawing/2014/main" id="{AA6E6CC4-3AC6-9206-D0C2-AF833F41BE88}"/>
                </a:ext>
              </a:extLst>
            </p:cNvPr>
            <p:cNvGrpSpPr/>
            <p:nvPr/>
          </p:nvGrpSpPr>
          <p:grpSpPr>
            <a:xfrm>
              <a:off x="5900704" y="1300057"/>
              <a:ext cx="4480560" cy="491490"/>
              <a:chOff x="1615440" y="2328051"/>
              <a:chExt cx="4480560" cy="491490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2435F7A-CAE9-0325-3F7A-6FEF8D6ADDB7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56ABD6F5-E762-5E63-74C8-67D3B643A293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ED7D5CE5-14CF-415F-6790-2BEF7F1C004D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DE49A16B-4911-D593-DAD2-AF0308533F59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034A779-4B59-905E-8D9A-2A9783E6CE77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F02907F-F23A-83C8-5358-B83D1C22F3E0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96281D8-8E95-1673-F81D-56019FBC3A2B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C1CDBAF-602E-AE8F-1C78-3E6CABC44144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2" name="群組 71">
              <a:extLst>
                <a:ext uri="{FF2B5EF4-FFF2-40B4-BE49-F238E27FC236}">
                  <a16:creationId xmlns:a16="http://schemas.microsoft.com/office/drawing/2014/main" id="{57AD832A-D241-C872-71DD-BF69EDC83350}"/>
                </a:ext>
              </a:extLst>
            </p:cNvPr>
            <p:cNvGrpSpPr/>
            <p:nvPr/>
          </p:nvGrpSpPr>
          <p:grpSpPr>
            <a:xfrm>
              <a:off x="5900704" y="1978856"/>
              <a:ext cx="4480560" cy="491490"/>
              <a:chOff x="1615440" y="2328051"/>
              <a:chExt cx="4480560" cy="491490"/>
            </a:xfrm>
          </p:grpSpPr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B8777CA3-84FE-3D4B-9984-84A1069316BC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A31CA22-2910-EA0E-14DA-C9F415EA332B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F8C46222-2005-3CAB-23AB-2DCBCFFDEB40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29" name="矩形 128">
                <a:extLst>
                  <a:ext uri="{FF2B5EF4-FFF2-40B4-BE49-F238E27FC236}">
                    <a16:creationId xmlns:a16="http://schemas.microsoft.com/office/drawing/2014/main" id="{367BC517-2918-9E2D-DBEE-CDB48CF084A6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FC0C0305-A1EF-1B9A-0AC3-11B49411D63B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31" name="矩形 130">
                <a:extLst>
                  <a:ext uri="{FF2B5EF4-FFF2-40B4-BE49-F238E27FC236}">
                    <a16:creationId xmlns:a16="http://schemas.microsoft.com/office/drawing/2014/main" id="{05720A43-3824-CCE1-07C4-44C4DDDB6538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EA1EF61C-7166-A700-D21F-18FD1997EA97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B234D87-A27A-BFE9-F740-55F5456E4AF8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3" name="群組 72">
              <a:extLst>
                <a:ext uri="{FF2B5EF4-FFF2-40B4-BE49-F238E27FC236}">
                  <a16:creationId xmlns:a16="http://schemas.microsoft.com/office/drawing/2014/main" id="{A4232A5F-809C-65C7-A0A9-6E2135CEF771}"/>
                </a:ext>
              </a:extLst>
            </p:cNvPr>
            <p:cNvGrpSpPr/>
            <p:nvPr/>
          </p:nvGrpSpPr>
          <p:grpSpPr>
            <a:xfrm>
              <a:off x="5900704" y="3343075"/>
              <a:ext cx="4480560" cy="491490"/>
              <a:chOff x="1615440" y="2328051"/>
              <a:chExt cx="4480560" cy="491490"/>
            </a:xfrm>
          </p:grpSpPr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6ECC2527-9B8A-639E-B2B7-4A452B914FC7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EF2AF1FD-79F7-A068-24AB-B98A579F5973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D6BE708D-21FA-46DE-CCFE-FD23BA38B429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C3A1D6B8-A241-E9FD-096B-6541EB27C8AE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CC5D3D54-580B-DA7D-D6C5-21208CB5C12F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E752CC57-2EF6-9B5D-1250-855612237621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783AD613-18FB-ED2E-4902-26DBD96387D7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A7BD6215-35FE-C91E-9638-B696D3FC7212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59C44101-1488-A5CE-29A6-6E35AB84E776}"/>
                </a:ext>
              </a:extLst>
            </p:cNvPr>
            <p:cNvGrpSpPr/>
            <p:nvPr/>
          </p:nvGrpSpPr>
          <p:grpSpPr>
            <a:xfrm>
              <a:off x="5900704" y="4704135"/>
              <a:ext cx="4480560" cy="491490"/>
              <a:chOff x="1615440" y="2328051"/>
              <a:chExt cx="4480560" cy="491490"/>
            </a:xfrm>
          </p:grpSpPr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B819921-9ED2-51FC-427F-9B4DF1502D0F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AAD7263-0EF9-5521-5588-C01201AD17CE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E9CF83F-84AF-D8EE-0C1F-19110826AB2C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A836123A-0D83-06C3-94E4-B867C53EEDE2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6F87B72E-B447-1F72-741F-DEAD7340DD0E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96DAFD4C-354D-FC5F-232E-16D6C4DCC7A7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F5ABC7F0-8894-3F3C-9F5F-1C1D870E6427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962502AF-A462-53BF-0BF7-14C255B82B9C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C110EBAD-2006-F5B8-98DC-89BCAE174EBF}"/>
                </a:ext>
              </a:extLst>
            </p:cNvPr>
            <p:cNvGrpSpPr/>
            <p:nvPr/>
          </p:nvGrpSpPr>
          <p:grpSpPr>
            <a:xfrm>
              <a:off x="5900704" y="4023605"/>
              <a:ext cx="4480560" cy="491490"/>
              <a:chOff x="1615440" y="2328051"/>
              <a:chExt cx="4480560" cy="491490"/>
            </a:xfrm>
          </p:grpSpPr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1FAC09B9-6E1B-04EF-DD60-99ED985384B5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61BE6184-5ED1-FDCE-1121-9A52CA736C86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1254E4CD-1FB3-D6A0-9D12-4E013D06880F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1D93586C-60D5-AF7D-C3A3-BF3FB81E7B6B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9A85C38-82CD-A384-6482-E927EB4D121D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563D8CFC-C481-DBF1-116D-94B7939E5FFE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325B96C-5FD3-C709-C3D9-33A033663534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1D2E7386-5055-D572-2393-51BF15845E42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6" name="群組 75">
              <a:extLst>
                <a:ext uri="{FF2B5EF4-FFF2-40B4-BE49-F238E27FC236}">
                  <a16:creationId xmlns:a16="http://schemas.microsoft.com/office/drawing/2014/main" id="{F76ED9EE-364B-368A-BD9F-AD7F8B032B76}"/>
                </a:ext>
              </a:extLst>
            </p:cNvPr>
            <p:cNvGrpSpPr/>
            <p:nvPr/>
          </p:nvGrpSpPr>
          <p:grpSpPr>
            <a:xfrm>
              <a:off x="5900704" y="2662545"/>
              <a:ext cx="4480560" cy="491490"/>
              <a:chOff x="1615440" y="2328051"/>
              <a:chExt cx="4480560" cy="49149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65AD5257-B58B-D431-BC8D-61DD4336EB13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81C65EC9-D713-BCB4-A91B-D54ABC8A3112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403F5FED-3BAF-AD66-2B54-2C4C4F193802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96C85801-E819-4F42-8B35-7E4D8BAD48D8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FA9273B0-0680-0529-8042-C8E9C58FF287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3C16DA05-1447-A9E1-0D4F-09DA972906F6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2544F007-86AF-3267-A25F-F01E9452F4B3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294834D9-218E-0DAF-495B-0A51AFFB7D89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</p:grpSp>
        <p:grpSp>
          <p:nvGrpSpPr>
            <p:cNvPr id="77" name="群組 76">
              <a:extLst>
                <a:ext uri="{FF2B5EF4-FFF2-40B4-BE49-F238E27FC236}">
                  <a16:creationId xmlns:a16="http://schemas.microsoft.com/office/drawing/2014/main" id="{228A29DA-A3D8-D87C-2D44-C3FB28B67317}"/>
                </a:ext>
              </a:extLst>
            </p:cNvPr>
            <p:cNvGrpSpPr/>
            <p:nvPr/>
          </p:nvGrpSpPr>
          <p:grpSpPr>
            <a:xfrm>
              <a:off x="5900704" y="5384665"/>
              <a:ext cx="4480560" cy="491490"/>
              <a:chOff x="1615440" y="2328051"/>
              <a:chExt cx="4480560" cy="491490"/>
            </a:xfrm>
          </p:grpSpPr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52F9ECCA-1762-06DA-3F27-C2FA00D2784F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8D41E1A-538F-0294-96AD-D630C9506134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6E1A74DA-DEB7-4010-7B94-FC95CBBD7EC1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B68F71BE-9D7C-76D0-04A7-1F1212174588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EDFA8B85-178C-6109-478D-7392F86E24EB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9C409331-C31E-40C9-59F0-5555D3B81DF3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8E1DCE4E-377C-FA02-9AA7-28067E1F399B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DE20C4CD-25B8-2B64-041C-467EFAA5261D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EDEEF217-B058-64A7-9223-A1C92481F0B5}"/>
                </a:ext>
              </a:extLst>
            </p:cNvPr>
            <p:cNvSpPr txBox="1"/>
            <p:nvPr/>
          </p:nvSpPr>
          <p:spPr>
            <a:xfrm>
              <a:off x="5185935" y="680200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A0</a:t>
              </a:r>
              <a:endParaRPr kumimoji="1" lang="zh-TW" altLang="en-US" dirty="0"/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6B9F1C33-C53F-DAE1-B9FA-D073099EE356}"/>
                </a:ext>
              </a:extLst>
            </p:cNvPr>
            <p:cNvSpPr txBox="1"/>
            <p:nvPr/>
          </p:nvSpPr>
          <p:spPr>
            <a:xfrm>
              <a:off x="5185935" y="136113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A1</a:t>
              </a:r>
              <a:endParaRPr kumimoji="1" lang="zh-TW" altLang="en-US" dirty="0"/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EDCAE283-93C9-D2C1-5169-A12E2AA9A180}"/>
                </a:ext>
              </a:extLst>
            </p:cNvPr>
            <p:cNvSpPr txBox="1"/>
            <p:nvPr/>
          </p:nvSpPr>
          <p:spPr>
            <a:xfrm>
              <a:off x="5185935" y="204207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A2</a:t>
              </a:r>
              <a:endParaRPr kumimoji="1" lang="zh-TW" altLang="en-US" dirty="0"/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AB1AD3AC-9EEC-C260-7866-ED106F46CDCC}"/>
                </a:ext>
              </a:extLst>
            </p:cNvPr>
            <p:cNvSpPr txBox="1"/>
            <p:nvPr/>
          </p:nvSpPr>
          <p:spPr>
            <a:xfrm>
              <a:off x="5185935" y="2723008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A3</a:t>
              </a:r>
              <a:endParaRPr kumimoji="1" lang="zh-TW" altLang="en-US" dirty="0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A1366664-B64B-85D3-968D-CE00395C42A2}"/>
                </a:ext>
              </a:extLst>
            </p:cNvPr>
            <p:cNvSpPr txBox="1"/>
            <p:nvPr/>
          </p:nvSpPr>
          <p:spPr>
            <a:xfrm>
              <a:off x="5185935" y="3404154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A4</a:t>
              </a:r>
              <a:endParaRPr kumimoji="1" lang="zh-TW" altLang="en-US" dirty="0"/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12C96DF-D75C-234A-5924-058CDC922DEB}"/>
                </a:ext>
              </a:extLst>
            </p:cNvPr>
            <p:cNvSpPr txBox="1"/>
            <p:nvPr/>
          </p:nvSpPr>
          <p:spPr>
            <a:xfrm>
              <a:off x="5185935" y="4085300"/>
              <a:ext cx="434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TW" dirty="0"/>
                <a:t>A5</a:t>
              </a:r>
              <a:endParaRPr kumimoji="1" lang="zh-TW" altLang="en-US" dirty="0"/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583F0B86-58E9-E915-51B2-2F8EE65F3DF3}"/>
                </a:ext>
              </a:extLst>
            </p:cNvPr>
            <p:cNvSpPr txBox="1"/>
            <p:nvPr/>
          </p:nvSpPr>
          <p:spPr>
            <a:xfrm>
              <a:off x="5185935" y="4766026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A6</a:t>
              </a:r>
              <a:endParaRPr kumimoji="1" lang="zh-TW" altLang="en-US" dirty="0"/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E6D74086-D786-70B5-17D1-86F5479ECE90}"/>
                </a:ext>
              </a:extLst>
            </p:cNvPr>
            <p:cNvSpPr txBox="1"/>
            <p:nvPr/>
          </p:nvSpPr>
          <p:spPr>
            <a:xfrm>
              <a:off x="5185935" y="5446752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A7</a:t>
              </a:r>
              <a:endParaRPr kumimoji="1" lang="zh-TW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3121ACA-4522-E79F-1811-71D9924077F2}"/>
              </a:ext>
            </a:extLst>
          </p:cNvPr>
          <p:cNvSpPr/>
          <p:nvPr/>
        </p:nvSpPr>
        <p:spPr>
          <a:xfrm>
            <a:off x="1097280" y="1845734"/>
            <a:ext cx="4710671" cy="4023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" altLang="zh-TW" dirty="0">
                <a:solidFill>
                  <a:schemeClr val="tx1"/>
                </a:solidFill>
              </a:rPr>
              <a:t>procedure </a:t>
            </a:r>
            <a:r>
              <a:rPr kumimoji="1" lang="en" altLang="zh-TW" dirty="0" err="1">
                <a:solidFill>
                  <a:schemeClr val="tx1"/>
                </a:solidFill>
              </a:rPr>
              <a:t>insertionSort</a:t>
            </a:r>
            <a:r>
              <a:rPr kumimoji="1" lang="en" altLang="zh-TW" dirty="0">
                <a:solidFill>
                  <a:schemeClr val="tx1"/>
                </a:solidFill>
              </a:rPr>
              <a:t>(A[1..n]):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for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from 2 to n: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key = A[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]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j = </a:t>
            </a:r>
            <a:r>
              <a:rPr kumimoji="1" lang="en" altLang="zh-TW" dirty="0" err="1">
                <a:solidFill>
                  <a:schemeClr val="tx1"/>
                </a:solidFill>
              </a:rPr>
              <a:t>i</a:t>
            </a:r>
            <a:r>
              <a:rPr kumimoji="1" lang="en" altLang="zh-TW" dirty="0">
                <a:solidFill>
                  <a:schemeClr val="tx1"/>
                </a:solidFill>
              </a:rPr>
              <a:t> - 1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while j &gt; 0 and A[j] &gt; key: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A[j+1] = A[j]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	j = j - 1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		A[j+1] = key</a:t>
            </a:r>
          </a:p>
        </p:txBody>
      </p:sp>
    </p:spTree>
    <p:extLst>
      <p:ext uri="{BB962C8B-B14F-4D97-AF65-F5344CB8AC3E}">
        <p14:creationId xmlns:p14="http://schemas.microsoft.com/office/powerpoint/2010/main" val="20854507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48D2D2-F053-B08B-73DF-95E86454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Further Thinking (Pros &amp; Cons Strategy)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C508D-1B76-E663-27E4-128634D19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Pros</a:t>
            </a:r>
          </a:p>
          <a:p>
            <a:pPr lvl="1"/>
            <a:r>
              <a:rPr kumimoji="1" lang="en-US" altLang="zh-TW" dirty="0"/>
              <a:t>Static data with random access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10CA77-5BEA-B3BE-B7DB-290F27B8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AA17E5-187F-BCFA-DC1C-CDE080C5A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21</a:t>
            </a:fld>
            <a:endParaRPr lang="zh-TW" altLang="en-US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E8F303B-060F-BD2E-C968-C464677BA44B}"/>
              </a:ext>
            </a:extLst>
          </p:cNvPr>
          <p:cNvGrpSpPr/>
          <p:nvPr/>
        </p:nvGrpSpPr>
        <p:grpSpPr>
          <a:xfrm>
            <a:off x="1615440" y="2549261"/>
            <a:ext cx="4480560" cy="982980"/>
            <a:chOff x="1445905" y="2691765"/>
            <a:chExt cx="4480560" cy="982980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0B7BC85-A567-B814-E14B-E3B215393213}"/>
                </a:ext>
              </a:extLst>
            </p:cNvPr>
            <p:cNvGrpSpPr/>
            <p:nvPr/>
          </p:nvGrpSpPr>
          <p:grpSpPr>
            <a:xfrm>
              <a:off x="1445905" y="3183255"/>
              <a:ext cx="4480560" cy="491490"/>
              <a:chOff x="1615440" y="2328051"/>
              <a:chExt cx="4480560" cy="49149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A7DB798-1F59-D9B7-F6E0-BD96D120B3BC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88FF7AA-D30E-C861-772E-2D93C4A1A5E6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E01A693-394D-DC2D-39A1-5A55F462413B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E539665-50CC-F78A-53E3-121F8D8F1F6C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556D8C28-1C6B-9ECF-6733-2DE37DD55AC5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15D7D00-945D-E7FA-0D7B-5CF2F7A3EAC9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D1B497D-D325-B8E2-A78D-657CB28F3657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9745798-5CB3-5382-08AD-7BDCFADFF61C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5A109B31-A072-F3ED-DADA-BC697164CC90}"/>
                </a:ext>
              </a:extLst>
            </p:cNvPr>
            <p:cNvGrpSpPr/>
            <p:nvPr/>
          </p:nvGrpSpPr>
          <p:grpSpPr>
            <a:xfrm>
              <a:off x="1445905" y="2691765"/>
              <a:ext cx="4480560" cy="491490"/>
              <a:chOff x="1615440" y="2328051"/>
              <a:chExt cx="4480560" cy="4914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FBB27AA-5B0C-57B9-FF17-BD4665A624F5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D0FE28C8-B0FC-BDA6-DCC7-34AE7017361A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</a:t>
                </a:r>
                <a:endParaRPr kumimoji="1"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4E64742-1B7A-D57B-A3DC-F5D7AAFE9547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</a:t>
                </a:r>
                <a:endParaRPr kumimoji="1"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5A6E2F9-4F90-6E87-69A9-6C262919F795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</a:t>
                </a:r>
                <a:endParaRPr kumimoji="1"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B7A2D09-6655-BCC6-9193-C17FED38DA4E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4</a:t>
                </a:r>
                <a:endParaRPr kumimoji="1"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DF789DF-2C03-4ADE-5F68-CFCE1E694F7F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5</a:t>
                </a:r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393F439-5941-7DB9-799D-5BA8C221FC02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</a:t>
                </a:r>
                <a:endParaRPr kumimoji="1" lang="zh-TW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5B0AA45D-7010-50B6-0723-E0800537236D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7</a:t>
                </a:r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990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6214A-E53A-8139-D981-EEA49F4B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Further Thinking (Pros &amp; Cons Strategy)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5F2163-C1BB-6523-1F62-E87222CB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Cons</a:t>
            </a:r>
          </a:p>
          <a:p>
            <a:pPr lvl="1"/>
            <a:r>
              <a:rPr lang="en" altLang="zh-TW" dirty="0"/>
              <a:t>Insert into a Sorted Array</a:t>
            </a:r>
          </a:p>
          <a:p>
            <a:pPr lvl="1"/>
            <a:r>
              <a:rPr lang="en" altLang="zh-TW" dirty="0"/>
              <a:t>Delete from a Sorted Array</a:t>
            </a:r>
          </a:p>
          <a:p>
            <a:r>
              <a:rPr kumimoji="1" lang="en" altLang="zh-TW" dirty="0"/>
              <a:t>Reasons</a:t>
            </a:r>
          </a:p>
          <a:p>
            <a:pPr lvl="1"/>
            <a:r>
              <a:rPr lang="en" altLang="zh-TW" dirty="0"/>
              <a:t>Frequent insertions and deletions: costly shifts.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9F7F24-26EE-1232-5AFB-1F694D3D0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305602-1AB9-801F-4677-C8C39ECA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175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6A2E14-1FFC-598E-18AE-5C1EB71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Further Thinking (Pros &amp; Cons Strategy)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17C1D5-C4F8-0F5C-40E3-109AD9EE7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F6259B6-3407-35E9-6AB1-1573FBC67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85C2DD-1DE8-A2D6-7DB2-7CDDC687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23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E9229993-B1B0-8FFB-E065-E41FDD6FCE6D}"/>
              </a:ext>
            </a:extLst>
          </p:cNvPr>
          <p:cNvGrpSpPr/>
          <p:nvPr/>
        </p:nvGrpSpPr>
        <p:grpSpPr>
          <a:xfrm>
            <a:off x="1306681" y="1955495"/>
            <a:ext cx="4480560" cy="982980"/>
            <a:chOff x="1445905" y="2691765"/>
            <a:chExt cx="4480560" cy="98298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F3DC16B-CFEE-350D-BFA5-69C5F1C13F29}"/>
                </a:ext>
              </a:extLst>
            </p:cNvPr>
            <p:cNvGrpSpPr/>
            <p:nvPr/>
          </p:nvGrpSpPr>
          <p:grpSpPr>
            <a:xfrm>
              <a:off x="1445905" y="3183255"/>
              <a:ext cx="4480560" cy="491490"/>
              <a:chOff x="1615440" y="2328051"/>
              <a:chExt cx="4480560" cy="4914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015A889-FC31-99AC-CC87-D400D64374FB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729AED5-EA88-9276-20D1-662AB491AC0F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DAAB905A-D41E-083E-77B6-0DBB357A9967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2D35A4D-5FD5-00F9-0D8C-21606695F1DB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917FFC03-8F67-8E3A-292E-A2953824BEF1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094B0E20-CD9D-BE3B-A0CF-CAEBF024DF12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E23ECEC9-A76A-F28C-2B44-951E99D82C41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C1E00F2-C786-B582-61ED-2D7D1C03142C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D9027381-FBC2-C320-3CAC-153BC50FA549}"/>
                </a:ext>
              </a:extLst>
            </p:cNvPr>
            <p:cNvGrpSpPr/>
            <p:nvPr/>
          </p:nvGrpSpPr>
          <p:grpSpPr>
            <a:xfrm>
              <a:off x="1445905" y="2691765"/>
              <a:ext cx="4480560" cy="491490"/>
              <a:chOff x="1615440" y="2328051"/>
              <a:chExt cx="4480560" cy="49149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E7EA01-8F5E-724A-8338-F426284D43F4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C9A124AE-79D7-9E94-E8E2-A1AD58054494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</a:t>
                </a:r>
                <a:endParaRPr kumimoji="1"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A6A5000-792C-D534-8524-0BB245B2BA40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</a:t>
                </a:r>
                <a:endParaRPr kumimoji="1"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2F3AABF5-A99F-AD82-C4B3-0C4C81BB4DD2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</a:t>
                </a:r>
                <a:endParaRPr kumimoji="1"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DE10BD7-093E-6329-8BE4-2EBA33DFD03B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4</a:t>
                </a:r>
                <a:endParaRPr kumimoji="1"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308CE562-6450-2EDF-95AA-ACFCD4C5EE62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5</a:t>
                </a:r>
                <a:endParaRPr kumimoji="1"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B1F40BB2-7281-2157-E98A-E1D36C5B6A37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</a:t>
                </a:r>
                <a:endParaRPr kumimoji="1"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6FAA973B-B340-E8D6-03A3-D53A51035BE1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7</a:t>
                </a:r>
                <a:endParaRPr kumimoji="1" lang="zh-TW" altLang="en-US" dirty="0"/>
              </a:p>
            </p:txBody>
          </p:sp>
        </p:grp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861C80A-9053-0742-7C14-7F7B0F9F60D1}"/>
              </a:ext>
            </a:extLst>
          </p:cNvPr>
          <p:cNvSpPr txBox="1"/>
          <p:nvPr/>
        </p:nvSpPr>
        <p:spPr>
          <a:xfrm>
            <a:off x="6126480" y="2408210"/>
            <a:ext cx="10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delete 22</a:t>
            </a:r>
            <a:endParaRPr kumimoji="1" lang="zh-TW" altLang="en-US" dirty="0"/>
          </a:p>
        </p:txBody>
      </p:sp>
      <p:sp>
        <p:nvSpPr>
          <p:cNvPr id="26" name="弧線 25">
            <a:extLst>
              <a:ext uri="{FF2B5EF4-FFF2-40B4-BE49-F238E27FC236}">
                <a16:creationId xmlns:a16="http://schemas.microsoft.com/office/drawing/2014/main" id="{B1BC6FFA-FC75-800A-2126-2D06EEEA3575}"/>
              </a:ext>
            </a:extLst>
          </p:cNvPr>
          <p:cNvSpPr/>
          <p:nvPr/>
        </p:nvSpPr>
        <p:spPr>
          <a:xfrm rot="9143885">
            <a:off x="3140690" y="2600609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弧線 29">
            <a:extLst>
              <a:ext uri="{FF2B5EF4-FFF2-40B4-BE49-F238E27FC236}">
                <a16:creationId xmlns:a16="http://schemas.microsoft.com/office/drawing/2014/main" id="{1D5FC813-28C6-325A-58A8-BEA0BAA22DED}"/>
              </a:ext>
            </a:extLst>
          </p:cNvPr>
          <p:cNvSpPr/>
          <p:nvPr/>
        </p:nvSpPr>
        <p:spPr>
          <a:xfrm rot="9143885">
            <a:off x="3726585" y="2587428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弧線 30">
            <a:extLst>
              <a:ext uri="{FF2B5EF4-FFF2-40B4-BE49-F238E27FC236}">
                <a16:creationId xmlns:a16="http://schemas.microsoft.com/office/drawing/2014/main" id="{0B5D5565-0FE9-9DD0-FC3B-4A50C9E00C2F}"/>
              </a:ext>
            </a:extLst>
          </p:cNvPr>
          <p:cNvSpPr/>
          <p:nvPr/>
        </p:nvSpPr>
        <p:spPr>
          <a:xfrm rot="9143885">
            <a:off x="4334524" y="2587427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弧線 31">
            <a:extLst>
              <a:ext uri="{FF2B5EF4-FFF2-40B4-BE49-F238E27FC236}">
                <a16:creationId xmlns:a16="http://schemas.microsoft.com/office/drawing/2014/main" id="{F877C293-D0C6-2517-36E8-4DE668841155}"/>
              </a:ext>
            </a:extLst>
          </p:cNvPr>
          <p:cNvSpPr/>
          <p:nvPr/>
        </p:nvSpPr>
        <p:spPr>
          <a:xfrm rot="9143885">
            <a:off x="4882682" y="2600610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1CB9EC68-09D0-BEE8-F503-87B15DAD81CD}"/>
              </a:ext>
            </a:extLst>
          </p:cNvPr>
          <p:cNvGrpSpPr/>
          <p:nvPr/>
        </p:nvGrpSpPr>
        <p:grpSpPr>
          <a:xfrm>
            <a:off x="1306681" y="3529166"/>
            <a:ext cx="4480560" cy="982980"/>
            <a:chOff x="1445905" y="2691765"/>
            <a:chExt cx="4480560" cy="982980"/>
          </a:xfrm>
        </p:grpSpPr>
        <p:grpSp>
          <p:nvGrpSpPr>
            <p:cNvPr id="34" name="群組 33">
              <a:extLst>
                <a:ext uri="{FF2B5EF4-FFF2-40B4-BE49-F238E27FC236}">
                  <a16:creationId xmlns:a16="http://schemas.microsoft.com/office/drawing/2014/main" id="{19259A92-1837-D29F-9650-52AB8697ADD7}"/>
                </a:ext>
              </a:extLst>
            </p:cNvPr>
            <p:cNvGrpSpPr/>
            <p:nvPr/>
          </p:nvGrpSpPr>
          <p:grpSpPr>
            <a:xfrm>
              <a:off x="1445905" y="3183255"/>
              <a:ext cx="4480560" cy="491490"/>
              <a:chOff x="1615440" y="2328051"/>
              <a:chExt cx="4480560" cy="491490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9CE21429-7CDF-4026-4E19-5E26AC2D05C1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4FBBC29-D678-30E3-A4C6-ED75011CA5DE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42AFAFF9-EBFE-3D67-EC4E-7A7673FBC16C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E95267F5-DFBA-443E-7F8D-4525A81DE76E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565DE94-DD03-0660-EE63-99C2D19C5CAE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ECF3B292-3ECE-970E-01B2-B35A295F3291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F1E7BF5-CD80-01C6-E245-EE70CB86D596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6D40CE6-1740-80E6-87D2-73A4E73FEBE9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E882F61F-93AE-57FB-930A-1C7B5B379B4C}"/>
                </a:ext>
              </a:extLst>
            </p:cNvPr>
            <p:cNvGrpSpPr/>
            <p:nvPr/>
          </p:nvGrpSpPr>
          <p:grpSpPr>
            <a:xfrm>
              <a:off x="1445905" y="2691765"/>
              <a:ext cx="4480560" cy="491490"/>
              <a:chOff x="1615440" y="2328051"/>
              <a:chExt cx="4480560" cy="49149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1418B569-5BCE-FD12-6D87-BC72DFB6067A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646ABF3-73E9-C2EF-EA2A-ABE94C9E6697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</a:t>
                </a:r>
                <a:endParaRPr kumimoji="1" lang="zh-TW" altLang="en-US" dirty="0"/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FC1B711-4922-FF53-80D3-2EB0D6029861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</a:t>
                </a:r>
                <a:endParaRPr kumimoji="1" lang="zh-TW" altLang="en-US" dirty="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273267D-D6DB-1E1E-1BEB-C4C6C074570B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</a:t>
                </a:r>
                <a:endParaRPr kumimoji="1" lang="zh-TW" altLang="en-US" dirty="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5BB9E32-E1AF-72AF-1C4D-B513C2B00F6B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4</a:t>
                </a:r>
                <a:endParaRPr kumimoji="1" lang="zh-TW" altLang="en-US" dirty="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35520187-B762-3E1F-B8E9-5C61C1513398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5</a:t>
                </a:r>
                <a:endParaRPr kumimoji="1" lang="zh-TW" altLang="en-US" dirty="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D0E7716-E803-7C56-33FF-45C2D6F9E185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</a:t>
                </a:r>
                <a:endParaRPr kumimoji="1" lang="zh-TW" altLang="en-US" dirty="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57C85D19-2847-7D6B-2FAA-42A836B1A2C5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7</a:t>
                </a:r>
                <a:endParaRPr kumimoji="1" lang="zh-TW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6839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4215E-B998-0623-5A8E-32D5F0FCB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46A4FE-1B72-F681-9236-99CE17C98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Further Thinking (Pros &amp; Cons Strategy)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C7C15B-947B-7CF3-1272-5A3FE0F1F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7EB6E4-A91D-3453-664D-07DEBB19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12B378-A5B2-58E4-F2CF-5642EC55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24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F35A089-F78A-F6FB-2FA2-EB63D36F0836}"/>
              </a:ext>
            </a:extLst>
          </p:cNvPr>
          <p:cNvGrpSpPr/>
          <p:nvPr/>
        </p:nvGrpSpPr>
        <p:grpSpPr>
          <a:xfrm>
            <a:off x="1306681" y="1955495"/>
            <a:ext cx="4480560" cy="982980"/>
            <a:chOff x="1445905" y="2691765"/>
            <a:chExt cx="4480560" cy="982980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E20C4C26-2B9A-D78A-3397-A473B333860F}"/>
                </a:ext>
              </a:extLst>
            </p:cNvPr>
            <p:cNvGrpSpPr/>
            <p:nvPr/>
          </p:nvGrpSpPr>
          <p:grpSpPr>
            <a:xfrm>
              <a:off x="1445905" y="3183255"/>
              <a:ext cx="4480560" cy="491490"/>
              <a:chOff x="1615440" y="2328051"/>
              <a:chExt cx="4480560" cy="491490"/>
            </a:xfrm>
          </p:grpSpPr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83042F9-91A9-86AA-BC54-19A80F2CD777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8</a:t>
                </a:r>
                <a:endParaRPr kumimoji="1" lang="zh-TW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A4AB209A-65F0-7BB8-A7E2-1E053262E613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11</a:t>
                </a:r>
                <a:endParaRPr kumimoji="1" lang="zh-TW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CB873C0-00C1-C6C8-8F7E-15F5F4A9992C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12</a:t>
                </a:r>
                <a:endParaRPr kumimoji="1" lang="zh-TW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6CD48C24-4CC9-0BB8-C6B7-006BD8A5FF14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22</a:t>
                </a:r>
                <a:endParaRPr kumimoji="1" lang="zh-TW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D5612E49-5109-FEFB-6B99-186A443156F3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25</a:t>
                </a:r>
                <a:endParaRPr kumimoji="1" lang="zh-TW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5392025-8715-E496-8681-200AA2992D49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34</a:t>
                </a:r>
                <a:endParaRPr kumimoji="1" lang="zh-TW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15D6628-2BD1-3429-EC1C-02730012119E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64</a:t>
                </a:r>
                <a:endParaRPr kumimoji="1" lang="zh-TW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F2605FD-3CC4-0C5E-D131-A3E5F906B81A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90</a:t>
                </a:r>
                <a:endParaRPr kumimoji="1" lang="zh-TW" altLang="en-US" dirty="0"/>
              </a:p>
            </p:txBody>
          </p: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F7E519C-D9FF-1944-46D0-55EB1A906470}"/>
                </a:ext>
              </a:extLst>
            </p:cNvPr>
            <p:cNvGrpSpPr/>
            <p:nvPr/>
          </p:nvGrpSpPr>
          <p:grpSpPr>
            <a:xfrm>
              <a:off x="1445905" y="2691765"/>
              <a:ext cx="4480560" cy="491490"/>
              <a:chOff x="1615440" y="2328051"/>
              <a:chExt cx="4480560" cy="491490"/>
            </a:xfrm>
          </p:grpSpPr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F50DA64-46F3-5631-F034-81DB902D95DB}"/>
                  </a:ext>
                </a:extLst>
              </p:cNvPr>
              <p:cNvSpPr/>
              <p:nvPr/>
            </p:nvSpPr>
            <p:spPr>
              <a:xfrm>
                <a:off x="161544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0</a:t>
                </a:r>
                <a:endParaRPr kumimoji="1" lang="zh-TW" altLang="en-US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D97A359F-F94E-4E0D-9C16-4CF8B83CB3AC}"/>
                  </a:ext>
                </a:extLst>
              </p:cNvPr>
              <p:cNvSpPr/>
              <p:nvPr/>
            </p:nvSpPr>
            <p:spPr>
              <a:xfrm>
                <a:off x="217551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1</a:t>
                </a:r>
                <a:endParaRPr kumimoji="1" lang="zh-TW" altLang="en-US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36B7A706-905D-2907-EBAD-CA6FDB3ADBA8}"/>
                  </a:ext>
                </a:extLst>
              </p:cNvPr>
              <p:cNvSpPr/>
              <p:nvPr/>
            </p:nvSpPr>
            <p:spPr>
              <a:xfrm>
                <a:off x="273558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2</a:t>
                </a:r>
                <a:endParaRPr kumimoji="1" lang="zh-TW" altLang="en-US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BB03D42-3736-EC40-3729-62D6B0AAC212}"/>
                  </a:ext>
                </a:extLst>
              </p:cNvPr>
              <p:cNvSpPr/>
              <p:nvPr/>
            </p:nvSpPr>
            <p:spPr>
              <a:xfrm>
                <a:off x="329565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3</a:t>
                </a:r>
                <a:endParaRPr kumimoji="1" lang="zh-TW" altLang="en-US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6969C2B-57DE-78FF-5C6E-68722FFCF8F7}"/>
                  </a:ext>
                </a:extLst>
              </p:cNvPr>
              <p:cNvSpPr/>
              <p:nvPr/>
            </p:nvSpPr>
            <p:spPr>
              <a:xfrm>
                <a:off x="385572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4</a:t>
                </a:r>
                <a:endParaRPr kumimoji="1" lang="zh-TW" altLang="en-US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5499FB93-BB8B-D362-325C-A2009BDC30CF}"/>
                  </a:ext>
                </a:extLst>
              </p:cNvPr>
              <p:cNvSpPr/>
              <p:nvPr/>
            </p:nvSpPr>
            <p:spPr>
              <a:xfrm>
                <a:off x="441579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5</a:t>
                </a:r>
                <a:endParaRPr kumimoji="1" lang="zh-TW" altLang="en-US" dirty="0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788EFDDB-8A9F-4839-37DB-3756F5DC2B47}"/>
                  </a:ext>
                </a:extLst>
              </p:cNvPr>
              <p:cNvSpPr/>
              <p:nvPr/>
            </p:nvSpPr>
            <p:spPr>
              <a:xfrm>
                <a:off x="497586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6</a:t>
                </a:r>
                <a:endParaRPr kumimoji="1" lang="zh-TW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E9CE9E46-7CEB-4C4F-9B54-77E45F168355}"/>
                  </a:ext>
                </a:extLst>
              </p:cNvPr>
              <p:cNvSpPr/>
              <p:nvPr/>
            </p:nvSpPr>
            <p:spPr>
              <a:xfrm>
                <a:off x="5535930" y="2328051"/>
                <a:ext cx="560070" cy="4914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7</a:t>
                </a:r>
                <a:endParaRPr kumimoji="1" lang="zh-TW" altLang="en-US" dirty="0"/>
              </a:p>
            </p:txBody>
          </p:sp>
        </p:grp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7201C9F-51D4-ABA2-ED64-2CEE9B8DB633}"/>
              </a:ext>
            </a:extLst>
          </p:cNvPr>
          <p:cNvSpPr txBox="1"/>
          <p:nvPr/>
        </p:nvSpPr>
        <p:spPr>
          <a:xfrm>
            <a:off x="6126480" y="240821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  28</a:t>
            </a:r>
            <a:endParaRPr kumimoji="1" lang="zh-TW" altLang="en-US" dirty="0"/>
          </a:p>
        </p:txBody>
      </p:sp>
      <p:sp>
        <p:nvSpPr>
          <p:cNvPr id="26" name="弧線 25">
            <a:extLst>
              <a:ext uri="{FF2B5EF4-FFF2-40B4-BE49-F238E27FC236}">
                <a16:creationId xmlns:a16="http://schemas.microsoft.com/office/drawing/2014/main" id="{6CAF4347-89AE-4E87-0C8F-3643B03A9413}"/>
              </a:ext>
            </a:extLst>
          </p:cNvPr>
          <p:cNvSpPr/>
          <p:nvPr/>
        </p:nvSpPr>
        <p:spPr>
          <a:xfrm rot="9143885">
            <a:off x="5464720" y="2587428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弧線 30">
            <a:extLst>
              <a:ext uri="{FF2B5EF4-FFF2-40B4-BE49-F238E27FC236}">
                <a16:creationId xmlns:a16="http://schemas.microsoft.com/office/drawing/2014/main" id="{BD4A7E5A-547A-E801-E890-94FC7DB9D582}"/>
              </a:ext>
            </a:extLst>
          </p:cNvPr>
          <p:cNvSpPr/>
          <p:nvPr/>
        </p:nvSpPr>
        <p:spPr>
          <a:xfrm rot="9143885">
            <a:off x="4334524" y="2587427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弧線 31">
            <a:extLst>
              <a:ext uri="{FF2B5EF4-FFF2-40B4-BE49-F238E27FC236}">
                <a16:creationId xmlns:a16="http://schemas.microsoft.com/office/drawing/2014/main" id="{B323B990-9590-D975-FC70-2742555A84C9}"/>
              </a:ext>
            </a:extLst>
          </p:cNvPr>
          <p:cNvSpPr/>
          <p:nvPr/>
        </p:nvSpPr>
        <p:spPr>
          <a:xfrm rot="9143885">
            <a:off x="4882682" y="2600610"/>
            <a:ext cx="665154" cy="508031"/>
          </a:xfrm>
          <a:prstGeom prst="arc">
            <a:avLst>
              <a:gd name="adj1" fmla="val 14414016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362E751-51A3-1F81-E31A-EACD39C44FF7}"/>
              </a:ext>
            </a:extLst>
          </p:cNvPr>
          <p:cNvGrpSpPr/>
          <p:nvPr/>
        </p:nvGrpSpPr>
        <p:grpSpPr>
          <a:xfrm>
            <a:off x="1306681" y="3507487"/>
            <a:ext cx="5040630" cy="982980"/>
            <a:chOff x="1306681" y="3897302"/>
            <a:chExt cx="5040630" cy="982980"/>
          </a:xfrm>
        </p:grpSpPr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D3AC58C3-F3C5-22C2-C9B3-44B9F45C709B}"/>
                </a:ext>
              </a:extLst>
            </p:cNvPr>
            <p:cNvSpPr/>
            <p:nvPr/>
          </p:nvSpPr>
          <p:spPr>
            <a:xfrm>
              <a:off x="130668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B9858F84-0D50-8E07-49CE-555E2431C784}"/>
                </a:ext>
              </a:extLst>
            </p:cNvPr>
            <p:cNvSpPr/>
            <p:nvPr/>
          </p:nvSpPr>
          <p:spPr>
            <a:xfrm>
              <a:off x="186675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60D6F9A-888C-6533-55A6-64880B229D7A}"/>
                </a:ext>
              </a:extLst>
            </p:cNvPr>
            <p:cNvSpPr/>
            <p:nvPr/>
          </p:nvSpPr>
          <p:spPr>
            <a:xfrm>
              <a:off x="242682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5388926-702E-514E-C666-773E298A787A}"/>
                </a:ext>
              </a:extLst>
            </p:cNvPr>
            <p:cNvSpPr/>
            <p:nvPr/>
          </p:nvSpPr>
          <p:spPr>
            <a:xfrm>
              <a:off x="298689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D80AEC75-3852-C879-4ADA-D1E02EE067A8}"/>
                </a:ext>
              </a:extLst>
            </p:cNvPr>
            <p:cNvSpPr/>
            <p:nvPr/>
          </p:nvSpPr>
          <p:spPr>
            <a:xfrm>
              <a:off x="354696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26AFAE2-D019-5EC5-B0CD-9E8AC4DD9E05}"/>
                </a:ext>
              </a:extLst>
            </p:cNvPr>
            <p:cNvSpPr/>
            <p:nvPr/>
          </p:nvSpPr>
          <p:spPr>
            <a:xfrm>
              <a:off x="410703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C61FEE-B2D7-BB77-3B92-2C1CC638AFF4}"/>
                </a:ext>
              </a:extLst>
            </p:cNvPr>
            <p:cNvSpPr/>
            <p:nvPr/>
          </p:nvSpPr>
          <p:spPr>
            <a:xfrm>
              <a:off x="466710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29FEFBCC-E6D2-F556-CE0F-CFA15CB680E9}"/>
                </a:ext>
              </a:extLst>
            </p:cNvPr>
            <p:cNvSpPr/>
            <p:nvPr/>
          </p:nvSpPr>
          <p:spPr>
            <a:xfrm>
              <a:off x="522717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D3B1534-81BF-336B-3BA9-E66747B9C467}"/>
                </a:ext>
              </a:extLst>
            </p:cNvPr>
            <p:cNvSpPr/>
            <p:nvPr/>
          </p:nvSpPr>
          <p:spPr>
            <a:xfrm>
              <a:off x="130668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31F7A0-CE58-36CA-CCE2-A16CD49A8E23}"/>
                </a:ext>
              </a:extLst>
            </p:cNvPr>
            <p:cNvSpPr/>
            <p:nvPr/>
          </p:nvSpPr>
          <p:spPr>
            <a:xfrm>
              <a:off x="186675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3CAED7F-73BF-1CCE-A992-23B075B42E16}"/>
                </a:ext>
              </a:extLst>
            </p:cNvPr>
            <p:cNvSpPr/>
            <p:nvPr/>
          </p:nvSpPr>
          <p:spPr>
            <a:xfrm>
              <a:off x="242682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3070AEF-0BB9-421A-CB47-34F54F8A5DDE}"/>
                </a:ext>
              </a:extLst>
            </p:cNvPr>
            <p:cNvSpPr/>
            <p:nvPr/>
          </p:nvSpPr>
          <p:spPr>
            <a:xfrm>
              <a:off x="298689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40464B0-D7AD-71C0-A6AC-237AD05B2476}"/>
                </a:ext>
              </a:extLst>
            </p:cNvPr>
            <p:cNvSpPr/>
            <p:nvPr/>
          </p:nvSpPr>
          <p:spPr>
            <a:xfrm>
              <a:off x="354696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43F7B5-5CD0-95DC-589A-7F8922C4E878}"/>
                </a:ext>
              </a:extLst>
            </p:cNvPr>
            <p:cNvSpPr/>
            <p:nvPr/>
          </p:nvSpPr>
          <p:spPr>
            <a:xfrm>
              <a:off x="410703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C585B0BA-37E5-B668-9DD0-162D94D8F2C4}"/>
                </a:ext>
              </a:extLst>
            </p:cNvPr>
            <p:cNvSpPr/>
            <p:nvPr/>
          </p:nvSpPr>
          <p:spPr>
            <a:xfrm>
              <a:off x="466710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5D5C05A-A559-EFDB-E258-22BB43D5303D}"/>
                </a:ext>
              </a:extLst>
            </p:cNvPr>
            <p:cNvSpPr/>
            <p:nvPr/>
          </p:nvSpPr>
          <p:spPr>
            <a:xfrm>
              <a:off x="522717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DE139D-ACA0-8767-8C5E-A852D45C3401}"/>
                </a:ext>
              </a:extLst>
            </p:cNvPr>
            <p:cNvSpPr/>
            <p:nvPr/>
          </p:nvSpPr>
          <p:spPr>
            <a:xfrm>
              <a:off x="578724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C257325-B289-C842-3F07-EE58348A95BA}"/>
                </a:ext>
              </a:extLst>
            </p:cNvPr>
            <p:cNvSpPr/>
            <p:nvPr/>
          </p:nvSpPr>
          <p:spPr>
            <a:xfrm>
              <a:off x="578724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1CDDB476-4DF1-6238-29A8-8CF6DE1B029C}"/>
              </a:ext>
            </a:extLst>
          </p:cNvPr>
          <p:cNvGrpSpPr/>
          <p:nvPr/>
        </p:nvGrpSpPr>
        <p:grpSpPr>
          <a:xfrm>
            <a:off x="1306681" y="5181460"/>
            <a:ext cx="5040630" cy="982980"/>
            <a:chOff x="1306681" y="3897302"/>
            <a:chExt cx="5040630" cy="982980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EBFD7749-A4DA-2358-8DFD-F38A3F5AC709}"/>
                </a:ext>
              </a:extLst>
            </p:cNvPr>
            <p:cNvSpPr/>
            <p:nvPr/>
          </p:nvSpPr>
          <p:spPr>
            <a:xfrm>
              <a:off x="130668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E51564BE-A4C7-DD8D-D77D-79826CFD4A91}"/>
                </a:ext>
              </a:extLst>
            </p:cNvPr>
            <p:cNvSpPr/>
            <p:nvPr/>
          </p:nvSpPr>
          <p:spPr>
            <a:xfrm>
              <a:off x="186675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810D6F78-86F5-AD87-E51A-84BEC315BDA8}"/>
                </a:ext>
              </a:extLst>
            </p:cNvPr>
            <p:cNvSpPr/>
            <p:nvPr/>
          </p:nvSpPr>
          <p:spPr>
            <a:xfrm>
              <a:off x="242682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90444B9-6692-D3DB-C31A-55DC07B0E693}"/>
                </a:ext>
              </a:extLst>
            </p:cNvPr>
            <p:cNvSpPr/>
            <p:nvPr/>
          </p:nvSpPr>
          <p:spPr>
            <a:xfrm>
              <a:off x="298689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5415AC87-9948-C91D-B92C-84867D5A56B1}"/>
                </a:ext>
              </a:extLst>
            </p:cNvPr>
            <p:cNvSpPr/>
            <p:nvPr/>
          </p:nvSpPr>
          <p:spPr>
            <a:xfrm>
              <a:off x="354696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9C874CA-6A15-93E2-75E5-834677946CA0}"/>
                </a:ext>
              </a:extLst>
            </p:cNvPr>
            <p:cNvSpPr/>
            <p:nvPr/>
          </p:nvSpPr>
          <p:spPr>
            <a:xfrm>
              <a:off x="410703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28</a:t>
              </a:r>
              <a:endParaRPr kumimoji="1" lang="zh-TW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E8AD7D25-A1BB-4650-564E-8F3FD085DB0F}"/>
                </a:ext>
              </a:extLst>
            </p:cNvPr>
            <p:cNvSpPr/>
            <p:nvPr/>
          </p:nvSpPr>
          <p:spPr>
            <a:xfrm>
              <a:off x="466710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09CF033-6DC3-4EA3-2382-3AF8C4E292E4}"/>
                </a:ext>
              </a:extLst>
            </p:cNvPr>
            <p:cNvSpPr/>
            <p:nvPr/>
          </p:nvSpPr>
          <p:spPr>
            <a:xfrm>
              <a:off x="522717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5F85EC9-A1D3-B48C-742B-052F34A0F831}"/>
                </a:ext>
              </a:extLst>
            </p:cNvPr>
            <p:cNvSpPr/>
            <p:nvPr/>
          </p:nvSpPr>
          <p:spPr>
            <a:xfrm>
              <a:off x="130668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0</a:t>
              </a:r>
              <a:endParaRPr kumimoji="1" lang="zh-TW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8000A85-3161-7DFE-8F94-A667C21AE0B3}"/>
                </a:ext>
              </a:extLst>
            </p:cNvPr>
            <p:cNvSpPr/>
            <p:nvPr/>
          </p:nvSpPr>
          <p:spPr>
            <a:xfrm>
              <a:off x="186675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</a:t>
              </a:r>
              <a:endParaRPr kumimoji="1" lang="zh-TW" altLang="en-US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EA783BF-2768-623B-15B2-F08EBE8E1541}"/>
                </a:ext>
              </a:extLst>
            </p:cNvPr>
            <p:cNvSpPr/>
            <p:nvPr/>
          </p:nvSpPr>
          <p:spPr>
            <a:xfrm>
              <a:off x="242682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</a:t>
              </a:r>
              <a:endParaRPr kumimoji="1" lang="zh-TW" altLang="en-US" dirty="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AD2D5B2C-C6E3-6B2D-79EA-E2F45CAE2957}"/>
                </a:ext>
              </a:extLst>
            </p:cNvPr>
            <p:cNvSpPr/>
            <p:nvPr/>
          </p:nvSpPr>
          <p:spPr>
            <a:xfrm>
              <a:off x="298689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</a:t>
              </a:r>
              <a:endParaRPr kumimoji="1" lang="zh-TW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7289A4DF-1FB4-12A0-D079-5B1902C73E01}"/>
                </a:ext>
              </a:extLst>
            </p:cNvPr>
            <p:cNvSpPr/>
            <p:nvPr/>
          </p:nvSpPr>
          <p:spPr>
            <a:xfrm>
              <a:off x="354696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4</a:t>
              </a:r>
              <a:endParaRPr kumimoji="1" lang="zh-TW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342C211-474E-46EC-4BE4-52CFEEBD278D}"/>
                </a:ext>
              </a:extLst>
            </p:cNvPr>
            <p:cNvSpPr/>
            <p:nvPr/>
          </p:nvSpPr>
          <p:spPr>
            <a:xfrm>
              <a:off x="410703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5</a:t>
              </a:r>
              <a:endParaRPr kumimoji="1"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58D954B-9995-3154-6DCD-769D59017D28}"/>
                </a:ext>
              </a:extLst>
            </p:cNvPr>
            <p:cNvSpPr/>
            <p:nvPr/>
          </p:nvSpPr>
          <p:spPr>
            <a:xfrm>
              <a:off x="466710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</a:t>
              </a:r>
              <a:endParaRPr kumimoji="1" lang="zh-TW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EBDD4522-7C4D-F067-58F8-E2616CDDD5CB}"/>
                </a:ext>
              </a:extLst>
            </p:cNvPr>
            <p:cNvSpPr/>
            <p:nvPr/>
          </p:nvSpPr>
          <p:spPr>
            <a:xfrm>
              <a:off x="522717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7</a:t>
              </a:r>
              <a:endParaRPr kumimoji="1"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FEF4F8A6-3F3F-EB21-5A96-F278E71754D4}"/>
                </a:ext>
              </a:extLst>
            </p:cNvPr>
            <p:cNvSpPr/>
            <p:nvPr/>
          </p:nvSpPr>
          <p:spPr>
            <a:xfrm>
              <a:off x="5787241" y="4388792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3EE82D4C-E04E-855A-9CDC-C195BEADBBD2}"/>
                </a:ext>
              </a:extLst>
            </p:cNvPr>
            <p:cNvSpPr/>
            <p:nvPr/>
          </p:nvSpPr>
          <p:spPr>
            <a:xfrm>
              <a:off x="5787241" y="3897302"/>
              <a:ext cx="560070" cy="4914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</p:grp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FB7A4450-F90E-7A98-E496-83432A10A73F}"/>
              </a:ext>
            </a:extLst>
          </p:cNvPr>
          <p:cNvCxnSpPr>
            <a:cxnSpLocks/>
          </p:cNvCxnSpPr>
          <p:nvPr/>
        </p:nvCxnSpPr>
        <p:spPr>
          <a:xfrm flipV="1">
            <a:off x="4387066" y="4583876"/>
            <a:ext cx="0" cy="4512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29E0D96C-E46A-A18B-6AF2-BAD606C374FD}"/>
              </a:ext>
            </a:extLst>
          </p:cNvPr>
          <p:cNvSpPr txBox="1"/>
          <p:nvPr/>
        </p:nvSpPr>
        <p:spPr>
          <a:xfrm>
            <a:off x="4445697" y="465129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  28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2017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C80B5-2CE8-8610-62CA-4DBCD21BC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TW" dirty="0"/>
              <a:t>Building Blocks of Data: Arrays Across Types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CA54AE-7461-020D-F368-21B163027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b="1" dirty="0"/>
              <a:t>Integer</a:t>
            </a:r>
            <a:r>
              <a:rPr kumimoji="1" lang="en-US" altLang="zh-TW" dirty="0"/>
              <a:t>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An integer array is a collection of elements of type int stored in contiguous memory locations.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b="1" dirty="0"/>
              <a:t>Character</a:t>
            </a:r>
            <a:r>
              <a:rPr kumimoji="1" lang="en-US" altLang="zh-TW" dirty="0"/>
              <a:t>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A character array is a collection of elements of type char stored in contiguous memory.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b="1" dirty="0"/>
              <a:t>String</a:t>
            </a:r>
            <a:r>
              <a:rPr kumimoji="1" lang="en-US" altLang="zh-TW" dirty="0"/>
              <a:t>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In C, a string is essentially a character array terminated by '\0' (null character).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A string array can mean either:</a:t>
            </a:r>
          </a:p>
          <a:p>
            <a:pPr marL="761238" lvl="2" indent="-285750">
              <a:lnSpc>
                <a:spcPct val="70000"/>
              </a:lnSpc>
            </a:pPr>
            <a:r>
              <a:rPr lang="en" altLang="zh-TW" sz="1600" dirty="0"/>
              <a:t>A single character array that holds a string (e.g., "Hello").</a:t>
            </a:r>
          </a:p>
          <a:p>
            <a:pPr marL="761238" lvl="2" indent="-285750">
              <a:lnSpc>
                <a:spcPct val="70000"/>
              </a:lnSpc>
            </a:pPr>
            <a:r>
              <a:rPr lang="en" altLang="zh-TW" sz="1600" dirty="0"/>
              <a:t>An array of strings (e.g., list of words).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80633E-785D-8D75-D82F-2B50516E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90E123-BE90-846B-56A9-61BA3DDE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879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B60B84-7A91-CE23-C4B1-DE39956B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Declaration in C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2EEF8-156B-93E5-5142-04CDCC4B7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Integer array</a:t>
            </a:r>
          </a:p>
          <a:p>
            <a:pPr marL="292608" lvl="1" indent="0">
              <a:buNone/>
            </a:pPr>
            <a:endParaRPr kumimoji="1" lang="en-US" altLang="zh-TW" dirty="0"/>
          </a:p>
          <a:p>
            <a:pPr marL="292608" lvl="1" indent="0">
              <a:buNone/>
            </a:pPr>
            <a:endParaRPr kumimoji="1" lang="en-US" altLang="zh-TW" dirty="0"/>
          </a:p>
          <a:p>
            <a:pPr marL="292608" lvl="1" indent="0">
              <a:buNone/>
            </a:pP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Character array</a:t>
            </a:r>
          </a:p>
          <a:p>
            <a:pPr marL="292608" lvl="1" indent="0">
              <a:buNone/>
            </a:pPr>
            <a:endParaRPr kumimoji="1" lang="en-US" altLang="zh-TW" dirty="0"/>
          </a:p>
          <a:p>
            <a:pPr marL="292608" lvl="1" indent="0">
              <a:buNone/>
            </a:pPr>
            <a:endParaRPr kumimoji="1" lang="en-US" altLang="zh-TW" dirty="0"/>
          </a:p>
          <a:p>
            <a:pPr marL="292608" lvl="1" indent="0">
              <a:buNone/>
            </a:pP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String array</a:t>
            </a:r>
          </a:p>
          <a:p>
            <a:pPr marL="292608" lvl="1" indent="0">
              <a:buNone/>
            </a:pP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A0C50F-8CEE-F3CC-7CD5-A982E31BE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A4A8E86-4045-BCB6-A71D-0BD9A5FE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32A9D1D-1DD2-18F2-DEE5-D3CAF1E92032}"/>
              </a:ext>
            </a:extLst>
          </p:cNvPr>
          <p:cNvSpPr/>
          <p:nvPr/>
        </p:nvSpPr>
        <p:spPr>
          <a:xfrm>
            <a:off x="1527718" y="2328051"/>
            <a:ext cx="9627962" cy="74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array[5];   							// 1D array of 5 integers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array[5] = {10, 20, 30, 40, 50};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55982D-762D-9E8E-BB28-65E9431CC680}"/>
              </a:ext>
            </a:extLst>
          </p:cNvPr>
          <p:cNvSpPr/>
          <p:nvPr/>
        </p:nvSpPr>
        <p:spPr>
          <a:xfrm>
            <a:off x="1527718" y="3786556"/>
            <a:ext cx="9627962" cy="74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char letters[5]; 						// an array of 5 characters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letters[5] = </a:t>
            </a:r>
            <a:r>
              <a:rPr lang="en" altLang="zh-TW" dirty="0">
                <a:solidFill>
                  <a:schemeClr val="tx1"/>
                </a:solidFill>
              </a:rPr>
              <a:t>['a', 'b', 'c', 'd', 'e’];</a:t>
            </a:r>
            <a:endParaRPr kumimoji="1" lang="en-US" altLang="zh-TW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E1CAD9-97A0-18FB-BE24-440BAFF7F806}"/>
              </a:ext>
            </a:extLst>
          </p:cNvPr>
          <p:cNvSpPr/>
          <p:nvPr/>
        </p:nvSpPr>
        <p:spPr>
          <a:xfrm>
            <a:off x="1527718" y="5120641"/>
            <a:ext cx="9627962" cy="74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char string[6] = "Hello";					// string (with '\0' at the end)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char *words[3] = {"cat", "dog", "fish"};		// array of strings</a:t>
            </a:r>
          </a:p>
        </p:txBody>
      </p:sp>
    </p:spTree>
    <p:extLst>
      <p:ext uri="{BB962C8B-B14F-4D97-AF65-F5344CB8AC3E}">
        <p14:creationId xmlns:p14="http://schemas.microsoft.com/office/powerpoint/2010/main" val="3183487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59F538-D86A-A4D7-A207-6E5332A1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Integer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C3AD4-7353-7D24-6D71-23D42DA3A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{Integer} array can be any </a:t>
            </a:r>
            <a:r>
              <a:rPr lang="en" altLang="zh-TW" dirty="0"/>
              <a:t>numeric data types</a:t>
            </a:r>
            <a:r>
              <a:rPr kumimoji="1" lang="en-US" altLang="zh-TW" dirty="0"/>
              <a:t> including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Integer type (signed or unsigned)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-US" altLang="zh-TW" dirty="0"/>
              <a:t>Basic: short, int, long, long long</a:t>
            </a:r>
          </a:p>
          <a:p>
            <a:pPr marL="749808" lvl="1" indent="-457200">
              <a:buFont typeface="+mj-lt"/>
              <a:buAutoNum type="arabicPeriod"/>
            </a:pPr>
            <a:r>
              <a:rPr kumimoji="1" lang="en" altLang="zh-TW" dirty="0"/>
              <a:t>Fixed-width: </a:t>
            </a:r>
            <a:r>
              <a:rPr lang="en" altLang="zh-TW" dirty="0"/>
              <a:t>int8_t, int16_t, int32_t, int64_t (signed); uint8_t, uint16_t, uint32_t, uint64_t (unsigned); </a:t>
            </a:r>
            <a:endParaRPr kumimoji="1"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Floating-point type: float, double, long double</a:t>
            </a:r>
          </a:p>
          <a:p>
            <a:pPr marL="0" indent="0">
              <a:buNone/>
            </a:pPr>
            <a:endParaRPr kumimoji="1"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BC1E2B-1657-B5BD-F3C1-6E32299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1AA87D-4D78-9027-4A52-5CB085B31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BC88B8C-D087-AC12-B5AF-40EF69330F7E}"/>
              </a:ext>
            </a:extLst>
          </p:cNvPr>
          <p:cNvSpPr/>
          <p:nvPr/>
        </p:nvSpPr>
        <p:spPr>
          <a:xfrm>
            <a:off x="1097280" y="1845734"/>
            <a:ext cx="9627962" cy="74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array[5];   							// 1D array of 5 integers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array[5] = {10, 20, 30, 40, 50};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5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50E10-150C-8CD1-1CE7-483E1BC8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String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DFE9C9-7AEB-6BA2-9490-78F84946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zh-TW" dirty="0"/>
          </a:p>
          <a:p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string[6] = “Hello”;</a:t>
            </a:r>
          </a:p>
          <a:p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>
                <a:solidFill>
                  <a:schemeClr val="tx1"/>
                </a:solidFill>
              </a:rPr>
              <a:t>*words[3] = {"cat", "dog", "fish"};	</a:t>
            </a:r>
            <a:endParaRPr kumimoji="1" lang="en-US" altLang="zh-TW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C0C100-8364-CF25-7721-EBAD6696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A231DE-D0F0-5A44-EC9B-411D96A86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FAABA-F27A-9C61-F9B8-0B1396884EDA}"/>
              </a:ext>
            </a:extLst>
          </p:cNvPr>
          <p:cNvSpPr/>
          <p:nvPr/>
        </p:nvSpPr>
        <p:spPr>
          <a:xfrm>
            <a:off x="1097280" y="1845734"/>
            <a:ext cx="9627962" cy="743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char string[6] = "Hello";					// string (with '\0' at the end)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char *words[3] = {"cat", "dog", "fish"};		// array of strings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75BE817-48C5-E543-FF60-1515B725A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505356"/>
              </p:ext>
            </p:extLst>
          </p:nvPr>
        </p:nvGraphicFramePr>
        <p:xfrm>
          <a:off x="1390357" y="4756574"/>
          <a:ext cx="3345768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28">
                  <a:extLst>
                    <a:ext uri="{9D8B030D-6E8A-4147-A177-3AD203B41FA5}">
                      <a16:colId xmlns:a16="http://schemas.microsoft.com/office/drawing/2014/main" val="4147370736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3271791827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2616881289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1704248897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935684349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2073131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c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a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t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\0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4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d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o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g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\0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359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f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err="1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i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s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h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tx1"/>
                          </a:solidFill>
                          <a:latin typeface="SimSun" panose="02010600030101010101" pitchFamily="2" charset="-122"/>
                          <a:ea typeface="SimSun" panose="02010600030101010101" pitchFamily="2" charset="-122"/>
                          <a:cs typeface="+mn-cs"/>
                        </a:rPr>
                        <a:t>\0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SimSun" panose="02010600030101010101" pitchFamily="2" charset="-122"/>
                        <a:ea typeface="SimSun" panose="02010600030101010101" pitchFamily="2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107353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8ADD6E5-C7AD-C6EC-5D0F-397F75742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315077"/>
              </p:ext>
            </p:extLst>
          </p:nvPr>
        </p:nvGraphicFramePr>
        <p:xfrm>
          <a:off x="1390357" y="3326357"/>
          <a:ext cx="334576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628">
                  <a:extLst>
                    <a:ext uri="{9D8B030D-6E8A-4147-A177-3AD203B41FA5}">
                      <a16:colId xmlns:a16="http://schemas.microsoft.com/office/drawing/2014/main" val="4147370736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3271791827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2616881289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1704248897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935684349"/>
                    </a:ext>
                  </a:extLst>
                </a:gridCol>
                <a:gridCol w="557628">
                  <a:extLst>
                    <a:ext uri="{9D8B030D-6E8A-4147-A177-3AD203B41FA5}">
                      <a16:colId xmlns:a16="http://schemas.microsoft.com/office/drawing/2014/main" val="2073131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H</a:t>
                      </a:r>
                      <a:endParaRPr lang="zh-TW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e</a:t>
                      </a:r>
                      <a:endParaRPr lang="zh-TW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</a:t>
                      </a:r>
                      <a:endParaRPr lang="zh-TW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l</a:t>
                      </a:r>
                      <a:endParaRPr lang="zh-TW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o</a:t>
                      </a:r>
                      <a:endParaRPr lang="zh-TW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SimSun" panose="02010600030101010101" pitchFamily="2" charset="-122"/>
                          <a:ea typeface="SimSun" panose="02010600030101010101" pitchFamily="2" charset="-122"/>
                        </a:rPr>
                        <a:t>\0</a:t>
                      </a:r>
                      <a:endParaRPr lang="zh-TW" altLang="en-US" dirty="0">
                        <a:latin typeface="SimSun" panose="02010600030101010101" pitchFamily="2" charset="-122"/>
                        <a:ea typeface="SimSun" panose="02010600030101010101" pitchFamily="2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648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4322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060075-3EFF-1A17-0359-1FC52A5D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Search in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73C4CF-3B47-C316-830B-A63DEB499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Search 22 in an array or not and report its index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3EA1CEF-8106-88C6-D81F-A9FBE9513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36E7474-B7E2-4A3B-5A25-7CCE92D2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29</a:t>
            </a:fld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4AC403D-D4E2-51F2-3957-211646FD7773}"/>
              </a:ext>
            </a:extLst>
          </p:cNvPr>
          <p:cNvGrpSpPr/>
          <p:nvPr/>
        </p:nvGrpSpPr>
        <p:grpSpPr>
          <a:xfrm>
            <a:off x="1719037" y="2839887"/>
            <a:ext cx="4480560" cy="491490"/>
            <a:chOff x="1615440" y="2328051"/>
            <a:chExt cx="4480560" cy="49149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5A38D1C-E0AA-A75D-FE21-21B2BEAC8659}"/>
                </a:ext>
              </a:extLst>
            </p:cNvPr>
            <p:cNvSpPr/>
            <p:nvPr/>
          </p:nvSpPr>
          <p:spPr>
            <a:xfrm>
              <a:off x="161544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BE20CE-7BB5-535A-F945-6191AB83FF88}"/>
                </a:ext>
              </a:extLst>
            </p:cNvPr>
            <p:cNvSpPr/>
            <p:nvPr/>
          </p:nvSpPr>
          <p:spPr>
            <a:xfrm>
              <a:off x="217551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A0ECE3-19EC-F524-9E07-60F6A2445175}"/>
                </a:ext>
              </a:extLst>
            </p:cNvPr>
            <p:cNvSpPr/>
            <p:nvPr/>
          </p:nvSpPr>
          <p:spPr>
            <a:xfrm>
              <a:off x="273558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3C5DAFC-9786-0F6A-0F6A-730296B8110B}"/>
                </a:ext>
              </a:extLst>
            </p:cNvPr>
            <p:cNvSpPr/>
            <p:nvPr/>
          </p:nvSpPr>
          <p:spPr>
            <a:xfrm>
              <a:off x="329565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7C3EA2E-098A-3987-4BD2-9D2E2CF86BEF}"/>
                </a:ext>
              </a:extLst>
            </p:cNvPr>
            <p:cNvSpPr/>
            <p:nvPr/>
          </p:nvSpPr>
          <p:spPr>
            <a:xfrm>
              <a:off x="385572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1B39738-276E-7E5C-A8AD-138BE081C08C}"/>
                </a:ext>
              </a:extLst>
            </p:cNvPr>
            <p:cNvSpPr/>
            <p:nvPr/>
          </p:nvSpPr>
          <p:spPr>
            <a:xfrm>
              <a:off x="441579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4CC7B12-A956-1E34-7827-8E6FE075EE5D}"/>
                </a:ext>
              </a:extLst>
            </p:cNvPr>
            <p:cNvSpPr/>
            <p:nvPr/>
          </p:nvSpPr>
          <p:spPr>
            <a:xfrm>
              <a:off x="497586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76A3CD-0F85-FAA0-BF7A-035F79B73397}"/>
                </a:ext>
              </a:extLst>
            </p:cNvPr>
            <p:cNvSpPr/>
            <p:nvPr/>
          </p:nvSpPr>
          <p:spPr>
            <a:xfrm>
              <a:off x="553593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CD7F283-4A64-4A06-4BD3-BB4AB254CFB6}"/>
              </a:ext>
            </a:extLst>
          </p:cNvPr>
          <p:cNvGrpSpPr/>
          <p:nvPr/>
        </p:nvGrpSpPr>
        <p:grpSpPr>
          <a:xfrm>
            <a:off x="1717141" y="4183026"/>
            <a:ext cx="4480560" cy="491490"/>
            <a:chOff x="1615440" y="2328051"/>
            <a:chExt cx="4480560" cy="49149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9EA3391-B0BE-A22A-E05B-A511880DC764}"/>
                </a:ext>
              </a:extLst>
            </p:cNvPr>
            <p:cNvSpPr/>
            <p:nvPr/>
          </p:nvSpPr>
          <p:spPr>
            <a:xfrm>
              <a:off x="161544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8</a:t>
              </a:r>
              <a:endParaRPr kumimoji="1" lang="zh-TW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F91F2A1-59F2-6594-3F26-92899E3754BA}"/>
                </a:ext>
              </a:extLst>
            </p:cNvPr>
            <p:cNvSpPr/>
            <p:nvPr/>
          </p:nvSpPr>
          <p:spPr>
            <a:xfrm>
              <a:off x="217551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11</a:t>
              </a:r>
              <a:endParaRPr kumimoji="1" lang="zh-TW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8A490D9-821B-BF2E-B4A1-8CE72A8C8302}"/>
                </a:ext>
              </a:extLst>
            </p:cNvPr>
            <p:cNvSpPr/>
            <p:nvPr/>
          </p:nvSpPr>
          <p:spPr>
            <a:xfrm>
              <a:off x="273558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12</a:t>
              </a:r>
              <a:endParaRPr kumimoji="1" lang="zh-TW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FE16556-BDD6-B4E7-A0F9-EC8E90D693D7}"/>
                </a:ext>
              </a:extLst>
            </p:cNvPr>
            <p:cNvSpPr/>
            <p:nvPr/>
          </p:nvSpPr>
          <p:spPr>
            <a:xfrm>
              <a:off x="329565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22</a:t>
              </a:r>
              <a:endParaRPr kumimoji="1" lang="zh-TW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CB8037E-5072-0D28-9FBB-90B4E68488ED}"/>
                </a:ext>
              </a:extLst>
            </p:cNvPr>
            <p:cNvSpPr/>
            <p:nvPr/>
          </p:nvSpPr>
          <p:spPr>
            <a:xfrm>
              <a:off x="385572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25</a:t>
              </a:r>
              <a:endParaRPr kumimoji="1"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E0F02AF-4534-4F82-6531-EEABA3E62B78}"/>
                </a:ext>
              </a:extLst>
            </p:cNvPr>
            <p:cNvSpPr/>
            <p:nvPr/>
          </p:nvSpPr>
          <p:spPr>
            <a:xfrm>
              <a:off x="441579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34</a:t>
              </a:r>
              <a:endParaRPr kumimoji="1" lang="zh-TW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A168948-4A5E-6A19-CC6B-4E9FD2B96F44}"/>
                </a:ext>
              </a:extLst>
            </p:cNvPr>
            <p:cNvSpPr/>
            <p:nvPr/>
          </p:nvSpPr>
          <p:spPr>
            <a:xfrm>
              <a:off x="497586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64</a:t>
              </a:r>
              <a:endParaRPr kumimoji="1" lang="zh-TW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52EAD70-C6AC-4030-7347-155BAEA04992}"/>
                </a:ext>
              </a:extLst>
            </p:cNvPr>
            <p:cNvSpPr/>
            <p:nvPr/>
          </p:nvSpPr>
          <p:spPr>
            <a:xfrm>
              <a:off x="5535930" y="2328051"/>
              <a:ext cx="560070" cy="4914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/>
                <a:t>90</a:t>
              </a:r>
              <a:endParaRPr kumimoji="1" lang="zh-TW" altLang="en-US" dirty="0"/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CEF4760-3002-7E84-184A-2E1C1CDF6E2B}"/>
              </a:ext>
            </a:extLst>
          </p:cNvPr>
          <p:cNvSpPr txBox="1"/>
          <p:nvPr/>
        </p:nvSpPr>
        <p:spPr>
          <a:xfrm>
            <a:off x="1717141" y="2470555"/>
            <a:ext cx="127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1) unsorted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33910D-3BDE-7C15-3257-052B85030FC1}"/>
              </a:ext>
            </a:extLst>
          </p:cNvPr>
          <p:cNvSpPr txBox="1"/>
          <p:nvPr/>
        </p:nvSpPr>
        <p:spPr>
          <a:xfrm>
            <a:off x="1717141" y="3813694"/>
            <a:ext cx="1028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2) sorted</a:t>
            </a:r>
            <a:endParaRPr kumimoji="1" lang="zh-TW" altLang="en-US" dirty="0"/>
          </a:p>
        </p:txBody>
      </p:sp>
      <p:pic>
        <p:nvPicPr>
          <p:cNvPr id="26" name="Picture 6" descr="Idea Icon in SVG, PNG formats">
            <a:extLst>
              <a:ext uri="{FF2B5EF4-FFF2-40B4-BE49-F238E27FC236}">
                <a16:creationId xmlns:a16="http://schemas.microsoft.com/office/drawing/2014/main" id="{2597B47E-9999-A906-1AAB-83DF1E4E1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27" y="2131031"/>
            <a:ext cx="3195261" cy="319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0DEE17C-9B0E-BD2E-92CB-87BB2B0ED64A}"/>
              </a:ext>
            </a:extLst>
          </p:cNvPr>
          <p:cNvSpPr txBox="1"/>
          <p:nvPr/>
        </p:nvSpPr>
        <p:spPr>
          <a:xfrm>
            <a:off x="8246595" y="5382177"/>
            <a:ext cx="2450123" cy="247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credit: </a:t>
            </a:r>
            <a:r>
              <a:rPr lang="zh-TW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https://uxwing.com/idea-icon/</a:t>
            </a:r>
          </a:p>
        </p:txBody>
      </p:sp>
    </p:spTree>
    <p:extLst>
      <p:ext uri="{BB962C8B-B14F-4D97-AF65-F5344CB8AC3E}">
        <p14:creationId xmlns:p14="http://schemas.microsoft.com/office/powerpoint/2010/main" val="273331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17E60-828E-5570-8990-D03AC76C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One-dimensional Array (1D)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1C0E56-2507-151F-655D-22FE5118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zh-TW" dirty="0"/>
              <a:t>Declaration</a:t>
            </a:r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Initialization</a:t>
            </a:r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Access</a:t>
            </a:r>
          </a:p>
          <a:p>
            <a:pPr marL="292608" lvl="1" indent="0">
              <a:buNone/>
            </a:pP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8D43B0-837D-9A8D-B707-564C5D8C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8832EC-D53E-7508-A1E2-0217738D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5EA1C6B-CF5F-F074-EA7E-3976F44093CC}"/>
              </a:ext>
            </a:extLst>
          </p:cNvPr>
          <p:cNvSpPr/>
          <p:nvPr/>
        </p:nvSpPr>
        <p:spPr>
          <a:xfrm>
            <a:off x="1527718" y="2328051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array[5];					// 1D array with five elements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2023FBB-3812-7876-BF3F-459F53592A2E}"/>
              </a:ext>
            </a:extLst>
          </p:cNvPr>
          <p:cNvSpPr/>
          <p:nvPr/>
        </p:nvSpPr>
        <p:spPr>
          <a:xfrm>
            <a:off x="1527718" y="3377911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array[5] = {10, 20, 30, 40, 50};	// initialize the integer array with 10, 20, 30, 40, 50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E32950-2067-4C45-9B4B-DEA8F632561F}"/>
              </a:ext>
            </a:extLst>
          </p:cNvPr>
          <p:cNvSpPr/>
          <p:nvPr/>
        </p:nvSpPr>
        <p:spPr>
          <a:xfrm>
            <a:off x="1527718" y="4427771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dirty="0" err="1">
                <a:solidFill>
                  <a:schemeClr val="tx1"/>
                </a:solidFill>
              </a:rPr>
              <a:t>printf</a:t>
            </a:r>
            <a:r>
              <a:rPr lang="en" altLang="zh-TW" dirty="0">
                <a:solidFill>
                  <a:schemeClr val="tx1"/>
                </a:solidFill>
              </a:rPr>
              <a:t>("%d", array[2]);			//prints 30 (the third element)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86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E044F-4428-F03B-4A40-ED65A229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Search in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31DAA-7E71-7BB4-84F7-E52C58160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Unsorted array</a:t>
            </a:r>
          </a:p>
          <a:p>
            <a:pPr lvl="1"/>
            <a:r>
              <a:rPr kumimoji="1" lang="en-US" altLang="zh-TW" dirty="0"/>
              <a:t>Target can be in any position.</a:t>
            </a:r>
          </a:p>
          <a:p>
            <a:pPr lvl="1"/>
            <a:r>
              <a:rPr kumimoji="1" lang="en-US" altLang="zh-TW" dirty="0"/>
              <a:t>Only go through the entire elements to ensure the existence of the target number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Sorted array</a:t>
            </a:r>
          </a:p>
          <a:p>
            <a:pPr lvl="1"/>
            <a:r>
              <a:rPr kumimoji="1" lang="en-US" altLang="zh-TW" dirty="0"/>
              <a:t>Target can be in the certain position.</a:t>
            </a:r>
          </a:p>
          <a:p>
            <a:pPr lvl="1"/>
            <a:r>
              <a:rPr kumimoji="1" lang="en-US" altLang="zh-TW" dirty="0"/>
              <a:t>Number of steps is guaranteed to ensure the existence of the target number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215BA19-91A1-5B05-A8F1-25AE4D13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EDE331F-84E0-AAB2-9FB4-5110DFEE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28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B01DD-114D-2162-6F85-928F00CF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Search in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C0016-8A4F-A979-A0DD-B2FC919CB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Unsorted array</a:t>
            </a:r>
          </a:p>
          <a:p>
            <a:pPr lvl="1"/>
            <a:r>
              <a:rPr kumimoji="1" lang="en-US" altLang="zh-TW" dirty="0"/>
              <a:t>Linear search</a:t>
            </a:r>
          </a:p>
          <a:p>
            <a:r>
              <a:rPr kumimoji="1" lang="en-US" altLang="zh-TW" dirty="0"/>
              <a:t>Sorted array</a:t>
            </a:r>
          </a:p>
          <a:p>
            <a:pPr lvl="1"/>
            <a:r>
              <a:rPr kumimoji="1" lang="en-US" altLang="zh-TW" dirty="0"/>
              <a:t>Linear search</a:t>
            </a:r>
          </a:p>
          <a:p>
            <a:pPr lvl="1"/>
            <a:r>
              <a:rPr kumimoji="1" lang="en-US" altLang="zh-TW" dirty="0"/>
              <a:t>Binary search (improved and why)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EB94614-02DF-9B41-93E2-5235E659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B8B593E-8990-53A7-4F56-87C1AC63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333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FD567B-A2AC-E245-07DB-DB90A3C5B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ADT: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9D122A-C36D-49BA-E55D-FF8F5FEB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zh-TW" dirty="0">
                <a:cs typeface="Times New Roman" panose="02020603050405020304" pitchFamily="18" charset="0"/>
              </a:rPr>
              <a:t>Create(</a:t>
            </a:r>
            <a:r>
              <a:rPr kumimoji="1" lang="en-US" altLang="zh-TW" i="1" dirty="0">
                <a:cs typeface="Times New Roman" panose="02020603050405020304" pitchFamily="18" charset="0"/>
              </a:rPr>
              <a:t>n</a:t>
            </a:r>
            <a:r>
              <a:rPr kumimoji="1" lang="en-US" altLang="zh-TW" dirty="0">
                <a:cs typeface="Times New Roman" panose="02020603050405020304" pitchFamily="18" charset="0"/>
              </a:rPr>
              <a:t>): </a:t>
            </a:r>
            <a:r>
              <a:rPr lang="en" altLang="zh-TW" dirty="0">
                <a:cs typeface="Times New Roman" panose="02020603050405020304" pitchFamily="18" charset="0"/>
              </a:rPr>
              <a:t>Create an array of size </a:t>
            </a:r>
            <a:r>
              <a:rPr lang="en" altLang="zh-TW" i="1" dirty="0">
                <a:cs typeface="Times New Roman" panose="02020603050405020304" pitchFamily="18" charset="0"/>
              </a:rPr>
              <a:t>n</a:t>
            </a:r>
            <a:r>
              <a:rPr lang="en" altLang="zh-TW" dirty="0">
                <a:cs typeface="Times New Roman" panose="02020603050405020304" pitchFamily="18" charset="0"/>
              </a:rPr>
              <a:t>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Access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): Return the element at index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Update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>
                <a:cs typeface="Times New Roman" panose="02020603050405020304" pitchFamily="18" charset="0"/>
              </a:rPr>
              <a:t>x</a:t>
            </a:r>
            <a:r>
              <a:rPr lang="en" altLang="zh-TW" dirty="0">
                <a:cs typeface="Times New Roman" panose="02020603050405020304" pitchFamily="18" charset="0"/>
              </a:rPr>
              <a:t>): Replace the element at index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 with value </a:t>
            </a:r>
            <a:r>
              <a:rPr lang="en" altLang="zh-TW" i="1" dirty="0">
                <a:cs typeface="Times New Roman" panose="02020603050405020304" pitchFamily="18" charset="0"/>
              </a:rPr>
              <a:t>x</a:t>
            </a:r>
            <a:r>
              <a:rPr lang="en" altLang="zh-TW" dirty="0">
                <a:cs typeface="Times New Roman" panose="02020603050405020304" pitchFamily="18" charset="0"/>
              </a:rPr>
              <a:t>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Insert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>
                <a:cs typeface="Times New Roman" panose="02020603050405020304" pitchFamily="18" charset="0"/>
              </a:rPr>
              <a:t>x</a:t>
            </a:r>
            <a:r>
              <a:rPr lang="en" altLang="zh-TW" dirty="0">
                <a:cs typeface="Times New Roman" panose="02020603050405020304" pitchFamily="18" charset="0"/>
              </a:rPr>
              <a:t>): Insert value </a:t>
            </a:r>
            <a:r>
              <a:rPr lang="en" altLang="zh-TW" i="1" dirty="0">
                <a:cs typeface="Times New Roman" panose="02020603050405020304" pitchFamily="18" charset="0"/>
              </a:rPr>
              <a:t>x</a:t>
            </a:r>
            <a:r>
              <a:rPr lang="en" altLang="zh-TW" dirty="0">
                <a:cs typeface="Times New Roman" panose="02020603050405020304" pitchFamily="18" charset="0"/>
              </a:rPr>
              <a:t> at index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 (may require shifting elements).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Delete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): Delete element at index </a:t>
            </a:r>
            <a:r>
              <a:rPr lang="en" altLang="zh-TW" i="1" dirty="0" err="1">
                <a:cs typeface="Times New Roman" panose="02020603050405020304" pitchFamily="18" charset="0"/>
              </a:rPr>
              <a:t>i</a:t>
            </a:r>
            <a:r>
              <a:rPr lang="en" altLang="zh-TW" dirty="0">
                <a:cs typeface="Times New Roman" panose="02020603050405020304" pitchFamily="18" charset="0"/>
              </a:rPr>
              <a:t> (may require shifting elements).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Traverse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): Visit each element of the array in order.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Search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>
                <a:cs typeface="Times New Roman" panose="02020603050405020304" pitchFamily="18" charset="0"/>
              </a:rPr>
              <a:t>x</a:t>
            </a:r>
            <a:r>
              <a:rPr lang="en" altLang="zh-TW" dirty="0">
                <a:cs typeface="Times New Roman" panose="02020603050405020304" pitchFamily="18" charset="0"/>
              </a:rPr>
              <a:t>): Find index of value </a:t>
            </a:r>
            <a:r>
              <a:rPr lang="en" altLang="zh-TW" i="1" dirty="0">
                <a:cs typeface="Times New Roman" panose="02020603050405020304" pitchFamily="18" charset="0"/>
              </a:rPr>
              <a:t>x</a:t>
            </a:r>
            <a:r>
              <a:rPr lang="en" altLang="zh-TW" dirty="0">
                <a:cs typeface="Times New Roman" panose="02020603050405020304" pitchFamily="18" charset="0"/>
              </a:rPr>
              <a:t> (linear or binary depending on sorting).</a:t>
            </a:r>
            <a:endParaRPr kumimoji="1" lang="en-US" altLang="zh-TW" dirty="0"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cs typeface="Times New Roman" panose="02020603050405020304" pitchFamily="18" charset="0"/>
              </a:rPr>
              <a:t>Resize</a:t>
            </a:r>
            <a:r>
              <a:rPr lang="en" altLang="zh-TW" dirty="0">
                <a:cs typeface="Times New Roman" panose="02020603050405020304" pitchFamily="18" charset="0"/>
              </a:rPr>
              <a:t>(</a:t>
            </a:r>
            <a:r>
              <a:rPr lang="en" altLang="zh-TW" i="1" dirty="0">
                <a:cs typeface="Times New Roman" panose="02020603050405020304" pitchFamily="18" charset="0"/>
              </a:rPr>
              <a:t>A</a:t>
            </a:r>
            <a:r>
              <a:rPr lang="en" altLang="zh-TW" dirty="0">
                <a:cs typeface="Times New Roman" panose="02020603050405020304" pitchFamily="18" charset="0"/>
              </a:rPr>
              <a:t>, </a:t>
            </a:r>
            <a:r>
              <a:rPr lang="en" altLang="zh-TW" i="1" dirty="0">
                <a:cs typeface="Times New Roman" panose="02020603050405020304" pitchFamily="18" charset="0"/>
              </a:rPr>
              <a:t>m</a:t>
            </a:r>
            <a:r>
              <a:rPr lang="en" altLang="zh-TW" dirty="0">
                <a:cs typeface="Times New Roman" panose="02020603050405020304" pitchFamily="18" charset="0"/>
              </a:rPr>
              <a:t>): Increase or decrease the size of the array (dynamic array using malloc/</a:t>
            </a:r>
            <a:r>
              <a:rPr lang="en" altLang="zh-TW" dirty="0" err="1">
                <a:cs typeface="Times New Roman" panose="02020603050405020304" pitchFamily="18" charset="0"/>
              </a:rPr>
              <a:t>realloc</a:t>
            </a:r>
            <a:r>
              <a:rPr lang="en" altLang="zh-TW" dirty="0">
                <a:cs typeface="Times New Roman" panose="02020603050405020304" pitchFamily="18" charset="0"/>
              </a:rPr>
              <a:t> in C)</a:t>
            </a:r>
          </a:p>
          <a:p>
            <a:r>
              <a:rPr lang="en" altLang="zh-TW" sz="2100" b="1" dirty="0">
                <a:cs typeface="Times New Roman" panose="02020603050405020304" pitchFamily="18" charset="0"/>
              </a:rPr>
              <a:t>Multi-dimensional arrays</a:t>
            </a:r>
            <a:r>
              <a:rPr lang="en" altLang="zh-TW" sz="2100" dirty="0">
                <a:cs typeface="Times New Roman" panose="02020603050405020304" pitchFamily="18" charset="0"/>
              </a:rPr>
              <a:t>: Operations (insert/delete/resize) need extra care because rows/columns can be represented differently in </a:t>
            </a:r>
            <a:r>
              <a:rPr lang="en" altLang="zh-TW" sz="2100" b="1" dirty="0">
                <a:cs typeface="Times New Roman" panose="02020603050405020304" pitchFamily="18" charset="0"/>
              </a:rPr>
              <a:t>row-major order </a:t>
            </a:r>
            <a:r>
              <a:rPr lang="en" altLang="zh-TW" sz="2100" dirty="0">
                <a:cs typeface="Times New Roman" panose="02020603050405020304" pitchFamily="18" charset="0"/>
              </a:rPr>
              <a:t>or </a:t>
            </a:r>
            <a:r>
              <a:rPr lang="en" altLang="zh-TW" sz="2100" b="1" dirty="0">
                <a:cs typeface="Times New Roman" panose="02020603050405020304" pitchFamily="18" charset="0"/>
              </a:rPr>
              <a:t>pointers-to-pointers</a:t>
            </a:r>
            <a:r>
              <a:rPr lang="en" altLang="zh-TW" sz="2100" dirty="0">
                <a:cs typeface="Times New Roman" panose="02020603050405020304" pitchFamily="18" charset="0"/>
              </a:rPr>
              <a:t> style in C.</a:t>
            </a:r>
            <a:endParaRPr lang="zh-TW" altLang="en-US" sz="2100" dirty="0">
              <a:cs typeface="Times New Roman" panose="02020603050405020304" pitchFamily="18" charset="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CCF9E5-8650-A938-FF99-6C8E8A8E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C0A7F3D-33E6-A947-0962-6F30009D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22396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9E83E6-F8A3-0F8B-B887-EE05AA923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Complexity Analysis</a:t>
            </a:r>
            <a:endParaRPr kumimoji="1" lang="zh-TW" altLang="en-US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A971E4EC-DA22-ACC9-2792-6E52AFD7AF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079211" y="2148840"/>
          <a:ext cx="8094538" cy="2560320"/>
        </p:xfrm>
        <a:graphic>
          <a:graphicData uri="http://schemas.openxmlformats.org/drawingml/2006/table">
            <a:tbl>
              <a:tblPr/>
              <a:tblGrid>
                <a:gridCol w="1897157">
                  <a:extLst>
                    <a:ext uri="{9D8B030D-6E8A-4147-A177-3AD203B41FA5}">
                      <a16:colId xmlns:a16="http://schemas.microsoft.com/office/drawing/2014/main" val="4089723161"/>
                    </a:ext>
                  </a:extLst>
                </a:gridCol>
                <a:gridCol w="2438024">
                  <a:extLst>
                    <a:ext uri="{9D8B030D-6E8A-4147-A177-3AD203B41FA5}">
                      <a16:colId xmlns:a16="http://schemas.microsoft.com/office/drawing/2014/main" val="4193968287"/>
                    </a:ext>
                  </a:extLst>
                </a:gridCol>
                <a:gridCol w="3759357">
                  <a:extLst>
                    <a:ext uri="{9D8B030D-6E8A-4147-A177-3AD203B41FA5}">
                      <a16:colId xmlns:a16="http://schemas.microsoft.com/office/drawing/2014/main" val="455176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 dirty="0"/>
                        <a:t>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 dirty="0"/>
                        <a:t>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b="1" dirty="0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527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Direct index lookup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12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Update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Replace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1578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Insert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Requires shifting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691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Delete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Requires shifting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519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Traverse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O(n)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/>
                        <a:t>Visit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04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O(n) / O(log 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" dirty="0"/>
                        <a:t>Linear for unsorted, binary for sorted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642851"/>
                  </a:ext>
                </a:extLst>
              </a:tr>
            </a:tbl>
          </a:graphicData>
        </a:graphic>
      </p:graphicFrame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EACEF42-36F0-E90F-4DF5-3104DC89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B4FF992-E336-EA68-E668-FEB382C0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557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E31677-B4A5-348A-DCB7-7FCB9DAA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/>
              <a:t>Summary</a:t>
            </a:r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FAB26-3484-31D8-68E9-E790F724C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Create: static or dynamic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Retrieve: </a:t>
            </a:r>
          </a:p>
          <a:p>
            <a:pPr marL="749808" lvl="1" indent="-457200"/>
            <a:r>
              <a:rPr kumimoji="1" lang="en-US" altLang="zh-TW" dirty="0"/>
              <a:t>Random access</a:t>
            </a:r>
          </a:p>
          <a:p>
            <a:pPr marL="749808" lvl="1" indent="-457200"/>
            <a:r>
              <a:rPr kumimoji="1" lang="en-US" altLang="zh-TW" dirty="0"/>
              <a:t>Search the target</a:t>
            </a:r>
          </a:p>
          <a:p>
            <a:pPr marL="932688" lvl="2" indent="-457200"/>
            <a:r>
              <a:rPr kumimoji="1" lang="en-US" altLang="zh-TW" dirty="0"/>
              <a:t>Unsorted</a:t>
            </a:r>
          </a:p>
          <a:p>
            <a:pPr marL="932688" lvl="2" indent="-457200"/>
            <a:r>
              <a:rPr kumimoji="1" lang="en-US" altLang="zh-TW" dirty="0"/>
              <a:t>Sorted</a:t>
            </a:r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Update</a:t>
            </a:r>
          </a:p>
          <a:p>
            <a:pPr marL="749808" lvl="1" indent="-457200"/>
            <a:r>
              <a:rPr kumimoji="1" lang="en-US" altLang="zh-TW" dirty="0"/>
              <a:t>Target</a:t>
            </a:r>
          </a:p>
          <a:p>
            <a:pPr marL="749808" lvl="1" indent="-457200"/>
            <a:r>
              <a:rPr kumimoji="1" lang="en-US" altLang="zh-TW" dirty="0"/>
              <a:t>Insert</a:t>
            </a:r>
          </a:p>
          <a:p>
            <a:pPr marL="749808" lvl="1" indent="-457200"/>
            <a:r>
              <a:rPr kumimoji="1" lang="en-US" altLang="zh-TW" dirty="0"/>
              <a:t>Delete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DCF6F32-D706-FFAB-F7A5-DD23BD0FC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DAD927-CB7E-52DB-669D-ED29A718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18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F5CFD-91D1-BC11-C228-187D9C31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Two-dimensional Array (2D)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7E8F3C-F8D7-7287-FBFB-AD3F6254C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zh-TW" dirty="0"/>
              <a:t>Declaration</a:t>
            </a:r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Initialization</a:t>
            </a:r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Access</a:t>
            </a:r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94272F9-8499-6175-C45B-0828C692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40573D2-023F-CEDC-6DF4-50766E189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FB63F4-FA3F-C2CE-3663-C742501BD884}"/>
              </a:ext>
            </a:extLst>
          </p:cNvPr>
          <p:cNvSpPr/>
          <p:nvPr/>
        </p:nvSpPr>
        <p:spPr>
          <a:xfrm>
            <a:off x="1527718" y="2328051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array2d[3][4];   // 2D array with 3 rows and 4 columns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D9F0CA-E550-0763-4A56-2CF0FA24ED4B}"/>
              </a:ext>
            </a:extLst>
          </p:cNvPr>
          <p:cNvSpPr/>
          <p:nvPr/>
        </p:nvSpPr>
        <p:spPr>
          <a:xfrm>
            <a:off x="1527718" y="3398245"/>
            <a:ext cx="9627962" cy="15305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array2d[3][4] = {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    {1, 2, 3, 4},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    {5, 6, 7, 8},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    {9, 10, 11, 12}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};				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8441A6-CCF3-D918-484C-3AB4A5632467}"/>
              </a:ext>
            </a:extLst>
          </p:cNvPr>
          <p:cNvSpPr/>
          <p:nvPr/>
        </p:nvSpPr>
        <p:spPr>
          <a:xfrm>
            <a:off x="1527718" y="5519530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dirty="0" err="1">
                <a:solidFill>
                  <a:schemeClr val="tx1"/>
                </a:solidFill>
              </a:rPr>
              <a:t>printf</a:t>
            </a:r>
            <a:r>
              <a:rPr lang="en" altLang="zh-TW" dirty="0">
                <a:solidFill>
                  <a:schemeClr val="tx1"/>
                </a:solidFill>
              </a:rPr>
              <a:t>("%d", </a:t>
            </a:r>
            <a:r>
              <a:rPr kumimoji="1" lang="en-US" altLang="zh-TW" dirty="0">
                <a:solidFill>
                  <a:schemeClr val="tx1"/>
                </a:solidFill>
              </a:rPr>
              <a:t>array2d</a:t>
            </a:r>
            <a:r>
              <a:rPr lang="en" altLang="zh-TW" dirty="0">
                <a:solidFill>
                  <a:schemeClr val="tx1"/>
                </a:solidFill>
              </a:rPr>
              <a:t>[1][2]); // prints 7 (row 1, col 2)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59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799EDD-D182-2CDE-65C3-05178509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Three-dimensional Array (3D)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460596-CAFE-658B-CDBD-E3C47B0B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zh-TW" dirty="0"/>
              <a:t>Declaration</a:t>
            </a:r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Initialization</a:t>
            </a:r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Access</a:t>
            </a:r>
          </a:p>
          <a:p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C37B503-C946-A950-EE86-A3DB9BD4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40E32D-C481-1D87-151B-1B63200F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1819BB8-E1BD-74E6-DFE1-23849BB632AF}"/>
              </a:ext>
            </a:extLst>
          </p:cNvPr>
          <p:cNvSpPr/>
          <p:nvPr/>
        </p:nvSpPr>
        <p:spPr>
          <a:xfrm>
            <a:off x="1527718" y="2328051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array3d[2][3][4];   // 3D array: 2 blocks, each 3×4 matrix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C5BEDE-148D-87AF-D266-D46FEF02A77B}"/>
              </a:ext>
            </a:extLst>
          </p:cNvPr>
          <p:cNvSpPr/>
          <p:nvPr/>
        </p:nvSpPr>
        <p:spPr>
          <a:xfrm>
            <a:off x="1527718" y="3398245"/>
            <a:ext cx="9627962" cy="8726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dirty="0">
                <a:solidFill>
                  <a:schemeClr val="tx1"/>
                </a:solidFill>
              </a:rPr>
              <a:t>int </a:t>
            </a:r>
            <a:r>
              <a:rPr kumimoji="1" lang="en-US" altLang="zh-TW" dirty="0">
                <a:solidFill>
                  <a:schemeClr val="tx1"/>
                </a:solidFill>
              </a:rPr>
              <a:t>array3d</a:t>
            </a:r>
            <a:r>
              <a:rPr lang="en" altLang="zh-TW" dirty="0">
                <a:solidFill>
                  <a:schemeClr val="tx1"/>
                </a:solidFill>
              </a:rPr>
              <a:t>[2][3][4] = { { {1, 2, 3, 4}, {5, 6, 7, 8}, {9, 10, 11, 12} }, { {13, 14, 15, 16}, {17, 18, 19, 20}, {21, 22, 23, 24} } };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7D0405-0CAE-5AB8-8D13-27EACC09D813}"/>
              </a:ext>
            </a:extLst>
          </p:cNvPr>
          <p:cNvSpPr/>
          <p:nvPr/>
        </p:nvSpPr>
        <p:spPr>
          <a:xfrm>
            <a:off x="1527718" y="4861608"/>
            <a:ext cx="9627962" cy="4795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zh-TW" dirty="0" err="1">
                <a:solidFill>
                  <a:schemeClr val="tx1"/>
                </a:solidFill>
              </a:rPr>
              <a:t>printf</a:t>
            </a:r>
            <a:r>
              <a:rPr lang="en" altLang="zh-TW" dirty="0">
                <a:solidFill>
                  <a:schemeClr val="tx1"/>
                </a:solidFill>
              </a:rPr>
              <a:t>("%d", </a:t>
            </a:r>
            <a:r>
              <a:rPr kumimoji="1" lang="en-US" altLang="zh-TW" dirty="0">
                <a:solidFill>
                  <a:schemeClr val="tx1"/>
                </a:solidFill>
              </a:rPr>
              <a:t>array3d</a:t>
            </a:r>
            <a:r>
              <a:rPr lang="en" altLang="zh-TW" dirty="0">
                <a:solidFill>
                  <a:schemeClr val="tx1"/>
                </a:solidFill>
              </a:rPr>
              <a:t>[1][2][3]); // prints 24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4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C9E54A-DE0F-7697-D713-C11AC1D73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ADT: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C782E-4DC9-D367-ED10-BC1831657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1647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zh-TW" b="1" dirty="0"/>
              <a:t>ADT</a:t>
            </a:r>
            <a:r>
              <a:rPr kumimoji="1" lang="en-US" altLang="zh-TW" dirty="0"/>
              <a:t> </a:t>
            </a:r>
            <a:r>
              <a:rPr kumimoji="1" lang="en-US" altLang="zh-TW" i="1" dirty="0"/>
              <a:t>Array</a:t>
            </a:r>
            <a:r>
              <a:rPr kumimoji="1" lang="en-US" altLang="zh-TW" dirty="0"/>
              <a:t> is</a:t>
            </a:r>
          </a:p>
          <a:p>
            <a:pPr marL="201168" lvl="1" indent="0">
              <a:buNone/>
            </a:pPr>
            <a:r>
              <a:rPr kumimoji="1" lang="en-US" altLang="zh-TW" b="1" dirty="0"/>
              <a:t>objects</a:t>
            </a:r>
            <a:r>
              <a:rPr kumimoji="1" lang="en-US" altLang="zh-TW" dirty="0"/>
              <a:t>: </a:t>
            </a:r>
          </a:p>
          <a:p>
            <a:pPr marL="201168" lvl="1" indent="0">
              <a:buNone/>
            </a:pPr>
            <a:r>
              <a:rPr kumimoji="1" lang="en-US" altLang="zh-TW" dirty="0"/>
              <a:t>	A set of pairs &lt;</a:t>
            </a:r>
            <a:r>
              <a:rPr kumimoji="1" lang="en-US" altLang="zh-TW" i="1" dirty="0"/>
              <a:t>index, value</a:t>
            </a:r>
            <a:r>
              <a:rPr kumimoji="1" lang="en-US" altLang="zh-TW" dirty="0"/>
              <a:t>&gt; where for each value of </a:t>
            </a:r>
            <a:r>
              <a:rPr kumimoji="1" lang="en-US" altLang="zh-TW" i="1" dirty="0"/>
              <a:t>index</a:t>
            </a:r>
            <a:r>
              <a:rPr kumimoji="1" lang="en-US" altLang="zh-TW" dirty="0"/>
              <a:t> there is a value from the set </a:t>
            </a:r>
            <a:r>
              <a:rPr kumimoji="1" lang="en-US" altLang="zh-TW" i="1" dirty="0"/>
              <a:t>item</a:t>
            </a:r>
            <a:r>
              <a:rPr kumimoji="1" lang="en-US" altLang="zh-TW" dirty="0"/>
              <a:t>. </a:t>
            </a:r>
            <a:r>
              <a:rPr kumimoji="1" lang="en-US" altLang="zh-TW" i="1" dirty="0"/>
              <a:t>Index</a:t>
            </a:r>
            <a:r>
              <a:rPr kumimoji="1" lang="en-US" altLang="zh-TW" dirty="0"/>
              <a:t> is a</a:t>
            </a:r>
          </a:p>
          <a:p>
            <a:pPr marL="201168" lvl="1" indent="0">
              <a:buNone/>
            </a:pPr>
            <a:r>
              <a:rPr kumimoji="1" lang="en-US" altLang="zh-TW" dirty="0"/>
              <a:t>	finite ordered set of one or more dimensions, for example. {0, …, </a:t>
            </a:r>
            <a:r>
              <a:rPr kumimoji="1" lang="en-US" altLang="zh-TW" i="1" dirty="0"/>
              <a:t>n</a:t>
            </a:r>
            <a:r>
              <a:rPr kumimoji="1" lang="en-US" altLang="zh-TW" dirty="0"/>
              <a:t>-1} for one dimension, {[(0, 0), (0, 1),</a:t>
            </a:r>
          </a:p>
          <a:p>
            <a:pPr marL="201168" lvl="1" indent="0">
              <a:buNone/>
            </a:pPr>
            <a:r>
              <a:rPr kumimoji="1" lang="en-US" altLang="zh-TW" dirty="0"/>
              <a:t>	(0, 2), (1, 0), (1 1), (1, 2), (2, 0), (2, 1), (2, 2)} for two dimensions, etc.</a:t>
            </a:r>
          </a:p>
          <a:p>
            <a:pPr marL="201168" lvl="1" indent="0">
              <a:buNone/>
            </a:pPr>
            <a:r>
              <a:rPr kumimoji="1" lang="en-US" altLang="zh-TW" b="1" dirty="0"/>
              <a:t>functions</a:t>
            </a:r>
            <a:r>
              <a:rPr kumimoji="1" lang="en-US" altLang="zh-TW" dirty="0"/>
              <a:t>:</a:t>
            </a:r>
          </a:p>
          <a:p>
            <a:pPr marL="201168" lvl="1" indent="0">
              <a:buNone/>
            </a:pPr>
            <a:r>
              <a:rPr kumimoji="1" lang="en-US" altLang="zh-TW" dirty="0"/>
              <a:t>	for all </a:t>
            </a:r>
            <a:r>
              <a:rPr kumimoji="1" lang="en-US" altLang="zh-TW" i="1" dirty="0"/>
              <a:t>A </a:t>
            </a:r>
            <a:r>
              <a:rPr kumimoji="1" lang="en-US" altLang="zh-TW" dirty="0"/>
              <a:t>∈ </a:t>
            </a:r>
            <a:r>
              <a:rPr kumimoji="1" lang="en-US" altLang="zh-TW" i="1" dirty="0"/>
              <a:t>Array</a:t>
            </a:r>
            <a:r>
              <a:rPr kumimoji="1" lang="en-US" altLang="zh-TW" dirty="0"/>
              <a:t>, 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 ∈ </a:t>
            </a:r>
            <a:r>
              <a:rPr kumimoji="1" lang="en-US" altLang="zh-TW" i="1" dirty="0"/>
              <a:t>index, x </a:t>
            </a:r>
            <a:r>
              <a:rPr kumimoji="1" lang="en-US" altLang="zh-TW" dirty="0"/>
              <a:t>∈ </a:t>
            </a:r>
            <a:r>
              <a:rPr kumimoji="1" lang="en-US" altLang="zh-TW" i="1" dirty="0"/>
              <a:t>item, j size </a:t>
            </a:r>
            <a:r>
              <a:rPr kumimoji="1" lang="en-US" altLang="zh-TW" dirty="0"/>
              <a:t>∈ integer </a:t>
            </a:r>
          </a:p>
          <a:p>
            <a:pPr marL="201168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i="1" dirty="0"/>
              <a:t>Array</a:t>
            </a:r>
            <a:r>
              <a:rPr kumimoji="1" lang="en-US" altLang="zh-TW" dirty="0"/>
              <a:t> Create(</a:t>
            </a:r>
            <a:r>
              <a:rPr kumimoji="1" lang="en-US" altLang="zh-TW" i="1" dirty="0"/>
              <a:t>j</a:t>
            </a:r>
            <a:r>
              <a:rPr kumimoji="1" lang="en-US" altLang="zh-TW" dirty="0"/>
              <a:t>, </a:t>
            </a:r>
            <a:r>
              <a:rPr kumimoji="1" lang="en-US" altLang="zh-TW" i="1" dirty="0"/>
              <a:t>list</a:t>
            </a:r>
            <a:r>
              <a:rPr kumimoji="1" lang="en-US" altLang="zh-TW" dirty="0"/>
              <a:t>)	::=	</a:t>
            </a:r>
            <a:r>
              <a:rPr kumimoji="1" lang="en-US" altLang="zh-TW" b="1" dirty="0"/>
              <a:t>return</a:t>
            </a:r>
            <a:r>
              <a:rPr kumimoji="1" lang="en-US" altLang="zh-TW" dirty="0"/>
              <a:t> an array of </a:t>
            </a:r>
            <a:r>
              <a:rPr kumimoji="1" lang="en-US" altLang="zh-TW" i="1" dirty="0"/>
              <a:t>j</a:t>
            </a:r>
            <a:r>
              <a:rPr kumimoji="1" lang="en-US" altLang="zh-TW" dirty="0"/>
              <a:t> dimensions where list is a </a:t>
            </a:r>
            <a:r>
              <a:rPr kumimoji="1" lang="en-US" altLang="zh-TW" i="1" dirty="0"/>
              <a:t>j</a:t>
            </a:r>
            <a:r>
              <a:rPr kumimoji="1" lang="en-US" altLang="zh-TW" dirty="0"/>
              <a:t>-tuple whose </a:t>
            </a:r>
            <a:r>
              <a:rPr kumimoji="1" lang="en-US" altLang="zh-TW" i="1" dirty="0" err="1"/>
              <a:t>i</a:t>
            </a:r>
            <a:r>
              <a:rPr kumimoji="1" lang="en-US" altLang="zh-TW" dirty="0" err="1"/>
              <a:t>th</a:t>
            </a:r>
            <a:r>
              <a:rPr kumimoji="1" lang="en-US" altLang="zh-TW" dirty="0"/>
              <a:t> element</a:t>
            </a:r>
          </a:p>
          <a:p>
            <a:pPr marL="201168" lvl="1" indent="0">
              <a:buNone/>
            </a:pPr>
            <a:r>
              <a:rPr kumimoji="1" lang="en-US" altLang="zh-TW" dirty="0"/>
              <a:t>				is the size of the </a:t>
            </a:r>
            <a:r>
              <a:rPr kumimoji="1" lang="en-US" altLang="zh-TW" i="1" dirty="0" err="1"/>
              <a:t>i</a:t>
            </a:r>
            <a:r>
              <a:rPr kumimoji="1" lang="en-US" altLang="zh-TW" dirty="0" err="1"/>
              <a:t>th</a:t>
            </a:r>
            <a:r>
              <a:rPr kumimoji="1" lang="en-US" altLang="zh-TW" dirty="0"/>
              <a:t> </a:t>
            </a:r>
            <a:r>
              <a:rPr kumimoji="1" lang="en-US" altLang="zh-TW" dirty="0" err="1"/>
              <a:t>demension</a:t>
            </a:r>
            <a:r>
              <a:rPr kumimoji="1" lang="en-US" altLang="zh-TW" dirty="0"/>
              <a:t>. </a:t>
            </a:r>
            <a:r>
              <a:rPr kumimoji="1" lang="en-US" altLang="zh-TW" i="1" dirty="0"/>
              <a:t>Items</a:t>
            </a:r>
            <a:r>
              <a:rPr kumimoji="1" lang="en-US" altLang="zh-TW" dirty="0"/>
              <a:t> are undefined.</a:t>
            </a:r>
          </a:p>
          <a:p>
            <a:pPr marL="201168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i="1" dirty="0"/>
              <a:t>Item</a:t>
            </a:r>
            <a:r>
              <a:rPr kumimoji="1" lang="en-US" altLang="zh-TW" dirty="0"/>
              <a:t> Retrieve(</a:t>
            </a:r>
            <a:r>
              <a:rPr kumimoji="1" lang="en-US" altLang="zh-TW" i="1" dirty="0"/>
              <a:t>A</a:t>
            </a:r>
            <a:r>
              <a:rPr kumimoji="1" lang="en-US" altLang="zh-TW" dirty="0"/>
              <a:t>, 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)	::=	</a:t>
            </a:r>
            <a:r>
              <a:rPr kumimoji="1" lang="en-US" altLang="zh-TW" b="1" dirty="0"/>
              <a:t>if</a:t>
            </a:r>
            <a:r>
              <a:rPr kumimoji="1" lang="en-US" altLang="zh-TW" dirty="0"/>
              <a:t> (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 ∈ </a:t>
            </a:r>
            <a:r>
              <a:rPr kumimoji="1" lang="en-US" altLang="zh-TW" i="1" dirty="0"/>
              <a:t>index</a:t>
            </a:r>
            <a:r>
              <a:rPr kumimoji="1" lang="en-US" altLang="zh-TW" dirty="0"/>
              <a:t>) </a:t>
            </a:r>
            <a:r>
              <a:rPr kumimoji="1" lang="en-US" altLang="zh-TW" b="1" dirty="0"/>
              <a:t>return</a:t>
            </a:r>
            <a:r>
              <a:rPr kumimoji="1" lang="en-US" altLang="zh-TW" dirty="0"/>
              <a:t> the item associated with index value 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 in array </a:t>
            </a:r>
            <a:r>
              <a:rPr kumimoji="1" lang="en-US" altLang="zh-TW" i="1" dirty="0"/>
              <a:t>A</a:t>
            </a:r>
          </a:p>
          <a:p>
            <a:pPr marL="201168" lvl="1" indent="0">
              <a:buNone/>
            </a:pPr>
            <a:r>
              <a:rPr kumimoji="1" lang="en-US" altLang="zh-TW" dirty="0"/>
              <a:t>				</a:t>
            </a:r>
            <a:r>
              <a:rPr kumimoji="1" lang="en-US" altLang="zh-TW" b="1" dirty="0"/>
              <a:t>else return </a:t>
            </a:r>
            <a:r>
              <a:rPr kumimoji="1" lang="en-US" altLang="zh-TW" dirty="0"/>
              <a:t>error</a:t>
            </a:r>
          </a:p>
          <a:p>
            <a:pPr marL="201168" lvl="1" indent="0">
              <a:buNone/>
            </a:pPr>
            <a:r>
              <a:rPr kumimoji="1" lang="en-US" altLang="zh-TW" dirty="0"/>
              <a:t>	</a:t>
            </a:r>
            <a:r>
              <a:rPr kumimoji="1" lang="en-US" altLang="zh-TW" i="1" dirty="0"/>
              <a:t>Array</a:t>
            </a:r>
            <a:r>
              <a:rPr kumimoji="1" lang="en-US" altLang="zh-TW" dirty="0"/>
              <a:t> Store(A, 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, </a:t>
            </a:r>
            <a:r>
              <a:rPr kumimoji="1" lang="en-US" altLang="zh-TW" i="1" dirty="0"/>
              <a:t>x</a:t>
            </a:r>
            <a:r>
              <a:rPr kumimoji="1" lang="en-US" altLang="zh-TW" dirty="0"/>
              <a:t>)	::=	</a:t>
            </a:r>
            <a:r>
              <a:rPr kumimoji="1" lang="en-US" altLang="zh-TW" b="1" dirty="0"/>
              <a:t>if</a:t>
            </a:r>
            <a:r>
              <a:rPr kumimoji="1" lang="en-US" altLang="zh-TW" dirty="0"/>
              <a:t> (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 in index) </a:t>
            </a:r>
            <a:r>
              <a:rPr kumimoji="1" lang="en-US" altLang="zh-TW" b="1" dirty="0"/>
              <a:t>return</a:t>
            </a:r>
            <a:r>
              <a:rPr kumimoji="1" lang="en-US" altLang="zh-TW" dirty="0"/>
              <a:t> an array that is identical to array </a:t>
            </a:r>
            <a:r>
              <a:rPr kumimoji="1" lang="en-US" altLang="zh-TW" i="1" dirty="0"/>
              <a:t>A</a:t>
            </a:r>
            <a:r>
              <a:rPr kumimoji="1" lang="en-US" altLang="zh-TW" dirty="0"/>
              <a:t> except the new</a:t>
            </a:r>
          </a:p>
          <a:p>
            <a:pPr marL="201168" lvl="1" indent="0">
              <a:buNone/>
            </a:pPr>
            <a:r>
              <a:rPr kumimoji="1" lang="en-US" altLang="zh-TW" dirty="0"/>
              <a:t>				pair &lt;</a:t>
            </a:r>
            <a:r>
              <a:rPr kumimoji="1" lang="en-US" altLang="zh-TW" i="1" dirty="0" err="1"/>
              <a:t>i</a:t>
            </a:r>
            <a:r>
              <a:rPr kumimoji="1" lang="en-US" altLang="zh-TW" dirty="0"/>
              <a:t>,</a:t>
            </a:r>
            <a:r>
              <a:rPr kumimoji="1" lang="en-US" altLang="zh-TW" i="1" dirty="0"/>
              <a:t> x</a:t>
            </a:r>
            <a:r>
              <a:rPr kumimoji="1" lang="en-US" altLang="zh-TW" dirty="0"/>
              <a:t>&gt; has been inserted</a:t>
            </a:r>
          </a:p>
          <a:p>
            <a:pPr marL="201168" lvl="1" indent="0">
              <a:buNone/>
            </a:pPr>
            <a:r>
              <a:rPr kumimoji="1" lang="en-US" altLang="zh-TW" dirty="0"/>
              <a:t>				</a:t>
            </a:r>
            <a:r>
              <a:rPr kumimoji="1" lang="en-US" altLang="zh-TW" b="1" dirty="0"/>
              <a:t>else return </a:t>
            </a:r>
            <a:r>
              <a:rPr kumimoji="1" lang="en-US" altLang="zh-TW" dirty="0"/>
              <a:t>error</a:t>
            </a:r>
          </a:p>
          <a:p>
            <a:pPr marL="0" lvl="1" indent="0">
              <a:buNone/>
            </a:pPr>
            <a:r>
              <a:rPr kumimoji="1" lang="en-US" altLang="zh-TW" b="1" dirty="0"/>
              <a:t>end </a:t>
            </a:r>
            <a:r>
              <a:rPr kumimoji="1" lang="en-US" altLang="zh-TW" i="1" dirty="0"/>
              <a:t>Array</a:t>
            </a:r>
            <a:endParaRPr kumimoji="1" lang="en-US" altLang="zh-TW" b="1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A213B4-F20D-9D3C-F866-1B900CAAB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6EA7248-6A14-F8D9-8F57-27D61AED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951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3F3D86-6533-9B5A-6914-956A30F6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Size of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75802E-DDEA-D2F2-0910-3D2EF14A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Static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-US" altLang="zh-TW" dirty="0"/>
              <a:t>Fixed-length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The number of elements is determined at </a:t>
            </a:r>
            <a:r>
              <a:rPr lang="en" altLang="zh-TW" b="1" dirty="0"/>
              <a:t>compile time</a:t>
            </a:r>
            <a:r>
              <a:rPr lang="en" altLang="zh-TW" dirty="0"/>
              <a:t> and cannot change.</a:t>
            </a:r>
            <a:endParaRPr lang="en-US" altLang="zh-TW" dirty="0"/>
          </a:p>
          <a:p>
            <a:pPr marL="457200" indent="-457200">
              <a:buFont typeface="+mj-lt"/>
              <a:buAutoNum type="arabicPeriod"/>
            </a:pPr>
            <a:r>
              <a:rPr kumimoji="1" lang="en-US" altLang="zh-TW" dirty="0"/>
              <a:t>Dynamic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-US" altLang="zh-TW" dirty="0"/>
              <a:t>Variable-length array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The number of elements can be allocated or resized at </a:t>
            </a:r>
            <a:r>
              <a:rPr lang="en" altLang="zh-TW" b="1" dirty="0"/>
              <a:t>runtime</a:t>
            </a:r>
            <a:r>
              <a:rPr lang="en" altLang="zh-TW" dirty="0"/>
              <a:t> (e.g., using malloc in C).</a:t>
            </a:r>
          </a:p>
          <a:p>
            <a:pPr marL="578358" lvl="1" indent="-285750">
              <a:lnSpc>
                <a:spcPct val="70000"/>
              </a:lnSpc>
            </a:pPr>
            <a:r>
              <a:rPr lang="en" altLang="zh-TW" dirty="0"/>
              <a:t>When using malloc (or </a:t>
            </a:r>
            <a:r>
              <a:rPr lang="en" altLang="zh-TW" dirty="0" err="1"/>
              <a:t>realloc</a:t>
            </a:r>
            <a:r>
              <a:rPr lang="en" altLang="zh-TW" dirty="0"/>
              <a:t>) to increase the array size, remember to </a:t>
            </a:r>
            <a:r>
              <a:rPr lang="en" altLang="zh-TW" b="1" dirty="0"/>
              <a:t>free the allocated memory</a:t>
            </a:r>
            <a:r>
              <a:rPr lang="en" altLang="zh-TW" dirty="0"/>
              <a:t> after use to avoid memory leaks</a:t>
            </a:r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64FE09F-12A6-9455-1841-A69603C5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11AC186-3905-0594-8B50-B0C83422D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2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5C60B-51A4-67A4-22B8-F4A0C5338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03D9C9-7E63-A2E6-DB38-E3885D819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" altLang="zh-TW" dirty="0"/>
              <a:t>Declaration</a:t>
            </a:r>
          </a:p>
          <a:p>
            <a:pPr marL="457200" indent="-457200">
              <a:buFont typeface="+mj-lt"/>
              <a:buAutoNum type="arabicPeriod"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457200" indent="-457200">
              <a:buFont typeface="+mj-lt"/>
              <a:buAutoNum type="arabicPeriod"/>
            </a:pPr>
            <a:r>
              <a:rPr lang="en" altLang="zh-TW" dirty="0"/>
              <a:t>Initialization</a:t>
            </a:r>
          </a:p>
          <a:p>
            <a:pPr marL="457200" indent="-457200">
              <a:buFont typeface="+mj-lt"/>
              <a:buAutoNum type="arabicPeriod"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292608" lvl="1" indent="0">
              <a:buNone/>
            </a:pPr>
            <a:endParaRPr lang="en" altLang="zh-TW" dirty="0"/>
          </a:p>
          <a:p>
            <a:pPr marL="0" indent="0">
              <a:buNone/>
            </a:pP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1D4D3B-FD95-E24F-CDF7-6FE475C68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F61F47A-BD0B-7A28-F86F-54F29ED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918CDD-ABFB-8884-858F-9D004C943851}"/>
              </a:ext>
            </a:extLst>
          </p:cNvPr>
          <p:cNvSpPr/>
          <p:nvPr/>
        </p:nvSpPr>
        <p:spPr>
          <a:xfrm>
            <a:off x="1527718" y="2328051"/>
            <a:ext cx="9627962" cy="927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int *array;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int n = 10;</a:t>
            </a:r>
          </a:p>
          <a:p>
            <a:r>
              <a:rPr kumimoji="1" lang="en" altLang="zh-TW" dirty="0">
                <a:solidFill>
                  <a:schemeClr val="tx1"/>
                </a:solidFill>
              </a:rPr>
              <a:t>array = (int *) malloc(n * </a:t>
            </a:r>
            <a:r>
              <a:rPr kumimoji="1" lang="en" altLang="zh-TW" dirty="0" err="1">
                <a:solidFill>
                  <a:schemeClr val="tx1"/>
                </a:solidFill>
              </a:rPr>
              <a:t>sizeof</a:t>
            </a:r>
            <a:r>
              <a:rPr kumimoji="1" lang="en" altLang="zh-TW" dirty="0">
                <a:solidFill>
                  <a:schemeClr val="tx1"/>
                </a:solidFill>
              </a:rPr>
              <a:t>(int));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642DADA-342C-4FF7-3176-99BB4C181D03}"/>
              </a:ext>
            </a:extLst>
          </p:cNvPr>
          <p:cNvSpPr/>
          <p:nvPr/>
        </p:nvSpPr>
        <p:spPr>
          <a:xfrm>
            <a:off x="1527718" y="3845929"/>
            <a:ext cx="9627962" cy="927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for(int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= 0;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&lt; n;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++) {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	array[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] =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+ 1;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221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70B6D-2736-A0C2-1939-1EEFAEF36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Dynamic Array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7DD86-70D2-726E-A039-16D0B907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kumimoji="1" lang="en-US" altLang="zh-TW" dirty="0"/>
              <a:t>Access</a:t>
            </a:r>
          </a:p>
          <a:p>
            <a:pPr marL="457200" indent="-457200">
              <a:buFont typeface="+mj-lt"/>
              <a:buAutoNum type="arabicPeriod" startAt="3"/>
            </a:pPr>
            <a:endParaRPr kumimoji="1" lang="en-US" altLang="zh-TW" dirty="0"/>
          </a:p>
          <a:p>
            <a:pPr marL="457200" indent="-457200">
              <a:buFont typeface="+mj-lt"/>
              <a:buAutoNum type="arabicPeriod" startAt="3"/>
            </a:pPr>
            <a:endParaRPr kumimoji="1" lang="en-US" altLang="zh-TW" dirty="0"/>
          </a:p>
          <a:p>
            <a:pPr marL="457200" indent="-457200">
              <a:buFont typeface="+mj-lt"/>
              <a:buAutoNum type="arabicPeriod" startAt="3"/>
            </a:pPr>
            <a:r>
              <a:rPr kumimoji="1" lang="en-US" altLang="zh-TW" dirty="0"/>
              <a:t>Resize</a:t>
            </a:r>
            <a:endParaRPr kumimoji="1"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E6F2824-A4BD-423E-4A84-198D14C9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11402 CS203A, Computer Science &amp; Engineering, Yuan Ze University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233B833-A691-67A2-41C4-8D0CB53A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8EF1F-0637-40F3-A4DC-4D55ED5A7D5F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1EE2BF-3F69-0DDA-1F1B-4D638E307201}"/>
              </a:ext>
            </a:extLst>
          </p:cNvPr>
          <p:cNvSpPr/>
          <p:nvPr/>
        </p:nvSpPr>
        <p:spPr>
          <a:xfrm>
            <a:off x="1527718" y="2234267"/>
            <a:ext cx="9627962" cy="9271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for (int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= 0;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&lt; n;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++) {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    </a:t>
            </a:r>
            <a:r>
              <a:rPr kumimoji="1" lang="en-US" altLang="zh-TW" dirty="0" err="1">
                <a:solidFill>
                  <a:schemeClr val="tx1"/>
                </a:solidFill>
              </a:rPr>
              <a:t>printf</a:t>
            </a:r>
            <a:r>
              <a:rPr kumimoji="1" lang="en-US" altLang="zh-TW" dirty="0">
                <a:solidFill>
                  <a:schemeClr val="tx1"/>
                </a:solidFill>
              </a:rPr>
              <a:t>("%d ", array[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]);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5E45EA-F589-D009-16BE-096FE728340E}"/>
              </a:ext>
            </a:extLst>
          </p:cNvPr>
          <p:cNvSpPr/>
          <p:nvPr/>
        </p:nvSpPr>
        <p:spPr>
          <a:xfrm>
            <a:off x="1527718" y="3696547"/>
            <a:ext cx="9627962" cy="20008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dirty="0">
                <a:solidFill>
                  <a:schemeClr val="tx1"/>
                </a:solidFill>
              </a:rPr>
              <a:t>n = n * 2;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array = (int *) </a:t>
            </a:r>
            <a:r>
              <a:rPr kumimoji="1" lang="en-US" altLang="zh-TW" dirty="0" err="1">
                <a:solidFill>
                  <a:schemeClr val="tx1"/>
                </a:solidFill>
              </a:rPr>
              <a:t>realloc</a:t>
            </a:r>
            <a:r>
              <a:rPr kumimoji="1" lang="en-US" altLang="zh-TW" dirty="0">
                <a:solidFill>
                  <a:schemeClr val="tx1"/>
                </a:solidFill>
              </a:rPr>
              <a:t>(</a:t>
            </a:r>
            <a:r>
              <a:rPr kumimoji="1" lang="en-US" altLang="zh-TW" dirty="0" err="1">
                <a:solidFill>
                  <a:schemeClr val="tx1"/>
                </a:solidFill>
              </a:rPr>
              <a:t>arr</a:t>
            </a:r>
            <a:r>
              <a:rPr kumimoji="1" lang="en-US" altLang="zh-TW" dirty="0">
                <a:solidFill>
                  <a:schemeClr val="tx1"/>
                </a:solidFill>
              </a:rPr>
              <a:t>, n * </a:t>
            </a:r>
            <a:r>
              <a:rPr kumimoji="1" lang="en-US" altLang="zh-TW" dirty="0" err="1">
                <a:solidFill>
                  <a:schemeClr val="tx1"/>
                </a:solidFill>
              </a:rPr>
              <a:t>sizeof</a:t>
            </a:r>
            <a:r>
              <a:rPr kumimoji="1" lang="en-US" altLang="zh-TW" dirty="0">
                <a:solidFill>
                  <a:schemeClr val="tx1"/>
                </a:solidFill>
              </a:rPr>
              <a:t>(int));</a:t>
            </a:r>
          </a:p>
          <a:p>
            <a:endParaRPr kumimoji="1" lang="en-US" altLang="zh-TW" dirty="0">
              <a:solidFill>
                <a:schemeClr val="tx1"/>
              </a:solidFill>
            </a:endParaRPr>
          </a:p>
          <a:p>
            <a:r>
              <a:rPr kumimoji="1" lang="en-US" altLang="zh-TW" dirty="0">
                <a:solidFill>
                  <a:schemeClr val="tx1"/>
                </a:solidFill>
              </a:rPr>
              <a:t>for (int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= n/2;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&lt; n;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++) {</a:t>
            </a:r>
          </a:p>
          <a:p>
            <a:pPr lvl="1"/>
            <a:r>
              <a:rPr kumimoji="1" lang="en-US" altLang="zh-TW" dirty="0">
                <a:solidFill>
                  <a:schemeClr val="tx1"/>
                </a:solidFill>
              </a:rPr>
              <a:t>    array[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] = </a:t>
            </a:r>
            <a:r>
              <a:rPr kumimoji="1" lang="en-US" altLang="zh-TW" dirty="0" err="1">
                <a:solidFill>
                  <a:schemeClr val="tx1"/>
                </a:solidFill>
              </a:rPr>
              <a:t>i</a:t>
            </a:r>
            <a:r>
              <a:rPr kumimoji="1" lang="en-US" altLang="zh-TW" dirty="0">
                <a:solidFill>
                  <a:schemeClr val="tx1"/>
                </a:solidFill>
              </a:rPr>
              <a:t> + 1;   // initialize new elements</a:t>
            </a:r>
          </a:p>
          <a:p>
            <a:r>
              <a:rPr kumimoji="1" lang="en-US" altLang="zh-TW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584091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1257</TotalTime>
  <Words>2954</Words>
  <Application>Microsoft Macintosh PowerPoint</Application>
  <PresentationFormat>寬螢幕</PresentationFormat>
  <Paragraphs>751</Paragraphs>
  <Slides>34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9" baseType="lpstr">
      <vt:lpstr>SimSun</vt:lpstr>
      <vt:lpstr>Calibri</vt:lpstr>
      <vt:lpstr>Calibri Light</vt:lpstr>
      <vt:lpstr>Times New Roman</vt:lpstr>
      <vt:lpstr>回顧</vt:lpstr>
      <vt:lpstr>Data Structures</vt:lpstr>
      <vt:lpstr>Array</vt:lpstr>
      <vt:lpstr>One-dimensional Array (1D)</vt:lpstr>
      <vt:lpstr>Two-dimensional Array (2D)</vt:lpstr>
      <vt:lpstr>Three-dimensional Array (3D)</vt:lpstr>
      <vt:lpstr>ADT: Array</vt:lpstr>
      <vt:lpstr>Size of Array</vt:lpstr>
      <vt:lpstr>Dynamic Array</vt:lpstr>
      <vt:lpstr>Dynamic Array</vt:lpstr>
      <vt:lpstr>Think: the Integer Array</vt:lpstr>
      <vt:lpstr>Think: the Integer Array</vt:lpstr>
      <vt:lpstr>Sort the Integer Array</vt:lpstr>
      <vt:lpstr>Proposal</vt:lpstr>
      <vt:lpstr>Sort the Integer Array</vt:lpstr>
      <vt:lpstr>Bubble Sort</vt:lpstr>
      <vt:lpstr>Bubble Sort</vt:lpstr>
      <vt:lpstr>Selection Sort</vt:lpstr>
      <vt:lpstr>Selection Sort</vt:lpstr>
      <vt:lpstr>Insertion Sort</vt:lpstr>
      <vt:lpstr>Insertion Sort</vt:lpstr>
      <vt:lpstr>Further Thinking (Pros &amp; Cons Strategy)</vt:lpstr>
      <vt:lpstr>Further Thinking (Pros &amp; Cons Strategy)</vt:lpstr>
      <vt:lpstr>Further Thinking (Pros &amp; Cons Strategy)</vt:lpstr>
      <vt:lpstr>Further Thinking (Pros &amp; Cons Strategy)</vt:lpstr>
      <vt:lpstr>Building Blocks of Data: Arrays Across Types</vt:lpstr>
      <vt:lpstr>Declaration in C</vt:lpstr>
      <vt:lpstr>Integer Array</vt:lpstr>
      <vt:lpstr>String Array</vt:lpstr>
      <vt:lpstr>Search in Array</vt:lpstr>
      <vt:lpstr>Search in Array</vt:lpstr>
      <vt:lpstr>Search in Array</vt:lpstr>
      <vt:lpstr>ADT: Array</vt:lpstr>
      <vt:lpstr>Complexity 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Yu-Feng Huang</dc:creator>
  <cp:lastModifiedBy>黃鈺峰</cp:lastModifiedBy>
  <cp:revision>33</cp:revision>
  <dcterms:created xsi:type="dcterms:W3CDTF">2025-08-09T16:01:11Z</dcterms:created>
  <dcterms:modified xsi:type="dcterms:W3CDTF">2025-09-12T08:41:31Z</dcterms:modified>
</cp:coreProperties>
</file>