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7"/>
  </p:notesMasterIdLst>
  <p:sldIdLst>
    <p:sldId id="256" r:id="rId2"/>
    <p:sldId id="257" r:id="rId3"/>
    <p:sldId id="258" r:id="rId4"/>
    <p:sldId id="259" r:id="rId5"/>
    <p:sldId id="260" r:id="rId6"/>
    <p:sldId id="263"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8" r:id="rId22"/>
    <p:sldId id="279" r:id="rId23"/>
    <p:sldId id="280" r:id="rId24"/>
    <p:sldId id="281" r:id="rId25"/>
    <p:sldId id="282" r:id="rId26"/>
    <p:sldId id="283" r:id="rId27"/>
    <p:sldId id="285" r:id="rId28"/>
    <p:sldId id="284" r:id="rId29"/>
    <p:sldId id="286" r:id="rId30"/>
    <p:sldId id="288" r:id="rId31"/>
    <p:sldId id="287" r:id="rId32"/>
    <p:sldId id="289" r:id="rId33"/>
    <p:sldId id="290" r:id="rId34"/>
    <p:sldId id="291" r:id="rId35"/>
    <p:sldId id="292" r:id="rId36"/>
    <p:sldId id="293" r:id="rId37"/>
    <p:sldId id="294" r:id="rId38"/>
    <p:sldId id="299" r:id="rId39"/>
    <p:sldId id="300" r:id="rId40"/>
    <p:sldId id="301" r:id="rId41"/>
    <p:sldId id="302" r:id="rId42"/>
    <p:sldId id="303" r:id="rId43"/>
    <p:sldId id="304" r:id="rId44"/>
    <p:sldId id="306" r:id="rId45"/>
    <p:sldId id="307" r:id="rId46"/>
    <p:sldId id="308" r:id="rId47"/>
    <p:sldId id="309" r:id="rId48"/>
    <p:sldId id="310" r:id="rId49"/>
    <p:sldId id="311" r:id="rId50"/>
    <p:sldId id="312" r:id="rId51"/>
    <p:sldId id="313" r:id="rId52"/>
    <p:sldId id="314" r:id="rId53"/>
    <p:sldId id="320" r:id="rId54"/>
    <p:sldId id="321" r:id="rId55"/>
    <p:sldId id="322" r:id="rId56"/>
    <p:sldId id="323" r:id="rId57"/>
    <p:sldId id="324" r:id="rId58"/>
    <p:sldId id="315" r:id="rId59"/>
    <p:sldId id="316" r:id="rId60"/>
    <p:sldId id="318" r:id="rId61"/>
    <p:sldId id="325" r:id="rId62"/>
    <p:sldId id="326" r:id="rId63"/>
    <p:sldId id="328" r:id="rId64"/>
    <p:sldId id="327" r:id="rId65"/>
    <p:sldId id="329" r:id="rId66"/>
    <p:sldId id="330" r:id="rId67"/>
    <p:sldId id="331" r:id="rId68"/>
    <p:sldId id="332" r:id="rId69"/>
    <p:sldId id="333" r:id="rId70"/>
    <p:sldId id="334" r:id="rId71"/>
    <p:sldId id="335" r:id="rId72"/>
    <p:sldId id="336" r:id="rId73"/>
    <p:sldId id="337" r:id="rId74"/>
    <p:sldId id="339"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6" r:id="rId91"/>
    <p:sldId id="357" r:id="rId92"/>
    <p:sldId id="358" r:id="rId93"/>
    <p:sldId id="359" r:id="rId94"/>
    <p:sldId id="360" r:id="rId95"/>
    <p:sldId id="361" r:id="rId96"/>
    <p:sldId id="362" r:id="rId97"/>
    <p:sldId id="363" r:id="rId98"/>
    <p:sldId id="364" r:id="rId99"/>
    <p:sldId id="365" r:id="rId100"/>
    <p:sldId id="366" r:id="rId101"/>
    <p:sldId id="367" r:id="rId102"/>
    <p:sldId id="372" r:id="rId103"/>
    <p:sldId id="373" r:id="rId104"/>
    <p:sldId id="374" r:id="rId105"/>
    <p:sldId id="375" r:id="rId106"/>
    <p:sldId id="376" r:id="rId107"/>
    <p:sldId id="377" r:id="rId108"/>
    <p:sldId id="378" r:id="rId109"/>
    <p:sldId id="379" r:id="rId110"/>
    <p:sldId id="380" r:id="rId111"/>
    <p:sldId id="381" r:id="rId112"/>
    <p:sldId id="382" r:id="rId113"/>
    <p:sldId id="383" r:id="rId114"/>
    <p:sldId id="384" r:id="rId115"/>
    <p:sldId id="385" r:id="rId116"/>
    <p:sldId id="387" r:id="rId117"/>
    <p:sldId id="389" r:id="rId118"/>
    <p:sldId id="390" r:id="rId119"/>
    <p:sldId id="391" r:id="rId120"/>
    <p:sldId id="392" r:id="rId121"/>
    <p:sldId id="394" r:id="rId122"/>
    <p:sldId id="393" r:id="rId123"/>
    <p:sldId id="395" r:id="rId124"/>
    <p:sldId id="396" r:id="rId125"/>
    <p:sldId id="397" r:id="rId126"/>
    <p:sldId id="398" r:id="rId127"/>
    <p:sldId id="399" r:id="rId128"/>
    <p:sldId id="400" r:id="rId129"/>
    <p:sldId id="401" r:id="rId130"/>
    <p:sldId id="402" r:id="rId131"/>
    <p:sldId id="403" r:id="rId132"/>
    <p:sldId id="404" r:id="rId133"/>
    <p:sldId id="405" r:id="rId134"/>
    <p:sldId id="406" r:id="rId135"/>
    <p:sldId id="407" r:id="rId136"/>
    <p:sldId id="408" r:id="rId137"/>
    <p:sldId id="409" r:id="rId138"/>
    <p:sldId id="410" r:id="rId139"/>
    <p:sldId id="411" r:id="rId140"/>
    <p:sldId id="412" r:id="rId141"/>
    <p:sldId id="413" r:id="rId142"/>
    <p:sldId id="414" r:id="rId143"/>
    <p:sldId id="415" r:id="rId144"/>
    <p:sldId id="416" r:id="rId145"/>
    <p:sldId id="417" r:id="rId14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8C471-CD08-41FF-9DFA-2CF6C3837483}" v="220" dt="2023-12-07T11:38:48.702"/>
    <p1510:client id="{60E577D8-32A0-824B-3DEC-6482934BD0AE}" v="33" dt="2023-12-05T16:11:22.429"/>
    <p1510:client id="{65DD66D3-ADDA-4907-B48E-EE5B0E81457D}" v="2401" dt="2023-12-06T14:27:02.201"/>
    <p1510:client id="{89198D34-AEB2-495B-8492-B1CCC33A5FA5}" v="594" dt="2023-12-06T12:05:39.938"/>
    <p1510:client id="{98418985-C5ED-28DA-D70A-7E9BA7A9D24F}" v="842" dt="2023-12-05T17:13:08.130"/>
    <p1510:client id="{B975BD9F-DCE7-9D8F-8C47-48DC24EA710E}" v="14" dt="2023-12-05T15:37:29.906"/>
    <p1510:client id="{CFC9C2C7-4B60-4D34-BFBB-A9D176345DF0}" v="850" dt="2023-12-06T12:48:43.150"/>
    <p1510:client id="{D5BAB5D2-20D9-0D0B-D680-2AA1851156C1}" v="106" dt="2023-12-05T17:22:54.344"/>
    <p1510:client id="{DDF987CF-EEB3-4924-AEB6-675FE51A4BDA}" v="1676" dt="2023-12-07T06:33:34.032"/>
    <p1510:client id="{FBA37CF4-9F2D-4007-89B6-7441DD413592}" v="1613" dt="2023-12-05T16:56:40.62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t>Today we’re going to talk about a very powerful data structure: The Fenwick tree, also sometimes called a Binary Indexed Tree (BIT)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 name="Shape 1642"/>
          <p:cNvSpPr>
            <a:spLocks noGrp="1" noRot="1" noChangeAspect="1"/>
          </p:cNvSpPr>
          <p:nvPr>
            <p:ph type="sldImg"/>
          </p:nvPr>
        </p:nvSpPr>
        <p:spPr>
          <a:prstGeom prst="rect">
            <a:avLst/>
          </a:prstGeom>
        </p:spPr>
        <p:txBody>
          <a:bodyPr/>
          <a:lstStyle/>
          <a:p>
            <a:endParaRPr/>
          </a:p>
        </p:txBody>
      </p:sp>
      <p:sp>
        <p:nvSpPr>
          <p:cNvPr id="1643" name="Shape 1643"/>
          <p:cNvSpPr>
            <a:spLocks noGrp="1"/>
          </p:cNvSpPr>
          <p:nvPr>
            <p:ph type="body" sz="quarter" idx="1"/>
          </p:nvPr>
        </p:nvSpPr>
        <p:spPr>
          <a:prstGeom prst="rect">
            <a:avLst/>
          </a:prstGeom>
        </p:spPr>
        <p:txBody>
          <a:bodyPr/>
          <a:lstStyle/>
          <a:p>
            <a:r>
              <a:t>Suppose we now draw a line coming out of position 9, notice that it hits all the positions we just computed.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 name="Shape 2519"/>
          <p:cNvSpPr>
            <a:spLocks noGrp="1" noRot="1" noChangeAspect="1"/>
          </p:cNvSpPr>
          <p:nvPr>
            <p:ph type="sldImg"/>
          </p:nvPr>
        </p:nvSpPr>
        <p:spPr>
          <a:prstGeom prst="rect">
            <a:avLst/>
          </a:prstGeom>
        </p:spPr>
        <p:txBody>
          <a:bodyPr/>
          <a:lstStyle/>
          <a:p>
            <a:endParaRPr/>
          </a:p>
        </p:txBody>
      </p:sp>
      <p:sp>
        <p:nvSpPr>
          <p:cNvPr id="2520" name="Shape 2520"/>
          <p:cNvSpPr>
            <a:spLocks noGrp="1"/>
          </p:cNvSpPr>
          <p:nvPr>
            <p:ph type="body" sz="quarter" idx="1"/>
          </p:nvPr>
        </p:nvSpPr>
        <p:spPr>
          <a:prstGeom prst="rect">
            <a:avLst/>
          </a:prstGeom>
        </p:spPr>
        <p:txBody>
          <a:bodyPr/>
          <a:lstStyle/>
          <a:p>
            <a:r>
              <a:t>Ok now we’re going to look at how to visualize a Fenwick tree as an actual tree when we’re interested in doing range queries on the tree. The tree would actually look different if we tried doing say an update query because the edges would point to other nodes which is why a Fenwick tree is usually represented as an array with ranges.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9" name="Shape 2559"/>
          <p:cNvSpPr>
            <a:spLocks noGrp="1" noRot="1" noChangeAspect="1"/>
          </p:cNvSpPr>
          <p:nvPr>
            <p:ph type="sldImg"/>
          </p:nvPr>
        </p:nvSpPr>
        <p:spPr>
          <a:prstGeom prst="rect">
            <a:avLst/>
          </a:prstGeom>
        </p:spPr>
        <p:txBody>
          <a:bodyPr/>
          <a:lstStyle/>
          <a:p>
            <a:endParaRPr/>
          </a:p>
        </p:txBody>
      </p:sp>
      <p:sp>
        <p:nvSpPr>
          <p:cNvPr id="2560" name="Shape 2560"/>
          <p:cNvSpPr>
            <a:spLocks noGrp="1"/>
          </p:cNvSpPr>
          <p:nvPr>
            <p:ph type="body" sz="quarter" idx="1"/>
          </p:nvPr>
        </p:nvSpPr>
        <p:spPr>
          <a:prstGeom prst="rect">
            <a:avLst/>
          </a:prstGeom>
        </p:spPr>
        <p:txBody>
          <a:bodyPr/>
          <a:lstStyle/>
          <a:p>
            <a:r>
              <a:t>Ok I know there’s a lot of stuff on the screen, but before we actually look at how we construct the tree in the middle of the screen I would like to give you guys an example of how a Fenwick tree is actually used visually. Suppose we want to know what the sum between indices 11 and 15 inclusive are, then here’s what we would do.</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4" name="Shape 2834"/>
          <p:cNvSpPr>
            <a:spLocks noGrp="1" noRot="1" noChangeAspect="1"/>
          </p:cNvSpPr>
          <p:nvPr>
            <p:ph type="sldImg"/>
          </p:nvPr>
        </p:nvSpPr>
        <p:spPr>
          <a:prstGeom prst="rect">
            <a:avLst/>
          </a:prstGeom>
        </p:spPr>
        <p:txBody>
          <a:bodyPr/>
          <a:lstStyle/>
          <a:p>
            <a:endParaRPr/>
          </a:p>
        </p:txBody>
      </p:sp>
      <p:sp>
        <p:nvSpPr>
          <p:cNvPr id="2835" name="Shape 2835"/>
          <p:cNvSpPr>
            <a:spLocks noGrp="1"/>
          </p:cNvSpPr>
          <p:nvPr>
            <p:ph type="body" sz="quarter" idx="1"/>
          </p:nvPr>
        </p:nvSpPr>
        <p:spPr>
          <a:prstGeom prst="rect">
            <a:avLst/>
          </a:prstGeom>
        </p:spPr>
        <p:txBody>
          <a:bodyPr/>
          <a:lstStyle/>
          <a:p>
            <a:r>
              <a:t>Node 11 is excluded because it has already been included in the prefix sum of [1,15], now we want the prefix sum from [1, 11) not inclusive in order not to capture the value of 11 twice!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Shape 3047"/>
          <p:cNvSpPr>
            <a:spLocks noGrp="1" noRot="1" noChangeAspect="1"/>
          </p:cNvSpPr>
          <p:nvPr>
            <p:ph type="sldImg"/>
          </p:nvPr>
        </p:nvSpPr>
        <p:spPr>
          <a:prstGeom prst="rect">
            <a:avLst/>
          </a:prstGeom>
        </p:spPr>
        <p:txBody>
          <a:bodyPr/>
          <a:lstStyle/>
          <a:p>
            <a:endParaRPr/>
          </a:p>
        </p:txBody>
      </p:sp>
      <p:sp>
        <p:nvSpPr>
          <p:cNvPr id="3048" name="Shape 3048"/>
          <p:cNvSpPr>
            <a:spLocks noGrp="1"/>
          </p:cNvSpPr>
          <p:nvPr>
            <p:ph type="body" sz="quarter" idx="1"/>
          </p:nvPr>
        </p:nvSpPr>
        <p:spPr>
          <a:prstGeom prst="rect">
            <a:avLst/>
          </a:prstGeom>
        </p:spPr>
        <p:txBody>
          <a:bodyPr/>
          <a:lstStyle/>
          <a:p>
            <a:r>
              <a:t>The LSB is the highlighted bit in teal for all the indices on the left column.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5" name="Shape 3065"/>
          <p:cNvSpPr>
            <a:spLocks noGrp="1" noRot="1" noChangeAspect="1"/>
          </p:cNvSpPr>
          <p:nvPr>
            <p:ph type="sldImg"/>
          </p:nvPr>
        </p:nvSpPr>
        <p:spPr>
          <a:prstGeom prst="rect">
            <a:avLst/>
          </a:prstGeom>
        </p:spPr>
        <p:txBody>
          <a:bodyPr/>
          <a:lstStyle/>
          <a:p>
            <a:endParaRPr/>
          </a:p>
        </p:txBody>
      </p:sp>
      <p:sp>
        <p:nvSpPr>
          <p:cNvPr id="3066" name="Shape 3066"/>
          <p:cNvSpPr>
            <a:spLocks noGrp="1"/>
          </p:cNvSpPr>
          <p:nvPr>
            <p:ph type="body" sz="quarter" idx="1"/>
          </p:nvPr>
        </p:nvSpPr>
        <p:spPr>
          <a:prstGeom prst="rect">
            <a:avLst/>
          </a:prstGeom>
        </p:spPr>
        <p:txBody>
          <a:bodyPr/>
          <a:lstStyle/>
          <a:p>
            <a:r>
              <a:t>Consider index thirteen, in binary 13 is 1101, so if we strip its LSB we get 12 or 1100 in binary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hape 3075"/>
          <p:cNvSpPr>
            <a:spLocks noGrp="1" noRot="1" noChangeAspect="1"/>
          </p:cNvSpPr>
          <p:nvPr>
            <p:ph type="sldImg"/>
          </p:nvPr>
        </p:nvSpPr>
        <p:spPr>
          <a:prstGeom prst="rect">
            <a:avLst/>
          </a:prstGeom>
        </p:spPr>
        <p:txBody>
          <a:bodyPr/>
          <a:lstStyle/>
          <a:p>
            <a:endParaRPr/>
          </a:p>
        </p:txBody>
      </p:sp>
      <p:sp>
        <p:nvSpPr>
          <p:cNvPr id="3076" name="Shape 3076"/>
          <p:cNvSpPr>
            <a:spLocks noGrp="1"/>
          </p:cNvSpPr>
          <p:nvPr>
            <p:ph type="body" sz="quarter" idx="1"/>
          </p:nvPr>
        </p:nvSpPr>
        <p:spPr>
          <a:prstGeom prst="rect">
            <a:avLst/>
          </a:prstGeom>
        </p:spPr>
        <p:txBody>
          <a:bodyPr/>
          <a:lstStyle/>
          <a:p>
            <a:r>
              <a:t>Similarly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7" name="Shape 3107"/>
          <p:cNvSpPr>
            <a:spLocks noGrp="1" noRot="1" noChangeAspect="1"/>
          </p:cNvSpPr>
          <p:nvPr>
            <p:ph type="sldImg"/>
          </p:nvPr>
        </p:nvSpPr>
        <p:spPr>
          <a:prstGeom prst="rect">
            <a:avLst/>
          </a:prstGeom>
        </p:spPr>
        <p:txBody>
          <a:bodyPr/>
          <a:lstStyle/>
          <a:p>
            <a:endParaRPr/>
          </a:p>
        </p:txBody>
      </p:sp>
      <p:sp>
        <p:nvSpPr>
          <p:cNvPr id="3108" name="Shape 3108"/>
          <p:cNvSpPr>
            <a:spLocks noGrp="1"/>
          </p:cNvSpPr>
          <p:nvPr>
            <p:ph type="body" sz="quarter" idx="1"/>
          </p:nvPr>
        </p:nvSpPr>
        <p:spPr>
          <a:prstGeom prst="rect">
            <a:avLst/>
          </a:prstGeom>
        </p:spPr>
        <p:txBody>
          <a:bodyPr/>
          <a:lstStyle/>
          <a:p>
            <a:r>
              <a:t>So if we remove the least significant bit from 16 we obtain one so we place a node and an edge connecting them.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Shape 3097"/>
          <p:cNvSpPr>
            <a:spLocks noGrp="1" noRot="1" noChangeAspect="1"/>
          </p:cNvSpPr>
          <p:nvPr>
            <p:ph type="sldImg"/>
          </p:nvPr>
        </p:nvSpPr>
        <p:spPr>
          <a:prstGeom prst="rect">
            <a:avLst/>
          </a:prstGeom>
        </p:spPr>
        <p:txBody>
          <a:bodyPr/>
          <a:lstStyle/>
          <a:p>
            <a:endParaRPr/>
          </a:p>
        </p:txBody>
      </p:sp>
      <p:sp>
        <p:nvSpPr>
          <p:cNvPr id="3098" name="Shape 3098"/>
          <p:cNvSpPr>
            <a:spLocks noGrp="1"/>
          </p:cNvSpPr>
          <p:nvPr>
            <p:ph type="body" sz="quarter" idx="1"/>
          </p:nvPr>
        </p:nvSpPr>
        <p:spPr>
          <a:prstGeom prst="rect">
            <a:avLst/>
          </a:prstGeom>
        </p:spPr>
        <p:txBody>
          <a:bodyPr/>
          <a:lstStyle/>
          <a:p>
            <a:r>
              <a:t>Now we have everything we need to know to understand the Fenwick tree visualization. Let’s start inserting nodes.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9" name="Shape 3129"/>
          <p:cNvSpPr>
            <a:spLocks noGrp="1" noRot="1" noChangeAspect="1"/>
          </p:cNvSpPr>
          <p:nvPr>
            <p:ph type="sldImg"/>
          </p:nvPr>
        </p:nvSpPr>
        <p:spPr>
          <a:prstGeom prst="rect">
            <a:avLst/>
          </a:prstGeom>
        </p:spPr>
        <p:txBody>
          <a:bodyPr/>
          <a:lstStyle/>
          <a:p>
            <a:endParaRPr/>
          </a:p>
        </p:txBody>
      </p:sp>
      <p:sp>
        <p:nvSpPr>
          <p:cNvPr id="3130" name="Shape 3130"/>
          <p:cNvSpPr>
            <a:spLocks noGrp="1"/>
          </p:cNvSpPr>
          <p:nvPr>
            <p:ph type="body" sz="quarter" idx="1"/>
          </p:nvPr>
        </p:nvSpPr>
        <p:spPr>
          <a:prstGeom prst="rect">
            <a:avLst/>
          </a:prstGeom>
        </p:spPr>
        <p:txBody>
          <a:bodyPr/>
          <a:lstStyle/>
          <a:p>
            <a:r>
              <a:t>So if we remove the least significant bit from 16 we obtain one so we place a node and an edge connecting them.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noRot="1" noChangeAspect="1"/>
          </p:cNvSpPr>
          <p:nvPr>
            <p:ph type="sldImg"/>
          </p:nvPr>
        </p:nvSpPr>
        <p:spPr>
          <a:prstGeom prst="rect">
            <a:avLst/>
          </a:prstGeom>
        </p:spPr>
        <p:txBody>
          <a:bodyPr/>
          <a:lstStyle/>
          <a:p>
            <a:endParaRPr/>
          </a:p>
        </p:txBody>
      </p:sp>
      <p:sp>
        <p:nvSpPr>
          <p:cNvPr id="134" name="Shape 134"/>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3" name="Shape 3193"/>
          <p:cNvSpPr>
            <a:spLocks noGrp="1" noRot="1" noChangeAspect="1"/>
          </p:cNvSpPr>
          <p:nvPr>
            <p:ph type="sldImg"/>
          </p:nvPr>
        </p:nvSpPr>
        <p:spPr>
          <a:prstGeom prst="rect">
            <a:avLst/>
          </a:prstGeom>
        </p:spPr>
        <p:txBody>
          <a:bodyPr/>
          <a:lstStyle/>
          <a:p>
            <a:endParaRPr/>
          </a:p>
        </p:txBody>
      </p:sp>
      <p:sp>
        <p:nvSpPr>
          <p:cNvPr id="3194" name="Shape 3194"/>
          <p:cNvSpPr>
            <a:spLocks noGrp="1"/>
          </p:cNvSpPr>
          <p:nvPr>
            <p:ph type="body" sz="quarter" idx="1"/>
          </p:nvPr>
        </p:nvSpPr>
        <p:spPr>
          <a:prstGeom prst="rect">
            <a:avLst/>
          </a:prstGeom>
        </p:spPr>
        <p:txBody>
          <a:bodyPr/>
          <a:lstStyle/>
          <a:p>
            <a:r>
              <a:t>So if we remove the least significant bit from 16 we obtain one so we place a node and an edge connecting them.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4" name="Shape 3214"/>
          <p:cNvSpPr>
            <a:spLocks noGrp="1" noRot="1" noChangeAspect="1"/>
          </p:cNvSpPr>
          <p:nvPr>
            <p:ph type="sldImg"/>
          </p:nvPr>
        </p:nvSpPr>
        <p:spPr>
          <a:prstGeom prst="rect">
            <a:avLst/>
          </a:prstGeom>
        </p:spPr>
        <p:txBody>
          <a:bodyPr/>
          <a:lstStyle/>
          <a:p>
            <a:endParaRPr/>
          </a:p>
        </p:txBody>
      </p:sp>
      <p:sp>
        <p:nvSpPr>
          <p:cNvPr id="3215" name="Shape 3215"/>
          <p:cNvSpPr>
            <a:spLocks noGrp="1"/>
          </p:cNvSpPr>
          <p:nvPr>
            <p:ph type="body" sz="quarter" idx="1"/>
          </p:nvPr>
        </p:nvSpPr>
        <p:spPr>
          <a:prstGeom prst="rect">
            <a:avLst/>
          </a:prstGeom>
        </p:spPr>
        <p:txBody>
          <a:bodyPr/>
          <a:lstStyle/>
          <a:p>
            <a:r>
              <a:t>So if we remove the least significant bit from 16 we obtain one so we place a node and an edge connecting them.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9" name="Shape 3259"/>
          <p:cNvSpPr>
            <a:spLocks noGrp="1" noRot="1" noChangeAspect="1"/>
          </p:cNvSpPr>
          <p:nvPr>
            <p:ph type="sldImg"/>
          </p:nvPr>
        </p:nvSpPr>
        <p:spPr>
          <a:prstGeom prst="rect">
            <a:avLst/>
          </a:prstGeom>
        </p:spPr>
        <p:txBody>
          <a:bodyPr/>
          <a:lstStyle/>
          <a:p>
            <a:endParaRPr/>
          </a:p>
        </p:txBody>
      </p:sp>
      <p:sp>
        <p:nvSpPr>
          <p:cNvPr id="3260" name="Shape 3260"/>
          <p:cNvSpPr>
            <a:spLocks noGrp="1"/>
          </p:cNvSpPr>
          <p:nvPr>
            <p:ph type="body" sz="quarter" idx="1"/>
          </p:nvPr>
        </p:nvSpPr>
        <p:spPr>
          <a:prstGeom prst="rect">
            <a:avLst/>
          </a:prstGeom>
        </p:spPr>
        <p:txBody>
          <a:bodyPr/>
          <a:lstStyle/>
          <a:p>
            <a:r>
              <a:t>And lastly 10 degenerates to 8 which is already in our tree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7" name="Shape 3337"/>
          <p:cNvSpPr>
            <a:spLocks noGrp="1" noRot="1" noChangeAspect="1"/>
          </p:cNvSpPr>
          <p:nvPr>
            <p:ph type="sldImg"/>
          </p:nvPr>
        </p:nvSpPr>
        <p:spPr>
          <a:prstGeom prst="rect">
            <a:avLst/>
          </a:prstGeom>
        </p:spPr>
        <p:txBody>
          <a:bodyPr/>
          <a:lstStyle/>
          <a:p>
            <a:endParaRPr/>
          </a:p>
        </p:txBody>
      </p:sp>
      <p:sp>
        <p:nvSpPr>
          <p:cNvPr id="3338" name="Shape 3338"/>
          <p:cNvSpPr>
            <a:spLocks noGrp="1"/>
          </p:cNvSpPr>
          <p:nvPr>
            <p:ph type="body" sz="quarter" idx="1"/>
          </p:nvPr>
        </p:nvSpPr>
        <p:spPr>
          <a:prstGeom prst="rect">
            <a:avLst/>
          </a:prstGeom>
        </p:spPr>
        <p:txBody>
          <a:bodyPr/>
          <a:lstStyle/>
          <a:p>
            <a:r>
              <a:t>And lastly 10 degenerates to 8 which is already in our tree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8" name="Shape 3498"/>
          <p:cNvSpPr>
            <a:spLocks noGrp="1" noRot="1" noChangeAspect="1"/>
          </p:cNvSpPr>
          <p:nvPr>
            <p:ph type="sldImg"/>
          </p:nvPr>
        </p:nvSpPr>
        <p:spPr>
          <a:prstGeom prst="rect">
            <a:avLst/>
          </a:prstGeom>
        </p:spPr>
        <p:txBody>
          <a:bodyPr/>
          <a:lstStyle/>
          <a:p>
            <a:endParaRPr/>
          </a:p>
        </p:txBody>
      </p:sp>
      <p:sp>
        <p:nvSpPr>
          <p:cNvPr id="3499" name="Shape 3499"/>
          <p:cNvSpPr>
            <a:spLocks noGrp="1"/>
          </p:cNvSpPr>
          <p:nvPr>
            <p:ph type="body" sz="quarter" idx="1"/>
          </p:nvPr>
        </p:nvSpPr>
        <p:spPr>
          <a:prstGeom prst="rect">
            <a:avLst/>
          </a:prstGeom>
        </p:spPr>
        <p:txBody>
          <a:bodyPr/>
          <a:lstStyle/>
          <a:p>
            <a:r>
              <a:t>And lastly 10 degenerates to 8 which is already in our tree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3" name="Shape 3613"/>
          <p:cNvSpPr>
            <a:spLocks noGrp="1" noRot="1" noChangeAspect="1"/>
          </p:cNvSpPr>
          <p:nvPr>
            <p:ph type="sldImg"/>
          </p:nvPr>
        </p:nvSpPr>
        <p:spPr>
          <a:prstGeom prst="rect">
            <a:avLst/>
          </a:prstGeom>
        </p:spPr>
        <p:txBody>
          <a:bodyPr/>
          <a:lstStyle/>
          <a:p>
            <a:endParaRPr/>
          </a:p>
        </p:txBody>
      </p:sp>
      <p:sp>
        <p:nvSpPr>
          <p:cNvPr id="3614" name="Shape 3614"/>
          <p:cNvSpPr>
            <a:spLocks noGrp="1"/>
          </p:cNvSpPr>
          <p:nvPr>
            <p:ph type="body" sz="quarter" idx="1"/>
          </p:nvPr>
        </p:nvSpPr>
        <p:spPr>
          <a:prstGeom prst="rect">
            <a:avLst/>
          </a:prstGeom>
        </p:spPr>
        <p:txBody>
          <a:bodyPr/>
          <a:lstStyle/>
          <a:p>
            <a:r>
              <a:t>Read slide.</a:t>
            </a:r>
          </a:p>
          <a:p>
            <a:r>
              <a:t>We haven’t yet talked about how to construct a Fenwick tree with actual values we just looked at its structure and we see that the structure is independent of the values.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noRot="1" noChangeAspect="1"/>
          </p:cNvSpPr>
          <p:nvPr>
            <p:ph type="sldImg"/>
          </p:nvPr>
        </p:nvSpPr>
        <p:spPr>
          <a:prstGeom prst="rect">
            <a:avLst/>
          </a:prstGeom>
        </p:spPr>
        <p:txBody>
          <a:bodyPr/>
          <a:lstStyle/>
          <a:p>
            <a:endParaRPr/>
          </a:p>
        </p:txBody>
      </p:sp>
      <p:sp>
        <p:nvSpPr>
          <p:cNvPr id="143" name="Shape 143"/>
          <p:cNvSpPr>
            <a:spLocks noGrp="1"/>
          </p:cNvSpPr>
          <p:nvPr>
            <p:ph type="body" sz="quarter" idx="1"/>
          </p:nvPr>
        </p:nvSpPr>
        <p:spPr>
          <a:prstGeom prst="rect">
            <a:avLst/>
          </a:prstGeom>
        </p:spPr>
        <p:txBody>
          <a:bodyPr/>
          <a:lstStyle/>
          <a:p>
            <a:r>
              <a:t>So if we want to get the range from from 2 to 7 not inclusive we get 6+1+0+-4+11 which is 14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prstGeom prst="rect">
            <a:avLst/>
          </a:prstGeom>
        </p:spPr>
        <p:txBody>
          <a:bodyPr/>
          <a:lstStyle/>
          <a:p>
            <a:endParaRPr/>
          </a:p>
        </p:txBody>
      </p:sp>
      <p:sp>
        <p:nvSpPr>
          <p:cNvPr id="153" name="Shape 153"/>
          <p:cNvSpPr>
            <a:spLocks noGrp="1"/>
          </p:cNvSpPr>
          <p:nvPr>
            <p:ph type="body" sz="quarter" idx="1"/>
          </p:nvPr>
        </p:nvSpPr>
        <p:spPr>
          <a:prstGeom prst="rect">
            <a:avLst/>
          </a:prstGeom>
        </p:spPr>
        <p:txBody>
          <a:bodyPr/>
          <a:lstStyle/>
          <a:p>
            <a:r>
              <a:t>Another example might be to get the range sum from 0 to 4</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noRot="1" noChangeAspect="1"/>
          </p:cNvSpPr>
          <p:nvPr>
            <p:ph type="sldImg"/>
          </p:nvPr>
        </p:nvSpPr>
        <p:spPr>
          <a:prstGeom prst="rect">
            <a:avLst/>
          </a:prstGeom>
        </p:spPr>
        <p:txBody>
          <a:bodyPr/>
          <a:lstStyle/>
          <a:p>
            <a:endParaRPr/>
          </a:p>
        </p:txBody>
      </p:sp>
      <p:sp>
        <p:nvSpPr>
          <p:cNvPr id="312" name="Shape 312"/>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prstGeom prst="rect">
            <a:avLst/>
          </a:prstGeom>
        </p:spPr>
        <p:txBody>
          <a:bodyPr/>
          <a:lstStyle/>
          <a:p>
            <a:endParaRPr/>
          </a:p>
        </p:txBody>
      </p:sp>
      <p:sp>
        <p:nvSpPr>
          <p:cNvPr id="323" name="Shape 323"/>
          <p:cNvSpPr>
            <a:spLocks noGrp="1"/>
          </p:cNvSpPr>
          <p:nvPr>
            <p:ph type="body" sz="quarter" idx="1"/>
          </p:nvPr>
        </p:nvSpPr>
        <p:spPr>
          <a:prstGeom prst="rect">
            <a:avLst/>
          </a:prstGeom>
        </p:spPr>
        <p:txBody>
          <a:bodyPr/>
          <a:lstStyle/>
          <a:p>
            <a:r>
              <a:t>Well, if we do that then we also have to update a bunch of values in our partial sums array, this is not good.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a:spLocks noGrp="1" noRot="1" noChangeAspect="1"/>
          </p:cNvSpPr>
          <p:nvPr>
            <p:ph type="sldImg"/>
          </p:nvPr>
        </p:nvSpPr>
        <p:spPr>
          <a:prstGeom prst="rect">
            <a:avLst/>
          </a:prstGeom>
        </p:spPr>
        <p:txBody>
          <a:bodyPr/>
          <a:lstStyle/>
          <a:p>
            <a:endParaRPr/>
          </a:p>
        </p:txBody>
      </p:sp>
      <p:sp>
        <p:nvSpPr>
          <p:cNvPr id="334" name="Shape 334"/>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endParaRPr/>
          </a:p>
        </p:txBody>
      </p:sp>
      <p:sp>
        <p:nvSpPr>
          <p:cNvPr id="339" name="Shape 339"/>
          <p:cNvSpPr>
            <a:spLocks noGrp="1"/>
          </p:cNvSpPr>
          <p:nvPr>
            <p:ph type="body" sz="quarter" idx="1"/>
          </p:nvPr>
        </p:nvSpPr>
        <p:spPr>
          <a:prstGeom prst="rect">
            <a:avLst/>
          </a:prstGeom>
        </p:spPr>
        <p:txBody>
          <a:bodyPr/>
          <a:lstStyle/>
          <a:p>
            <a:r>
              <a:t>Read slide.</a:t>
            </a:r>
          </a:p>
          <a:p>
            <a:r>
              <a:t>We will be investigating one of a few kinds of fenwick tree. There are Fenwick trees which support range queries and range updates others which support range updates and point queries, but not all simultaneously from what I can tell, I may be wrong but at least I have not been successful in doing so.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r>
              <a:t>So there are a limited number of operations we can perform with Fenwick trees, but do not underestimate them they are extremely fast and space efficient. The construction of a Fenwick tree is linear because we need to place all elements inside an array to begin with.</a:t>
            </a:r>
          </a:p>
          <a:p>
            <a:endParaRPr/>
          </a:p>
          <a:p>
            <a:r>
              <a:t>The two primary operations of a Fenwick tree setting a value and getting the prefix sum both take up to logarithmic time which is not as good as our static prefix array with constant time complexity but we can now do really cheap updates.</a:t>
            </a:r>
          </a:p>
          <a:p>
            <a:endParaRPr/>
          </a:p>
          <a:p>
            <a:r>
              <a:t>A downside to Fenwick trees however is that you cannot add or remove values from the data structure, you create it once and then you can perform your queries and that’s about it.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Fenwick Tree"/>
          <p:cNvSpPr>
            <a:spLocks noGrp="1"/>
          </p:cNvSpPr>
          <p:nvPr>
            <p:ph type="ctrTitle"/>
          </p:nvPr>
        </p:nvSpPr>
        <p:spPr>
          <a:xfrm>
            <a:off x="70264" y="163712"/>
            <a:ext cx="12864272" cy="4059116"/>
          </a:xfrm>
          <a:prstGeom prst="rect">
            <a:avLst/>
          </a:prstGeom>
        </p:spPr>
        <p:txBody>
          <a:bodyPr/>
          <a:lstStyle>
            <a:lvl1pPr>
              <a:defRPr sz="13000" b="1"/>
            </a:lvl1pPr>
          </a:lstStyle>
          <a:p>
            <a:r>
              <a:t>Fenwick Tree </a:t>
            </a:r>
          </a:p>
        </p:txBody>
      </p:sp>
      <p:sp>
        <p:nvSpPr>
          <p:cNvPr id="121" name="(Binary Indexed Tree)"/>
          <p:cNvSpPr/>
          <p:nvPr/>
        </p:nvSpPr>
        <p:spPr>
          <a:xfrm>
            <a:off x="826986" y="3991460"/>
            <a:ext cx="11350828" cy="177068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b">
            <a:normAutofit/>
          </a:bodyPr>
          <a:lstStyle>
            <a:lvl1pPr defTabSz="309625">
              <a:defRPr sz="6889" b="1"/>
            </a:lvl1pPr>
          </a:lstStyle>
          <a:p>
            <a:r>
              <a:t>(Binary Indexed Tree)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Given an array of integer values compute the range sum between index [i, j)."/>
          <p:cNvSpPr/>
          <p:nvPr/>
        </p:nvSpPr>
        <p:spPr>
          <a:xfrm>
            <a:off x="842130" y="2129712"/>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03" name="Table"/>
          <p:cNvGraphicFramePr/>
          <p:nvPr>
            <p:extLst>
              <p:ext uri="{D42A27DB-BD31-4B8C-83A1-F6EECF244321}">
                <p14:modId xmlns:p14="http://schemas.microsoft.com/office/powerpoint/2010/main" val="1868566661"/>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 name="Table"/>
          <p:cNvGraphicFramePr/>
          <p:nvPr>
            <p:extLst>
              <p:ext uri="{D42A27DB-BD31-4B8C-83A1-F6EECF244321}">
                <p14:modId xmlns:p14="http://schemas.microsoft.com/office/powerpoint/2010/main" val="3998829436"/>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05"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06"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07" name="Table"/>
          <p:cNvGraphicFramePr/>
          <p:nvPr>
            <p:extLst>
              <p:ext uri="{D42A27DB-BD31-4B8C-83A1-F6EECF244321}">
                <p14:modId xmlns:p14="http://schemas.microsoft.com/office/powerpoint/2010/main" val="3410600972"/>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08"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09"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76"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47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8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4" name="Linear Construction"/>
          <p:cNvSpPr/>
          <p:nvPr/>
        </p:nvSpPr>
        <p:spPr>
          <a:xfrm>
            <a:off x="7647043" y="258991"/>
            <a:ext cx="3476914"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b="0">
                <a:solidFill>
                  <a:srgbClr val="E8EAED"/>
                </a:solidFill>
                <a:latin typeface="Menlo"/>
              </a:rPr>
              <a:t>Xây dựng tuyến tính</a:t>
            </a:r>
            <a:endParaRPr lang="en-US" sz="3200">
              <a:latin typeface="Menlo"/>
            </a:endParaRPr>
          </a:p>
        </p:txBody>
      </p:sp>
      <p:pic>
        <p:nvPicPr>
          <p:cNvPr id="2495" name="Rectangle" descr="Rectangle"/>
          <p:cNvPicPr>
            <a:picLocks/>
          </p:cNvPicPr>
          <p:nvPr/>
        </p:nvPicPr>
        <p:blipFill>
          <a:blip r:embed="rId3">
            <a:alphaModFix amt="71000"/>
          </a:blip>
          <a:stretch>
            <a:fillRect/>
          </a:stretch>
        </p:blipFill>
        <p:spPr>
          <a:xfrm>
            <a:off x="2997200" y="318988"/>
            <a:ext cx="994321" cy="9115624"/>
          </a:xfrm>
          <a:prstGeom prst="rect">
            <a:avLst/>
          </a:prstGeom>
        </p:spPr>
      </p:pic>
      <p:sp>
        <p:nvSpPr>
          <p:cNvPr id="2497" name="Constructed Fenwick tree! We can now perform point and range query updates as required."/>
          <p:cNvSpPr/>
          <p:nvPr/>
        </p:nvSpPr>
        <p:spPr>
          <a:xfrm>
            <a:off x="6782095" y="1903379"/>
            <a:ext cx="6070416" cy="207236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vi" sz="3200" dirty="0">
                <a:solidFill>
                  <a:srgbClr val="E8EAED"/>
                </a:solidFill>
                <a:latin typeface="Menlo"/>
              </a:rPr>
              <a:t>Xây dựng cây </a:t>
            </a:r>
            <a:r>
              <a:rPr lang="vi" sz="3200" dirty="0" err="1">
                <a:solidFill>
                  <a:srgbClr val="E8EAED"/>
                </a:solidFill>
                <a:latin typeface="Menlo"/>
              </a:rPr>
              <a:t>Fenwick</a:t>
            </a:r>
            <a:r>
              <a:rPr lang="vi" sz="3200" dirty="0">
                <a:solidFill>
                  <a:srgbClr val="E8EAED"/>
                </a:solidFill>
                <a:latin typeface="Menlo"/>
              </a:rPr>
              <a:t>! Bây giờ chúng ta có thể thực hiện cập nhật truy vấn điểm và phạm vi theo yêu cầu.​</a:t>
            </a:r>
            <a:endParaRPr lang="en-US" sz="3200" dirty="0">
              <a:latin typeface="Menlo"/>
            </a:endParaRPr>
          </a:p>
        </p:txBody>
      </p:sp>
      <p:sp>
        <p:nvSpPr>
          <p:cNvPr id="2498" name="Line"/>
          <p:cNvSpPr/>
          <p:nvPr/>
        </p:nvSpPr>
        <p:spPr>
          <a:xfrm flipH="1">
            <a:off x="4161035" y="2693072"/>
            <a:ext cx="2861097" cy="1092817"/>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 name="Construction Algorithm"/>
          <p:cNvSpPr/>
          <p:nvPr/>
        </p:nvSpPr>
        <p:spPr>
          <a:xfrm>
            <a:off x="2857050" y="69669"/>
            <a:ext cx="7011033" cy="711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t>Construction Algorithm</a:t>
            </a:r>
          </a:p>
        </p:txBody>
      </p:sp>
      <p:sp>
        <p:nvSpPr>
          <p:cNvPr id="2501" name="# Make sure values is 1-based!…"/>
          <p:cNvSpPr/>
          <p:nvPr/>
        </p:nvSpPr>
        <p:spPr>
          <a:xfrm>
            <a:off x="661395" y="1075872"/>
            <a:ext cx="13715121" cy="78585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spAutoFit/>
          </a:bodyPr>
          <a:lstStyle/>
          <a:p>
            <a:pPr algn="l">
              <a:defRPr>
                <a:solidFill>
                  <a:schemeClr val="accent1">
                    <a:hueOff val="-136794"/>
                    <a:satOff val="-2150"/>
                    <a:lumOff val="15693"/>
                  </a:schemeClr>
                </a:solidFill>
              </a:defRPr>
            </a:pPr>
            <a:endParaRPr lang="vi-VN" dirty="0"/>
          </a:p>
          <a:p>
            <a:pPr algn="l"/>
            <a:r>
              <a:rPr b="1" dirty="0">
                <a:solidFill>
                  <a:schemeClr val="accent5">
                    <a:hueOff val="101205"/>
                    <a:satOff val="-13598"/>
                    <a:lumOff val="23877"/>
                  </a:schemeClr>
                </a:solidFill>
              </a:rPr>
              <a:t>function</a:t>
            </a:r>
            <a:r>
              <a:rPr dirty="0"/>
              <a:t> construct(values):</a:t>
            </a:r>
          </a:p>
          <a:p>
            <a:pPr algn="l"/>
            <a:r>
              <a:rPr lang="vi-VN" dirty="0"/>
              <a:t>    </a:t>
            </a:r>
            <a:endParaRPr dirty="0"/>
          </a:p>
          <a:p>
            <a:pPr algn="l"/>
            <a:r>
              <a:rPr lang="vi-VN" dirty="0"/>
              <a:t>    N := </a:t>
            </a:r>
            <a:r>
              <a:rPr lang="vi-VN" b="1" dirty="0" err="1">
                <a:solidFill>
                  <a:schemeClr val="accent4">
                    <a:hueOff val="102361"/>
                    <a:satOff val="14118"/>
                    <a:lumOff val="10675"/>
                  </a:schemeClr>
                </a:solidFill>
              </a:rPr>
              <a:t>length</a:t>
            </a:r>
            <a:r>
              <a:rPr lang="vi-VN" dirty="0"/>
              <a:t>(A) </a:t>
            </a:r>
          </a:p>
          <a:p>
            <a:pPr algn="l"/>
            <a:endParaRPr dirty="0">
              <a:solidFill>
                <a:schemeClr val="accent1">
                  <a:hueOff val="-136794"/>
                  <a:satOff val="-2150"/>
                  <a:lumOff val="15693"/>
                </a:schemeClr>
              </a:solidFill>
            </a:endParaRPr>
          </a:p>
          <a:p>
            <a:pPr algn="l"/>
            <a:r>
              <a:rPr lang="vi-VN" dirty="0"/>
              <a:t>    </a:t>
            </a:r>
            <a:r>
              <a:rPr lang="vi-VN" dirty="0" err="1"/>
              <a:t>tree</a:t>
            </a:r>
            <a:r>
              <a:rPr lang="vi-VN" dirty="0"/>
              <a:t>= </a:t>
            </a:r>
            <a:r>
              <a:rPr lang="vi-VN" b="1" dirty="0" err="1">
                <a:solidFill>
                  <a:schemeClr val="accent4">
                    <a:hueOff val="102361"/>
                    <a:satOff val="14118"/>
                    <a:lumOff val="10675"/>
                  </a:schemeClr>
                </a:solidFill>
              </a:rPr>
              <a:t>deepCopy</a:t>
            </a:r>
            <a:r>
              <a:rPr lang="vi-VN" dirty="0"/>
              <a:t>(A) </a:t>
            </a:r>
            <a:r>
              <a:rPr lang="vi-VN" dirty="0">
                <a:ea typeface="+mj-lt"/>
                <a:cs typeface="+mj-lt"/>
              </a:rPr>
              <a:t>//Sao chép mảng A vào mảng </a:t>
            </a:r>
            <a:r>
              <a:rPr lang="vi-VN" dirty="0" err="1">
                <a:ea typeface="+mj-lt"/>
                <a:cs typeface="+mj-lt"/>
              </a:rPr>
              <a:t>tree</a:t>
            </a:r>
          </a:p>
          <a:p>
            <a:pPr algn="l"/>
            <a:endParaRPr lang="vi-VN" dirty="0"/>
          </a:p>
          <a:p>
            <a:pPr algn="l"/>
            <a:r>
              <a:rPr lang="vi-VN" dirty="0"/>
              <a:t>    </a:t>
            </a:r>
            <a:r>
              <a:rPr lang="vi-VN" b="1" dirty="0">
                <a:solidFill>
                  <a:schemeClr val="accent5">
                    <a:hueOff val="101205"/>
                    <a:satOff val="-13598"/>
                    <a:lumOff val="23877"/>
                  </a:schemeClr>
                </a:solidFill>
              </a:rPr>
              <a:t>for</a:t>
            </a:r>
            <a:r>
              <a:rPr lang="vi-VN" dirty="0"/>
              <a:t> i = 1,2,3, … N:</a:t>
            </a:r>
          </a:p>
          <a:p>
            <a:pPr algn="l"/>
            <a:r>
              <a:rPr lang="vi-VN" dirty="0"/>
              <a:t>       </a:t>
            </a:r>
            <a:r>
              <a:rPr dirty="0"/>
              <a:t> j := </a:t>
            </a:r>
            <a:r>
              <a:rPr dirty="0" err="1"/>
              <a:t>i</a:t>
            </a:r>
            <a:r>
              <a:rPr dirty="0"/>
              <a:t> + </a:t>
            </a:r>
            <a:r>
              <a:rPr b="1" dirty="0">
                <a:solidFill>
                  <a:schemeClr val="accent2">
                    <a:satOff val="-13916"/>
                    <a:lumOff val="13989"/>
                  </a:schemeClr>
                </a:solidFill>
              </a:rPr>
              <a:t>LSB</a:t>
            </a:r>
            <a:r>
              <a:rPr dirty="0"/>
              <a:t>(</a:t>
            </a:r>
            <a:r>
              <a:rPr dirty="0" err="1"/>
              <a:t>i</a:t>
            </a:r>
            <a:r>
              <a:rPr dirty="0"/>
              <a:t>)</a:t>
            </a:r>
          </a:p>
          <a:p>
            <a:pPr algn="l"/>
            <a:r>
              <a:rPr lang="vi-VN" dirty="0"/>
              <a:t>       </a:t>
            </a:r>
            <a:r>
              <a:rPr dirty="0"/>
              <a:t> </a:t>
            </a:r>
            <a:r>
              <a:rPr b="1" dirty="0">
                <a:solidFill>
                  <a:schemeClr val="accent5">
                    <a:hueOff val="101205"/>
                    <a:satOff val="-13598"/>
                    <a:lumOff val="23877"/>
                  </a:schemeClr>
                </a:solidFill>
              </a:rPr>
              <a:t>if</a:t>
            </a:r>
            <a:r>
              <a:rPr dirty="0"/>
              <a:t> j &lt; N:</a:t>
            </a:r>
            <a:r>
              <a:rPr lang="vi-VN" dirty="0"/>
              <a:t> </a:t>
            </a:r>
            <a:endParaRPr dirty="0"/>
          </a:p>
          <a:p>
            <a:pPr algn="l"/>
            <a:r>
              <a:rPr lang="vi-VN" dirty="0"/>
              <a:t>           </a:t>
            </a:r>
            <a:r>
              <a:rPr dirty="0"/>
              <a:t> tree[j] = tree[j] + tree[</a:t>
            </a:r>
            <a:r>
              <a:rPr dirty="0" err="1"/>
              <a:t>i</a:t>
            </a:r>
            <a:r>
              <a:rPr dirty="0"/>
              <a:t>]</a:t>
            </a:r>
          </a:p>
          <a:p>
            <a:pPr algn="l"/>
            <a:endParaRPr/>
          </a:p>
          <a:p>
            <a:pPr algn="l"/>
            <a:r>
              <a:rPr lang="vi-VN" dirty="0"/>
              <a:t>   </a:t>
            </a:r>
            <a:r>
              <a:rPr dirty="0"/>
              <a:t> </a:t>
            </a:r>
            <a:r>
              <a:rPr b="1" dirty="0">
                <a:solidFill>
                  <a:schemeClr val="accent5">
                    <a:hueOff val="101205"/>
                    <a:satOff val="-13598"/>
                    <a:lumOff val="23877"/>
                  </a:schemeClr>
                </a:solidFill>
              </a:rPr>
              <a:t>return</a:t>
            </a:r>
            <a:r>
              <a:rPr dirty="0"/>
              <a:t> tree</a:t>
            </a:r>
          </a:p>
          <a:p>
            <a:pPr algn="l"/>
            <a:r>
              <a:rPr lang="vi-VN" dirty="0"/>
              <a:t>    </a:t>
            </a:r>
            <a:endParaRPr dirty="0"/>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8" name="Fenwick Tree Range Update Visualization"/>
          <p:cNvSpPr>
            <a:spLocks noGrp="1"/>
          </p:cNvSpPr>
          <p:nvPr>
            <p:ph type="title"/>
          </p:nvPr>
        </p:nvSpPr>
        <p:spPr>
          <a:xfrm>
            <a:off x="-833115" y="2354929"/>
            <a:ext cx="14671029" cy="5043742"/>
          </a:xfrm>
          <a:prstGeom prst="rect">
            <a:avLst/>
          </a:prstGeom>
        </p:spPr>
        <p:txBody>
          <a:bodyPr/>
          <a:lstStyle/>
          <a:p>
            <a:pPr>
              <a:defRPr sz="11000" b="1"/>
            </a:pPr>
            <a:r>
              <a:rPr lang="vi" sz="8800" dirty="0">
                <a:solidFill>
                  <a:srgbClr val="E8EAED"/>
                </a:solidFill>
                <a:latin typeface="Menlo"/>
              </a:rPr>
              <a:t>Trực quan hóa xây dựng cây </a:t>
            </a:r>
            <a:r>
              <a:rPr lang="vi" sz="8800" dirty="0" err="1">
                <a:solidFill>
                  <a:srgbClr val="E8EAED"/>
                </a:solidFill>
                <a:latin typeface="Menlo"/>
              </a:rPr>
              <a:t>Fenwick</a:t>
            </a:r>
            <a:r>
              <a:rPr lang="vi" sz="8800" dirty="0">
                <a:solidFill>
                  <a:srgbClr val="E8EAED"/>
                </a:solidFill>
                <a:latin typeface="Menlo"/>
              </a:rPr>
              <a:t>​</a:t>
            </a:r>
            <a:endParaRPr lang="vi-VN" sz="8800" dirty="0">
              <a:latin typeface="Menlo"/>
            </a:endParaRP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22"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523"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524" name="1"/>
          <p:cNvSpPr/>
          <p:nvPr/>
        </p:nvSpPr>
        <p:spPr>
          <a:xfrm>
            <a:off x="3836270"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25"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26"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27"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28"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29"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30"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31"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32"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33"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34"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35"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36"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37"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38"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39"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540"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1"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2"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5"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8"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3"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4"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5"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556"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57"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58" name="Find the sum in the array between [11,15]"/>
          <p:cNvSpPr/>
          <p:nvPr/>
        </p:nvSpPr>
        <p:spPr>
          <a:xfrm>
            <a:off x="5072272" y="7169080"/>
            <a:ext cx="564096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a:t> </a:t>
            </a:r>
            <a:r>
              <a:t>[11,15]</a:t>
            </a:r>
            <a:endParaRPr lang="en-US"/>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563"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564"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5"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66"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67"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68"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69"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70"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71"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72"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573"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574"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75"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76"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77"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78"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579"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580"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2"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5"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6"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7"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8"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3"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596"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97" name="6"/>
          <p:cNvSpPr/>
          <p:nvPr/>
        </p:nvSpPr>
        <p:spPr>
          <a:xfrm>
            <a:off x="4146153" y="7954745"/>
            <a:ext cx="634232"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400"/>
            </a:pPr>
            <a:r>
              <a:rPr>
                <a:solidFill>
                  <a:schemeClr val="accent6">
                    <a:hueOff val="-241736"/>
                    <a:satOff val="29413"/>
                    <a:lumOff val="20727"/>
                  </a:schemeClr>
                </a:solidFill>
              </a:rPr>
              <a:t>6</a:t>
            </a:r>
            <a:r>
              <a:t> </a:t>
            </a:r>
          </a:p>
        </p:txBody>
      </p:sp>
      <p:sp>
        <p:nvSpPr>
          <p:cNvPr id="2598" name="Find the sum in the array between [11,15]"/>
          <p:cNvSpPr/>
          <p:nvPr/>
        </p:nvSpPr>
        <p:spPr>
          <a:xfrm>
            <a:off x="5072272" y="7169080"/>
            <a:ext cx="564096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a:t> </a:t>
            </a:r>
            <a:r>
              <a:t>[11,15]</a:t>
            </a:r>
            <a:endParaRPr lang="en-US"/>
          </a:p>
        </p:txBody>
      </p:sp>
      <p:graphicFrame>
        <p:nvGraphicFramePr>
          <p:cNvPr id="2599"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01"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chemeClr val="accent6">
                              <a:hueOff val="-241736"/>
                              <a:satOff val="29413"/>
                              <a:lumOff val="20727"/>
                            </a:schemeClr>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602"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03"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04"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05"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06"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07"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08"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09"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10"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11"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12"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13"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14"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15"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16"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17"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18"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619"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0"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1"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2"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4"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5"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8"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9"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1"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2"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3"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4"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635"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36" name="6 + -1"/>
          <p:cNvSpPr/>
          <p:nvPr/>
        </p:nvSpPr>
        <p:spPr>
          <a:xfrm>
            <a:off x="4146153" y="7954745"/>
            <a:ext cx="167409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400"/>
            </a:pPr>
            <a:r>
              <a:t>6 + </a:t>
            </a:r>
            <a:r>
              <a:rPr>
                <a:solidFill>
                  <a:schemeClr val="accent6">
                    <a:hueOff val="-241736"/>
                    <a:satOff val="29413"/>
                    <a:lumOff val="20727"/>
                  </a:schemeClr>
                </a:solidFill>
              </a:rPr>
              <a:t>-1</a:t>
            </a:r>
          </a:p>
        </p:txBody>
      </p:sp>
      <p:sp>
        <p:nvSpPr>
          <p:cNvPr id="2637" name="Find the sum in the array between [11,15]"/>
          <p:cNvSpPr/>
          <p:nvPr/>
        </p:nvSpPr>
        <p:spPr>
          <a:xfrm>
            <a:off x="5069065" y="7169080"/>
            <a:ext cx="564738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sz="3200"/>
              <a:t> </a:t>
            </a:r>
            <a:r>
              <a:t>[11,15]</a:t>
            </a:r>
            <a:endParaRPr lang="en-US"/>
          </a:p>
        </p:txBody>
      </p:sp>
      <p:graphicFrame>
        <p:nvGraphicFramePr>
          <p:cNvPr id="2638"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0"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chemeClr val="accent6">
                              <a:hueOff val="-241736"/>
                              <a:satOff val="29413"/>
                              <a:lumOff val="20727"/>
                            </a:schemeClr>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641"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642"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43"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644"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45"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46"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647"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48"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49"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50"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651"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652"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53"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54"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55"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56"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657"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658"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0"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1"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3"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5"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6"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8"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9"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0"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2"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3"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674"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75" name="6 + -1 + -10"/>
          <p:cNvSpPr/>
          <p:nvPr/>
        </p:nvSpPr>
        <p:spPr>
          <a:xfrm>
            <a:off x="4146153" y="7954745"/>
            <a:ext cx="3233887"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400"/>
            </a:pPr>
            <a:r>
              <a:t>6 + -1 + </a:t>
            </a:r>
            <a:r>
              <a:rPr>
                <a:solidFill>
                  <a:schemeClr val="accent6">
                    <a:hueOff val="-241736"/>
                    <a:satOff val="29413"/>
                    <a:lumOff val="20727"/>
                  </a:schemeClr>
                </a:solidFill>
              </a:rPr>
              <a:t>-10</a:t>
            </a:r>
          </a:p>
        </p:txBody>
      </p:sp>
      <p:sp>
        <p:nvSpPr>
          <p:cNvPr id="2676" name="Find the sum in the array between [11,15]"/>
          <p:cNvSpPr/>
          <p:nvPr/>
        </p:nvSpPr>
        <p:spPr>
          <a:xfrm>
            <a:off x="3133288" y="7193547"/>
            <a:ext cx="9518936"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Find the sum in the array between [11,15]</a:t>
            </a:r>
          </a:p>
        </p:txBody>
      </p:sp>
      <p:graphicFrame>
        <p:nvGraphicFramePr>
          <p:cNvPr id="2677"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79"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chemeClr val="accent6">
                              <a:hueOff val="-241736"/>
                              <a:satOff val="29413"/>
                              <a:lumOff val="20727"/>
                            </a:schemeClr>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68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0</a:t>
            </a:r>
          </a:p>
        </p:txBody>
      </p:sp>
      <p:sp>
        <p:nvSpPr>
          <p:cNvPr id="2681"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a:t>
            </a:r>
          </a:p>
        </p:txBody>
      </p:sp>
      <p:sp>
        <p:nvSpPr>
          <p:cNvPr id="2682"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2</a:t>
            </a:r>
          </a:p>
        </p:txBody>
      </p:sp>
      <p:sp>
        <p:nvSpPr>
          <p:cNvPr id="2683"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4</a:t>
            </a:r>
          </a:p>
        </p:txBody>
      </p:sp>
      <p:sp>
        <p:nvSpPr>
          <p:cNvPr id="2684"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8</a:t>
            </a:r>
          </a:p>
        </p:txBody>
      </p:sp>
      <p:sp>
        <p:nvSpPr>
          <p:cNvPr id="2685"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3</a:t>
            </a:r>
          </a:p>
        </p:txBody>
      </p:sp>
      <p:sp>
        <p:nvSpPr>
          <p:cNvPr id="2686"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5</a:t>
            </a:r>
          </a:p>
        </p:txBody>
      </p:sp>
      <p:sp>
        <p:nvSpPr>
          <p:cNvPr id="2687"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6</a:t>
            </a:r>
          </a:p>
        </p:txBody>
      </p:sp>
      <p:sp>
        <p:nvSpPr>
          <p:cNvPr id="2688"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7</a:t>
            </a:r>
          </a:p>
        </p:txBody>
      </p:sp>
      <p:sp>
        <p:nvSpPr>
          <p:cNvPr id="2689"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9</a:t>
            </a:r>
          </a:p>
        </p:txBody>
      </p:sp>
      <p:sp>
        <p:nvSpPr>
          <p:cNvPr id="2690"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10</a:t>
            </a:r>
          </a:p>
        </p:txBody>
      </p:sp>
      <p:sp>
        <p:nvSpPr>
          <p:cNvPr id="2691"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12</a:t>
            </a:r>
          </a:p>
        </p:txBody>
      </p:sp>
      <p:sp>
        <p:nvSpPr>
          <p:cNvPr id="2692"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11</a:t>
            </a:r>
          </a:p>
        </p:txBody>
      </p:sp>
      <p:sp>
        <p:nvSpPr>
          <p:cNvPr id="2693"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13</a:t>
            </a:r>
          </a:p>
        </p:txBody>
      </p:sp>
      <p:sp>
        <p:nvSpPr>
          <p:cNvPr id="2694"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14</a:t>
            </a:r>
          </a:p>
        </p:txBody>
      </p:sp>
      <p:sp>
        <p:nvSpPr>
          <p:cNvPr id="2695"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15</a:t>
            </a:r>
          </a:p>
        </p:txBody>
      </p:sp>
      <p:sp>
        <p:nvSpPr>
          <p:cNvPr id="2696"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rPr>
                <a:latin typeface="Arial"/>
                <a:cs typeface="Arial"/>
              </a:rPr>
              <a:t>16</a:t>
            </a:r>
          </a:p>
        </p:txBody>
      </p:sp>
      <p:sp>
        <p:nvSpPr>
          <p:cNvPr id="2697"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698"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699"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0"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2"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3"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4"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5"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6"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7"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8"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09"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10"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11"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sp>
        <p:nvSpPr>
          <p:cNvPr id="2712"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latin typeface="Arial"/>
              <a:cs typeface="Arial"/>
            </a:endParaRPr>
          </a:p>
        </p:txBody>
      </p:sp>
      <p:graphicFrame>
        <p:nvGraphicFramePr>
          <p:cNvPr id="2713"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14" name="6 + -1 + -10 + 26"/>
          <p:cNvSpPr/>
          <p:nvPr/>
        </p:nvSpPr>
        <p:spPr>
          <a:xfrm>
            <a:off x="4146153" y="7946640"/>
            <a:ext cx="3342262" cy="62581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rPr>
                <a:latin typeface="Arial"/>
                <a:cs typeface="Arial"/>
              </a:rPr>
              <a:t>6 + -1 + -10 + 26</a:t>
            </a:r>
          </a:p>
        </p:txBody>
      </p:sp>
      <p:sp>
        <p:nvSpPr>
          <p:cNvPr id="2715" name="Find the sum in the array between [11,15]"/>
          <p:cNvSpPr/>
          <p:nvPr/>
        </p:nvSpPr>
        <p:spPr>
          <a:xfrm>
            <a:off x="4832623" y="7169080"/>
            <a:ext cx="612026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Arial"/>
                <a:cs typeface="Arial"/>
              </a:rPr>
              <a:t>Tìm tổng trong mảng giữa</a:t>
            </a:r>
            <a:r>
              <a:rPr lang="en-US">
                <a:latin typeface="Arial"/>
                <a:cs typeface="Arial"/>
              </a:rPr>
              <a:t> </a:t>
            </a:r>
            <a:r>
              <a:rPr>
                <a:latin typeface="Arial"/>
                <a:cs typeface="Arial"/>
              </a:rPr>
              <a:t>[11,15]</a:t>
            </a:r>
            <a:endParaRPr lang="en-US">
              <a:latin typeface="Arial"/>
              <a:cs typeface="Arial"/>
            </a:endParaRPr>
          </a:p>
        </p:txBody>
      </p:sp>
      <p:graphicFrame>
        <p:nvGraphicFramePr>
          <p:cNvPr id="2716"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8"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71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20" name="1"/>
          <p:cNvSpPr/>
          <p:nvPr/>
        </p:nvSpPr>
        <p:spPr>
          <a:xfrm>
            <a:off x="3836270"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21"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22"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23"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24"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5"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26"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27"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8"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29"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30"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31"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32"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33"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34"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735"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736"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7"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8"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9"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0"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1"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2"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3"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4"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8"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0"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752"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53" name="6 + -1 + -10 + 26"/>
          <p:cNvSpPr/>
          <p:nvPr/>
        </p:nvSpPr>
        <p:spPr>
          <a:xfrm>
            <a:off x="4146153" y="7954745"/>
            <a:ext cx="4533715"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t>6 + -1 + -10 + 26</a:t>
            </a:r>
          </a:p>
        </p:txBody>
      </p:sp>
      <p:sp>
        <p:nvSpPr>
          <p:cNvPr id="2754" name="Find the sum in the array between [11,15]"/>
          <p:cNvSpPr/>
          <p:nvPr/>
        </p:nvSpPr>
        <p:spPr>
          <a:xfrm>
            <a:off x="5072272" y="7169080"/>
            <a:ext cx="564096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a:t> </a:t>
            </a:r>
            <a:r>
              <a:t>[11,15]</a:t>
            </a:r>
            <a:endParaRPr lang="en-US"/>
          </a:p>
        </p:txBody>
      </p:sp>
      <p:graphicFrame>
        <p:nvGraphicFramePr>
          <p:cNvPr id="2755"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7"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758"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59"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60"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61"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63"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64"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65"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66"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67"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768"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769"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70"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71"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7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7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774"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775"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6"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7"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2"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8"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9"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0"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791"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92" name="(6 + -1 + -10 + 26) - ("/>
          <p:cNvSpPr/>
          <p:nvPr/>
        </p:nvSpPr>
        <p:spPr>
          <a:xfrm>
            <a:off x="3036305" y="7954745"/>
            <a:ext cx="6093508"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t>(6 + -1 + -10 + 26) - (</a:t>
            </a:r>
          </a:p>
        </p:txBody>
      </p:sp>
      <p:sp>
        <p:nvSpPr>
          <p:cNvPr id="2793" name="Find the sum in the array between [11,15]"/>
          <p:cNvSpPr/>
          <p:nvPr/>
        </p:nvSpPr>
        <p:spPr>
          <a:xfrm>
            <a:off x="5069065" y="7169080"/>
            <a:ext cx="564738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sz="3200"/>
              <a:t> </a:t>
            </a:r>
            <a:r>
              <a:t>[11,15]</a:t>
            </a:r>
            <a:endParaRPr lang="en-US"/>
          </a:p>
        </p:txBody>
      </p:sp>
      <p:graphicFrame>
        <p:nvGraphicFramePr>
          <p:cNvPr id="2794"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Given an array of integer values compute the range sum between index [i, j)."/>
          <p:cNvSpPr/>
          <p:nvPr/>
        </p:nvSpPr>
        <p:spPr>
          <a:xfrm>
            <a:off x="984034" y="2429287"/>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12" name="Table"/>
          <p:cNvGraphicFramePr/>
          <p:nvPr>
            <p:extLst>
              <p:ext uri="{D42A27DB-BD31-4B8C-83A1-F6EECF244321}">
                <p14:modId xmlns:p14="http://schemas.microsoft.com/office/powerpoint/2010/main" val="517044672"/>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3" name="Table"/>
          <p:cNvGraphicFramePr/>
          <p:nvPr>
            <p:extLst>
              <p:ext uri="{D42A27DB-BD31-4B8C-83A1-F6EECF244321}">
                <p14:modId xmlns:p14="http://schemas.microsoft.com/office/powerpoint/2010/main" val="1447541537"/>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14"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15"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16" name="Table"/>
          <p:cNvGraphicFramePr/>
          <p:nvPr>
            <p:extLst>
              <p:ext uri="{D42A27DB-BD31-4B8C-83A1-F6EECF244321}">
                <p14:modId xmlns:p14="http://schemas.microsoft.com/office/powerpoint/2010/main" val="70721236"/>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17"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18"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96"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797"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98" name="1"/>
          <p:cNvSpPr/>
          <p:nvPr/>
        </p:nvSpPr>
        <p:spPr>
          <a:xfrm>
            <a:off x="3836270"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99"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00"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01"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02"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03"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04"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5"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06"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0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08"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09"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10"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11"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12"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813"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814"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5"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6"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9"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1"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2"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4"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5"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6"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8"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830"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31" name="(6 + -1 + -10 + 26) - ("/>
          <p:cNvSpPr/>
          <p:nvPr/>
        </p:nvSpPr>
        <p:spPr>
          <a:xfrm>
            <a:off x="3036305" y="7954745"/>
            <a:ext cx="6093508"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t>(6 + -1 + -10 + 26) - (</a:t>
            </a:r>
          </a:p>
        </p:txBody>
      </p:sp>
      <p:sp>
        <p:nvSpPr>
          <p:cNvPr id="2832" name="Find the sum in the array between [11,15]"/>
          <p:cNvSpPr/>
          <p:nvPr/>
        </p:nvSpPr>
        <p:spPr>
          <a:xfrm>
            <a:off x="5069065" y="7169080"/>
            <a:ext cx="564738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sz="3200"/>
              <a:t> </a:t>
            </a:r>
            <a:r>
              <a:t>[11,15]</a:t>
            </a:r>
            <a:endParaRPr lang="en-US"/>
          </a:p>
        </p:txBody>
      </p:sp>
      <p:graphicFrame>
        <p:nvGraphicFramePr>
          <p:cNvPr id="2833"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7"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chemeClr val="accent6">
                              <a:hueOff val="-241736"/>
                              <a:satOff val="29413"/>
                              <a:lumOff val="20727"/>
                            </a:schemeClr>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838"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39"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0"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41"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43"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44"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5"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46"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47"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48"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49"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50"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51"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5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5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854"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855"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6"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7"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0"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2"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8"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9"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0"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871"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72" name="(6 + -1 + -10 + 26) - (-11"/>
          <p:cNvSpPr/>
          <p:nvPr/>
        </p:nvSpPr>
        <p:spPr>
          <a:xfrm>
            <a:off x="3036305" y="7954745"/>
            <a:ext cx="7133370"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400"/>
            </a:pPr>
            <a:r>
              <a:t>(6 + -1 + -10 + 26) - (</a:t>
            </a:r>
            <a:r>
              <a:rPr>
                <a:solidFill>
                  <a:schemeClr val="accent6">
                    <a:hueOff val="-241736"/>
                    <a:satOff val="29413"/>
                    <a:lumOff val="20727"/>
                  </a:schemeClr>
                </a:solidFill>
              </a:rPr>
              <a:t>-11</a:t>
            </a:r>
            <a:r>
              <a:t> </a:t>
            </a:r>
          </a:p>
        </p:txBody>
      </p:sp>
      <p:sp>
        <p:nvSpPr>
          <p:cNvPr id="2873" name="Find the sum in the array between [11,15]"/>
          <p:cNvSpPr/>
          <p:nvPr/>
        </p:nvSpPr>
        <p:spPr>
          <a:xfrm>
            <a:off x="4979119" y="7154089"/>
            <a:ext cx="564738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sz="3200"/>
              <a:t> </a:t>
            </a:r>
            <a:r>
              <a:t>[11,15]</a:t>
            </a:r>
            <a:endParaRPr lang="en-US"/>
          </a:p>
        </p:txBody>
      </p:sp>
      <p:graphicFrame>
        <p:nvGraphicFramePr>
          <p:cNvPr id="2874"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6"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chemeClr val="accent6">
                              <a:hueOff val="-241736"/>
                              <a:satOff val="29413"/>
                              <a:lumOff val="20727"/>
                            </a:schemeClr>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877"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78"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9"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880"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81"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82"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83"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84"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85"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86"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88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888"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89"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0"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91"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92"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893"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894"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6"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7"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9"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1"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2"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3"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4"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5"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6"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7"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8"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9"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910"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11" name="(6 + -1 + -10 + 26) - (-11 + 26)"/>
          <p:cNvSpPr/>
          <p:nvPr/>
        </p:nvSpPr>
        <p:spPr>
          <a:xfrm>
            <a:off x="3036305" y="7954745"/>
            <a:ext cx="869316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400"/>
            </a:pPr>
            <a:r>
              <a:t>(6 + -1 + -10 + 26) - (-11 + </a:t>
            </a:r>
            <a:r>
              <a:rPr>
                <a:solidFill>
                  <a:schemeClr val="accent6">
                    <a:hueOff val="-241736"/>
                    <a:satOff val="29413"/>
                    <a:lumOff val="20727"/>
                  </a:schemeClr>
                </a:solidFill>
              </a:rPr>
              <a:t>26</a:t>
            </a:r>
            <a:r>
              <a:t>) </a:t>
            </a:r>
          </a:p>
        </p:txBody>
      </p:sp>
      <p:sp>
        <p:nvSpPr>
          <p:cNvPr id="2912" name="Find the sum in the array between [11,15]"/>
          <p:cNvSpPr/>
          <p:nvPr/>
        </p:nvSpPr>
        <p:spPr>
          <a:xfrm>
            <a:off x="5069065" y="7169080"/>
            <a:ext cx="5647380"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sz="3200"/>
              <a:t> </a:t>
            </a:r>
            <a:r>
              <a:t>[11,15]</a:t>
            </a:r>
            <a:endParaRPr lang="en-US"/>
          </a:p>
        </p:txBody>
      </p:sp>
      <p:graphicFrame>
        <p:nvGraphicFramePr>
          <p:cNvPr id="2913"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15"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916" name="0"/>
          <p:cNvSpPr/>
          <p:nvPr/>
        </p:nvSpPr>
        <p:spPr>
          <a:xfrm>
            <a:off x="7562644" y="1241078"/>
            <a:ext cx="660225" cy="660224"/>
          </a:xfrm>
          <a:prstGeom prst="ellipse">
            <a:avLst/>
          </a:prstGeom>
          <a:solidFill>
            <a:schemeClr val="accent4">
              <a:hueOff val="102361"/>
              <a:satOff val="14118"/>
              <a:lumOff val="10675"/>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17"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18"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19"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20"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21"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22"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23"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24"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25"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26"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27"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28"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29"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30"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31"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932"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933"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4"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5"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6"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7"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8"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9"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0"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2"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3"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4"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6"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8"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949"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50" name="(6 + -1 + -10 + 26) - (-11 + 26)"/>
          <p:cNvSpPr/>
          <p:nvPr/>
        </p:nvSpPr>
        <p:spPr>
          <a:xfrm>
            <a:off x="3036305" y="7954745"/>
            <a:ext cx="869316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t>(6 + -1 + -10 + 26) - (-11 + 26) </a:t>
            </a:r>
          </a:p>
        </p:txBody>
      </p:sp>
      <p:sp>
        <p:nvSpPr>
          <p:cNvPr id="2951" name="Find the sum in the array between [11,15]"/>
          <p:cNvSpPr/>
          <p:nvPr/>
        </p:nvSpPr>
        <p:spPr>
          <a:xfrm>
            <a:off x="5072272" y="7169080"/>
            <a:ext cx="564096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a:t> </a:t>
            </a:r>
            <a:r>
              <a:t>[11,15]</a:t>
            </a:r>
            <a:endParaRPr lang="en-US"/>
          </a:p>
        </p:txBody>
      </p:sp>
      <p:graphicFrame>
        <p:nvGraphicFramePr>
          <p:cNvPr id="2952"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4"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955" name="0"/>
          <p:cNvSpPr/>
          <p:nvPr/>
        </p:nvSpPr>
        <p:spPr>
          <a:xfrm>
            <a:off x="7562644" y="1241078"/>
            <a:ext cx="660225" cy="660224"/>
          </a:xfrm>
          <a:prstGeom prst="ellipse">
            <a:avLst/>
          </a:prstGeom>
          <a:solidFill>
            <a:schemeClr val="accent4">
              <a:hueOff val="102361"/>
              <a:satOff val="14118"/>
              <a:lumOff val="10675"/>
            </a:schemeClr>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56"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57"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58"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59"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60"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961"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2"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63"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64"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965"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66"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67" name="11"/>
          <p:cNvSpPr/>
          <p:nvPr/>
        </p:nvSpPr>
        <p:spPr>
          <a:xfrm>
            <a:off x="8661093" y="5234522"/>
            <a:ext cx="660225" cy="660225"/>
          </a:xfrm>
          <a:prstGeom prst="ellipse">
            <a:avLst/>
          </a:prstGeom>
          <a:gradFill>
            <a:gsLst>
              <a:gs pos="0">
                <a:srgbClr val="A6AAA8"/>
              </a:gs>
              <a:gs pos="100000">
                <a:srgbClr val="53585F"/>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68"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69"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70"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297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2972"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3"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4"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5"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6"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7"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8"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79"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0"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1"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2"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3"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4"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7"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2988"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989" name="(6 + -1 + -10 + 26) - (-11 + 26) = 6"/>
          <p:cNvSpPr/>
          <p:nvPr/>
        </p:nvSpPr>
        <p:spPr>
          <a:xfrm>
            <a:off x="3036305" y="7954745"/>
            <a:ext cx="973302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t>(6 + -1 + -10 + 26) - (-11 + 26) = 6 </a:t>
            </a:r>
          </a:p>
        </p:txBody>
      </p:sp>
      <p:sp>
        <p:nvSpPr>
          <p:cNvPr id="2990" name="Find the sum in the array between [11,15]"/>
          <p:cNvSpPr/>
          <p:nvPr/>
        </p:nvSpPr>
        <p:spPr>
          <a:xfrm>
            <a:off x="5072272" y="7169080"/>
            <a:ext cx="5640967"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rPr lang="vi" sz="3200">
                <a:solidFill>
                  <a:srgbClr val="E8EAED"/>
                </a:solidFill>
                <a:latin typeface="Menlo"/>
              </a:rPr>
              <a:t>Tìm tổng trong mảng giữa</a:t>
            </a:r>
            <a:r>
              <a:rPr lang="en-US"/>
              <a:t> </a:t>
            </a:r>
            <a:r>
              <a:t>[11,15]</a:t>
            </a:r>
            <a:endParaRPr lang="en-US"/>
          </a:p>
        </p:txBody>
      </p:sp>
      <p:graphicFrame>
        <p:nvGraphicFramePr>
          <p:cNvPr id="2991"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93"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28</a:t>
                      </a:r>
                    </a:p>
                  </a:txBody>
                  <a:tcPr marL="50800" marR="50800" marT="50800" marB="50800" anchor="ctr" horzOverflow="overflow">
                    <a:lnL w="12700">
                      <a:miter lim="400000"/>
                    </a:lnL>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miter lim="400000"/>
                    </a:lnR>
                    <a:lnT w="12700">
                      <a:miter lim="400000"/>
                    </a:lnT>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T w="12700">
                      <a:miter lim="400000"/>
                    </a:lnT>
                  </a:tcPr>
                </a:tc>
                <a:extLst>
                  <a:ext uri="{0D108BD9-81ED-4DB2-BD59-A6C34878D82A}">
                    <a16:rowId xmlns:a16="http://schemas.microsoft.com/office/drawing/2014/main" val="10015"/>
                  </a:ext>
                </a:extLst>
              </a:tr>
            </a:tbl>
          </a:graphicData>
        </a:graphic>
      </p:graphicFrame>
      <p:sp>
        <p:nvSpPr>
          <p:cNvPr id="2994"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95"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96"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97"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98"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99"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00"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01"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2"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03"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004"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05"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06"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07"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08"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09"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10"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011"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2"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3"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4"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5"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6"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8"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19"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0"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1"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2"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5"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6"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027" name="Table"/>
          <p:cNvGraphicFramePr/>
          <p:nvPr/>
        </p:nvGraphicFramePr>
        <p:xfrm>
          <a:off x="3231583" y="-25148"/>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10</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16</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3028" name="(6 + -1 + -10 + 26) - (-11 + 26) = 6"/>
          <p:cNvSpPr/>
          <p:nvPr/>
        </p:nvSpPr>
        <p:spPr>
          <a:xfrm>
            <a:off x="3036305" y="7954745"/>
            <a:ext cx="973302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400"/>
            </a:lvl1pPr>
          </a:lstStyle>
          <a:p>
            <a:r>
              <a:t>(6 + -1 + -10 + 26) - (-11 + 26) = 6 </a:t>
            </a:r>
          </a:p>
        </p:txBody>
      </p:sp>
      <p:sp>
        <p:nvSpPr>
          <p:cNvPr id="3029" name="Find the sum in the array between [11,15]"/>
          <p:cNvSpPr/>
          <p:nvPr/>
        </p:nvSpPr>
        <p:spPr>
          <a:xfrm>
            <a:off x="-1163937" y="7118194"/>
            <a:ext cx="1192794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pPr algn="r"/>
            <a:r>
              <a:rPr lang="vi" sz="3200">
                <a:solidFill>
                  <a:srgbClr val="E8EAED"/>
                </a:solidFill>
                <a:latin typeface="Consolas"/>
              </a:rPr>
              <a:t>                       Tìm tổng trong mảng giữa</a:t>
            </a:r>
            <a:r>
              <a:rPr lang="en-US"/>
              <a:t> </a:t>
            </a:r>
            <a:r>
              <a:t>[11,15]</a:t>
            </a:r>
            <a:endParaRPr lang="en-US"/>
          </a:p>
        </p:txBody>
      </p:sp>
      <p:graphicFrame>
        <p:nvGraphicFramePr>
          <p:cNvPr id="3030" name="Table"/>
          <p:cNvGraphicFramePr/>
          <p:nvPr/>
        </p:nvGraphicFramePr>
        <p:xfrm>
          <a:off x="3231583" y="457452"/>
          <a:ext cx="9687960" cy="571476"/>
        </p:xfrm>
        <a:graphic>
          <a:graphicData uri="http://schemas.openxmlformats.org/drawingml/2006/table">
            <a:tbl>
              <a:tblPr>
                <a:tableStyleId>{4C3C2611-4C71-4FC5-86AE-919BDF0F9419}</a:tableStyleId>
              </a:tblPr>
              <a:tblGrid>
                <a:gridCol w="569880">
                  <a:extLst>
                    <a:ext uri="{9D8B030D-6E8A-4147-A177-3AD203B41FA5}">
                      <a16:colId xmlns:a16="http://schemas.microsoft.com/office/drawing/2014/main" val="20000"/>
                    </a:ext>
                  </a:extLst>
                </a:gridCol>
                <a:gridCol w="569880">
                  <a:extLst>
                    <a:ext uri="{9D8B030D-6E8A-4147-A177-3AD203B41FA5}">
                      <a16:colId xmlns:a16="http://schemas.microsoft.com/office/drawing/2014/main" val="20001"/>
                    </a:ext>
                  </a:extLst>
                </a:gridCol>
                <a:gridCol w="569880">
                  <a:extLst>
                    <a:ext uri="{9D8B030D-6E8A-4147-A177-3AD203B41FA5}">
                      <a16:colId xmlns:a16="http://schemas.microsoft.com/office/drawing/2014/main" val="20002"/>
                    </a:ext>
                  </a:extLst>
                </a:gridCol>
                <a:gridCol w="569880">
                  <a:extLst>
                    <a:ext uri="{9D8B030D-6E8A-4147-A177-3AD203B41FA5}">
                      <a16:colId xmlns:a16="http://schemas.microsoft.com/office/drawing/2014/main" val="20003"/>
                    </a:ext>
                  </a:extLst>
                </a:gridCol>
                <a:gridCol w="569880">
                  <a:extLst>
                    <a:ext uri="{9D8B030D-6E8A-4147-A177-3AD203B41FA5}">
                      <a16:colId xmlns:a16="http://schemas.microsoft.com/office/drawing/2014/main" val="20004"/>
                    </a:ext>
                  </a:extLst>
                </a:gridCol>
                <a:gridCol w="569880">
                  <a:extLst>
                    <a:ext uri="{9D8B030D-6E8A-4147-A177-3AD203B41FA5}">
                      <a16:colId xmlns:a16="http://schemas.microsoft.com/office/drawing/2014/main" val="20005"/>
                    </a:ext>
                  </a:extLst>
                </a:gridCol>
                <a:gridCol w="569880">
                  <a:extLst>
                    <a:ext uri="{9D8B030D-6E8A-4147-A177-3AD203B41FA5}">
                      <a16:colId xmlns:a16="http://schemas.microsoft.com/office/drawing/2014/main" val="20006"/>
                    </a:ext>
                  </a:extLst>
                </a:gridCol>
                <a:gridCol w="569880">
                  <a:extLst>
                    <a:ext uri="{9D8B030D-6E8A-4147-A177-3AD203B41FA5}">
                      <a16:colId xmlns:a16="http://schemas.microsoft.com/office/drawing/2014/main" val="20007"/>
                    </a:ext>
                  </a:extLst>
                </a:gridCol>
                <a:gridCol w="569880">
                  <a:extLst>
                    <a:ext uri="{9D8B030D-6E8A-4147-A177-3AD203B41FA5}">
                      <a16:colId xmlns:a16="http://schemas.microsoft.com/office/drawing/2014/main" val="20008"/>
                    </a:ext>
                  </a:extLst>
                </a:gridCol>
                <a:gridCol w="569880">
                  <a:extLst>
                    <a:ext uri="{9D8B030D-6E8A-4147-A177-3AD203B41FA5}">
                      <a16:colId xmlns:a16="http://schemas.microsoft.com/office/drawing/2014/main" val="20009"/>
                    </a:ext>
                  </a:extLst>
                </a:gridCol>
                <a:gridCol w="569880">
                  <a:extLst>
                    <a:ext uri="{9D8B030D-6E8A-4147-A177-3AD203B41FA5}">
                      <a16:colId xmlns:a16="http://schemas.microsoft.com/office/drawing/2014/main" val="20010"/>
                    </a:ext>
                  </a:extLst>
                </a:gridCol>
                <a:gridCol w="569880">
                  <a:extLst>
                    <a:ext uri="{9D8B030D-6E8A-4147-A177-3AD203B41FA5}">
                      <a16:colId xmlns:a16="http://schemas.microsoft.com/office/drawing/2014/main" val="20011"/>
                    </a:ext>
                  </a:extLst>
                </a:gridCol>
                <a:gridCol w="569880">
                  <a:extLst>
                    <a:ext uri="{9D8B030D-6E8A-4147-A177-3AD203B41FA5}">
                      <a16:colId xmlns:a16="http://schemas.microsoft.com/office/drawing/2014/main" val="20012"/>
                    </a:ext>
                  </a:extLst>
                </a:gridCol>
                <a:gridCol w="569880">
                  <a:extLst>
                    <a:ext uri="{9D8B030D-6E8A-4147-A177-3AD203B41FA5}">
                      <a16:colId xmlns:a16="http://schemas.microsoft.com/office/drawing/2014/main" val="20013"/>
                    </a:ext>
                  </a:extLst>
                </a:gridCol>
                <a:gridCol w="569880">
                  <a:extLst>
                    <a:ext uri="{9D8B030D-6E8A-4147-A177-3AD203B41FA5}">
                      <a16:colId xmlns:a16="http://schemas.microsoft.com/office/drawing/2014/main" val="20014"/>
                    </a:ext>
                  </a:extLst>
                </a:gridCol>
                <a:gridCol w="569880">
                  <a:extLst>
                    <a:ext uri="{9D8B030D-6E8A-4147-A177-3AD203B41FA5}">
                      <a16:colId xmlns:a16="http://schemas.microsoft.com/office/drawing/2014/main" val="20015"/>
                    </a:ext>
                  </a:extLst>
                </a:gridCol>
                <a:gridCol w="569880">
                  <a:extLst>
                    <a:ext uri="{9D8B030D-6E8A-4147-A177-3AD203B41FA5}">
                      <a16:colId xmlns:a16="http://schemas.microsoft.com/office/drawing/2014/main" val="20016"/>
                    </a:ext>
                  </a:extLst>
                </a:gridCol>
              </a:tblGrid>
              <a:tr h="571476">
                <a:tc>
                  <a:txBody>
                    <a:bodyPr/>
                    <a:lstStyle/>
                    <a:p>
                      <a:pPr defTabSz="914400">
                        <a:defRPr>
                          <a:solidFill>
                            <a:srgbClr val="000000"/>
                          </a:solidFill>
                        </a:defRPr>
                      </a:pPr>
                      <a:r>
                        <a:rPr sz="2000" b="1">
                          <a:solidFill>
                            <a:srgbClr val="FFFFFF"/>
                          </a:solidFill>
                          <a:latin typeface="Helvetica"/>
                          <a:ea typeface="Helvetica"/>
                          <a:cs typeface="Helvetica"/>
                          <a:sym typeface="Helvetica"/>
                        </a:rPr>
                        <a:t>N/A</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chemeClr val="accent2">
                              <a:satOff val="-13916"/>
                              <a:lumOff val="13989"/>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6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39"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041" name="Line"/>
          <p:cNvSpPr/>
          <p:nvPr/>
        </p:nvSpPr>
        <p:spPr>
          <a:xfrm flipH="1">
            <a:off x="2046318" y="5821029"/>
            <a:ext cx="2384506" cy="1"/>
          </a:xfrm>
          <a:prstGeom prst="line">
            <a:avLst/>
          </a:prstGeom>
          <a:ln w="76200">
            <a:solidFill>
              <a:srgbClr val="AA7942"/>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2" name="Line"/>
          <p:cNvSpPr/>
          <p:nvPr/>
        </p:nvSpPr>
        <p:spPr>
          <a:xfrm flipH="1">
            <a:off x="1644698" y="6004914"/>
            <a:ext cx="2840562" cy="1415745"/>
          </a:xfrm>
          <a:prstGeom prst="line">
            <a:avLst/>
          </a:prstGeom>
          <a:ln w="76200">
            <a:solidFill>
              <a:srgbClr val="AA7942"/>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3" name="Line"/>
          <p:cNvSpPr/>
          <p:nvPr/>
        </p:nvSpPr>
        <p:spPr>
          <a:xfrm flipH="1" flipV="1">
            <a:off x="1602348" y="2982870"/>
            <a:ext cx="2916569" cy="2655340"/>
          </a:xfrm>
          <a:prstGeom prst="line">
            <a:avLst/>
          </a:prstGeom>
          <a:ln w="76200">
            <a:solidFill>
              <a:srgbClr val="AA7942"/>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3044" name="Least significant bits"/>
          <p:cNvSpPr/>
          <p:nvPr/>
        </p:nvSpPr>
        <p:spPr>
          <a:xfrm>
            <a:off x="5131996" y="5492735"/>
            <a:ext cx="4926029"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dirty="0">
                <a:solidFill>
                  <a:schemeClr val="accent2">
                    <a:lumMod val="60000"/>
                    <a:lumOff val="40000"/>
                  </a:schemeClr>
                </a:solidFill>
              </a:rPr>
              <a:t>Least significant bits (LBS)</a:t>
            </a:r>
            <a:endParaRPr lang="vi-VN" dirty="0">
              <a:solidFill>
                <a:schemeClr val="accent2">
                  <a:lumMod val="60000"/>
                  <a:lumOff val="40000"/>
                </a:schemeClr>
              </a:solidFill>
            </a:endParaRPr>
          </a:p>
        </p:txBody>
      </p:sp>
      <p:sp>
        <p:nvSpPr>
          <p:cNvPr id="3045" name="Least Significant Bit"/>
          <p:cNvSpPr/>
          <p:nvPr/>
        </p:nvSpPr>
        <p:spPr>
          <a:xfrm>
            <a:off x="7660820" y="62872"/>
            <a:ext cx="102656" cy="8874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endParaRPr lang="vi-VN" dirty="0"/>
          </a:p>
        </p:txBody>
      </p:sp>
      <p:sp>
        <p:nvSpPr>
          <p:cNvPr id="3046" name="Idea: Place an edge between values who only differ by their Least Significant Bit (LSB) in binary."/>
          <p:cNvSpPr/>
          <p:nvPr/>
        </p:nvSpPr>
        <p:spPr>
          <a:xfrm>
            <a:off x="3056654" y="1715017"/>
            <a:ext cx="9672205" cy="30572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Segoe UI"/>
                <a:cs typeface="Segoe UI"/>
              </a:rPr>
              <a:t>Cách 1: xếp tầng từ chỉ mục hiện tại bằng cách liên tục xóa LSB. </a:t>
            </a:r>
            <a:endParaRPr lang="en-US" sz="3200" dirty="0">
              <a:solidFill>
                <a:srgbClr val="E8EAED"/>
              </a:solidFill>
              <a:latin typeface="Segoe UI"/>
              <a:cs typeface="Segoe UI"/>
            </a:endParaRPr>
          </a:p>
          <a:p>
            <a:pPr algn="l"/>
            <a:r>
              <a:rPr lang="vi" sz="3200" dirty="0">
                <a:solidFill>
                  <a:srgbClr val="E8EAED"/>
                </a:solidFill>
                <a:latin typeface="Segoe UI"/>
                <a:cs typeface="Segoe UI"/>
              </a:rPr>
              <a:t>  Cách 2:</a:t>
            </a:r>
            <a:endParaRPr lang="en-US" sz="3200" dirty="0">
              <a:solidFill>
                <a:srgbClr val="E8EAED"/>
              </a:solidFill>
              <a:latin typeface="Segoe UI"/>
              <a:cs typeface="Segoe UI"/>
            </a:endParaRPr>
          </a:p>
          <a:p>
            <a:pPr algn="l"/>
            <a:r>
              <a:rPr lang="vi" sz="3200" dirty="0">
                <a:solidFill>
                  <a:srgbClr val="E8EAED"/>
                </a:solidFill>
                <a:latin typeface="Segoe UI"/>
                <a:cs typeface="Segoe UI"/>
              </a:rPr>
              <a:t>     * B1) Tim bù 2 của </a:t>
            </a:r>
            <a:r>
              <a:rPr lang="vi" sz="3200" dirty="0" err="1">
                <a:solidFill>
                  <a:srgbClr val="E8EAED"/>
                </a:solidFill>
                <a:latin typeface="Segoe UI"/>
                <a:cs typeface="Segoe UI"/>
              </a:rPr>
              <a:t>index</a:t>
            </a:r>
          </a:p>
          <a:p>
            <a:pPr algn="l"/>
            <a:r>
              <a:rPr lang="vi" sz="3200" dirty="0">
                <a:solidFill>
                  <a:srgbClr val="E8EAED"/>
                </a:solidFill>
                <a:latin typeface="Segoe UI"/>
                <a:cs typeface="Segoe UI"/>
              </a:rPr>
              <a:t>     * B2) AND so bù 2 với </a:t>
            </a:r>
            <a:r>
              <a:rPr lang="vi" sz="3200" dirty="0" err="1">
                <a:solidFill>
                  <a:srgbClr val="E8EAED"/>
                </a:solidFill>
                <a:latin typeface="Segoe UI"/>
                <a:cs typeface="Segoe UI"/>
              </a:rPr>
              <a:t>index</a:t>
            </a:r>
            <a:endParaRPr lang="en-US" sz="3200" dirty="0" err="1">
              <a:solidFill>
                <a:srgbClr val="E8EAED"/>
              </a:solidFill>
              <a:latin typeface="Segoe UI"/>
              <a:cs typeface="Segoe UI"/>
            </a:endParaRPr>
          </a:p>
          <a:p>
            <a:pPr algn="l"/>
            <a:r>
              <a:rPr lang="vi" sz="3200" dirty="0">
                <a:solidFill>
                  <a:srgbClr val="E8EAED"/>
                </a:solidFill>
                <a:latin typeface="Segoe UI"/>
                <a:cs typeface="Segoe UI"/>
              </a:rPr>
              <a:t>     * B3) </a:t>
            </a:r>
            <a:r>
              <a:rPr lang="vi" sz="3200" dirty="0" err="1">
                <a:solidFill>
                  <a:srgbClr val="E8EAED"/>
                </a:solidFill>
                <a:latin typeface="Segoe UI"/>
                <a:cs typeface="Segoe UI"/>
              </a:rPr>
              <a:t>index</a:t>
            </a:r>
            <a:r>
              <a:rPr lang="vi" sz="3200" dirty="0">
                <a:solidFill>
                  <a:srgbClr val="E8EAED"/>
                </a:solidFill>
                <a:latin typeface="Segoe UI"/>
                <a:cs typeface="Segoe UI"/>
              </a:rPr>
              <a:t> - số tạo ra sau B2</a:t>
            </a:r>
            <a:endParaRPr lang="en-US" dirty="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58"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060" name="13"/>
          <p:cNvSpPr/>
          <p:nvPr/>
        </p:nvSpPr>
        <p:spPr>
          <a:xfrm>
            <a:off x="3780141" y="6669431"/>
            <a:ext cx="664816"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13</a:t>
            </a:r>
          </a:p>
        </p:txBody>
      </p:sp>
      <p:sp>
        <p:nvSpPr>
          <p:cNvPr id="3061" name="1101"/>
          <p:cNvSpPr/>
          <p:nvPr/>
        </p:nvSpPr>
        <p:spPr>
          <a:xfrm>
            <a:off x="3250876" y="7340818"/>
            <a:ext cx="1490589"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1101</a:t>
            </a:r>
          </a:p>
        </p:txBody>
      </p:sp>
      <p:sp>
        <p:nvSpPr>
          <p:cNvPr id="3062" name="Least Significant Bit"/>
          <p:cNvSpPr/>
          <p:nvPr/>
        </p:nvSpPr>
        <p:spPr>
          <a:xfrm>
            <a:off x="7660820" y="62872"/>
            <a:ext cx="102656" cy="8874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endParaRPr lang="vi-VN" dirty="0"/>
          </a:p>
        </p:txBody>
      </p:sp>
      <p:sp>
        <p:nvSpPr>
          <p:cNvPr id="3063" name="Idea: Place an edge between values who only differ by their Least Significant Bit (LSB) in binary."/>
          <p:cNvSpPr/>
          <p:nvPr/>
        </p:nvSpPr>
        <p:spPr>
          <a:xfrm>
            <a:off x="3056654" y="2915345"/>
            <a:ext cx="967220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dirty="0">
                <a:solidFill>
                  <a:srgbClr val="E8EAED"/>
                </a:solidFill>
                <a:latin typeface="Menlo"/>
              </a:rPr>
              <a:t>​</a:t>
            </a:r>
            <a:endParaRPr lang="en-US" dirty="0">
              <a:latin typeface="Menlo"/>
            </a:endParaRPr>
          </a:p>
        </p:txBody>
      </p:sp>
      <p:sp>
        <p:nvSpPr>
          <p:cNvPr id="3064" name="In other words: Place an edge between nodes i and i without its LSB."/>
          <p:cNvSpPr/>
          <p:nvPr/>
        </p:nvSpPr>
        <p:spPr>
          <a:xfrm>
            <a:off x="3749337" y="4812533"/>
            <a:ext cx="7925624"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br>
              <a:rPr lang="en-US" dirty="0"/>
            </a:br>
            <a:endParaRPr lang="en-US">
              <a:solidFill>
                <a:srgbClr val="E8EAED"/>
              </a:solidFill>
              <a:latin typeface="Menlo"/>
              <a:cs typeface="Arial"/>
            </a:endParaRPr>
          </a:p>
        </p:txBody>
      </p:sp>
      <p:sp>
        <p:nvSpPr>
          <p:cNvPr id="2" name="Hộp Văn bản 1">
            <a:extLst>
              <a:ext uri="{FF2B5EF4-FFF2-40B4-BE49-F238E27FC236}">
                <a16:creationId xmlns:a16="http://schemas.microsoft.com/office/drawing/2014/main" id="{B3A08AEF-0B7A-9677-AFA8-E7F437914E89}"/>
              </a:ext>
            </a:extLst>
          </p:cNvPr>
          <p:cNvSpPr txBox="1"/>
          <p:nvPr/>
        </p:nvSpPr>
        <p:spPr>
          <a:xfrm>
            <a:off x="3937286" y="2512047"/>
            <a:ext cx="7727054"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endParaRPr lang="vi" sz="3200" dirty="0">
              <a:solidFill>
                <a:srgbClr val="E8EAED"/>
              </a:solidFill>
              <a:latin typeface="Segoe UI"/>
              <a:cs typeface="Segoe UI"/>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68"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070" name="13   -&gt;   12"/>
          <p:cNvSpPr/>
          <p:nvPr/>
        </p:nvSpPr>
        <p:spPr>
          <a:xfrm>
            <a:off x="3780141" y="6669431"/>
            <a:ext cx="3417393"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13   -&gt;   12</a:t>
            </a:r>
          </a:p>
        </p:txBody>
      </p:sp>
      <p:sp>
        <p:nvSpPr>
          <p:cNvPr id="3071" name="1101  -&gt;  1100"/>
          <p:cNvSpPr/>
          <p:nvPr/>
        </p:nvSpPr>
        <p:spPr>
          <a:xfrm>
            <a:off x="3250876" y="7340818"/>
            <a:ext cx="424316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1101  -&gt;  1100</a:t>
            </a:r>
          </a:p>
        </p:txBody>
      </p:sp>
      <p:sp>
        <p:nvSpPr>
          <p:cNvPr id="3072" name="Least Significant Bit"/>
          <p:cNvSpPr/>
          <p:nvPr/>
        </p:nvSpPr>
        <p:spPr>
          <a:xfrm>
            <a:off x="7660820" y="62872"/>
            <a:ext cx="102656" cy="8874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endParaRPr lang="vi-VN" dirty="0"/>
          </a:p>
        </p:txBody>
      </p:sp>
      <p:sp>
        <p:nvSpPr>
          <p:cNvPr id="3073" name="Idea: Place an edge between values who only differ by their Least Significant Bit (LSB) in binary."/>
          <p:cNvSpPr/>
          <p:nvPr/>
        </p:nvSpPr>
        <p:spPr>
          <a:xfrm>
            <a:off x="3056654" y="2946123"/>
            <a:ext cx="9672205"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lgn="l"/>
            <a:endParaRPr lang="vi" sz="3200" dirty="0">
              <a:solidFill>
                <a:srgbClr val="E8EAED"/>
              </a:solidFill>
              <a:latin typeface="Segoe UI"/>
              <a:cs typeface="Segoe UI"/>
            </a:endParaRPr>
          </a:p>
        </p:txBody>
      </p:sp>
      <p:sp>
        <p:nvSpPr>
          <p:cNvPr id="3074" name="In other words: Place an edge between nodes i and i without its LSB."/>
          <p:cNvSpPr/>
          <p:nvPr/>
        </p:nvSpPr>
        <p:spPr>
          <a:xfrm>
            <a:off x="3749337" y="5089532"/>
            <a:ext cx="7925624"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 dirty="0">
              <a:solidFill>
                <a:srgbClr val="E8EAED"/>
              </a:solidFill>
              <a:latin typeface="Menlo"/>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8" name="Table"/>
          <p:cNvGraphicFramePr/>
          <p:nvPr>
            <p:extLst>
              <p:ext uri="{D42A27DB-BD31-4B8C-83A1-F6EECF244321}">
                <p14:modId xmlns:p14="http://schemas.microsoft.com/office/powerpoint/2010/main" val="1004536558"/>
              </p:ext>
            </p:extLst>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080" name="13   -&gt;   12  -&gt;    8"/>
          <p:cNvSpPr/>
          <p:nvPr/>
        </p:nvSpPr>
        <p:spPr>
          <a:xfrm>
            <a:off x="3780141" y="6669431"/>
            <a:ext cx="589471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13   -&gt;   12  -&gt;    8</a:t>
            </a:r>
          </a:p>
        </p:txBody>
      </p:sp>
      <p:sp>
        <p:nvSpPr>
          <p:cNvPr id="3081" name="1101  -&gt;  1100 -&gt;  1000"/>
          <p:cNvSpPr/>
          <p:nvPr/>
        </p:nvSpPr>
        <p:spPr>
          <a:xfrm>
            <a:off x="3250876" y="7340818"/>
            <a:ext cx="672048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1101  -&gt;  1100 -&gt;  1000</a:t>
            </a:r>
          </a:p>
        </p:txBody>
      </p:sp>
      <p:sp>
        <p:nvSpPr>
          <p:cNvPr id="3082" name="Least Significant Bit"/>
          <p:cNvSpPr/>
          <p:nvPr/>
        </p:nvSpPr>
        <p:spPr>
          <a:xfrm>
            <a:off x="7660820" y="62872"/>
            <a:ext cx="102656" cy="8874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endParaRPr lang="vi-VN" dirty="0"/>
          </a:p>
        </p:txBody>
      </p:sp>
      <p:sp>
        <p:nvSpPr>
          <p:cNvPr id="3083" name="Idea: Place an edge between values who only differ by their Least Significant Bit (LSB) in binary."/>
          <p:cNvSpPr/>
          <p:nvPr/>
        </p:nvSpPr>
        <p:spPr>
          <a:xfrm>
            <a:off x="3056654" y="2915344"/>
            <a:ext cx="967220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en-US" dirty="0">
              <a:solidFill>
                <a:schemeClr val="accent2">
                  <a:lumMod val="60000"/>
                  <a:lumOff val="40000"/>
                </a:schemeClr>
              </a:solidFill>
              <a:latin typeface="Menlo"/>
            </a:endParaRPr>
          </a:p>
        </p:txBody>
      </p:sp>
      <p:sp>
        <p:nvSpPr>
          <p:cNvPr id="3084" name="In other words: Place an edge between nodes i and i without its LSB."/>
          <p:cNvSpPr/>
          <p:nvPr/>
        </p:nvSpPr>
        <p:spPr>
          <a:xfrm>
            <a:off x="3749337" y="5089532"/>
            <a:ext cx="7925624"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 dirty="0">
              <a:solidFill>
                <a:srgbClr val="E8EAED"/>
              </a:solidFill>
              <a:latin typeface="Menlo"/>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Given an array of integer values compute the range sum between index [i, j)."/>
          <p:cNvSpPr/>
          <p:nvPr/>
        </p:nvSpPr>
        <p:spPr>
          <a:xfrm>
            <a:off x="952500" y="2429287"/>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21" name="Table"/>
          <p:cNvGraphicFramePr/>
          <p:nvPr>
            <p:extLst>
              <p:ext uri="{D42A27DB-BD31-4B8C-83A1-F6EECF244321}">
                <p14:modId xmlns:p14="http://schemas.microsoft.com/office/powerpoint/2010/main" val="816068701"/>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2" name="Table"/>
          <p:cNvGraphicFramePr/>
          <p:nvPr>
            <p:extLst>
              <p:ext uri="{D42A27DB-BD31-4B8C-83A1-F6EECF244321}">
                <p14:modId xmlns:p14="http://schemas.microsoft.com/office/powerpoint/2010/main" val="3511109099"/>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23"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24"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25" name="Table"/>
          <p:cNvGraphicFramePr/>
          <p:nvPr>
            <p:extLst>
              <p:ext uri="{D42A27DB-BD31-4B8C-83A1-F6EECF244321}">
                <p14:modId xmlns:p14="http://schemas.microsoft.com/office/powerpoint/2010/main" val="4236421085"/>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26"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27"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6"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a:solidFill>
                            <a:schemeClr val="accent2">
                              <a:satOff val="-13916"/>
                              <a:lumOff val="13989"/>
                            </a:schemeClr>
                          </a:solidFill>
                        </a:rPr>
                        <a:t>1</a:t>
                      </a:r>
                      <a:r>
                        <a:t>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a:t>
                      </a:r>
                      <a:r>
                        <a:rPr>
                          <a:solidFill>
                            <a:schemeClr val="accent2">
                              <a:satOff val="-13916"/>
                              <a:lumOff val="13989"/>
                            </a:schemeClr>
                          </a:solidFill>
                        </a:rPr>
                        <a:t>1</a:t>
                      </a:r>
                      <a:r>
                        <a:t>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a:t>
                      </a:r>
                      <a:r>
                        <a:rPr>
                          <a:solidFill>
                            <a:schemeClr val="accent2">
                              <a:satOff val="-13916"/>
                              <a:lumOff val="13989"/>
                            </a:schemeClr>
                          </a:solidFill>
                        </a:rPr>
                        <a:t>1</a:t>
                      </a:r>
                      <a:r>
                        <a:t>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a:t>
                      </a:r>
                      <a:r>
                        <a:rPr>
                          <a:solidFill>
                            <a:schemeClr val="accent2">
                              <a:satOff val="-13916"/>
                              <a:lumOff val="13989"/>
                            </a:schemeClr>
                          </a:solidFill>
                        </a:rPr>
                        <a:t>1</a:t>
                      </a:r>
                      <a:r>
                        <a:t>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a:t>
                      </a:r>
                      <a:r>
                        <a:rPr>
                          <a:solidFill>
                            <a:schemeClr val="accent2">
                              <a:satOff val="-13916"/>
                              <a:lumOff val="13989"/>
                            </a:schemeClr>
                          </a:solidFill>
                        </a:rPr>
                        <a:t>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087" name="Least Significant Bit"/>
          <p:cNvSpPr/>
          <p:nvPr/>
        </p:nvSpPr>
        <p:spPr>
          <a:xfrm>
            <a:off x="7660820" y="62872"/>
            <a:ext cx="102656" cy="887422"/>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endParaRPr lang="vi-VN" dirty="0"/>
          </a:p>
        </p:txBody>
      </p:sp>
      <p:sp>
        <p:nvSpPr>
          <p:cNvPr id="3089" name="13   -&gt;   12  -&gt;    8  -&gt;  0"/>
          <p:cNvSpPr/>
          <p:nvPr/>
        </p:nvSpPr>
        <p:spPr>
          <a:xfrm>
            <a:off x="3780141" y="6669431"/>
            <a:ext cx="782151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13   -&gt;   12  -&gt;    8  -&gt;  0</a:t>
            </a:r>
          </a:p>
        </p:txBody>
      </p:sp>
      <p:sp>
        <p:nvSpPr>
          <p:cNvPr id="3090" name="1101  -&gt;  1100 -&gt;  1000 -&gt; 0000"/>
          <p:cNvSpPr/>
          <p:nvPr/>
        </p:nvSpPr>
        <p:spPr>
          <a:xfrm>
            <a:off x="3250876" y="7340818"/>
            <a:ext cx="892254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1101  -&gt;  1100 -&gt;  1000 -&gt; 0000</a:t>
            </a:r>
          </a:p>
        </p:txBody>
      </p:sp>
      <p:sp>
        <p:nvSpPr>
          <p:cNvPr id="3091" name="Idea: Place an edge between values who only differ by their Least Significant Bit (LSB) in binary."/>
          <p:cNvSpPr/>
          <p:nvPr/>
        </p:nvSpPr>
        <p:spPr>
          <a:xfrm>
            <a:off x="3056654" y="2915345"/>
            <a:ext cx="9672205"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en-US" dirty="0">
              <a:solidFill>
                <a:schemeClr val="accent2">
                  <a:lumMod val="60000"/>
                  <a:lumOff val="40000"/>
                </a:schemeClr>
              </a:solidFill>
            </a:endParaRPr>
          </a:p>
        </p:txBody>
      </p:sp>
      <p:sp>
        <p:nvSpPr>
          <p:cNvPr id="3092" name="In other words: Place an edge between nodes i and i without its LSB."/>
          <p:cNvSpPr/>
          <p:nvPr/>
        </p:nvSpPr>
        <p:spPr>
          <a:xfrm>
            <a:off x="3749337" y="5089532"/>
            <a:ext cx="7925624"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VN" dirty="0"/>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0"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01"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0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3" name="16   -&gt;    0"/>
          <p:cNvSpPr/>
          <p:nvPr/>
        </p:nvSpPr>
        <p:spPr>
          <a:xfrm>
            <a:off x="5186474" y="8000155"/>
            <a:ext cx="3692650"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16   -&gt;    0</a:t>
            </a:r>
          </a:p>
        </p:txBody>
      </p:sp>
      <p:sp>
        <p:nvSpPr>
          <p:cNvPr id="3104" name="10000  -&gt;  00000"/>
          <p:cNvSpPr/>
          <p:nvPr/>
        </p:nvSpPr>
        <p:spPr>
          <a:xfrm>
            <a:off x="4657209" y="8671542"/>
            <a:ext cx="479368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t> 10000  -&gt;  00000</a:t>
            </a:r>
          </a:p>
        </p:txBody>
      </p:sp>
      <p:graphicFrame>
        <p:nvGraphicFramePr>
          <p:cNvPr id="3105"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06"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4"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095"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
        <p:nvSpPr>
          <p:cNvPr id="3096"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1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1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3" name="15"/>
          <p:cNvSpPr/>
          <p:nvPr/>
        </p:nvSpPr>
        <p:spPr>
          <a:xfrm>
            <a:off x="2933317" y="7634809"/>
            <a:ext cx="112357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15  </a:t>
            </a:r>
          </a:p>
        </p:txBody>
      </p:sp>
      <p:sp>
        <p:nvSpPr>
          <p:cNvPr id="3114" name="1111"/>
          <p:cNvSpPr/>
          <p:nvPr/>
        </p:nvSpPr>
        <p:spPr>
          <a:xfrm>
            <a:off x="2404052" y="8306196"/>
            <a:ext cx="162821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1111 </a:t>
            </a:r>
          </a:p>
        </p:txBody>
      </p:sp>
      <p:graphicFrame>
        <p:nvGraphicFramePr>
          <p:cNvPr id="3115"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16"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1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9"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20"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2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2" name="15   -&gt;   14"/>
          <p:cNvSpPr/>
          <p:nvPr/>
        </p:nvSpPr>
        <p:spPr>
          <a:xfrm>
            <a:off x="2933317" y="7634809"/>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15   -&gt;   14</a:t>
            </a:r>
          </a:p>
        </p:txBody>
      </p:sp>
      <p:sp>
        <p:nvSpPr>
          <p:cNvPr id="3123" name="1111  -&gt;  1110"/>
          <p:cNvSpPr/>
          <p:nvPr/>
        </p:nvSpPr>
        <p:spPr>
          <a:xfrm>
            <a:off x="2404052" y="8306196"/>
            <a:ext cx="3899093"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1111  -&gt;  1110</a:t>
            </a:r>
          </a:p>
        </p:txBody>
      </p:sp>
      <p:graphicFrame>
        <p:nvGraphicFramePr>
          <p:cNvPr id="3124"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25"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26"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2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8"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2"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33"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3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5" name="15   -&gt;   14  -&gt;   12"/>
          <p:cNvSpPr/>
          <p:nvPr/>
        </p:nvSpPr>
        <p:spPr>
          <a:xfrm>
            <a:off x="2933317" y="7634809"/>
            <a:ext cx="5413010"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15   -&gt;   14  -&gt;   12</a:t>
            </a:r>
          </a:p>
        </p:txBody>
      </p:sp>
      <p:sp>
        <p:nvSpPr>
          <p:cNvPr id="3136" name="1111  -&gt;  1110 -&gt;  1100"/>
          <p:cNvSpPr/>
          <p:nvPr/>
        </p:nvSpPr>
        <p:spPr>
          <a:xfrm>
            <a:off x="2404052" y="8306196"/>
            <a:ext cx="616996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1111  -&gt;  1110 -&gt;  1100</a:t>
            </a:r>
          </a:p>
        </p:txBody>
      </p:sp>
      <p:graphicFrame>
        <p:nvGraphicFramePr>
          <p:cNvPr id="3137"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38"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39"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40"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41"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2"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3"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5"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46"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47"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8" name="15   -&gt;   14  -&gt;   12  -&gt;  8"/>
          <p:cNvSpPr/>
          <p:nvPr/>
        </p:nvSpPr>
        <p:spPr>
          <a:xfrm>
            <a:off x="2933317" y="7634809"/>
            <a:ext cx="717924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15   -&gt;   14  -&gt;   12  -&gt;  8</a:t>
            </a:r>
          </a:p>
        </p:txBody>
      </p:sp>
      <p:sp>
        <p:nvSpPr>
          <p:cNvPr id="3149" name="1111  -&gt;  1110 -&gt;  1100 -&gt; 1000"/>
          <p:cNvSpPr/>
          <p:nvPr/>
        </p:nvSpPr>
        <p:spPr>
          <a:xfrm>
            <a:off x="2404052" y="8306196"/>
            <a:ext cx="818852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1111  -&gt;  1110 -&gt;  1100 -&gt; 1000</a:t>
            </a:r>
          </a:p>
        </p:txBody>
      </p:sp>
      <p:graphicFrame>
        <p:nvGraphicFramePr>
          <p:cNvPr id="3150"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51"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2"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53"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54"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5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8"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6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6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3" name="15   -&gt;   14  -&gt;   12  -&gt;  8   -&gt;   0"/>
          <p:cNvSpPr/>
          <p:nvPr/>
        </p:nvSpPr>
        <p:spPr>
          <a:xfrm>
            <a:off x="2933317" y="7634809"/>
            <a:ext cx="9450122"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15   -&gt;   14  -&gt;   12  -&gt;  8   -&gt;   0</a:t>
            </a:r>
          </a:p>
        </p:txBody>
      </p:sp>
      <p:sp>
        <p:nvSpPr>
          <p:cNvPr id="3164" name="1111  -&gt;  1110 -&gt;  1100 -&gt; 1000 -&gt; 0000"/>
          <p:cNvSpPr/>
          <p:nvPr/>
        </p:nvSpPr>
        <p:spPr>
          <a:xfrm>
            <a:off x="2404052" y="8306196"/>
            <a:ext cx="10207080"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1111  -&gt;  1110 -&gt;  1100 -&gt; 1000 -&gt; 0000</a:t>
            </a:r>
          </a:p>
        </p:txBody>
      </p:sp>
      <p:sp>
        <p:nvSpPr>
          <p:cNvPr id="3165"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66"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67"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68"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69"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0"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1"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173"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74"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77"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7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9"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0"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81"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82"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8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8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187"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188" name="13   -&gt;   12"/>
          <p:cNvSpPr/>
          <p:nvPr/>
        </p:nvSpPr>
        <p:spPr>
          <a:xfrm>
            <a:off x="5715740" y="7710418"/>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13   -&gt;   12</a:t>
            </a:r>
          </a:p>
        </p:txBody>
      </p:sp>
      <p:sp>
        <p:nvSpPr>
          <p:cNvPr id="3189" name="1101  -&gt;  1100"/>
          <p:cNvSpPr/>
          <p:nvPr/>
        </p:nvSpPr>
        <p:spPr>
          <a:xfrm>
            <a:off x="5186474" y="8381805"/>
            <a:ext cx="389909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1101  -&gt;  1100</a:t>
            </a:r>
          </a:p>
        </p:txBody>
      </p:sp>
      <p:sp>
        <p:nvSpPr>
          <p:cNvPr id="3190"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9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2"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6"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197"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19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9"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00"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01"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02"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0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207"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208" name="11"/>
          <p:cNvSpPr/>
          <p:nvPr/>
        </p:nvSpPr>
        <p:spPr>
          <a:xfrm>
            <a:off x="5110865" y="7824905"/>
            <a:ext cx="618940"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11</a:t>
            </a:r>
          </a:p>
        </p:txBody>
      </p:sp>
      <p:sp>
        <p:nvSpPr>
          <p:cNvPr id="3209" name="1011"/>
          <p:cNvSpPr/>
          <p:nvPr/>
        </p:nvSpPr>
        <p:spPr>
          <a:xfrm>
            <a:off x="4581600" y="8496292"/>
            <a:ext cx="137589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1011</a:t>
            </a:r>
          </a:p>
        </p:txBody>
      </p:sp>
      <p:sp>
        <p:nvSpPr>
          <p:cNvPr id="3210"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1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2"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13"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Given an array of integer values compute the range sum between index [i, j)."/>
          <p:cNvSpPr/>
          <p:nvPr/>
        </p:nvSpPr>
        <p:spPr>
          <a:xfrm>
            <a:off x="952500" y="2429287"/>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30" name="Table"/>
          <p:cNvGraphicFramePr/>
          <p:nvPr>
            <p:extLst>
              <p:ext uri="{D42A27DB-BD31-4B8C-83A1-F6EECF244321}">
                <p14:modId xmlns:p14="http://schemas.microsoft.com/office/powerpoint/2010/main" val="2253115956"/>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1" name="Table"/>
          <p:cNvGraphicFramePr/>
          <p:nvPr>
            <p:extLst>
              <p:ext uri="{D42A27DB-BD31-4B8C-83A1-F6EECF244321}">
                <p14:modId xmlns:p14="http://schemas.microsoft.com/office/powerpoint/2010/main" val="2001837406"/>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32"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33"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34" name="Table"/>
          <p:cNvGraphicFramePr/>
          <p:nvPr>
            <p:extLst>
              <p:ext uri="{D42A27DB-BD31-4B8C-83A1-F6EECF244321}">
                <p14:modId xmlns:p14="http://schemas.microsoft.com/office/powerpoint/2010/main" val="957238376"/>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5"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dirty="0" err="1">
                <a:solidFill>
                  <a:srgbClr val="E8EAED"/>
                </a:solidFill>
                <a:ea typeface="+mj-lt"/>
                <a:cs typeface="+mj-lt"/>
              </a:rPr>
              <a:t>Đặt</a:t>
            </a:r>
            <a:r>
              <a:rPr lang="en-US" sz="3200" dirty="0">
                <a:solidFill>
                  <a:srgbClr val="E8EAED"/>
                </a:solidFill>
                <a:ea typeface="+mj-lt"/>
                <a:cs typeface="+mj-lt"/>
              </a:rPr>
              <a:t> P </a:t>
            </a:r>
            <a:r>
              <a:rPr lang="en-US" sz="3200" dirty="0" err="1">
                <a:solidFill>
                  <a:srgbClr val="E8EAED"/>
                </a:solidFill>
                <a:ea typeface="+mj-lt"/>
                <a:cs typeface="+mj-lt"/>
              </a:rPr>
              <a:t>là</a:t>
            </a:r>
            <a:r>
              <a:rPr lang="en-US" sz="3200" dirty="0">
                <a:solidFill>
                  <a:srgbClr val="E8EAED"/>
                </a:solidFill>
                <a:ea typeface="+mj-lt"/>
                <a:cs typeface="+mj-lt"/>
              </a:rPr>
              <a:t> </a:t>
            </a:r>
            <a:r>
              <a:rPr lang="en-US" sz="3200" dirty="0" err="1">
                <a:solidFill>
                  <a:srgbClr val="E8EAED"/>
                </a:solidFill>
                <a:ea typeface="+mj-lt"/>
                <a:cs typeface="+mj-lt"/>
              </a:rPr>
              <a:t>một</a:t>
            </a:r>
            <a:r>
              <a:rPr lang="en-US" sz="3200" dirty="0">
                <a:solidFill>
                  <a:srgbClr val="E8EAED"/>
                </a:solidFill>
                <a:ea typeface="+mj-lt"/>
                <a:cs typeface="+mj-lt"/>
              </a:rPr>
              <a:t> </a:t>
            </a:r>
            <a:r>
              <a:rPr lang="en-US" sz="3200" dirty="0" err="1">
                <a:solidFill>
                  <a:srgbClr val="E8EAED"/>
                </a:solidFill>
                <a:ea typeface="+mj-lt"/>
                <a:cs typeface="+mj-lt"/>
              </a:rPr>
              <a:t>mảng</a:t>
            </a:r>
            <a:r>
              <a:rPr lang="en-US" sz="3200" dirty="0">
                <a:solidFill>
                  <a:srgbClr val="E8EAED"/>
                </a:solidFill>
                <a:ea typeface="+mj-lt"/>
                <a:cs typeface="+mj-lt"/>
              </a:rPr>
              <a:t> </a:t>
            </a:r>
            <a:r>
              <a:rPr lang="en-US" sz="3200" dirty="0" err="1">
                <a:solidFill>
                  <a:srgbClr val="E8EAED"/>
                </a:solidFill>
                <a:ea typeface="+mj-lt"/>
                <a:cs typeface="+mj-lt"/>
              </a:rPr>
              <a:t>chứa</a:t>
            </a:r>
            <a:r>
              <a:rPr lang="en-US" sz="3200" dirty="0">
                <a:solidFill>
                  <a:srgbClr val="E8EAED"/>
                </a:solidFill>
                <a:ea typeface="+mj-lt"/>
                <a:cs typeface="+mj-lt"/>
              </a:rPr>
              <a:t> </a:t>
            </a:r>
            <a:r>
              <a:rPr lang="en-US" sz="3200" dirty="0" err="1">
                <a:solidFill>
                  <a:srgbClr val="E8EAED"/>
                </a:solidFill>
                <a:ea typeface="+mj-lt"/>
                <a:cs typeface="+mj-lt"/>
              </a:rPr>
              <a:t>tất</a:t>
            </a:r>
            <a:r>
              <a:rPr lang="en-US" sz="3200" dirty="0">
                <a:solidFill>
                  <a:srgbClr val="E8EAED"/>
                </a:solidFill>
                <a:ea typeface="+mj-lt"/>
                <a:cs typeface="+mj-lt"/>
              </a:rPr>
              <a:t> </a:t>
            </a:r>
            <a:r>
              <a:rPr lang="en-US" sz="3200" dirty="0" err="1">
                <a:solidFill>
                  <a:srgbClr val="E8EAED"/>
                </a:solidFill>
                <a:ea typeface="+mj-lt"/>
                <a:cs typeface="+mj-lt"/>
              </a:rPr>
              <a:t>cả</a:t>
            </a:r>
            <a:r>
              <a:rPr lang="en-US" sz="3200" dirty="0">
                <a:solidFill>
                  <a:srgbClr val="E8EAED"/>
                </a:solidFill>
                <a:ea typeface="+mj-lt"/>
                <a:cs typeface="+mj-lt"/>
              </a:rPr>
              <a:t> </a:t>
            </a:r>
            <a:r>
              <a:rPr lang="en-US" sz="3200" dirty="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dirty="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dirty="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dirty="0" err="1">
                <a:solidFill>
                  <a:srgbClr val="E8EAED"/>
                </a:solidFill>
                <a:ea typeface="+mj-lt"/>
                <a:cs typeface="+mj-lt"/>
              </a:rPr>
              <a:t>của</a:t>
            </a:r>
            <a:r>
              <a:rPr lang="vi-VN" dirty="0"/>
              <a:t> </a:t>
            </a:r>
            <a:r>
              <a:rPr dirty="0"/>
              <a:t>A.</a:t>
            </a:r>
            <a:endParaRPr lang="vi-VN" dirty="0"/>
          </a:p>
        </p:txBody>
      </p:sp>
      <p:sp>
        <p:nvSpPr>
          <p:cNvPr id="236"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7"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218"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21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0"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21"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2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2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24"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228"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229" name="11   -&gt;   10"/>
          <p:cNvSpPr/>
          <p:nvPr/>
        </p:nvSpPr>
        <p:spPr>
          <a:xfrm>
            <a:off x="5110865" y="7824905"/>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11   -&gt;   10</a:t>
            </a:r>
          </a:p>
        </p:txBody>
      </p:sp>
      <p:sp>
        <p:nvSpPr>
          <p:cNvPr id="3230" name="1011  -&gt;  1010"/>
          <p:cNvSpPr/>
          <p:nvPr/>
        </p:nvSpPr>
        <p:spPr>
          <a:xfrm>
            <a:off x="4581600" y="8496292"/>
            <a:ext cx="3899093"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1011  -&gt;  1010</a:t>
            </a:r>
          </a:p>
        </p:txBody>
      </p:sp>
      <p:sp>
        <p:nvSpPr>
          <p:cNvPr id="3231"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32"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3"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34"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5"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8"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239"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240"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1"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42"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43"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44"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45"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6"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7"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8"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249"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250" name="11   -&gt;   10  -&gt;  8"/>
          <p:cNvSpPr/>
          <p:nvPr/>
        </p:nvSpPr>
        <p:spPr>
          <a:xfrm>
            <a:off x="5110865" y="7824905"/>
            <a:ext cx="4908372"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11   -&gt;   10  -&gt;  8</a:t>
            </a:r>
          </a:p>
        </p:txBody>
      </p:sp>
      <p:sp>
        <p:nvSpPr>
          <p:cNvPr id="3251" name="1011  -&gt;  1010 -&gt; 1000"/>
          <p:cNvSpPr/>
          <p:nvPr/>
        </p:nvSpPr>
        <p:spPr>
          <a:xfrm>
            <a:off x="4581600" y="8496292"/>
            <a:ext cx="591764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 1011  -&gt;  1010 -&gt; 1000</a:t>
            </a:r>
          </a:p>
        </p:txBody>
      </p:sp>
      <p:sp>
        <p:nvSpPr>
          <p:cNvPr id="3252"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5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55"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5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8"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2"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263"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264"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5"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66"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67"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68"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69"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0"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1"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2"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273"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274" name="9   -&gt;   8"/>
          <p:cNvSpPr/>
          <p:nvPr/>
        </p:nvSpPr>
        <p:spPr>
          <a:xfrm>
            <a:off x="6393401" y="7688808"/>
            <a:ext cx="2637496"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9   -&gt;   8</a:t>
            </a:r>
          </a:p>
        </p:txBody>
      </p:sp>
      <p:sp>
        <p:nvSpPr>
          <p:cNvPr id="3275" name="1001 -&gt; 1000"/>
          <p:cNvSpPr/>
          <p:nvPr/>
        </p:nvSpPr>
        <p:spPr>
          <a:xfrm>
            <a:off x="6141081" y="8254342"/>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1001 -&gt; 1000</a:t>
            </a:r>
          </a:p>
        </p:txBody>
      </p:sp>
      <p:sp>
        <p:nvSpPr>
          <p:cNvPr id="3276"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77"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8"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79"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80"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2"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283"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4"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6"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287"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288"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90"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91"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292"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93"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4"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5"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6"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297"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298" name="7"/>
          <p:cNvSpPr/>
          <p:nvPr/>
        </p:nvSpPr>
        <p:spPr>
          <a:xfrm>
            <a:off x="4597148" y="7537589"/>
            <a:ext cx="366620"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7</a:t>
            </a:r>
          </a:p>
        </p:txBody>
      </p:sp>
      <p:sp>
        <p:nvSpPr>
          <p:cNvPr id="3299" name="0111"/>
          <p:cNvSpPr/>
          <p:nvPr/>
        </p:nvSpPr>
        <p:spPr>
          <a:xfrm>
            <a:off x="4122525" y="8178733"/>
            <a:ext cx="112357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0111</a:t>
            </a:r>
          </a:p>
        </p:txBody>
      </p:sp>
      <p:sp>
        <p:nvSpPr>
          <p:cNvPr id="3300"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0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03"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04"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5"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6"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30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8"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09"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1"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312"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31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4"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5"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16"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17"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1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1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322"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323" name="7  -&gt;   6"/>
          <p:cNvSpPr/>
          <p:nvPr/>
        </p:nvSpPr>
        <p:spPr>
          <a:xfrm>
            <a:off x="4597148" y="7537589"/>
            <a:ext cx="2385176"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7  -&gt;   6</a:t>
            </a:r>
          </a:p>
        </p:txBody>
      </p:sp>
      <p:sp>
        <p:nvSpPr>
          <p:cNvPr id="3324" name="0111 -&gt; 0110"/>
          <p:cNvSpPr/>
          <p:nvPr/>
        </p:nvSpPr>
        <p:spPr>
          <a:xfrm>
            <a:off x="4122525" y="8178733"/>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0111 -&gt; 0110</a:t>
            </a:r>
          </a:p>
        </p:txBody>
      </p:sp>
      <p:sp>
        <p:nvSpPr>
          <p:cNvPr id="3325"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26"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28"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29"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1"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33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34"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6"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0"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341"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342"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3"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44"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45"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46"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47"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8"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9"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0"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351"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352" name="7  -&gt;   6  -&gt;  4"/>
          <p:cNvSpPr/>
          <p:nvPr/>
        </p:nvSpPr>
        <p:spPr>
          <a:xfrm>
            <a:off x="4597148" y="7537589"/>
            <a:ext cx="4151412"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7  -&gt;   6  -&gt;  4</a:t>
            </a:r>
          </a:p>
        </p:txBody>
      </p:sp>
      <p:sp>
        <p:nvSpPr>
          <p:cNvPr id="3353" name="0111 -&gt; 0110 -&gt; 0100"/>
          <p:cNvSpPr/>
          <p:nvPr/>
        </p:nvSpPr>
        <p:spPr>
          <a:xfrm>
            <a:off x="4122525" y="8178733"/>
            <a:ext cx="5160691"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0111 -&gt; 0110 -&gt; 0100</a:t>
            </a:r>
          </a:p>
        </p:txBody>
      </p:sp>
      <p:sp>
        <p:nvSpPr>
          <p:cNvPr id="3354"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55"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6"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57"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58"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9"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0"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361"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2"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63"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64"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6"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370"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37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73"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74"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75"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76"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8"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9"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380"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381" name="7  -&gt;   6  -&gt;  4   -&gt; 0"/>
          <p:cNvSpPr/>
          <p:nvPr/>
        </p:nvSpPr>
        <p:spPr>
          <a:xfrm>
            <a:off x="4597148" y="7537589"/>
            <a:ext cx="591764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7  -&gt;   6  -&gt;  4   -&gt; 0</a:t>
            </a:r>
          </a:p>
        </p:txBody>
      </p:sp>
      <p:sp>
        <p:nvSpPr>
          <p:cNvPr id="3382" name="0111 -&gt; 0110 -&gt; 0100 -&gt; 0000"/>
          <p:cNvSpPr/>
          <p:nvPr/>
        </p:nvSpPr>
        <p:spPr>
          <a:xfrm>
            <a:off x="4122525" y="8178733"/>
            <a:ext cx="717924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0111 -&gt; 0110 -&gt; 0100 -&gt; 0000</a:t>
            </a:r>
          </a:p>
        </p:txBody>
      </p:sp>
      <p:sp>
        <p:nvSpPr>
          <p:cNvPr id="3383"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84"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5"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86"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87"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8"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9"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390"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1"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92"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93"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94"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5"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6"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400"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401"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2"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03"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04"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05"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06"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7"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8"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9"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0"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11"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2"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13"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14"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5"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6"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17"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8"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19"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20"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21"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2"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3"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424"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425"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26"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7" name="5  -&gt;   4"/>
          <p:cNvSpPr/>
          <p:nvPr/>
        </p:nvSpPr>
        <p:spPr>
          <a:xfrm>
            <a:off x="6688518" y="7461980"/>
            <a:ext cx="238517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5  -&gt;   4</a:t>
            </a:r>
          </a:p>
        </p:txBody>
      </p:sp>
      <p:sp>
        <p:nvSpPr>
          <p:cNvPr id="3428" name="0101 -&gt; 0100"/>
          <p:cNvSpPr/>
          <p:nvPr/>
        </p:nvSpPr>
        <p:spPr>
          <a:xfrm>
            <a:off x="6213896" y="8103123"/>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0101 -&gt; 0100</a:t>
            </a:r>
          </a:p>
        </p:txBody>
      </p:sp>
      <p:sp>
        <p:nvSpPr>
          <p:cNvPr id="3429"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1"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432"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43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4"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35"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36"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37"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2"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4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4"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45"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4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49"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51"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52"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53"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5"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456"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457"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58"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9" name="3"/>
          <p:cNvSpPr/>
          <p:nvPr/>
        </p:nvSpPr>
        <p:spPr>
          <a:xfrm>
            <a:off x="5606426" y="7294744"/>
            <a:ext cx="61893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3 </a:t>
            </a:r>
          </a:p>
        </p:txBody>
      </p:sp>
      <p:sp>
        <p:nvSpPr>
          <p:cNvPr id="3460" name="0011"/>
          <p:cNvSpPr/>
          <p:nvPr/>
        </p:nvSpPr>
        <p:spPr>
          <a:xfrm>
            <a:off x="5131803" y="7935888"/>
            <a:ext cx="1123579"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0011</a:t>
            </a:r>
          </a:p>
        </p:txBody>
      </p:sp>
      <p:sp>
        <p:nvSpPr>
          <p:cNvPr id="3461"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62"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4" name="0"/>
          <p:cNvSpPr/>
          <p:nvPr/>
        </p:nvSpPr>
        <p:spPr>
          <a:xfrm>
            <a:off x="7562644" y="1241078"/>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465" name="16"/>
          <p:cNvSpPr/>
          <p:nvPr/>
        </p:nvSpPr>
        <p:spPr>
          <a:xfrm>
            <a:off x="11654631" y="3200103"/>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466"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7" name="8"/>
          <p:cNvSpPr/>
          <p:nvPr/>
        </p:nvSpPr>
        <p:spPr>
          <a:xfrm>
            <a:off x="8661093" y="3200103"/>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68" name="12"/>
          <p:cNvSpPr/>
          <p:nvPr/>
        </p:nvSpPr>
        <p:spPr>
          <a:xfrm>
            <a:off x="986733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69" name="14"/>
          <p:cNvSpPr/>
          <p:nvPr/>
        </p:nvSpPr>
        <p:spPr>
          <a:xfrm>
            <a:off x="11073577"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70" name="15"/>
          <p:cNvSpPr/>
          <p:nvPr/>
        </p:nvSpPr>
        <p:spPr>
          <a:xfrm>
            <a:off x="11073577" y="6329141"/>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71"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2"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3"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4"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5" name="13"/>
          <p:cNvSpPr/>
          <p:nvPr/>
        </p:nvSpPr>
        <p:spPr>
          <a:xfrm>
            <a:off x="9867335" y="5247424"/>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76"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77" name="10"/>
          <p:cNvSpPr/>
          <p:nvPr/>
        </p:nvSpPr>
        <p:spPr>
          <a:xfrm>
            <a:off x="8661093"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78" name="11"/>
          <p:cNvSpPr/>
          <p:nvPr/>
        </p:nvSpPr>
        <p:spPr>
          <a:xfrm>
            <a:off x="8661093" y="5234522"/>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79"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9"/>
          <p:cNvSpPr/>
          <p:nvPr/>
        </p:nvSpPr>
        <p:spPr>
          <a:xfrm>
            <a:off x="7454851" y="4217313"/>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482"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4"/>
          <p:cNvSpPr/>
          <p:nvPr/>
        </p:nvSpPr>
        <p:spPr>
          <a:xfrm>
            <a:off x="6073941"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84" name="6"/>
          <p:cNvSpPr/>
          <p:nvPr/>
        </p:nvSpPr>
        <p:spPr>
          <a:xfrm>
            <a:off x="6551315" y="424311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85" name="7"/>
          <p:cNvSpPr/>
          <p:nvPr/>
        </p:nvSpPr>
        <p:spPr>
          <a:xfrm>
            <a:off x="6551315" y="5260325"/>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86"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7"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8"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489"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490" name="5"/>
          <p:cNvSpPr/>
          <p:nvPr/>
        </p:nvSpPr>
        <p:spPr>
          <a:xfrm>
            <a:off x="5540431"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91"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2" name="3  -&gt;   2"/>
          <p:cNvSpPr/>
          <p:nvPr/>
        </p:nvSpPr>
        <p:spPr>
          <a:xfrm>
            <a:off x="5606426" y="7294744"/>
            <a:ext cx="2385176"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3  -&gt;   2</a:t>
            </a:r>
          </a:p>
        </p:txBody>
      </p:sp>
      <p:sp>
        <p:nvSpPr>
          <p:cNvPr id="3493" name="0011 -&gt; 0010"/>
          <p:cNvSpPr/>
          <p:nvPr/>
        </p:nvSpPr>
        <p:spPr>
          <a:xfrm>
            <a:off x="5131803" y="7935888"/>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0011 -&gt; 0010</a:t>
            </a:r>
          </a:p>
        </p:txBody>
      </p:sp>
      <p:sp>
        <p:nvSpPr>
          <p:cNvPr id="3494" name="2"/>
          <p:cNvSpPr/>
          <p:nvPr/>
        </p:nvSpPr>
        <p:spPr>
          <a:xfrm>
            <a:off x="4783656" y="3225906"/>
            <a:ext cx="660224"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5" name="3"/>
          <p:cNvSpPr/>
          <p:nvPr/>
        </p:nvSpPr>
        <p:spPr>
          <a:xfrm>
            <a:off x="4783656" y="4243116"/>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6"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7"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Given an array of integer values compute the range sum between index [i, j)."/>
          <p:cNvSpPr/>
          <p:nvPr/>
        </p:nvSpPr>
        <p:spPr>
          <a:xfrm>
            <a:off x="936733" y="2429287"/>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39" name="Table"/>
          <p:cNvGraphicFramePr/>
          <p:nvPr>
            <p:extLst>
              <p:ext uri="{D42A27DB-BD31-4B8C-83A1-F6EECF244321}">
                <p14:modId xmlns:p14="http://schemas.microsoft.com/office/powerpoint/2010/main" val="1758377972"/>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0" name="Table"/>
          <p:cNvGraphicFramePr/>
          <p:nvPr>
            <p:extLst>
              <p:ext uri="{D42A27DB-BD31-4B8C-83A1-F6EECF244321}">
                <p14:modId xmlns:p14="http://schemas.microsoft.com/office/powerpoint/2010/main" val="1305986890"/>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41"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42"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43" name="Table"/>
          <p:cNvGraphicFramePr/>
          <p:nvPr>
            <p:extLst>
              <p:ext uri="{D42A27DB-BD31-4B8C-83A1-F6EECF244321}">
                <p14:modId xmlns:p14="http://schemas.microsoft.com/office/powerpoint/2010/main" val="2074735880"/>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44"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45"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1"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502"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503"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4"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05"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06"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07"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08"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9"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0"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1"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13"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15"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16"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7"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519"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0"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21"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22"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23"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4"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5"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526"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527"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28"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9" name="3  -&gt;   2  -&gt;  0"/>
          <p:cNvSpPr/>
          <p:nvPr/>
        </p:nvSpPr>
        <p:spPr>
          <a:xfrm>
            <a:off x="5606426" y="7294744"/>
            <a:ext cx="4151412"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3  -&gt;   2  -&gt;  0</a:t>
            </a:r>
          </a:p>
        </p:txBody>
      </p:sp>
      <p:sp>
        <p:nvSpPr>
          <p:cNvPr id="3530" name="0011 -&gt; 0010 -&gt; 0000"/>
          <p:cNvSpPr/>
          <p:nvPr/>
        </p:nvSpPr>
        <p:spPr>
          <a:xfrm>
            <a:off x="5131803" y="7935888"/>
            <a:ext cx="5160691"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0011 -&gt; 0010 -&gt; 0000</a:t>
            </a:r>
          </a:p>
        </p:txBody>
      </p:sp>
      <p:sp>
        <p:nvSpPr>
          <p:cNvPr id="3531"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32"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33"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4"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5"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7"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538"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539"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0"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1"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42"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43"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44"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6"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8"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49"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0"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51"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52"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555"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6"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57"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58"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59"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1"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562"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solidFill>
                            <a:schemeClr val="accent4">
                              <a:hueOff val="102361"/>
                              <a:satOff val="14118"/>
                              <a:lumOff val="10675"/>
                            </a:schemeClr>
                          </a:solidFill>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563"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64"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1  -&gt;  0"/>
          <p:cNvSpPr/>
          <p:nvPr/>
        </p:nvSpPr>
        <p:spPr>
          <a:xfrm>
            <a:off x="6548563" y="7294744"/>
            <a:ext cx="213285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1  -&gt;  0</a:t>
            </a:r>
          </a:p>
        </p:txBody>
      </p:sp>
      <p:sp>
        <p:nvSpPr>
          <p:cNvPr id="3566" name="0001 -&gt; 0000"/>
          <p:cNvSpPr/>
          <p:nvPr/>
        </p:nvSpPr>
        <p:spPr>
          <a:xfrm>
            <a:off x="6073941" y="7935888"/>
            <a:ext cx="3142135"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3300"/>
            </a:lvl1pPr>
          </a:lstStyle>
          <a:p>
            <a:r>
              <a:t>0001 -&gt; 0000</a:t>
            </a:r>
          </a:p>
        </p:txBody>
      </p:sp>
      <p:sp>
        <p:nvSpPr>
          <p:cNvPr id="3567"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68"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9"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0"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1"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72"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3"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5" name="0"/>
          <p:cNvSpPr/>
          <p:nvPr/>
        </p:nvSpPr>
        <p:spPr>
          <a:xfrm>
            <a:off x="7562644" y="1241078"/>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576" name="16"/>
          <p:cNvSpPr/>
          <p:nvPr/>
        </p:nvSpPr>
        <p:spPr>
          <a:xfrm>
            <a:off x="11654631" y="3200103"/>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577" name="Line"/>
          <p:cNvSpPr/>
          <p:nvPr/>
        </p:nvSpPr>
        <p:spPr>
          <a:xfrm flipH="1" flipV="1">
            <a:off x="8226946" y="1683291"/>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8"/>
          <p:cNvSpPr/>
          <p:nvPr/>
        </p:nvSpPr>
        <p:spPr>
          <a:xfrm>
            <a:off x="8661093"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79" name="12"/>
          <p:cNvSpPr/>
          <p:nvPr/>
        </p:nvSpPr>
        <p:spPr>
          <a:xfrm>
            <a:off x="986733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0" name="14"/>
          <p:cNvSpPr/>
          <p:nvPr/>
        </p:nvSpPr>
        <p:spPr>
          <a:xfrm>
            <a:off x="11073577"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581" name="15"/>
          <p:cNvSpPr/>
          <p:nvPr/>
        </p:nvSpPr>
        <p:spPr>
          <a:xfrm>
            <a:off x="11073577" y="6329141"/>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82" name="Line"/>
          <p:cNvSpPr/>
          <p:nvPr/>
        </p:nvSpPr>
        <p:spPr>
          <a:xfrm flipH="1" flipV="1">
            <a:off x="8073723" y="1874188"/>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3" name="Line"/>
          <p:cNvSpPr/>
          <p:nvPr/>
        </p:nvSpPr>
        <p:spPr>
          <a:xfrm flipV="1">
            <a:off x="11403688" y="5955247"/>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4" name="Line"/>
          <p:cNvSpPr/>
          <p:nvPr/>
        </p:nvSpPr>
        <p:spPr>
          <a:xfrm flipH="1" flipV="1">
            <a:off x="10537267" y="4778935"/>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9283797" y="3761725"/>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13"/>
          <p:cNvSpPr/>
          <p:nvPr/>
        </p:nvSpPr>
        <p:spPr>
          <a:xfrm>
            <a:off x="9867335" y="5247424"/>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87" name="Line"/>
          <p:cNvSpPr/>
          <p:nvPr/>
        </p:nvSpPr>
        <p:spPr>
          <a:xfrm flipV="1">
            <a:off x="10197447"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8" name="10"/>
          <p:cNvSpPr/>
          <p:nvPr/>
        </p:nvSpPr>
        <p:spPr>
          <a:xfrm>
            <a:off x="8661093"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89" name="11"/>
          <p:cNvSpPr/>
          <p:nvPr/>
        </p:nvSpPr>
        <p:spPr>
          <a:xfrm>
            <a:off x="8661093" y="5234522"/>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90" name="Line"/>
          <p:cNvSpPr/>
          <p:nvPr/>
        </p:nvSpPr>
        <p:spPr>
          <a:xfrm flipV="1">
            <a:off x="8991205" y="4892882"/>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1" name="Line"/>
          <p:cNvSpPr/>
          <p:nvPr/>
        </p:nvSpPr>
        <p:spPr>
          <a:xfrm flipV="1">
            <a:off x="8991205" y="3875673"/>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9"/>
          <p:cNvSpPr/>
          <p:nvPr/>
        </p:nvSpPr>
        <p:spPr>
          <a:xfrm>
            <a:off x="7454851" y="4217313"/>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593" name="Line"/>
          <p:cNvSpPr/>
          <p:nvPr/>
        </p:nvSpPr>
        <p:spPr>
          <a:xfrm flipV="1">
            <a:off x="8076925" y="3755185"/>
            <a:ext cx="625025" cy="53627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4" name="4"/>
          <p:cNvSpPr/>
          <p:nvPr/>
        </p:nvSpPr>
        <p:spPr>
          <a:xfrm>
            <a:off x="6073941"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95" name="6"/>
          <p:cNvSpPr/>
          <p:nvPr/>
        </p:nvSpPr>
        <p:spPr>
          <a:xfrm>
            <a:off x="6551315" y="424311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96" name="7"/>
          <p:cNvSpPr/>
          <p:nvPr/>
        </p:nvSpPr>
        <p:spPr>
          <a:xfrm>
            <a:off x="6551315" y="5260325"/>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97" name="Line"/>
          <p:cNvSpPr/>
          <p:nvPr/>
        </p:nvSpPr>
        <p:spPr>
          <a:xfrm flipV="1">
            <a:off x="6671389" y="1806710"/>
            <a:ext cx="957753" cy="14115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8" name="Line"/>
          <p:cNvSpPr/>
          <p:nvPr/>
        </p:nvSpPr>
        <p:spPr>
          <a:xfrm flipV="1">
            <a:off x="6881427" y="4918685"/>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9" name="Line"/>
          <p:cNvSpPr/>
          <p:nvPr/>
        </p:nvSpPr>
        <p:spPr>
          <a:xfrm flipH="1" flipV="1">
            <a:off x="6569793" y="3902358"/>
            <a:ext cx="141415"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3600" name="Table"/>
          <p:cNvGraphicFramePr/>
          <p:nvPr/>
        </p:nvGraphicFramePr>
        <p:xfrm>
          <a:off x="252513"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10000</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601" name="5"/>
          <p:cNvSpPr/>
          <p:nvPr/>
        </p:nvSpPr>
        <p:spPr>
          <a:xfrm>
            <a:off x="5540431"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2" name="Line"/>
          <p:cNvSpPr/>
          <p:nvPr/>
        </p:nvSpPr>
        <p:spPr>
          <a:xfrm flipV="1">
            <a:off x="6070755" y="3894748"/>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3" name="2"/>
          <p:cNvSpPr/>
          <p:nvPr/>
        </p:nvSpPr>
        <p:spPr>
          <a:xfrm>
            <a:off x="4783656" y="322590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04" name="3"/>
          <p:cNvSpPr/>
          <p:nvPr/>
        </p:nvSpPr>
        <p:spPr>
          <a:xfrm>
            <a:off x="4783656" y="4243116"/>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05" name="Line"/>
          <p:cNvSpPr/>
          <p:nvPr/>
        </p:nvSpPr>
        <p:spPr>
          <a:xfrm flipV="1">
            <a:off x="5392203" y="1737094"/>
            <a:ext cx="2190807"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6" name="Line"/>
          <p:cNvSpPr/>
          <p:nvPr/>
        </p:nvSpPr>
        <p:spPr>
          <a:xfrm flipV="1">
            <a:off x="5098844" y="390147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7" name="1"/>
          <p:cNvSpPr/>
          <p:nvPr/>
        </p:nvSpPr>
        <p:spPr>
          <a:xfrm>
            <a:off x="3836270" y="3200103"/>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08" name="Line"/>
          <p:cNvSpPr/>
          <p:nvPr/>
        </p:nvSpPr>
        <p:spPr>
          <a:xfrm flipV="1">
            <a:off x="4437157" y="1649623"/>
            <a:ext cx="3113512" cy="166739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Fenwick Tree Visualization"/>
          <p:cNvSpPr/>
          <p:nvPr/>
        </p:nvSpPr>
        <p:spPr>
          <a:xfrm>
            <a:off x="2585670" y="81132"/>
            <a:ext cx="10252957" cy="850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100" b="1"/>
            </a:lvl1pPr>
          </a:lstStyle>
          <a:p>
            <a:r>
              <a:t>Fenwick Tree Visualization</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1" name="Although the values contained by different Fenwick trees may differ, the actual structure of the tree does not depend on the values it is holding."/>
          <p:cNvSpPr/>
          <p:nvPr/>
        </p:nvSpPr>
        <p:spPr>
          <a:xfrm>
            <a:off x="259670" y="3950406"/>
            <a:ext cx="12485459" cy="242852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3915"/>
            </a:lvl1pPr>
          </a:lstStyle>
          <a:p>
            <a:r>
              <a:rPr lang="vi" sz="3200" dirty="0">
                <a:solidFill>
                  <a:srgbClr val="E8EAED"/>
                </a:solidFill>
                <a:latin typeface="Menlo"/>
              </a:rPr>
              <a:t>Mặc dù các giá trị chứa trong các cây </a:t>
            </a:r>
            <a:r>
              <a:rPr lang="vi" sz="3200" err="1">
                <a:solidFill>
                  <a:srgbClr val="E8EAED"/>
                </a:solidFill>
                <a:latin typeface="Menlo"/>
              </a:rPr>
              <a:t>Fenwick</a:t>
            </a:r>
            <a:r>
              <a:rPr lang="vi" sz="3200" dirty="0">
                <a:solidFill>
                  <a:srgbClr val="E8EAED"/>
                </a:solidFill>
                <a:latin typeface="Menlo"/>
              </a:rPr>
              <a:t> khác nhau có thể khác nhau nhưng cấu trúc thực tế của cây không phụ thuộc vào các giá trị mà nó đang nắm giữ.​</a:t>
            </a:r>
            <a:endParaRPr lang="en-US" sz="3200" dirty="0">
              <a:latin typeface="Menlo"/>
            </a:endParaRPr>
          </a:p>
        </p:txBody>
      </p:sp>
      <p:sp>
        <p:nvSpPr>
          <p:cNvPr id="3612" name="Fenwick Tree Analysis"/>
          <p:cNvSpPr>
            <a:spLocks noGrp="1"/>
          </p:cNvSpPr>
          <p:nvPr>
            <p:ph type="title"/>
          </p:nvPr>
        </p:nvSpPr>
        <p:spPr>
          <a:xfrm>
            <a:off x="-940457" y="25022"/>
            <a:ext cx="14885714" cy="1414690"/>
          </a:xfrm>
          <a:prstGeom prst="rect">
            <a:avLst/>
          </a:prstGeom>
        </p:spPr>
        <p:txBody>
          <a:bodyPr/>
          <a:lstStyle>
            <a:lvl1pPr>
              <a:defRPr sz="7500" b="1"/>
            </a:lvl1pPr>
          </a:lstStyle>
          <a:p>
            <a:r>
              <a:t>Fenwick Tree Analysis</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6" name="The furthest node from the root will always be at most log2(n) nodes deep. This happens when all the trailing bits are 1’s. These numbers are of the form 2n-1."/>
          <p:cNvSpPr/>
          <p:nvPr/>
        </p:nvSpPr>
        <p:spPr>
          <a:xfrm>
            <a:off x="699393" y="1855255"/>
            <a:ext cx="11606015" cy="30928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Autofit/>
          </a:bodyPr>
          <a:lstStyle/>
          <a:p>
            <a:pPr>
              <a:defRPr sz="3800"/>
            </a:pPr>
            <a:br>
              <a:rPr lang="en-US" dirty="0"/>
            </a:br>
            <a:r>
              <a:rPr lang="en-US" err="1">
                <a:solidFill>
                  <a:srgbClr val="E8EAED"/>
                </a:solidFill>
                <a:latin typeface="Arial"/>
                <a:cs typeface="Arial"/>
              </a:rPr>
              <a:t>Nút</a:t>
            </a:r>
            <a:r>
              <a:rPr lang="en-US" dirty="0">
                <a:solidFill>
                  <a:srgbClr val="E8EAED"/>
                </a:solidFill>
                <a:latin typeface="Arial"/>
                <a:cs typeface="Arial"/>
              </a:rPr>
              <a:t> xa </a:t>
            </a:r>
            <a:r>
              <a:rPr lang="en-US" err="1">
                <a:solidFill>
                  <a:srgbClr val="E8EAED"/>
                </a:solidFill>
                <a:latin typeface="Arial"/>
                <a:cs typeface="Arial"/>
              </a:rPr>
              <a:t>nhất</a:t>
            </a:r>
            <a:r>
              <a:rPr lang="en-US" dirty="0">
                <a:solidFill>
                  <a:srgbClr val="E8EAED"/>
                </a:solidFill>
                <a:latin typeface="Arial"/>
                <a:cs typeface="Arial"/>
              </a:rPr>
              <a:t> (</a:t>
            </a:r>
            <a:r>
              <a:rPr lang="en-US" err="1">
                <a:solidFill>
                  <a:srgbClr val="E8EAED"/>
                </a:solidFill>
                <a:latin typeface="Arial"/>
                <a:cs typeface="Arial"/>
              </a:rPr>
              <a:t>Nốt</a:t>
            </a:r>
            <a:r>
              <a:rPr lang="en-US" dirty="0">
                <a:solidFill>
                  <a:srgbClr val="E8EAED"/>
                </a:solidFill>
                <a:latin typeface="Arial"/>
                <a:cs typeface="Arial"/>
              </a:rPr>
              <a:t> </a:t>
            </a:r>
            <a:r>
              <a:rPr lang="en-US" err="1">
                <a:solidFill>
                  <a:srgbClr val="E8EAED"/>
                </a:solidFill>
                <a:latin typeface="Arial"/>
                <a:cs typeface="Arial"/>
              </a:rPr>
              <a:t>lá</a:t>
            </a:r>
            <a:r>
              <a:rPr lang="en-US" dirty="0">
                <a:solidFill>
                  <a:srgbClr val="E8EAED"/>
                </a:solidFill>
                <a:latin typeface="Arial"/>
                <a:cs typeface="Arial"/>
              </a:rPr>
              <a:t>) </a:t>
            </a:r>
            <a:r>
              <a:rPr lang="en-US" err="1">
                <a:solidFill>
                  <a:srgbClr val="E8EAED"/>
                </a:solidFill>
                <a:latin typeface="Arial"/>
                <a:cs typeface="Arial"/>
              </a:rPr>
              <a:t>tính</a:t>
            </a:r>
            <a:r>
              <a:rPr lang="en-US" dirty="0">
                <a:solidFill>
                  <a:srgbClr val="E8EAED"/>
                </a:solidFill>
                <a:latin typeface="Arial"/>
                <a:cs typeface="Arial"/>
              </a:rPr>
              <a:t> </a:t>
            </a:r>
            <a:r>
              <a:rPr lang="en-US" err="1">
                <a:solidFill>
                  <a:srgbClr val="E8EAED"/>
                </a:solidFill>
                <a:latin typeface="Arial"/>
                <a:cs typeface="Arial"/>
              </a:rPr>
              <a:t>từ</a:t>
            </a:r>
            <a:r>
              <a:rPr lang="en-US" dirty="0">
                <a:solidFill>
                  <a:srgbClr val="E8EAED"/>
                </a:solidFill>
                <a:latin typeface="Arial"/>
                <a:cs typeface="Arial"/>
              </a:rPr>
              <a:t> </a:t>
            </a:r>
            <a:r>
              <a:rPr lang="en-US" err="1">
                <a:solidFill>
                  <a:srgbClr val="E8EAED"/>
                </a:solidFill>
                <a:latin typeface="Arial"/>
                <a:cs typeface="Arial"/>
              </a:rPr>
              <a:t>gốc</a:t>
            </a:r>
            <a:r>
              <a:rPr lang="en-US" dirty="0">
                <a:solidFill>
                  <a:srgbClr val="E8EAED"/>
                </a:solidFill>
                <a:latin typeface="Arial"/>
                <a:cs typeface="Arial"/>
              </a:rPr>
              <a:t> </a:t>
            </a:r>
            <a:r>
              <a:rPr lang="en-US" err="1">
                <a:solidFill>
                  <a:srgbClr val="E8EAED"/>
                </a:solidFill>
                <a:latin typeface="Arial"/>
                <a:cs typeface="Arial"/>
              </a:rPr>
              <a:t>sẽ</a:t>
            </a:r>
            <a:r>
              <a:rPr lang="en-US" dirty="0">
                <a:solidFill>
                  <a:srgbClr val="E8EAED"/>
                </a:solidFill>
                <a:latin typeface="Arial"/>
                <a:cs typeface="Arial"/>
              </a:rPr>
              <a:t> </a:t>
            </a:r>
            <a:r>
              <a:rPr lang="en-US" err="1">
                <a:solidFill>
                  <a:srgbClr val="E8EAED"/>
                </a:solidFill>
                <a:latin typeface="Arial"/>
                <a:cs typeface="Arial"/>
              </a:rPr>
              <a:t>luôn</a:t>
            </a:r>
            <a:r>
              <a:rPr lang="en-US" dirty="0">
                <a:solidFill>
                  <a:srgbClr val="E8EAED"/>
                </a:solidFill>
                <a:latin typeface="Arial"/>
                <a:cs typeface="Arial"/>
              </a:rPr>
              <a:t> ở </a:t>
            </a:r>
            <a:r>
              <a:rPr lang="en-US" err="1">
                <a:solidFill>
                  <a:srgbClr val="E8EAED"/>
                </a:solidFill>
                <a:latin typeface="Arial"/>
                <a:cs typeface="Arial"/>
              </a:rPr>
              <a:t>độ</a:t>
            </a:r>
            <a:r>
              <a:rPr lang="en-US" dirty="0">
                <a:solidFill>
                  <a:srgbClr val="E8EAED"/>
                </a:solidFill>
                <a:latin typeface="Arial"/>
                <a:cs typeface="Arial"/>
              </a:rPr>
              <a:t> </a:t>
            </a:r>
            <a:r>
              <a:rPr lang="en-US" err="1">
                <a:solidFill>
                  <a:srgbClr val="E8EAED"/>
                </a:solidFill>
                <a:latin typeface="Arial"/>
                <a:cs typeface="Arial"/>
              </a:rPr>
              <a:t>sâu</a:t>
            </a:r>
            <a:r>
              <a:rPr lang="en-US" dirty="0">
                <a:solidFill>
                  <a:srgbClr val="E8EAED"/>
                </a:solidFill>
                <a:latin typeface="Arial"/>
                <a:cs typeface="Arial"/>
              </a:rPr>
              <a:t> </a:t>
            </a:r>
            <a:r>
              <a:rPr lang="en-US" err="1">
                <a:solidFill>
                  <a:srgbClr val="E8EAED"/>
                </a:solidFill>
                <a:latin typeface="Arial"/>
                <a:cs typeface="Arial"/>
              </a:rPr>
              <a:t>tối</a:t>
            </a:r>
            <a:r>
              <a:rPr lang="en-US" dirty="0">
                <a:solidFill>
                  <a:srgbClr val="E8EAED"/>
                </a:solidFill>
                <a:latin typeface="Arial"/>
                <a:cs typeface="Arial"/>
              </a:rPr>
              <a:t> </a:t>
            </a:r>
            <a:r>
              <a:rPr lang="en-US" err="1">
                <a:solidFill>
                  <a:srgbClr val="E8EAED"/>
                </a:solidFill>
                <a:latin typeface="Arial"/>
                <a:cs typeface="Arial"/>
              </a:rPr>
              <a:t>đa</a:t>
            </a:r>
            <a:r>
              <a:rPr lang="en-US" dirty="0">
                <a:solidFill>
                  <a:srgbClr val="E8EAED"/>
                </a:solidFill>
                <a:latin typeface="Arial"/>
                <a:cs typeface="Arial"/>
              </a:rPr>
              <a:t> </a:t>
            </a:r>
            <a:r>
              <a:rPr lang="en-US" err="1">
                <a:solidFill>
                  <a:srgbClr val="E8EAED"/>
                </a:solidFill>
                <a:latin typeface="Arial"/>
                <a:cs typeface="Arial"/>
              </a:rPr>
              <a:t>là</a:t>
            </a:r>
            <a:r>
              <a:rPr lang="en-US" dirty="0">
                <a:solidFill>
                  <a:srgbClr val="E8EAED"/>
                </a:solidFill>
                <a:latin typeface="Arial"/>
                <a:cs typeface="Arial"/>
              </a:rPr>
              <a:t> log</a:t>
            </a:r>
            <a:r>
              <a:rPr lang="en-US" baseline="-25000" dirty="0">
                <a:solidFill>
                  <a:srgbClr val="E8EAED"/>
                </a:solidFill>
                <a:latin typeface="Arial"/>
                <a:cs typeface="Arial"/>
              </a:rPr>
              <a:t>2</a:t>
            </a:r>
            <a:r>
              <a:rPr lang="en-US" dirty="0">
                <a:solidFill>
                  <a:srgbClr val="E8EAED"/>
                </a:solidFill>
                <a:latin typeface="Arial"/>
                <a:cs typeface="Arial"/>
              </a:rPr>
              <a:t>(n). </a:t>
            </a:r>
            <a:r>
              <a:rPr lang="en-US" err="1">
                <a:solidFill>
                  <a:srgbClr val="E8EAED"/>
                </a:solidFill>
                <a:latin typeface="Arial"/>
                <a:cs typeface="Arial"/>
              </a:rPr>
              <a:t>Điều</a:t>
            </a:r>
            <a:r>
              <a:rPr lang="en-US" dirty="0">
                <a:solidFill>
                  <a:srgbClr val="E8EAED"/>
                </a:solidFill>
                <a:latin typeface="Arial"/>
                <a:cs typeface="Arial"/>
              </a:rPr>
              <a:t> </a:t>
            </a:r>
            <a:r>
              <a:rPr lang="en-US" err="1">
                <a:solidFill>
                  <a:srgbClr val="E8EAED"/>
                </a:solidFill>
                <a:latin typeface="Arial"/>
                <a:cs typeface="Arial"/>
              </a:rPr>
              <a:t>này</a:t>
            </a:r>
            <a:r>
              <a:rPr lang="en-US" dirty="0">
                <a:solidFill>
                  <a:srgbClr val="E8EAED"/>
                </a:solidFill>
                <a:latin typeface="Arial"/>
                <a:cs typeface="Arial"/>
              </a:rPr>
              <a:t> </a:t>
            </a:r>
            <a:r>
              <a:rPr lang="en-US" err="1">
                <a:solidFill>
                  <a:srgbClr val="E8EAED"/>
                </a:solidFill>
                <a:latin typeface="Arial"/>
                <a:cs typeface="Arial"/>
              </a:rPr>
              <a:t>xảy</a:t>
            </a:r>
            <a:r>
              <a:rPr lang="en-US" dirty="0">
                <a:solidFill>
                  <a:srgbClr val="E8EAED"/>
                </a:solidFill>
                <a:latin typeface="Arial"/>
                <a:cs typeface="Arial"/>
              </a:rPr>
              <a:t> </a:t>
            </a:r>
            <a:r>
              <a:rPr lang="en-US" err="1">
                <a:solidFill>
                  <a:srgbClr val="E8EAED"/>
                </a:solidFill>
                <a:latin typeface="Arial"/>
                <a:cs typeface="Arial"/>
              </a:rPr>
              <a:t>ra</a:t>
            </a:r>
            <a:r>
              <a:rPr lang="en-US" dirty="0">
                <a:solidFill>
                  <a:srgbClr val="E8EAED"/>
                </a:solidFill>
                <a:latin typeface="Arial"/>
                <a:cs typeface="Arial"/>
              </a:rPr>
              <a:t> </a:t>
            </a:r>
            <a:r>
              <a:rPr lang="en-US" err="1">
                <a:solidFill>
                  <a:srgbClr val="E8EAED"/>
                </a:solidFill>
                <a:latin typeface="Arial"/>
                <a:cs typeface="Arial"/>
              </a:rPr>
              <a:t>khi</a:t>
            </a:r>
            <a:r>
              <a:rPr lang="en-US" dirty="0">
                <a:solidFill>
                  <a:srgbClr val="E8EAED"/>
                </a:solidFill>
                <a:latin typeface="Arial"/>
                <a:cs typeface="Arial"/>
              </a:rPr>
              <a:t> </a:t>
            </a:r>
            <a:r>
              <a:rPr lang="en-US" err="1">
                <a:solidFill>
                  <a:srgbClr val="E8EAED"/>
                </a:solidFill>
                <a:latin typeface="Arial"/>
                <a:cs typeface="Arial"/>
              </a:rPr>
              <a:t>tất</a:t>
            </a:r>
            <a:r>
              <a:rPr lang="en-US" dirty="0">
                <a:solidFill>
                  <a:srgbClr val="E8EAED"/>
                </a:solidFill>
                <a:latin typeface="Arial"/>
                <a:cs typeface="Arial"/>
              </a:rPr>
              <a:t> </a:t>
            </a:r>
            <a:r>
              <a:rPr lang="en-US" err="1">
                <a:solidFill>
                  <a:srgbClr val="E8EAED"/>
                </a:solidFill>
                <a:latin typeface="Arial"/>
                <a:cs typeface="Arial"/>
              </a:rPr>
              <a:t>cả</a:t>
            </a:r>
            <a:r>
              <a:rPr lang="en-US" dirty="0">
                <a:solidFill>
                  <a:srgbClr val="E8EAED"/>
                </a:solidFill>
                <a:latin typeface="Arial"/>
                <a:cs typeface="Arial"/>
              </a:rPr>
              <a:t> </a:t>
            </a:r>
            <a:r>
              <a:rPr lang="en-US" err="1">
                <a:solidFill>
                  <a:srgbClr val="E8EAED"/>
                </a:solidFill>
                <a:latin typeface="Arial"/>
                <a:cs typeface="Arial"/>
              </a:rPr>
              <a:t>các</a:t>
            </a:r>
            <a:r>
              <a:rPr lang="en-US" dirty="0">
                <a:solidFill>
                  <a:srgbClr val="E8EAED"/>
                </a:solidFill>
                <a:latin typeface="Arial"/>
                <a:cs typeface="Arial"/>
              </a:rPr>
              <a:t> bit </a:t>
            </a:r>
            <a:r>
              <a:rPr lang="en-US" err="1">
                <a:solidFill>
                  <a:srgbClr val="E8EAED"/>
                </a:solidFill>
                <a:latin typeface="Arial"/>
                <a:cs typeface="Arial"/>
              </a:rPr>
              <a:t>cuối</a:t>
            </a:r>
            <a:r>
              <a:rPr lang="en-US" dirty="0">
                <a:solidFill>
                  <a:srgbClr val="E8EAED"/>
                </a:solidFill>
                <a:latin typeface="Arial"/>
                <a:cs typeface="Arial"/>
              </a:rPr>
              <a:t> </a:t>
            </a:r>
            <a:r>
              <a:rPr lang="en-US" err="1">
                <a:solidFill>
                  <a:srgbClr val="E8EAED"/>
                </a:solidFill>
                <a:latin typeface="Arial"/>
                <a:cs typeface="Arial"/>
              </a:rPr>
              <a:t>cùng</a:t>
            </a:r>
            <a:r>
              <a:rPr lang="en-US" dirty="0">
                <a:solidFill>
                  <a:srgbClr val="E8EAED"/>
                </a:solidFill>
                <a:latin typeface="Arial"/>
                <a:cs typeface="Arial"/>
              </a:rPr>
              <a:t> </a:t>
            </a:r>
            <a:r>
              <a:rPr lang="en-US" err="1">
                <a:solidFill>
                  <a:srgbClr val="E8EAED"/>
                </a:solidFill>
                <a:latin typeface="Arial"/>
                <a:cs typeface="Arial"/>
              </a:rPr>
              <a:t>là</a:t>
            </a:r>
            <a:r>
              <a:rPr lang="en-US" dirty="0">
                <a:solidFill>
                  <a:srgbClr val="E8EAED"/>
                </a:solidFill>
                <a:latin typeface="Arial"/>
                <a:cs typeface="Arial"/>
              </a:rPr>
              <a:t> 1. </a:t>
            </a:r>
            <a:r>
              <a:rPr lang="en-US" err="1">
                <a:solidFill>
                  <a:srgbClr val="E8EAED"/>
                </a:solidFill>
                <a:latin typeface="Arial"/>
                <a:cs typeface="Arial"/>
              </a:rPr>
              <a:t>Những</a:t>
            </a:r>
            <a:r>
              <a:rPr lang="en-US" dirty="0">
                <a:solidFill>
                  <a:srgbClr val="E8EAED"/>
                </a:solidFill>
                <a:latin typeface="Arial"/>
                <a:cs typeface="Arial"/>
              </a:rPr>
              <a:t> con </a:t>
            </a:r>
            <a:r>
              <a:rPr lang="en-US" err="1">
                <a:solidFill>
                  <a:srgbClr val="E8EAED"/>
                </a:solidFill>
                <a:latin typeface="Arial"/>
                <a:cs typeface="Arial"/>
              </a:rPr>
              <a:t>số</a:t>
            </a:r>
            <a:r>
              <a:rPr lang="en-US" dirty="0">
                <a:solidFill>
                  <a:srgbClr val="E8EAED"/>
                </a:solidFill>
                <a:latin typeface="Arial"/>
                <a:cs typeface="Arial"/>
              </a:rPr>
              <a:t> </a:t>
            </a:r>
            <a:r>
              <a:rPr lang="en-US" err="1">
                <a:solidFill>
                  <a:srgbClr val="E8EAED"/>
                </a:solidFill>
                <a:latin typeface="Arial"/>
                <a:cs typeface="Arial"/>
              </a:rPr>
              <a:t>này</a:t>
            </a:r>
            <a:r>
              <a:rPr lang="en-US" dirty="0">
                <a:solidFill>
                  <a:srgbClr val="E8EAED"/>
                </a:solidFill>
                <a:latin typeface="Arial"/>
                <a:cs typeface="Arial"/>
              </a:rPr>
              <a:t> </a:t>
            </a:r>
            <a:r>
              <a:rPr lang="en-US" err="1">
                <a:solidFill>
                  <a:srgbClr val="E8EAED"/>
                </a:solidFill>
                <a:latin typeface="Arial"/>
                <a:cs typeface="Arial"/>
              </a:rPr>
              <a:t>có</a:t>
            </a:r>
            <a:r>
              <a:rPr lang="en-US" dirty="0">
                <a:solidFill>
                  <a:srgbClr val="E8EAED"/>
                </a:solidFill>
                <a:latin typeface="Arial"/>
                <a:cs typeface="Arial"/>
              </a:rPr>
              <a:t> </a:t>
            </a:r>
            <a:r>
              <a:rPr lang="en-US" err="1">
                <a:solidFill>
                  <a:srgbClr val="E8EAED"/>
                </a:solidFill>
                <a:latin typeface="Arial"/>
                <a:cs typeface="Arial"/>
              </a:rPr>
              <a:t>dạng</a:t>
            </a:r>
            <a:r>
              <a:rPr lang="en-US" dirty="0">
                <a:solidFill>
                  <a:srgbClr val="E8EAED"/>
                </a:solidFill>
                <a:latin typeface="Arial"/>
                <a:cs typeface="Arial"/>
              </a:rPr>
              <a:t> 2</a:t>
            </a:r>
            <a:r>
              <a:rPr lang="en-US" baseline="30000" dirty="0">
                <a:solidFill>
                  <a:srgbClr val="E8EAED"/>
                </a:solidFill>
                <a:latin typeface="Arial"/>
                <a:cs typeface="Arial"/>
              </a:rPr>
              <a:t>n</a:t>
            </a:r>
            <a:r>
              <a:rPr lang="en-US" dirty="0">
                <a:solidFill>
                  <a:srgbClr val="E8EAED"/>
                </a:solidFill>
                <a:latin typeface="Arial"/>
                <a:cs typeface="Arial"/>
              </a:rPr>
              <a:t>-1 (</a:t>
            </a:r>
            <a:r>
              <a:rPr lang="en-US" err="1">
                <a:solidFill>
                  <a:srgbClr val="E8EAED"/>
                </a:solidFill>
                <a:latin typeface="Arial"/>
                <a:cs typeface="Arial"/>
              </a:rPr>
              <a:t>là</a:t>
            </a:r>
            <a:r>
              <a:rPr lang="en-US" dirty="0">
                <a:solidFill>
                  <a:srgbClr val="E8EAED"/>
                </a:solidFill>
                <a:latin typeface="Arial"/>
                <a:cs typeface="Arial"/>
              </a:rPr>
              <a:t> </a:t>
            </a:r>
            <a:r>
              <a:rPr lang="en-US" err="1">
                <a:solidFill>
                  <a:srgbClr val="E8EAED"/>
                </a:solidFill>
                <a:latin typeface="Arial"/>
                <a:cs typeface="Arial"/>
              </a:rPr>
              <a:t>các</a:t>
            </a:r>
            <a:r>
              <a:rPr lang="en-US" dirty="0">
                <a:solidFill>
                  <a:srgbClr val="E8EAED"/>
                </a:solidFill>
                <a:latin typeface="Arial"/>
                <a:cs typeface="Arial"/>
              </a:rPr>
              <a:t> </a:t>
            </a:r>
            <a:r>
              <a:rPr lang="en-US" err="1">
                <a:solidFill>
                  <a:srgbClr val="E8EAED"/>
                </a:solidFill>
                <a:latin typeface="Arial"/>
                <a:cs typeface="Arial"/>
              </a:rPr>
              <a:t>số</a:t>
            </a:r>
            <a:r>
              <a:rPr lang="en-US" dirty="0">
                <a:solidFill>
                  <a:srgbClr val="E8EAED"/>
                </a:solidFill>
                <a:latin typeface="Arial"/>
                <a:cs typeface="Arial"/>
              </a:rPr>
              <a:t> </a:t>
            </a:r>
            <a:r>
              <a:rPr lang="en-US" err="1">
                <a:solidFill>
                  <a:srgbClr val="E8EAED"/>
                </a:solidFill>
                <a:latin typeface="Arial"/>
                <a:cs typeface="Arial"/>
              </a:rPr>
              <a:t>lẻ</a:t>
            </a:r>
            <a:r>
              <a:rPr lang="en-US" dirty="0">
                <a:solidFill>
                  <a:srgbClr val="E8EAED"/>
                </a:solidFill>
                <a:latin typeface="Arial"/>
                <a:cs typeface="Arial"/>
              </a:rPr>
              <a:t>)</a:t>
            </a:r>
          </a:p>
        </p:txBody>
      </p:sp>
      <p:sp>
        <p:nvSpPr>
          <p:cNvPr id="3617" name="21-1 =  1 = 0b000001…"/>
          <p:cNvSpPr/>
          <p:nvPr/>
        </p:nvSpPr>
        <p:spPr>
          <a:xfrm>
            <a:off x="3126866" y="5291045"/>
            <a:ext cx="4754507" cy="39805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rPr dirty="0"/>
              <a:t>2</a:t>
            </a:r>
            <a:r>
              <a:rPr baseline="31999" dirty="0"/>
              <a:t>1</a:t>
            </a:r>
            <a:r>
              <a:rPr dirty="0"/>
              <a:t>-1 =</a:t>
            </a:r>
            <a:r>
              <a:rPr lang="vi-VN" dirty="0"/>
              <a:t> </a:t>
            </a:r>
            <a:r>
              <a:rPr dirty="0"/>
              <a:t> 1 = 0b00000</a:t>
            </a:r>
            <a:r>
              <a:rPr dirty="0">
                <a:solidFill>
                  <a:schemeClr val="accent2">
                    <a:lumMod val="60000"/>
                    <a:lumOff val="40000"/>
                  </a:schemeClr>
                </a:solidFill>
              </a:rPr>
              <a:t>1</a:t>
            </a:r>
          </a:p>
          <a:p>
            <a:pPr algn="l">
              <a:defRPr sz="4200"/>
            </a:pPr>
            <a:r>
              <a:rPr dirty="0"/>
              <a:t>2</a:t>
            </a:r>
            <a:r>
              <a:rPr baseline="31999" dirty="0"/>
              <a:t>2</a:t>
            </a:r>
            <a:r>
              <a:rPr dirty="0"/>
              <a:t>-1 =</a:t>
            </a:r>
            <a:r>
              <a:rPr lang="vi-VN" dirty="0"/>
              <a:t> </a:t>
            </a:r>
            <a:r>
              <a:rPr dirty="0"/>
              <a:t> 3 = </a:t>
            </a:r>
            <a:r>
              <a:rPr lang="vi-VN" dirty="0"/>
              <a:t>0b00001</a:t>
            </a:r>
            <a:r>
              <a:rPr lang="vi-VN" dirty="0">
                <a:solidFill>
                  <a:schemeClr val="accent2">
                    <a:lumMod val="60000"/>
                    <a:lumOff val="40000"/>
                  </a:schemeClr>
                </a:solidFill>
              </a:rPr>
              <a:t>1</a:t>
            </a:r>
            <a:endParaRPr dirty="0">
              <a:solidFill>
                <a:schemeClr val="accent2">
                  <a:lumMod val="60000"/>
                  <a:lumOff val="40000"/>
                </a:schemeClr>
              </a:solidFill>
            </a:endParaRPr>
          </a:p>
          <a:p>
            <a:pPr algn="l">
              <a:defRPr sz="4200"/>
            </a:pPr>
            <a:r>
              <a:rPr dirty="0"/>
              <a:t>2</a:t>
            </a:r>
            <a:r>
              <a:rPr baseline="31999" dirty="0"/>
              <a:t>3</a:t>
            </a:r>
            <a:r>
              <a:rPr dirty="0"/>
              <a:t>-1 =</a:t>
            </a:r>
            <a:r>
              <a:rPr lang="vi-VN" dirty="0"/>
              <a:t> </a:t>
            </a:r>
            <a:r>
              <a:rPr dirty="0"/>
              <a:t> 7 = </a:t>
            </a:r>
            <a:r>
              <a:rPr lang="vi-VN" dirty="0"/>
              <a:t>0b00011</a:t>
            </a:r>
            <a:r>
              <a:rPr lang="vi-VN" dirty="0">
                <a:solidFill>
                  <a:schemeClr val="accent2">
                    <a:lumMod val="60000"/>
                    <a:lumOff val="40000"/>
                  </a:schemeClr>
                </a:solidFill>
              </a:rPr>
              <a:t>1</a:t>
            </a:r>
            <a:endParaRPr dirty="0">
              <a:solidFill>
                <a:schemeClr val="accent2">
                  <a:lumMod val="60000"/>
                  <a:lumOff val="40000"/>
                </a:schemeClr>
              </a:solidFill>
            </a:endParaRPr>
          </a:p>
          <a:p>
            <a:pPr algn="l">
              <a:defRPr sz="4200"/>
            </a:pPr>
            <a:r>
              <a:rPr dirty="0"/>
              <a:t>2</a:t>
            </a:r>
            <a:r>
              <a:rPr baseline="31999" dirty="0"/>
              <a:t>4</a:t>
            </a:r>
            <a:r>
              <a:rPr dirty="0"/>
              <a:t>-1 = 15 = </a:t>
            </a:r>
            <a:r>
              <a:rPr lang="vi-VN"/>
              <a:t>0b00111</a:t>
            </a:r>
            <a:r>
              <a:rPr lang="vi-VN" dirty="0">
                <a:solidFill>
                  <a:schemeClr val="accent2">
                    <a:lumMod val="60000"/>
                    <a:lumOff val="40000"/>
                  </a:schemeClr>
                </a:solidFill>
              </a:rPr>
              <a:t>1</a:t>
            </a:r>
            <a:endParaRPr dirty="0">
              <a:solidFill>
                <a:schemeClr val="accent2">
                  <a:lumMod val="60000"/>
                  <a:lumOff val="40000"/>
                </a:schemeClr>
              </a:solidFill>
            </a:endParaRPr>
          </a:p>
          <a:p>
            <a:pPr algn="l">
              <a:defRPr sz="4200"/>
            </a:pPr>
            <a:r>
              <a:rPr dirty="0"/>
              <a:t>2</a:t>
            </a:r>
            <a:r>
              <a:rPr baseline="31999" dirty="0"/>
              <a:t>5</a:t>
            </a:r>
            <a:r>
              <a:rPr dirty="0"/>
              <a:t>-1 = 31 = </a:t>
            </a:r>
            <a:r>
              <a:rPr lang="vi-VN" dirty="0"/>
              <a:t>0b01111</a:t>
            </a:r>
            <a:r>
              <a:rPr lang="vi-VN" dirty="0">
                <a:solidFill>
                  <a:schemeClr val="accent2">
                    <a:lumMod val="60000"/>
                    <a:lumOff val="40000"/>
                  </a:schemeClr>
                </a:solidFill>
              </a:rPr>
              <a:t>1</a:t>
            </a:r>
            <a:endParaRPr dirty="0">
              <a:solidFill>
                <a:schemeClr val="accent2">
                  <a:lumMod val="60000"/>
                  <a:lumOff val="40000"/>
                </a:schemeClr>
              </a:solidFill>
            </a:endParaRPr>
          </a:p>
          <a:p>
            <a:pPr algn="l">
              <a:defRPr sz="4200"/>
            </a:pPr>
            <a:r>
              <a:rPr dirty="0"/>
              <a:t>2</a:t>
            </a:r>
            <a:r>
              <a:rPr baseline="31999" dirty="0"/>
              <a:t>6</a:t>
            </a:r>
            <a:r>
              <a:rPr dirty="0"/>
              <a:t>-1 = 63 = </a:t>
            </a:r>
            <a:r>
              <a:rPr lang="vi-VN" dirty="0"/>
              <a:t>0b11111</a:t>
            </a:r>
            <a:r>
              <a:rPr lang="vi-VN" dirty="0">
                <a:solidFill>
                  <a:schemeClr val="accent2">
                    <a:lumMod val="60000"/>
                    <a:lumOff val="40000"/>
                  </a:schemeClr>
                </a:solidFill>
              </a:rPr>
              <a:t>1</a:t>
            </a:r>
            <a:endParaRPr dirty="0">
              <a:solidFill>
                <a:schemeClr val="accent2">
                  <a:lumMod val="60000"/>
                  <a:lumOff val="40000"/>
                </a:schemeClr>
              </a:solidFill>
            </a:endParaRPr>
          </a:p>
        </p:txBody>
      </p:sp>
      <p:sp>
        <p:nvSpPr>
          <p:cNvPr id="3618" name="Fenwick Tree Analysis"/>
          <p:cNvSpPr>
            <a:spLocks noGrp="1"/>
          </p:cNvSpPr>
          <p:nvPr>
            <p:ph type="title"/>
          </p:nvPr>
        </p:nvSpPr>
        <p:spPr>
          <a:xfrm>
            <a:off x="-940457" y="25022"/>
            <a:ext cx="14885714" cy="1414690"/>
          </a:xfrm>
          <a:prstGeom prst="rect">
            <a:avLst/>
          </a:prstGeom>
        </p:spPr>
        <p:txBody>
          <a:bodyPr/>
          <a:lstStyle>
            <a:lvl1pPr>
              <a:defRPr sz="7500" b="1"/>
            </a:lvl1pPr>
          </a:lstStyle>
          <a:p>
            <a:r>
              <a:t>Fenwick Tree Analysis</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0" name="Odd nodes are always leaves in our Fenwick Tree because their LSB is always a 1."/>
          <p:cNvSpPr/>
          <p:nvPr/>
        </p:nvSpPr>
        <p:spPr>
          <a:xfrm>
            <a:off x="122195" y="1018798"/>
            <a:ext cx="12760411" cy="319768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vi" sz="3200" dirty="0">
                <a:solidFill>
                  <a:srgbClr val="E8EAED"/>
                </a:solidFill>
                <a:latin typeface="Menlo"/>
              </a:rPr>
              <a:t>Các nút lẻ luôn là lá trong Cây </a:t>
            </a:r>
            <a:r>
              <a:rPr lang="vi" sz="3200" err="1">
                <a:solidFill>
                  <a:srgbClr val="E8EAED"/>
                </a:solidFill>
                <a:latin typeface="Menlo"/>
              </a:rPr>
              <a:t>Fenwick</a:t>
            </a:r>
            <a:r>
              <a:rPr lang="vi" sz="3200" dirty="0">
                <a:solidFill>
                  <a:srgbClr val="E8EAED"/>
                </a:solidFill>
                <a:latin typeface="Menlo"/>
              </a:rPr>
              <a:t> của chúng tôi vì </a:t>
            </a:r>
            <a:r>
              <a:rPr lang="vi" sz="3200" dirty="0">
                <a:solidFill>
                  <a:schemeClr val="accent2">
                    <a:lumMod val="60000"/>
                    <a:lumOff val="40000"/>
                  </a:schemeClr>
                </a:solidFill>
                <a:latin typeface="Menlo"/>
              </a:rPr>
              <a:t>LSB</a:t>
            </a:r>
            <a:r>
              <a:rPr lang="vi" sz="3200" dirty="0">
                <a:solidFill>
                  <a:srgbClr val="E8EAED"/>
                </a:solidFill>
                <a:latin typeface="Menlo"/>
              </a:rPr>
              <a:t> của chúng luôn là 1.​</a:t>
            </a:r>
            <a:endParaRPr lang="en-US" sz="3200" dirty="0">
              <a:latin typeface="Menlo"/>
            </a:endParaRPr>
          </a:p>
        </p:txBody>
      </p:sp>
      <p:sp>
        <p:nvSpPr>
          <p:cNvPr id="3621" name="0"/>
          <p:cNvSpPr/>
          <p:nvPr/>
        </p:nvSpPr>
        <p:spPr>
          <a:xfrm>
            <a:off x="6377311" y="3594811"/>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622" name="16"/>
          <p:cNvSpPr/>
          <p:nvPr/>
        </p:nvSpPr>
        <p:spPr>
          <a:xfrm>
            <a:off x="10469298" y="5553836"/>
            <a:ext cx="660224"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16</a:t>
            </a:r>
          </a:p>
        </p:txBody>
      </p:sp>
      <p:sp>
        <p:nvSpPr>
          <p:cNvPr id="3623" name="Line"/>
          <p:cNvSpPr/>
          <p:nvPr/>
        </p:nvSpPr>
        <p:spPr>
          <a:xfrm flipH="1" flipV="1">
            <a:off x="7041613" y="4037024"/>
            <a:ext cx="3451669" cy="16238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4" name="8"/>
          <p:cNvSpPr/>
          <p:nvPr/>
        </p:nvSpPr>
        <p:spPr>
          <a:xfrm>
            <a:off x="7475760" y="5553836"/>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25" name="12"/>
          <p:cNvSpPr/>
          <p:nvPr/>
        </p:nvSpPr>
        <p:spPr>
          <a:xfrm>
            <a:off x="8682002" y="6596849"/>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26" name="14"/>
          <p:cNvSpPr/>
          <p:nvPr/>
        </p:nvSpPr>
        <p:spPr>
          <a:xfrm>
            <a:off x="9888244" y="7601157"/>
            <a:ext cx="660225" cy="66022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27" name="15"/>
          <p:cNvSpPr/>
          <p:nvPr/>
        </p:nvSpPr>
        <p:spPr>
          <a:xfrm>
            <a:off x="9888244" y="8682875"/>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28" name="Line"/>
          <p:cNvSpPr/>
          <p:nvPr/>
        </p:nvSpPr>
        <p:spPr>
          <a:xfrm flipH="1" flipV="1">
            <a:off x="6888390" y="4227921"/>
            <a:ext cx="757163" cy="133587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Line"/>
          <p:cNvSpPr/>
          <p:nvPr/>
        </p:nvSpPr>
        <p:spPr>
          <a:xfrm flipV="1">
            <a:off x="10218355" y="8308980"/>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0" name="Line"/>
          <p:cNvSpPr/>
          <p:nvPr/>
        </p:nvSpPr>
        <p:spPr>
          <a:xfrm flipH="1" flipV="1">
            <a:off x="9351934" y="7132668"/>
            <a:ext cx="573517" cy="5541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1" name="Line"/>
          <p:cNvSpPr/>
          <p:nvPr/>
        </p:nvSpPr>
        <p:spPr>
          <a:xfrm flipH="1" flipV="1">
            <a:off x="8098464" y="6115459"/>
            <a:ext cx="613078" cy="58291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2" name="13"/>
          <p:cNvSpPr/>
          <p:nvPr/>
        </p:nvSpPr>
        <p:spPr>
          <a:xfrm>
            <a:off x="8682002" y="7601157"/>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33" name="Line"/>
          <p:cNvSpPr/>
          <p:nvPr/>
        </p:nvSpPr>
        <p:spPr>
          <a:xfrm flipV="1">
            <a:off x="9012114" y="724661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4" name="10"/>
          <p:cNvSpPr/>
          <p:nvPr/>
        </p:nvSpPr>
        <p:spPr>
          <a:xfrm>
            <a:off x="7475760" y="6571046"/>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35" name="11"/>
          <p:cNvSpPr/>
          <p:nvPr/>
        </p:nvSpPr>
        <p:spPr>
          <a:xfrm>
            <a:off x="7475760" y="758825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36" name="Line"/>
          <p:cNvSpPr/>
          <p:nvPr/>
        </p:nvSpPr>
        <p:spPr>
          <a:xfrm flipV="1">
            <a:off x="7805872" y="724661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7" name="Line"/>
          <p:cNvSpPr/>
          <p:nvPr/>
        </p:nvSpPr>
        <p:spPr>
          <a:xfrm flipV="1">
            <a:off x="7805872" y="6229406"/>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38" name="9"/>
          <p:cNvSpPr/>
          <p:nvPr/>
        </p:nvSpPr>
        <p:spPr>
          <a:xfrm>
            <a:off x="6269518" y="6571046"/>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3639" name="Line"/>
          <p:cNvSpPr/>
          <p:nvPr/>
        </p:nvSpPr>
        <p:spPr>
          <a:xfrm flipV="1">
            <a:off x="6891592" y="6108919"/>
            <a:ext cx="625025" cy="5362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4"/>
          <p:cNvSpPr/>
          <p:nvPr/>
        </p:nvSpPr>
        <p:spPr>
          <a:xfrm>
            <a:off x="4888607" y="5579640"/>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41" name="6"/>
          <p:cNvSpPr/>
          <p:nvPr/>
        </p:nvSpPr>
        <p:spPr>
          <a:xfrm>
            <a:off x="5365982" y="6596849"/>
            <a:ext cx="660224"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42" name="7"/>
          <p:cNvSpPr/>
          <p:nvPr/>
        </p:nvSpPr>
        <p:spPr>
          <a:xfrm>
            <a:off x="5365982" y="7614059"/>
            <a:ext cx="660224"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43" name="Line"/>
          <p:cNvSpPr/>
          <p:nvPr/>
        </p:nvSpPr>
        <p:spPr>
          <a:xfrm flipV="1">
            <a:off x="5486055" y="4160444"/>
            <a:ext cx="957754" cy="141150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4" name="Line"/>
          <p:cNvSpPr/>
          <p:nvPr/>
        </p:nvSpPr>
        <p:spPr>
          <a:xfrm flipV="1">
            <a:off x="5696094" y="7272419"/>
            <a:ext cx="1" cy="3262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5" name="Line"/>
          <p:cNvSpPr/>
          <p:nvPr/>
        </p:nvSpPr>
        <p:spPr>
          <a:xfrm flipH="1" flipV="1">
            <a:off x="5384460" y="6256091"/>
            <a:ext cx="141414" cy="29872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5"/>
          <p:cNvSpPr/>
          <p:nvPr/>
        </p:nvSpPr>
        <p:spPr>
          <a:xfrm>
            <a:off x="4355097" y="6596849"/>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47" name="Line"/>
          <p:cNvSpPr/>
          <p:nvPr/>
        </p:nvSpPr>
        <p:spPr>
          <a:xfrm flipV="1">
            <a:off x="4885421" y="6248481"/>
            <a:ext cx="180724" cy="3397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8" name="2"/>
          <p:cNvSpPr/>
          <p:nvPr/>
        </p:nvSpPr>
        <p:spPr>
          <a:xfrm>
            <a:off x="3598322" y="5579640"/>
            <a:ext cx="660225" cy="66022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49" name="3"/>
          <p:cNvSpPr/>
          <p:nvPr/>
        </p:nvSpPr>
        <p:spPr>
          <a:xfrm>
            <a:off x="3598322" y="6596849"/>
            <a:ext cx="660225" cy="66022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50" name="Line"/>
          <p:cNvSpPr/>
          <p:nvPr/>
        </p:nvSpPr>
        <p:spPr>
          <a:xfrm flipV="1">
            <a:off x="4206870" y="4090827"/>
            <a:ext cx="2190806" cy="159819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1" name="Line"/>
          <p:cNvSpPr/>
          <p:nvPr/>
        </p:nvSpPr>
        <p:spPr>
          <a:xfrm flipV="1">
            <a:off x="3913510" y="6255209"/>
            <a:ext cx="1" cy="32629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2" name="1"/>
          <p:cNvSpPr/>
          <p:nvPr/>
        </p:nvSpPr>
        <p:spPr>
          <a:xfrm>
            <a:off x="2650937" y="5553836"/>
            <a:ext cx="660225" cy="66022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53" name="Line"/>
          <p:cNvSpPr/>
          <p:nvPr/>
        </p:nvSpPr>
        <p:spPr>
          <a:xfrm flipV="1">
            <a:off x="3251823" y="4003356"/>
            <a:ext cx="3113513" cy="166739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Fenwick Tree Analysis"/>
          <p:cNvSpPr>
            <a:spLocks noGrp="1"/>
          </p:cNvSpPr>
          <p:nvPr>
            <p:ph type="title"/>
          </p:nvPr>
        </p:nvSpPr>
        <p:spPr>
          <a:xfrm>
            <a:off x="-940457" y="25022"/>
            <a:ext cx="14885714" cy="1414690"/>
          </a:xfrm>
          <a:prstGeom prst="rect">
            <a:avLst/>
          </a:prstGeom>
        </p:spPr>
        <p:txBody>
          <a:bodyPr/>
          <a:lstStyle>
            <a:lvl1pPr>
              <a:defRPr sz="7500" b="1"/>
            </a:lvl1pPr>
          </a:lstStyle>
          <a:p>
            <a:r>
              <a:t>Fenwick Tree Analysis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iven an array of integer values compute the range sum between index [i, j)."/>
          <p:cNvSpPr/>
          <p:nvPr/>
        </p:nvSpPr>
        <p:spPr>
          <a:xfrm>
            <a:off x="936733" y="2366219"/>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48" name="Table"/>
          <p:cNvGraphicFramePr/>
          <p:nvPr>
            <p:extLst>
              <p:ext uri="{D42A27DB-BD31-4B8C-83A1-F6EECF244321}">
                <p14:modId xmlns:p14="http://schemas.microsoft.com/office/powerpoint/2010/main" val="1607332057"/>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49" name="Table"/>
          <p:cNvGraphicFramePr/>
          <p:nvPr>
            <p:extLst>
              <p:ext uri="{D42A27DB-BD31-4B8C-83A1-F6EECF244321}">
                <p14:modId xmlns:p14="http://schemas.microsoft.com/office/powerpoint/2010/main" val="103963814"/>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0"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51"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52" name="Table"/>
          <p:cNvGraphicFramePr/>
          <p:nvPr>
            <p:extLst>
              <p:ext uri="{D42A27DB-BD31-4B8C-83A1-F6EECF244321}">
                <p14:modId xmlns:p14="http://schemas.microsoft.com/office/powerpoint/2010/main" val="4163887833"/>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53"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54"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Given an array of integer values compute the range sum between index [i, j)."/>
          <p:cNvSpPr/>
          <p:nvPr/>
        </p:nvSpPr>
        <p:spPr>
          <a:xfrm>
            <a:off x="936733" y="2129712"/>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57" name="Table"/>
          <p:cNvGraphicFramePr/>
          <p:nvPr>
            <p:extLst>
              <p:ext uri="{D42A27DB-BD31-4B8C-83A1-F6EECF244321}">
                <p14:modId xmlns:p14="http://schemas.microsoft.com/office/powerpoint/2010/main" val="962484609"/>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58" name="Table"/>
          <p:cNvGraphicFramePr/>
          <p:nvPr>
            <p:extLst>
              <p:ext uri="{D42A27DB-BD31-4B8C-83A1-F6EECF244321}">
                <p14:modId xmlns:p14="http://schemas.microsoft.com/office/powerpoint/2010/main" val="3367681176"/>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59"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60"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61" name="Table"/>
          <p:cNvGraphicFramePr/>
          <p:nvPr>
            <p:extLst>
              <p:ext uri="{D42A27DB-BD31-4B8C-83A1-F6EECF244321}">
                <p14:modId xmlns:p14="http://schemas.microsoft.com/office/powerpoint/2010/main" val="3905644910"/>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62"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63"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Given an array of integer values compute the range sum between index [i, j)."/>
          <p:cNvSpPr/>
          <p:nvPr/>
        </p:nvSpPr>
        <p:spPr>
          <a:xfrm>
            <a:off x="936733" y="2192780"/>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p:txBody>
      </p:sp>
      <p:graphicFrame>
        <p:nvGraphicFramePr>
          <p:cNvPr id="266" name="Table"/>
          <p:cNvGraphicFramePr/>
          <p:nvPr>
            <p:extLst>
              <p:ext uri="{D42A27DB-BD31-4B8C-83A1-F6EECF244321}">
                <p14:modId xmlns:p14="http://schemas.microsoft.com/office/powerpoint/2010/main" val="2784432206"/>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67" name="Table"/>
          <p:cNvGraphicFramePr/>
          <p:nvPr>
            <p:extLst>
              <p:ext uri="{D42A27DB-BD31-4B8C-83A1-F6EECF244321}">
                <p14:modId xmlns:p14="http://schemas.microsoft.com/office/powerpoint/2010/main" val="873718039"/>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6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69"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270" name="Table"/>
          <p:cNvGraphicFramePr/>
          <p:nvPr>
            <p:extLst>
              <p:ext uri="{D42A27DB-BD31-4B8C-83A1-F6EECF244321}">
                <p14:modId xmlns:p14="http://schemas.microsoft.com/office/powerpoint/2010/main" val="2316008852"/>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71"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chemeClr val="accent2">
                    <a:lumMod val="60000"/>
                    <a:lumOff val="40000"/>
                  </a:schemeClr>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72"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Given an array of integer values compute the range sum between index [i, j)."/>
          <p:cNvSpPr/>
          <p:nvPr/>
        </p:nvSpPr>
        <p:spPr>
          <a:xfrm>
            <a:off x="952500" y="2271616"/>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275" name="Table"/>
          <p:cNvGraphicFramePr/>
          <p:nvPr>
            <p:extLst>
              <p:ext uri="{D42A27DB-BD31-4B8C-83A1-F6EECF244321}">
                <p14:modId xmlns:p14="http://schemas.microsoft.com/office/powerpoint/2010/main" val="1444891727"/>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76" name="Table"/>
          <p:cNvGraphicFramePr/>
          <p:nvPr>
            <p:extLst>
              <p:ext uri="{D42A27DB-BD31-4B8C-83A1-F6EECF244321}">
                <p14:modId xmlns:p14="http://schemas.microsoft.com/office/powerpoint/2010/main" val="993024768"/>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7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7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sp>
        <p:nvSpPr>
          <p:cNvPr id="279" name="Sum of A from [2,7) = P[7] - P[2] = 16 - 2 = 14"/>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400"/>
            </a:lvl1pPr>
          </a:lstStyle>
          <a:p>
            <a:r>
              <a:t>Sum of A from [2,7) = P[7] - P[2] = 16 - 2 = 14</a:t>
            </a:r>
          </a:p>
        </p:txBody>
      </p:sp>
      <p:graphicFrame>
        <p:nvGraphicFramePr>
          <p:cNvPr id="280" name="Table"/>
          <p:cNvGraphicFramePr/>
          <p:nvPr>
            <p:extLst>
              <p:ext uri="{D42A27DB-BD31-4B8C-83A1-F6EECF244321}">
                <p14:modId xmlns:p14="http://schemas.microsoft.com/office/powerpoint/2010/main" val="415830415"/>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81"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Given an array of integer values compute the range sum between index [i, j)."/>
          <p:cNvSpPr/>
          <p:nvPr/>
        </p:nvSpPr>
        <p:spPr>
          <a:xfrm>
            <a:off x="936733" y="2129712"/>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p:txBody>
      </p:sp>
      <p:graphicFrame>
        <p:nvGraphicFramePr>
          <p:cNvPr id="284" name="Table"/>
          <p:cNvGraphicFramePr/>
          <p:nvPr>
            <p:extLst>
              <p:ext uri="{D42A27DB-BD31-4B8C-83A1-F6EECF244321}">
                <p14:modId xmlns:p14="http://schemas.microsoft.com/office/powerpoint/2010/main" val="1595376142"/>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85" name="Table"/>
          <p:cNvGraphicFramePr/>
          <p:nvPr>
            <p:extLst>
              <p:ext uri="{D42A27DB-BD31-4B8C-83A1-F6EECF244321}">
                <p14:modId xmlns:p14="http://schemas.microsoft.com/office/powerpoint/2010/main" val="1575817209"/>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286"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287"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sp>
        <p:nvSpPr>
          <p:cNvPr id="288" name="Sum of A from [2,7) = P[7] - P[2] = 16 - 2 = 14"/>
          <p:cNvSpPr/>
          <p:nvPr/>
        </p:nvSpPr>
        <p:spPr>
          <a:xfrm>
            <a:off x="248339" y="7576334"/>
            <a:ext cx="12508122"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400"/>
            </a:lvl1pPr>
          </a:lstStyle>
          <a:p>
            <a:r>
              <a:t>Sum of A from [2,7) = P[7] - P[2] = 16 - 2 = 14</a:t>
            </a:r>
          </a:p>
        </p:txBody>
      </p:sp>
      <p:sp>
        <p:nvSpPr>
          <p:cNvPr id="289" name="Sum of A from [0,4) = P[4] - P[0] = 9 - 0 = 9"/>
          <p:cNvSpPr/>
          <p:nvPr/>
        </p:nvSpPr>
        <p:spPr>
          <a:xfrm>
            <a:off x="248339" y="8249563"/>
            <a:ext cx="12508122"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400"/>
            </a:lvl1pPr>
          </a:lstStyle>
          <a:p>
            <a:r>
              <a:t>Sum of A from [0,4) = P[4] - P[0] = 9 - 0 = 9</a:t>
            </a:r>
          </a:p>
        </p:txBody>
      </p:sp>
      <p:graphicFrame>
        <p:nvGraphicFramePr>
          <p:cNvPr id="290" name="Table"/>
          <p:cNvGraphicFramePr/>
          <p:nvPr>
            <p:extLst>
              <p:ext uri="{D42A27DB-BD31-4B8C-83A1-F6EECF244321}">
                <p14:modId xmlns:p14="http://schemas.microsoft.com/office/powerpoint/2010/main" val="4191762154"/>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91"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utline"/>
          <p:cNvSpPr>
            <a:spLocks noGrp="1"/>
          </p:cNvSpPr>
          <p:nvPr>
            <p:ph type="title"/>
          </p:nvPr>
        </p:nvSpPr>
        <p:spPr>
          <a:xfrm>
            <a:off x="952500" y="-87946"/>
            <a:ext cx="11099800" cy="2159001"/>
          </a:xfrm>
          <a:prstGeom prst="rect">
            <a:avLst/>
          </a:prstGeom>
        </p:spPr>
        <p:txBody>
          <a:bodyPr/>
          <a:lstStyle>
            <a:lvl1pPr>
              <a:defRPr b="1"/>
            </a:lvl1pPr>
          </a:lstStyle>
          <a:p>
            <a:r>
              <a:rPr lang="vi-VN" dirty="0"/>
              <a:t>Nội Dung</a:t>
            </a:r>
          </a:p>
        </p:txBody>
      </p:sp>
      <p:sp>
        <p:nvSpPr>
          <p:cNvPr id="126" name="Discussion &amp; Examples…"/>
          <p:cNvSpPr>
            <a:spLocks noGrp="1"/>
          </p:cNvSpPr>
          <p:nvPr>
            <p:ph type="body" idx="1"/>
          </p:nvPr>
        </p:nvSpPr>
        <p:spPr>
          <a:xfrm>
            <a:off x="1056797" y="1511033"/>
            <a:ext cx="6937725" cy="7788054"/>
          </a:xfrm>
          <a:prstGeom prst="rect">
            <a:avLst/>
          </a:prstGeom>
        </p:spPr>
        <p:txBody>
          <a:bodyPr>
            <a:normAutofit/>
          </a:bodyPr>
          <a:lstStyle/>
          <a:p>
            <a:pPr defTabSz="572516">
              <a:spcBef>
                <a:spcPts val="3900"/>
              </a:spcBef>
              <a:buFont typeface="Wingdings"/>
              <a:buChar char="Ø"/>
              <a:defRPr sz="2744" b="1"/>
            </a:pPr>
            <a:r>
              <a:rPr lang="en-US" sz="2700" dirty="0"/>
              <a:t>Thảo </a:t>
            </a:r>
            <a:r>
              <a:rPr lang="en-US" sz="2700" err="1"/>
              <a:t>luận</a:t>
            </a:r>
            <a:r>
              <a:rPr lang="en-US" sz="2700" dirty="0"/>
              <a:t> </a:t>
            </a:r>
            <a:r>
              <a:rPr sz="2700" dirty="0"/>
              <a:t>&amp; </a:t>
            </a:r>
            <a:r>
              <a:rPr lang="en-US" sz="2700" err="1"/>
              <a:t>Ví</a:t>
            </a:r>
            <a:r>
              <a:rPr lang="en-US" sz="2700" dirty="0"/>
              <a:t> </a:t>
            </a:r>
            <a:r>
              <a:rPr lang="en-US" sz="2700" err="1"/>
              <a:t>dụ</a:t>
            </a:r>
            <a:r>
              <a:rPr lang="en-US" sz="2700" dirty="0"/>
              <a:t> </a:t>
            </a:r>
            <a:endParaRPr lang="vi-VN"/>
          </a:p>
          <a:p>
            <a:pPr marL="870585" lvl="1" indent="-434975" defTabSz="572516">
              <a:spcBef>
                <a:spcPts val="3900"/>
              </a:spcBef>
              <a:defRPr sz="2744"/>
            </a:pPr>
            <a:r>
              <a:rPr lang="en-US" sz="2700" dirty="0" err="1"/>
              <a:t>Động</a:t>
            </a:r>
            <a:r>
              <a:rPr lang="en-US" sz="2700" dirty="0"/>
              <a:t> </a:t>
            </a:r>
            <a:r>
              <a:rPr lang="en-US" sz="2700" dirty="0" err="1"/>
              <a:t>lực</a:t>
            </a:r>
            <a:r>
              <a:rPr lang="en-US" sz="2700" dirty="0"/>
              <a:t> </a:t>
            </a:r>
            <a:r>
              <a:rPr lang="en-US" sz="2700" dirty="0" err="1"/>
              <a:t>cấu</a:t>
            </a:r>
            <a:r>
              <a:rPr lang="en-US" sz="2700" dirty="0"/>
              <a:t> </a:t>
            </a:r>
            <a:r>
              <a:rPr lang="en-US" sz="2700" dirty="0" err="1"/>
              <a:t>trúc</a:t>
            </a:r>
            <a:r>
              <a:rPr lang="en-US" sz="2700" dirty="0"/>
              <a:t> </a:t>
            </a:r>
            <a:r>
              <a:rPr lang="en-US" sz="2700" dirty="0" err="1"/>
              <a:t>dữ</a:t>
            </a:r>
            <a:r>
              <a:rPr lang="en-US" sz="2700" dirty="0"/>
              <a:t> </a:t>
            </a:r>
            <a:r>
              <a:rPr lang="en-US" sz="2700" dirty="0" err="1"/>
              <a:t>liệu</a:t>
            </a:r>
            <a:endParaRPr lang="en-US" sz="2700" dirty="0"/>
          </a:p>
          <a:p>
            <a:pPr marL="870585" lvl="1" indent="-434975" defTabSz="572516">
              <a:spcBef>
                <a:spcPts val="3900"/>
              </a:spcBef>
              <a:defRPr sz="2744"/>
            </a:pPr>
            <a:r>
              <a:rPr lang="en-US" sz="2700" dirty="0" err="1"/>
              <a:t>Cây</a:t>
            </a:r>
            <a:r>
              <a:rPr lang="en-US" sz="2700" dirty="0"/>
              <a:t> Fenwick </a:t>
            </a:r>
            <a:r>
              <a:rPr lang="en-US" sz="2700" dirty="0" err="1"/>
              <a:t>là</a:t>
            </a:r>
            <a:r>
              <a:rPr lang="en-US" sz="2700" dirty="0"/>
              <a:t> </a:t>
            </a:r>
            <a:r>
              <a:rPr lang="en-US" sz="2700" dirty="0" err="1"/>
              <a:t>gì</a:t>
            </a:r>
            <a:r>
              <a:rPr lang="en-US" sz="2700" dirty="0"/>
              <a:t>?</a:t>
            </a:r>
            <a:endParaRPr dirty="0"/>
          </a:p>
          <a:p>
            <a:pPr marL="870585" lvl="1" indent="-434975" defTabSz="572516">
              <a:spcBef>
                <a:spcPts val="3900"/>
              </a:spcBef>
              <a:defRPr sz="2744"/>
            </a:pPr>
            <a:r>
              <a:rPr lang="en-US" sz="2700" dirty="0" err="1"/>
              <a:t>Phân</a:t>
            </a:r>
            <a:r>
              <a:rPr lang="en-US" sz="2700" dirty="0"/>
              <a:t> </a:t>
            </a:r>
            <a:r>
              <a:rPr lang="en-US" sz="2700" dirty="0" err="1"/>
              <a:t>tích</a:t>
            </a:r>
            <a:r>
              <a:rPr lang="en-US" sz="2700" dirty="0"/>
              <a:t> </a:t>
            </a:r>
            <a:r>
              <a:rPr lang="en-US" sz="2700" dirty="0" err="1"/>
              <a:t>độ</a:t>
            </a:r>
            <a:r>
              <a:rPr lang="en-US" sz="2700" dirty="0"/>
              <a:t> </a:t>
            </a:r>
            <a:r>
              <a:rPr lang="en-US" sz="2700" dirty="0" err="1"/>
              <a:t>phức</a:t>
            </a:r>
            <a:r>
              <a:rPr lang="en-US" sz="2700" dirty="0"/>
              <a:t> </a:t>
            </a:r>
            <a:r>
              <a:rPr lang="en-US" sz="2700" dirty="0" err="1"/>
              <a:t>tạp</a:t>
            </a:r>
            <a:endParaRPr lang="en-US" sz="2700" dirty="0"/>
          </a:p>
          <a:p>
            <a:pPr marL="435610" indent="-435610" defTabSz="572516">
              <a:spcBef>
                <a:spcPts val="3900"/>
              </a:spcBef>
              <a:buFont typeface="Wingdings"/>
              <a:buChar char="Ø"/>
              <a:defRPr sz="2744" b="1"/>
            </a:pPr>
            <a:r>
              <a:rPr lang="en-US" sz="2700" dirty="0"/>
              <a:t>Chi </a:t>
            </a:r>
            <a:r>
              <a:rPr lang="en-US" sz="2700" err="1"/>
              <a:t>tiết</a:t>
            </a:r>
            <a:r>
              <a:rPr lang="en-US" sz="2700" dirty="0"/>
              <a:t> </a:t>
            </a:r>
            <a:r>
              <a:rPr lang="en-US" sz="2700" err="1"/>
              <a:t>thực</a:t>
            </a:r>
            <a:r>
              <a:rPr lang="en-US" sz="2700" dirty="0"/>
              <a:t> </a:t>
            </a:r>
            <a:r>
              <a:rPr lang="en-US" sz="2700" err="1"/>
              <a:t>hiện</a:t>
            </a:r>
            <a:endParaRPr lang="en-US" sz="2700"/>
          </a:p>
          <a:p>
            <a:pPr marL="870585" lvl="1" indent="-434975" defTabSz="572516">
              <a:spcBef>
                <a:spcPts val="3900"/>
              </a:spcBef>
              <a:defRPr sz="2744"/>
            </a:pPr>
            <a:r>
              <a:rPr lang="en-US" sz="2700" dirty="0" err="1"/>
              <a:t>Truy</a:t>
            </a:r>
            <a:r>
              <a:rPr lang="en-US" sz="2700" dirty="0"/>
              <a:t> </a:t>
            </a:r>
            <a:r>
              <a:rPr lang="en-US" sz="2700" dirty="0" err="1"/>
              <a:t>vấn</a:t>
            </a:r>
            <a:r>
              <a:rPr lang="en-US" sz="2700" dirty="0"/>
              <a:t> </a:t>
            </a:r>
            <a:r>
              <a:rPr lang="en-US" sz="2700" dirty="0" err="1"/>
              <a:t>phạm</a:t>
            </a:r>
            <a:r>
              <a:rPr lang="en-US" sz="2700" dirty="0"/>
              <a:t> vi</a:t>
            </a:r>
            <a:endParaRPr dirty="0"/>
          </a:p>
          <a:p>
            <a:pPr marL="870585" lvl="1" indent="-434975" defTabSz="572516">
              <a:spcBef>
                <a:spcPts val="3900"/>
              </a:spcBef>
              <a:defRPr sz="2744"/>
            </a:pPr>
            <a:r>
              <a:rPr lang="en-US" sz="2700" dirty="0" err="1"/>
              <a:t>Cập</a:t>
            </a:r>
            <a:r>
              <a:rPr lang="en-US" sz="2700" dirty="0"/>
              <a:t> </a:t>
            </a:r>
            <a:r>
              <a:rPr lang="en-US" sz="2700" dirty="0" err="1"/>
              <a:t>nhật</a:t>
            </a:r>
            <a:r>
              <a:rPr lang="en-US" sz="2700" dirty="0"/>
              <a:t> </a:t>
            </a:r>
            <a:r>
              <a:rPr lang="en-US" sz="2700" dirty="0" err="1"/>
              <a:t>điểm</a:t>
            </a:r>
            <a:endParaRPr lang="en-US" sz="2700" dirty="0"/>
          </a:p>
          <a:p>
            <a:pPr marL="870585" lvl="1" indent="-434975" defTabSz="572516">
              <a:spcBef>
                <a:spcPts val="3900"/>
              </a:spcBef>
              <a:defRPr sz="2744"/>
            </a:pPr>
            <a:r>
              <a:rPr lang="en-US" sz="2700" dirty="0" err="1"/>
              <a:t>Xây</a:t>
            </a:r>
            <a:r>
              <a:rPr lang="en-US" sz="2700" dirty="0"/>
              <a:t> </a:t>
            </a:r>
            <a:r>
              <a:rPr lang="en-US" sz="2700" dirty="0" err="1"/>
              <a:t>dựng</a:t>
            </a:r>
            <a:r>
              <a:rPr lang="en-US" sz="2700" dirty="0"/>
              <a:t> </a:t>
            </a:r>
            <a:r>
              <a:rPr lang="en-US" sz="2700" dirty="0" err="1"/>
              <a:t>cây</a:t>
            </a:r>
            <a:r>
              <a:rPr lang="en-US" sz="2700" dirty="0"/>
              <a:t> Fenwick</a:t>
            </a:r>
            <a:endParaRPr sz="2700" dirty="0"/>
          </a:p>
          <a:p>
            <a:pPr marL="435610" indent="-435610" defTabSz="572516">
              <a:spcBef>
                <a:spcPts val="3900"/>
              </a:spcBef>
              <a:buFont typeface="Wingdings"/>
              <a:buChar char="Ø"/>
              <a:defRPr sz="2744" b="1"/>
            </a:pPr>
            <a:endParaRPr lang="en-US" sz="2700"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Question: What about if we want to update our initial array with some new value?"/>
          <p:cNvSpPr/>
          <p:nvPr/>
        </p:nvSpPr>
        <p:spPr>
          <a:xfrm>
            <a:off x="936733" y="2003575"/>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500"/>
            </a:pPr>
            <a:r>
              <a:rPr lang="en-US" b="1" err="1"/>
              <a:t>Câu</a:t>
            </a:r>
            <a:r>
              <a:rPr lang="en-US" b="1"/>
              <a:t> </a:t>
            </a:r>
            <a:r>
              <a:rPr lang="en-US" b="1" err="1"/>
              <a:t>hỏi</a:t>
            </a:r>
            <a:r>
              <a:rPr b="1"/>
              <a:t>:</a:t>
            </a:r>
            <a:r>
              <a:rPr lang="en-US"/>
              <a:t> </a:t>
            </a:r>
            <a:r>
              <a:rPr lang="en-US" err="1"/>
              <a:t>Sẽ</a:t>
            </a:r>
            <a:r>
              <a:rPr lang="en-US"/>
              <a:t> </a:t>
            </a:r>
            <a:r>
              <a:rPr lang="en-US" err="1"/>
              <a:t>ra</a:t>
            </a:r>
            <a:r>
              <a:rPr lang="en-US"/>
              <a:t> </a:t>
            </a:r>
            <a:r>
              <a:rPr lang="en-US" err="1"/>
              <a:t>sao</a:t>
            </a:r>
            <a:r>
              <a:rPr lang="en-US"/>
              <a:t> </a:t>
            </a:r>
            <a:r>
              <a:rPr lang="en-US" err="1"/>
              <a:t>nếu</a:t>
            </a:r>
            <a:r>
              <a:rPr lang="en-US"/>
              <a:t> </a:t>
            </a:r>
            <a:r>
              <a:rPr lang="en-US" err="1"/>
              <a:t>chúng</a:t>
            </a:r>
            <a:r>
              <a:rPr lang="en-US"/>
              <a:t> ta </a:t>
            </a:r>
            <a:r>
              <a:rPr lang="en-US" err="1"/>
              <a:t>muốn</a:t>
            </a:r>
            <a:r>
              <a:rPr lang="en-US"/>
              <a:t> </a:t>
            </a:r>
            <a:r>
              <a:rPr lang="en-US" err="1"/>
              <a:t>cập</a:t>
            </a:r>
            <a:r>
              <a:rPr lang="en-US"/>
              <a:t> </a:t>
            </a:r>
            <a:r>
              <a:rPr lang="en-US" err="1"/>
              <a:t>nhật</a:t>
            </a:r>
            <a:r>
              <a:rPr lang="en-US"/>
              <a:t> </a:t>
            </a:r>
            <a:r>
              <a:rPr lang="en-US" err="1"/>
              <a:t>mảng</a:t>
            </a:r>
            <a:r>
              <a:rPr lang="en-US"/>
              <a:t> ban </a:t>
            </a:r>
            <a:r>
              <a:rPr lang="en-US" err="1"/>
              <a:t>đầu</a:t>
            </a:r>
            <a:r>
              <a:rPr lang="en-US"/>
              <a:t> </a:t>
            </a:r>
            <a:r>
              <a:rPr lang="en-US" err="1"/>
              <a:t>với</a:t>
            </a:r>
            <a:r>
              <a:rPr lang="en-US"/>
              <a:t> </a:t>
            </a:r>
            <a:r>
              <a:rPr lang="en-US" err="1"/>
              <a:t>một</a:t>
            </a:r>
            <a:r>
              <a:rPr lang="en-US"/>
              <a:t> </a:t>
            </a:r>
            <a:r>
              <a:rPr lang="en-US" err="1"/>
              <a:t>giá</a:t>
            </a:r>
            <a:r>
              <a:rPr lang="en-US"/>
              <a:t> </a:t>
            </a:r>
            <a:r>
              <a:rPr lang="en-US" err="1"/>
              <a:t>trị</a:t>
            </a:r>
            <a:r>
              <a:rPr lang="en-US"/>
              <a:t> </a:t>
            </a:r>
            <a:r>
              <a:rPr lang="en-US" err="1"/>
              <a:t>mới</a:t>
            </a:r>
            <a:r>
              <a:rPr lang="en-US"/>
              <a:t>?</a:t>
            </a:r>
          </a:p>
        </p:txBody>
      </p:sp>
      <p:graphicFrame>
        <p:nvGraphicFramePr>
          <p:cNvPr id="305" name="Table"/>
          <p:cNvGraphicFramePr/>
          <p:nvPr>
            <p:extLst>
              <p:ext uri="{D42A27DB-BD31-4B8C-83A1-F6EECF244321}">
                <p14:modId xmlns:p14="http://schemas.microsoft.com/office/powerpoint/2010/main" val="1432398861"/>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06" name="Table"/>
          <p:cNvGraphicFramePr/>
          <p:nvPr>
            <p:extLst>
              <p:ext uri="{D42A27DB-BD31-4B8C-83A1-F6EECF244321}">
                <p14:modId xmlns:p14="http://schemas.microsoft.com/office/powerpoint/2010/main" val="1312899348"/>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30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30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309" name="Table"/>
          <p:cNvGraphicFramePr/>
          <p:nvPr>
            <p:extLst>
              <p:ext uri="{D42A27DB-BD31-4B8C-83A1-F6EECF244321}">
                <p14:modId xmlns:p14="http://schemas.microsoft.com/office/powerpoint/2010/main" val="1224475309"/>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10"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Question: What about if we want to update our initial array with some new value?"/>
          <p:cNvSpPr/>
          <p:nvPr/>
        </p:nvSpPr>
        <p:spPr>
          <a:xfrm>
            <a:off x="952500" y="2287383"/>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500"/>
            </a:pPr>
            <a:r>
              <a:rPr lang="en-US" b="1" err="1">
                <a:ea typeface="+mj-lt"/>
                <a:cs typeface="+mj-lt"/>
              </a:rPr>
              <a:t>Câu</a:t>
            </a:r>
            <a:r>
              <a:rPr lang="en-US" b="1">
                <a:ea typeface="+mj-lt"/>
                <a:cs typeface="+mj-lt"/>
              </a:rPr>
              <a:t> </a:t>
            </a:r>
            <a:r>
              <a:rPr lang="en-US" b="1" err="1">
                <a:ea typeface="+mj-lt"/>
                <a:cs typeface="+mj-lt"/>
              </a:rPr>
              <a:t>hỏi</a:t>
            </a:r>
            <a:r>
              <a:rPr lang="en-US" b="1">
                <a:ea typeface="+mj-lt"/>
                <a:cs typeface="+mj-lt"/>
              </a:rPr>
              <a:t>:</a:t>
            </a:r>
            <a:r>
              <a:rPr lang="en-US">
                <a:ea typeface="+mj-lt"/>
                <a:cs typeface="+mj-lt"/>
              </a:rPr>
              <a:t> </a:t>
            </a:r>
            <a:r>
              <a:rPr lang="en-US" err="1">
                <a:ea typeface="+mj-lt"/>
                <a:cs typeface="+mj-lt"/>
              </a:rPr>
              <a:t>Sẽ</a:t>
            </a:r>
            <a:r>
              <a:rPr lang="en-US">
                <a:ea typeface="+mj-lt"/>
                <a:cs typeface="+mj-lt"/>
              </a:rPr>
              <a:t> </a:t>
            </a:r>
            <a:r>
              <a:rPr lang="en-US" err="1">
                <a:ea typeface="+mj-lt"/>
                <a:cs typeface="+mj-lt"/>
              </a:rPr>
              <a:t>ra</a:t>
            </a:r>
            <a:r>
              <a:rPr lang="en-US">
                <a:ea typeface="+mj-lt"/>
                <a:cs typeface="+mj-lt"/>
              </a:rPr>
              <a:t> </a:t>
            </a:r>
            <a:r>
              <a:rPr lang="en-US" err="1">
                <a:ea typeface="+mj-lt"/>
                <a:cs typeface="+mj-lt"/>
              </a:rPr>
              <a:t>sao</a:t>
            </a:r>
            <a:r>
              <a:rPr lang="en-US">
                <a:ea typeface="+mj-lt"/>
                <a:cs typeface="+mj-lt"/>
              </a:rPr>
              <a:t> </a:t>
            </a:r>
            <a:r>
              <a:rPr lang="en-US" err="1">
                <a:ea typeface="+mj-lt"/>
                <a:cs typeface="+mj-lt"/>
              </a:rPr>
              <a:t>nếu</a:t>
            </a:r>
            <a:r>
              <a:rPr lang="en-US">
                <a:ea typeface="+mj-lt"/>
                <a:cs typeface="+mj-lt"/>
              </a:rPr>
              <a:t> </a:t>
            </a:r>
            <a:r>
              <a:rPr lang="en-US" err="1">
                <a:ea typeface="+mj-lt"/>
                <a:cs typeface="+mj-lt"/>
              </a:rPr>
              <a:t>chúng</a:t>
            </a:r>
            <a:r>
              <a:rPr lang="en-US">
                <a:ea typeface="+mj-lt"/>
                <a:cs typeface="+mj-lt"/>
              </a:rPr>
              <a:t> ta </a:t>
            </a:r>
            <a:r>
              <a:rPr lang="en-US" err="1">
                <a:ea typeface="+mj-lt"/>
                <a:cs typeface="+mj-lt"/>
              </a:rPr>
              <a:t>muốn</a:t>
            </a:r>
            <a:r>
              <a:rPr lang="en-US">
                <a:ea typeface="+mj-lt"/>
                <a:cs typeface="+mj-lt"/>
              </a:rPr>
              <a:t> </a:t>
            </a:r>
            <a:r>
              <a:rPr lang="en-US" err="1">
                <a:ea typeface="+mj-lt"/>
                <a:cs typeface="+mj-lt"/>
              </a:rPr>
              <a:t>cập</a:t>
            </a:r>
            <a:r>
              <a:rPr lang="en-US">
                <a:ea typeface="+mj-lt"/>
                <a:cs typeface="+mj-lt"/>
              </a:rPr>
              <a:t> </a:t>
            </a:r>
            <a:r>
              <a:rPr lang="en-US" err="1">
                <a:ea typeface="+mj-lt"/>
                <a:cs typeface="+mj-lt"/>
              </a:rPr>
              <a:t>nhật</a:t>
            </a:r>
            <a:r>
              <a:rPr lang="en-US">
                <a:ea typeface="+mj-lt"/>
                <a:cs typeface="+mj-lt"/>
              </a:rPr>
              <a:t> </a:t>
            </a:r>
            <a:r>
              <a:rPr lang="en-US" err="1">
                <a:ea typeface="+mj-lt"/>
                <a:cs typeface="+mj-lt"/>
              </a:rPr>
              <a:t>mảng</a:t>
            </a:r>
            <a:r>
              <a:rPr lang="en-US">
                <a:ea typeface="+mj-lt"/>
                <a:cs typeface="+mj-lt"/>
              </a:rPr>
              <a:t> ban </a:t>
            </a:r>
            <a:r>
              <a:rPr lang="en-US" err="1">
                <a:ea typeface="+mj-lt"/>
                <a:cs typeface="+mj-lt"/>
              </a:rPr>
              <a:t>đầu</a:t>
            </a:r>
            <a:r>
              <a:rPr lang="en-US">
                <a:ea typeface="+mj-lt"/>
                <a:cs typeface="+mj-lt"/>
              </a:rPr>
              <a:t> </a:t>
            </a:r>
            <a:r>
              <a:rPr lang="en-US" err="1">
                <a:ea typeface="+mj-lt"/>
                <a:cs typeface="+mj-lt"/>
              </a:rPr>
              <a:t>với</a:t>
            </a:r>
            <a:r>
              <a:rPr lang="en-US">
                <a:ea typeface="+mj-lt"/>
                <a:cs typeface="+mj-lt"/>
              </a:rPr>
              <a:t> </a:t>
            </a:r>
            <a:r>
              <a:rPr lang="en-US" err="1">
                <a:ea typeface="+mj-lt"/>
                <a:cs typeface="+mj-lt"/>
              </a:rPr>
              <a:t>một</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mới</a:t>
            </a:r>
            <a:r>
              <a:rPr lang="en-US">
                <a:ea typeface="+mj-lt"/>
                <a:cs typeface="+mj-lt"/>
              </a:rPr>
              <a:t>?</a:t>
            </a:r>
          </a:p>
        </p:txBody>
      </p:sp>
      <p:graphicFrame>
        <p:nvGraphicFramePr>
          <p:cNvPr id="315" name="Table"/>
          <p:cNvGraphicFramePr/>
          <p:nvPr>
            <p:extLst>
              <p:ext uri="{D42A27DB-BD31-4B8C-83A1-F6EECF244321}">
                <p14:modId xmlns:p14="http://schemas.microsoft.com/office/powerpoint/2010/main" val="1894266017"/>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500" b="1" dirty="0">
                          <a:solidFill>
                            <a:schemeClr val="accent5">
                              <a:hueOff val="101205"/>
                              <a:satOff val="-13598"/>
                              <a:lumOff val="23877"/>
                            </a:schemeClr>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16" name="Table"/>
          <p:cNvGraphicFramePr/>
          <p:nvPr>
            <p:extLst>
              <p:ext uri="{D42A27DB-BD31-4B8C-83A1-F6EECF244321}">
                <p14:modId xmlns:p14="http://schemas.microsoft.com/office/powerpoint/2010/main" val="898499444"/>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31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31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319" name="Table"/>
          <p:cNvGraphicFramePr/>
          <p:nvPr>
            <p:extLst>
              <p:ext uri="{D42A27DB-BD31-4B8C-83A1-F6EECF244321}">
                <p14:modId xmlns:p14="http://schemas.microsoft.com/office/powerpoint/2010/main" val="1816691376"/>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25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27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34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20" name="A[4] = 3"/>
          <p:cNvSpPr/>
          <p:nvPr/>
        </p:nvSpPr>
        <p:spPr>
          <a:xfrm>
            <a:off x="5012012" y="7861632"/>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A[4] = 3</a:t>
            </a:r>
          </a:p>
        </p:txBody>
      </p:sp>
      <p:sp>
        <p:nvSpPr>
          <p:cNvPr id="321"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Question: What about if we want to update our initial array with some new value?"/>
          <p:cNvSpPr/>
          <p:nvPr/>
        </p:nvSpPr>
        <p:spPr>
          <a:xfrm>
            <a:off x="984034" y="2129712"/>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500"/>
            </a:pPr>
            <a:r>
              <a:rPr lang="en-US" b="1" err="1">
                <a:ea typeface="+mj-lt"/>
                <a:cs typeface="+mj-lt"/>
              </a:rPr>
              <a:t>Câu</a:t>
            </a:r>
            <a:r>
              <a:rPr lang="en-US" b="1">
                <a:ea typeface="+mj-lt"/>
                <a:cs typeface="+mj-lt"/>
              </a:rPr>
              <a:t> </a:t>
            </a:r>
            <a:r>
              <a:rPr lang="en-US" b="1" err="1">
                <a:ea typeface="+mj-lt"/>
                <a:cs typeface="+mj-lt"/>
              </a:rPr>
              <a:t>hỏi</a:t>
            </a:r>
            <a:r>
              <a:rPr lang="en-US" b="1">
                <a:ea typeface="+mj-lt"/>
                <a:cs typeface="+mj-lt"/>
              </a:rPr>
              <a:t>:</a:t>
            </a:r>
            <a:r>
              <a:rPr lang="en-US">
                <a:ea typeface="+mj-lt"/>
                <a:cs typeface="+mj-lt"/>
              </a:rPr>
              <a:t> </a:t>
            </a:r>
            <a:r>
              <a:rPr lang="en-US" err="1">
                <a:ea typeface="+mj-lt"/>
                <a:cs typeface="+mj-lt"/>
              </a:rPr>
              <a:t>Sẽ</a:t>
            </a:r>
            <a:r>
              <a:rPr lang="en-US">
                <a:ea typeface="+mj-lt"/>
                <a:cs typeface="+mj-lt"/>
              </a:rPr>
              <a:t> </a:t>
            </a:r>
            <a:r>
              <a:rPr lang="en-US" err="1">
                <a:ea typeface="+mj-lt"/>
                <a:cs typeface="+mj-lt"/>
              </a:rPr>
              <a:t>ra</a:t>
            </a:r>
            <a:r>
              <a:rPr lang="en-US">
                <a:ea typeface="+mj-lt"/>
                <a:cs typeface="+mj-lt"/>
              </a:rPr>
              <a:t> </a:t>
            </a:r>
            <a:r>
              <a:rPr lang="en-US" err="1">
                <a:ea typeface="+mj-lt"/>
                <a:cs typeface="+mj-lt"/>
              </a:rPr>
              <a:t>sao</a:t>
            </a:r>
            <a:r>
              <a:rPr lang="en-US">
                <a:ea typeface="+mj-lt"/>
                <a:cs typeface="+mj-lt"/>
              </a:rPr>
              <a:t> </a:t>
            </a:r>
            <a:r>
              <a:rPr lang="en-US" err="1">
                <a:ea typeface="+mj-lt"/>
                <a:cs typeface="+mj-lt"/>
              </a:rPr>
              <a:t>nếu</a:t>
            </a:r>
            <a:r>
              <a:rPr lang="en-US">
                <a:ea typeface="+mj-lt"/>
                <a:cs typeface="+mj-lt"/>
              </a:rPr>
              <a:t> </a:t>
            </a:r>
            <a:r>
              <a:rPr lang="en-US" err="1">
                <a:ea typeface="+mj-lt"/>
                <a:cs typeface="+mj-lt"/>
              </a:rPr>
              <a:t>chúng</a:t>
            </a:r>
            <a:r>
              <a:rPr lang="en-US">
                <a:ea typeface="+mj-lt"/>
                <a:cs typeface="+mj-lt"/>
              </a:rPr>
              <a:t> ta </a:t>
            </a:r>
            <a:r>
              <a:rPr lang="en-US" err="1">
                <a:ea typeface="+mj-lt"/>
                <a:cs typeface="+mj-lt"/>
              </a:rPr>
              <a:t>muốn</a:t>
            </a:r>
            <a:r>
              <a:rPr lang="en-US">
                <a:ea typeface="+mj-lt"/>
                <a:cs typeface="+mj-lt"/>
              </a:rPr>
              <a:t> </a:t>
            </a:r>
            <a:r>
              <a:rPr lang="en-US" err="1">
                <a:ea typeface="+mj-lt"/>
                <a:cs typeface="+mj-lt"/>
              </a:rPr>
              <a:t>cập</a:t>
            </a:r>
            <a:r>
              <a:rPr lang="en-US">
                <a:ea typeface="+mj-lt"/>
                <a:cs typeface="+mj-lt"/>
              </a:rPr>
              <a:t> </a:t>
            </a:r>
            <a:r>
              <a:rPr lang="en-US" err="1">
                <a:ea typeface="+mj-lt"/>
                <a:cs typeface="+mj-lt"/>
              </a:rPr>
              <a:t>nhật</a:t>
            </a:r>
            <a:r>
              <a:rPr lang="en-US">
                <a:ea typeface="+mj-lt"/>
                <a:cs typeface="+mj-lt"/>
              </a:rPr>
              <a:t> </a:t>
            </a:r>
            <a:r>
              <a:rPr lang="en-US" err="1">
                <a:ea typeface="+mj-lt"/>
                <a:cs typeface="+mj-lt"/>
              </a:rPr>
              <a:t>mảng</a:t>
            </a:r>
            <a:r>
              <a:rPr lang="en-US">
                <a:ea typeface="+mj-lt"/>
                <a:cs typeface="+mj-lt"/>
              </a:rPr>
              <a:t> ban </a:t>
            </a:r>
            <a:r>
              <a:rPr lang="en-US" err="1">
                <a:ea typeface="+mj-lt"/>
                <a:cs typeface="+mj-lt"/>
              </a:rPr>
              <a:t>đầu</a:t>
            </a:r>
            <a:r>
              <a:rPr lang="en-US">
                <a:ea typeface="+mj-lt"/>
                <a:cs typeface="+mj-lt"/>
              </a:rPr>
              <a:t> </a:t>
            </a:r>
            <a:r>
              <a:rPr lang="en-US" err="1">
                <a:ea typeface="+mj-lt"/>
                <a:cs typeface="+mj-lt"/>
              </a:rPr>
              <a:t>với</a:t>
            </a:r>
            <a:r>
              <a:rPr lang="en-US">
                <a:ea typeface="+mj-lt"/>
                <a:cs typeface="+mj-lt"/>
              </a:rPr>
              <a:t> </a:t>
            </a:r>
            <a:r>
              <a:rPr lang="en-US" err="1">
                <a:ea typeface="+mj-lt"/>
                <a:cs typeface="+mj-lt"/>
              </a:rPr>
              <a:t>một</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mới</a:t>
            </a:r>
            <a:r>
              <a:rPr lang="en-US">
                <a:ea typeface="+mj-lt"/>
                <a:cs typeface="+mj-lt"/>
              </a:rPr>
              <a:t>?</a:t>
            </a:r>
          </a:p>
        </p:txBody>
      </p:sp>
      <p:graphicFrame>
        <p:nvGraphicFramePr>
          <p:cNvPr id="326" name="Table"/>
          <p:cNvGraphicFramePr/>
          <p:nvPr>
            <p:extLst>
              <p:ext uri="{D42A27DB-BD31-4B8C-83A1-F6EECF244321}">
                <p14:modId xmlns:p14="http://schemas.microsoft.com/office/powerpoint/2010/main" val="1053674701"/>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500" b="1" dirty="0">
                          <a:solidFill>
                            <a:schemeClr val="accent5">
                              <a:hueOff val="101205"/>
                              <a:satOff val="-13598"/>
                              <a:lumOff val="23877"/>
                            </a:schemeClr>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327" name="Table"/>
          <p:cNvGraphicFramePr/>
          <p:nvPr>
            <p:extLst>
              <p:ext uri="{D42A27DB-BD31-4B8C-83A1-F6EECF244321}">
                <p14:modId xmlns:p14="http://schemas.microsoft.com/office/powerpoint/2010/main" val="1137787884"/>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32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329"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330" name="Table"/>
          <p:cNvGraphicFramePr/>
          <p:nvPr>
            <p:extLst>
              <p:ext uri="{D42A27DB-BD31-4B8C-83A1-F6EECF244321}">
                <p14:modId xmlns:p14="http://schemas.microsoft.com/office/powerpoint/2010/main" val="2337432697"/>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25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27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34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331" name="A prefix sum array is great for static arrays, but takes O(n) for updates."/>
          <p:cNvSpPr/>
          <p:nvPr/>
        </p:nvSpPr>
        <p:spPr>
          <a:xfrm>
            <a:off x="351667" y="7840200"/>
            <a:ext cx="12676438"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err="1"/>
              <a:t>Mảng</a:t>
            </a:r>
            <a:r>
              <a:rPr lang="en-US"/>
              <a:t> </a:t>
            </a:r>
            <a:r>
              <a:rPr lang="en-US" err="1"/>
              <a:t>tổng</a:t>
            </a:r>
            <a:r>
              <a:rPr lang="en-US"/>
              <a:t> </a:t>
            </a:r>
            <a:r>
              <a:rPr lang="en-US" err="1"/>
              <a:t>tiền</a:t>
            </a:r>
            <a:r>
              <a:rPr lang="en-US"/>
              <a:t> </a:t>
            </a:r>
            <a:r>
              <a:rPr lang="en-US" err="1"/>
              <a:t>tố</a:t>
            </a:r>
            <a:r>
              <a:rPr lang="en-US"/>
              <a:t> </a:t>
            </a:r>
            <a:r>
              <a:rPr lang="en-US" err="1"/>
              <a:t>rất</a:t>
            </a:r>
            <a:r>
              <a:rPr lang="en-US"/>
              <a:t> </a:t>
            </a:r>
            <a:r>
              <a:rPr lang="en-US" err="1"/>
              <a:t>phù</a:t>
            </a:r>
            <a:r>
              <a:rPr lang="en-US"/>
              <a:t> </a:t>
            </a:r>
            <a:r>
              <a:rPr lang="en-US" err="1"/>
              <a:t>hợp</a:t>
            </a:r>
            <a:r>
              <a:rPr lang="en-US"/>
              <a:t> </a:t>
            </a:r>
            <a:r>
              <a:rPr lang="en-US" err="1"/>
              <a:t>với</a:t>
            </a:r>
            <a:r>
              <a:rPr lang="en-US"/>
              <a:t> </a:t>
            </a:r>
            <a:r>
              <a:rPr lang="en-US" b="1" err="1">
                <a:solidFill>
                  <a:schemeClr val="accent2">
                    <a:satOff val="-13916"/>
                    <a:lumOff val="13989"/>
                  </a:schemeClr>
                </a:solidFill>
              </a:rPr>
              <a:t>mảng</a:t>
            </a:r>
            <a:r>
              <a:rPr lang="en-US" b="1">
                <a:solidFill>
                  <a:schemeClr val="accent2">
                    <a:satOff val="-13916"/>
                    <a:lumOff val="13989"/>
                  </a:schemeClr>
                </a:solidFill>
              </a:rPr>
              <a:t> </a:t>
            </a:r>
            <a:r>
              <a:rPr lang="en-US" b="1" err="1">
                <a:solidFill>
                  <a:schemeClr val="accent2">
                    <a:satOff val="-13916"/>
                    <a:lumOff val="13989"/>
                  </a:schemeClr>
                </a:solidFill>
              </a:rPr>
              <a:t>tĩnh</a:t>
            </a:r>
            <a:r>
              <a:t>, </a:t>
            </a:r>
            <a:r>
              <a:rPr lang="en-US" err="1"/>
              <a:t>nhưng</a:t>
            </a:r>
            <a:r>
              <a:rPr lang="en-US"/>
              <a:t> </a:t>
            </a:r>
            <a:r>
              <a:rPr lang="en-US" err="1"/>
              <a:t>cầm</a:t>
            </a:r>
            <a:r>
              <a:rPr lang="en-US"/>
              <a:t> </a:t>
            </a:r>
            <a:r>
              <a:rPr b="1">
                <a:solidFill>
                  <a:schemeClr val="accent5">
                    <a:hueOff val="101205"/>
                    <a:satOff val="-13598"/>
                    <a:lumOff val="23877"/>
                  </a:schemeClr>
                </a:solidFill>
              </a:rPr>
              <a:t>O(n)</a:t>
            </a:r>
            <a:r>
              <a:rPr lang="en-US"/>
              <a:t> </a:t>
            </a:r>
            <a:r>
              <a:rPr lang="en-US" err="1"/>
              <a:t>để</a:t>
            </a:r>
            <a:r>
              <a:rPr lang="en-US"/>
              <a:t> </a:t>
            </a:r>
            <a:r>
              <a:rPr lang="en-US" err="1"/>
              <a:t>cập</a:t>
            </a:r>
            <a:r>
              <a:rPr lang="en-US"/>
              <a:t> </a:t>
            </a:r>
            <a:r>
              <a:rPr lang="en-US" err="1"/>
              <a:t>nhật</a:t>
            </a:r>
            <a:r>
              <a:rPr lang="en-US"/>
              <a:t>.</a:t>
            </a:r>
          </a:p>
        </p:txBody>
      </p:sp>
      <p:sp>
        <p:nvSpPr>
          <p:cNvPr id="332"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What is a…"/>
          <p:cNvSpPr>
            <a:spLocks noGrp="1"/>
          </p:cNvSpPr>
          <p:nvPr>
            <p:ph type="title"/>
          </p:nvPr>
        </p:nvSpPr>
        <p:spPr>
          <a:xfrm>
            <a:off x="-884429" y="228909"/>
            <a:ext cx="14773659" cy="2873596"/>
          </a:xfrm>
          <a:prstGeom prst="rect">
            <a:avLst/>
          </a:prstGeom>
        </p:spPr>
        <p:txBody>
          <a:bodyPr/>
          <a:lstStyle/>
          <a:p>
            <a:pPr>
              <a:defRPr sz="9000" b="1"/>
            </a:pPr>
            <a:r>
              <a:rPr lang="en-US" err="1"/>
              <a:t>Cây</a:t>
            </a:r>
            <a:r>
              <a:rPr lang="en-US"/>
              <a:t> </a:t>
            </a:r>
            <a:r>
              <a:t>Fenwick </a:t>
            </a:r>
            <a:r>
              <a:rPr lang="en-US" err="1"/>
              <a:t>là</a:t>
            </a:r>
            <a:r>
              <a:rPr lang="en-US"/>
              <a:t> </a:t>
            </a:r>
            <a:r>
              <a:rPr lang="en-US" err="1"/>
              <a:t>gì</a:t>
            </a:r>
            <a:r>
              <a:t>?</a:t>
            </a:r>
            <a:endParaRPr lang="en-US"/>
          </a:p>
        </p:txBody>
      </p:sp>
      <p:sp>
        <p:nvSpPr>
          <p:cNvPr id="337" name="A Fenwick Tree (also called Binary Indexed Tree) is a data structure that supports sum range queries as well as setting values in a static array and getting the value of the prefix sum up some index efficiently."/>
          <p:cNvSpPr/>
          <p:nvPr/>
        </p:nvSpPr>
        <p:spPr>
          <a:xfrm>
            <a:off x="241628" y="2713867"/>
            <a:ext cx="12521544" cy="605306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4200"/>
            </a:pPr>
            <a:br>
              <a:rPr lang="en-US" dirty="0"/>
            </a:br>
            <a:r>
              <a:rPr lang="en-US" dirty="0" err="1">
                <a:solidFill>
                  <a:srgbClr val="D1D5DB"/>
                </a:solidFill>
                <a:ea typeface="+mj-lt"/>
                <a:cs typeface="+mj-lt"/>
              </a:rPr>
              <a:t>Cây</a:t>
            </a:r>
            <a:r>
              <a:rPr lang="en-US" dirty="0">
                <a:solidFill>
                  <a:srgbClr val="D1D5DB"/>
                </a:solidFill>
                <a:ea typeface="+mj-lt"/>
                <a:cs typeface="+mj-lt"/>
              </a:rPr>
              <a:t> </a:t>
            </a:r>
            <a:r>
              <a:rPr lang="en-US" b="1" dirty="0">
                <a:solidFill>
                  <a:schemeClr val="accent2">
                    <a:lumMod val="60000"/>
                    <a:lumOff val="40000"/>
                  </a:schemeClr>
                </a:solidFill>
                <a:ea typeface="+mj-lt"/>
                <a:cs typeface="+mj-lt"/>
              </a:rPr>
              <a:t>Fenwick</a:t>
            </a:r>
            <a:r>
              <a:rPr lang="en-US" dirty="0">
                <a:solidFill>
                  <a:srgbClr val="D1D5DB"/>
                </a:solidFill>
                <a:ea typeface="+mj-lt"/>
                <a:cs typeface="+mj-lt"/>
              </a:rPr>
              <a:t> (hay </a:t>
            </a:r>
            <a:r>
              <a:rPr lang="en-US" dirty="0" err="1">
                <a:solidFill>
                  <a:srgbClr val="D1D5DB"/>
                </a:solidFill>
                <a:ea typeface="+mj-lt"/>
                <a:cs typeface="+mj-lt"/>
              </a:rPr>
              <a:t>cây</a:t>
            </a:r>
            <a:r>
              <a:rPr lang="en-US" dirty="0">
                <a:solidFill>
                  <a:srgbClr val="D1D5DB"/>
                </a:solidFill>
                <a:ea typeface="+mj-lt"/>
                <a:cs typeface="+mj-lt"/>
              </a:rPr>
              <a:t> </a:t>
            </a:r>
            <a:r>
              <a:rPr lang="en-US" dirty="0" err="1">
                <a:solidFill>
                  <a:srgbClr val="D1D5DB"/>
                </a:solidFill>
                <a:ea typeface="+mj-lt"/>
                <a:cs typeface="+mj-lt"/>
              </a:rPr>
              <a:t>chỉ</a:t>
            </a:r>
            <a:r>
              <a:rPr lang="en-US" dirty="0">
                <a:solidFill>
                  <a:srgbClr val="D1D5DB"/>
                </a:solidFill>
                <a:ea typeface="+mj-lt"/>
                <a:cs typeface="+mj-lt"/>
              </a:rPr>
              <a:t> </a:t>
            </a:r>
            <a:r>
              <a:rPr lang="en-US" dirty="0" err="1">
                <a:solidFill>
                  <a:srgbClr val="D1D5DB"/>
                </a:solidFill>
                <a:ea typeface="+mj-lt"/>
                <a:cs typeface="+mj-lt"/>
              </a:rPr>
              <a:t>số</a:t>
            </a:r>
            <a:r>
              <a:rPr lang="en-US" dirty="0">
                <a:solidFill>
                  <a:srgbClr val="D1D5DB"/>
                </a:solidFill>
                <a:ea typeface="+mj-lt"/>
                <a:cs typeface="+mj-lt"/>
              </a:rPr>
              <a:t> </a:t>
            </a:r>
            <a:r>
              <a:rPr lang="en-US" dirty="0" err="1">
                <a:solidFill>
                  <a:srgbClr val="D1D5DB"/>
                </a:solidFill>
                <a:ea typeface="+mj-lt"/>
                <a:cs typeface="+mj-lt"/>
              </a:rPr>
              <a:t>nhị</a:t>
            </a:r>
            <a:r>
              <a:rPr lang="en-US" dirty="0">
                <a:solidFill>
                  <a:srgbClr val="D1D5DB"/>
                </a:solidFill>
                <a:ea typeface="+mj-lt"/>
                <a:cs typeface="+mj-lt"/>
              </a:rPr>
              <a:t> </a:t>
            </a:r>
            <a:r>
              <a:rPr lang="en-US" dirty="0" err="1">
                <a:solidFill>
                  <a:srgbClr val="D1D5DB"/>
                </a:solidFill>
                <a:ea typeface="+mj-lt"/>
                <a:cs typeface="+mj-lt"/>
              </a:rPr>
              <a:t>phân</a:t>
            </a:r>
            <a:r>
              <a:rPr lang="en-US" dirty="0">
                <a:solidFill>
                  <a:srgbClr val="D1D5DB"/>
                </a:solidFill>
                <a:ea typeface="+mj-lt"/>
                <a:cs typeface="+mj-lt"/>
              </a:rPr>
              <a:t>), </a:t>
            </a:r>
            <a:r>
              <a:rPr lang="en-US" dirty="0" err="1">
                <a:solidFill>
                  <a:srgbClr val="D1D5DB"/>
                </a:solidFill>
                <a:ea typeface="+mj-lt"/>
                <a:cs typeface="+mj-lt"/>
              </a:rPr>
              <a:t>là</a:t>
            </a:r>
            <a:r>
              <a:rPr lang="en-US" dirty="0">
                <a:solidFill>
                  <a:srgbClr val="D1D5DB"/>
                </a:solidFill>
                <a:ea typeface="+mj-lt"/>
                <a:cs typeface="+mj-lt"/>
              </a:rPr>
              <a:t> </a:t>
            </a:r>
            <a:r>
              <a:rPr lang="en-US" dirty="0" err="1">
                <a:solidFill>
                  <a:srgbClr val="D1D5DB"/>
                </a:solidFill>
                <a:ea typeface="+mj-lt"/>
                <a:cs typeface="+mj-lt"/>
              </a:rPr>
              <a:t>một</a:t>
            </a:r>
            <a:r>
              <a:rPr lang="en-US" dirty="0">
                <a:solidFill>
                  <a:srgbClr val="D1D5DB"/>
                </a:solidFill>
                <a:ea typeface="+mj-lt"/>
                <a:cs typeface="+mj-lt"/>
              </a:rPr>
              <a:t> </a:t>
            </a:r>
            <a:r>
              <a:rPr lang="en-US" dirty="0" err="1">
                <a:solidFill>
                  <a:srgbClr val="D1D5DB"/>
                </a:solidFill>
                <a:ea typeface="+mj-lt"/>
                <a:cs typeface="+mj-lt"/>
              </a:rPr>
              <a:t>cấu</a:t>
            </a:r>
            <a:r>
              <a:rPr lang="en-US" dirty="0">
                <a:solidFill>
                  <a:srgbClr val="D1D5DB"/>
                </a:solidFill>
                <a:ea typeface="+mj-lt"/>
                <a:cs typeface="+mj-lt"/>
              </a:rPr>
              <a:t> </a:t>
            </a:r>
            <a:r>
              <a:rPr lang="en-US" dirty="0" err="1">
                <a:solidFill>
                  <a:srgbClr val="D1D5DB"/>
                </a:solidFill>
                <a:ea typeface="+mj-lt"/>
                <a:cs typeface="+mj-lt"/>
              </a:rPr>
              <a:t>trúc</a:t>
            </a:r>
            <a:r>
              <a:rPr lang="en-US" dirty="0">
                <a:solidFill>
                  <a:srgbClr val="D1D5DB"/>
                </a:solidFill>
                <a:ea typeface="+mj-lt"/>
                <a:cs typeface="+mj-lt"/>
              </a:rPr>
              <a:t> </a:t>
            </a:r>
            <a:r>
              <a:rPr lang="en-US" dirty="0" err="1">
                <a:solidFill>
                  <a:srgbClr val="D1D5DB"/>
                </a:solidFill>
                <a:ea typeface="+mj-lt"/>
                <a:cs typeface="+mj-lt"/>
              </a:rPr>
              <a:t>dữ</a:t>
            </a:r>
            <a:r>
              <a:rPr lang="en-US" dirty="0">
                <a:solidFill>
                  <a:srgbClr val="D1D5DB"/>
                </a:solidFill>
                <a:ea typeface="+mj-lt"/>
                <a:cs typeface="+mj-lt"/>
              </a:rPr>
              <a:t> </a:t>
            </a:r>
            <a:r>
              <a:rPr lang="en-US" dirty="0" err="1">
                <a:solidFill>
                  <a:srgbClr val="D1D5DB"/>
                </a:solidFill>
                <a:ea typeface="+mj-lt"/>
                <a:cs typeface="+mj-lt"/>
              </a:rPr>
              <a:t>liệu</a:t>
            </a:r>
            <a:r>
              <a:rPr lang="en-US" dirty="0">
                <a:solidFill>
                  <a:srgbClr val="D1D5DB"/>
                </a:solidFill>
                <a:ea typeface="+mj-lt"/>
                <a:cs typeface="+mj-lt"/>
              </a:rPr>
              <a:t> </a:t>
            </a:r>
            <a:r>
              <a:rPr lang="en-US" dirty="0" err="1">
                <a:solidFill>
                  <a:srgbClr val="D1D5DB"/>
                </a:solidFill>
                <a:ea typeface="+mj-lt"/>
                <a:cs typeface="+mj-lt"/>
              </a:rPr>
              <a:t>được</a:t>
            </a:r>
            <a:r>
              <a:rPr lang="en-US" dirty="0">
                <a:solidFill>
                  <a:srgbClr val="D1D5DB"/>
                </a:solidFill>
                <a:ea typeface="+mj-lt"/>
                <a:cs typeface="+mj-lt"/>
              </a:rPr>
              <a:t> </a:t>
            </a:r>
            <a:r>
              <a:rPr lang="en-US" dirty="0" err="1">
                <a:solidFill>
                  <a:srgbClr val="D1D5DB"/>
                </a:solidFill>
                <a:ea typeface="+mj-lt"/>
                <a:cs typeface="+mj-lt"/>
              </a:rPr>
              <a:t>sử</a:t>
            </a:r>
            <a:r>
              <a:rPr lang="en-US" dirty="0">
                <a:solidFill>
                  <a:srgbClr val="D1D5DB"/>
                </a:solidFill>
                <a:ea typeface="+mj-lt"/>
                <a:cs typeface="+mj-lt"/>
              </a:rPr>
              <a:t> </a:t>
            </a:r>
            <a:r>
              <a:rPr lang="en-US" dirty="0" err="1">
                <a:solidFill>
                  <a:srgbClr val="D1D5DB"/>
                </a:solidFill>
                <a:ea typeface="+mj-lt"/>
                <a:cs typeface="+mj-lt"/>
              </a:rPr>
              <a:t>dụng</a:t>
            </a:r>
            <a:r>
              <a:rPr lang="en-US" dirty="0">
                <a:solidFill>
                  <a:srgbClr val="D1D5DB"/>
                </a:solidFill>
                <a:ea typeface="+mj-lt"/>
                <a:cs typeface="+mj-lt"/>
              </a:rPr>
              <a:t> </a:t>
            </a:r>
            <a:r>
              <a:rPr lang="en-US" dirty="0" err="1">
                <a:solidFill>
                  <a:srgbClr val="D1D5DB"/>
                </a:solidFill>
                <a:ea typeface="+mj-lt"/>
                <a:cs typeface="+mj-lt"/>
              </a:rPr>
              <a:t>để</a:t>
            </a:r>
            <a:r>
              <a:rPr lang="en-US" dirty="0">
                <a:solidFill>
                  <a:srgbClr val="D1D5DB"/>
                </a:solidFill>
                <a:ea typeface="+mj-lt"/>
                <a:cs typeface="+mj-lt"/>
              </a:rPr>
              <a:t> </a:t>
            </a:r>
            <a:r>
              <a:rPr lang="en-US" dirty="0" err="1">
                <a:solidFill>
                  <a:srgbClr val="D1D5DB"/>
                </a:solidFill>
                <a:ea typeface="+mj-lt"/>
                <a:cs typeface="+mj-lt"/>
              </a:rPr>
              <a:t>tính</a:t>
            </a:r>
            <a:r>
              <a:rPr lang="en-US" dirty="0">
                <a:solidFill>
                  <a:srgbClr val="D1D5DB"/>
                </a:solidFill>
                <a:ea typeface="+mj-lt"/>
                <a:cs typeface="+mj-lt"/>
              </a:rPr>
              <a:t> </a:t>
            </a:r>
            <a:r>
              <a:rPr lang="en-US" dirty="0" err="1">
                <a:solidFill>
                  <a:srgbClr val="D1D5DB"/>
                </a:solidFill>
                <a:ea typeface="+mj-lt"/>
                <a:cs typeface="+mj-lt"/>
              </a:rPr>
              <a:t>tổng</a:t>
            </a:r>
            <a:r>
              <a:rPr lang="en-US" dirty="0">
                <a:solidFill>
                  <a:srgbClr val="D1D5DB"/>
                </a:solidFill>
                <a:ea typeface="+mj-lt"/>
                <a:cs typeface="+mj-lt"/>
              </a:rPr>
              <a:t> </a:t>
            </a:r>
            <a:r>
              <a:rPr lang="en-US" dirty="0" err="1">
                <a:solidFill>
                  <a:srgbClr val="D1D5DB"/>
                </a:solidFill>
                <a:ea typeface="+mj-lt"/>
                <a:cs typeface="+mj-lt"/>
              </a:rPr>
              <a:t>của</a:t>
            </a:r>
            <a:r>
              <a:rPr lang="en-US" dirty="0">
                <a:solidFill>
                  <a:srgbClr val="D1D5DB"/>
                </a:solidFill>
                <a:ea typeface="+mj-lt"/>
                <a:cs typeface="+mj-lt"/>
              </a:rPr>
              <a:t> </a:t>
            </a:r>
            <a:r>
              <a:rPr lang="en-US" dirty="0" err="1">
                <a:solidFill>
                  <a:srgbClr val="D1D5DB"/>
                </a:solidFill>
                <a:ea typeface="+mj-lt"/>
                <a:cs typeface="+mj-lt"/>
              </a:rPr>
              <a:t>các</a:t>
            </a:r>
            <a:r>
              <a:rPr lang="en-US" dirty="0">
                <a:solidFill>
                  <a:srgbClr val="D1D5DB"/>
                </a:solidFill>
                <a:ea typeface="+mj-lt"/>
                <a:cs typeface="+mj-lt"/>
              </a:rPr>
              <a:t> </a:t>
            </a:r>
            <a:r>
              <a:rPr lang="en-US" dirty="0" err="1">
                <a:solidFill>
                  <a:srgbClr val="D1D5DB"/>
                </a:solidFill>
                <a:ea typeface="+mj-lt"/>
                <a:cs typeface="+mj-lt"/>
              </a:rPr>
              <a:t>phần</a:t>
            </a:r>
            <a:r>
              <a:rPr lang="en-US" dirty="0">
                <a:solidFill>
                  <a:srgbClr val="D1D5DB"/>
                </a:solidFill>
                <a:ea typeface="+mj-lt"/>
                <a:cs typeface="+mj-lt"/>
              </a:rPr>
              <a:t> </a:t>
            </a:r>
            <a:r>
              <a:rPr lang="en-US" dirty="0" err="1">
                <a:solidFill>
                  <a:srgbClr val="D1D5DB"/>
                </a:solidFill>
                <a:ea typeface="+mj-lt"/>
                <a:cs typeface="+mj-lt"/>
              </a:rPr>
              <a:t>tử</a:t>
            </a:r>
            <a:r>
              <a:rPr lang="en-US" dirty="0">
                <a:solidFill>
                  <a:srgbClr val="D1D5DB"/>
                </a:solidFill>
                <a:ea typeface="+mj-lt"/>
                <a:cs typeface="+mj-lt"/>
              </a:rPr>
              <a:t> </a:t>
            </a:r>
            <a:r>
              <a:rPr lang="en-US" dirty="0" err="1">
                <a:solidFill>
                  <a:srgbClr val="D1D5DB"/>
                </a:solidFill>
                <a:ea typeface="+mj-lt"/>
                <a:cs typeface="+mj-lt"/>
              </a:rPr>
              <a:t>trong</a:t>
            </a:r>
            <a:r>
              <a:rPr lang="en-US" dirty="0">
                <a:solidFill>
                  <a:srgbClr val="D1D5DB"/>
                </a:solidFill>
                <a:ea typeface="+mj-lt"/>
                <a:cs typeface="+mj-lt"/>
              </a:rPr>
              <a:t> </a:t>
            </a:r>
            <a:r>
              <a:rPr lang="en-US" dirty="0" err="1">
                <a:solidFill>
                  <a:srgbClr val="D1D5DB"/>
                </a:solidFill>
                <a:ea typeface="+mj-lt"/>
                <a:cs typeface="+mj-lt"/>
              </a:rPr>
              <a:t>một</a:t>
            </a:r>
            <a:r>
              <a:rPr lang="en-US" dirty="0">
                <a:solidFill>
                  <a:srgbClr val="D1D5DB"/>
                </a:solidFill>
                <a:ea typeface="+mj-lt"/>
                <a:cs typeface="+mj-lt"/>
              </a:rPr>
              <a:t> </a:t>
            </a:r>
            <a:r>
              <a:rPr lang="en-US" dirty="0" err="1">
                <a:solidFill>
                  <a:srgbClr val="D1D5DB"/>
                </a:solidFill>
                <a:ea typeface="+mj-lt"/>
                <a:cs typeface="+mj-lt"/>
              </a:rPr>
              <a:t>mảng</a:t>
            </a:r>
            <a:r>
              <a:rPr lang="en-US" dirty="0">
                <a:solidFill>
                  <a:srgbClr val="D1D5DB"/>
                </a:solidFill>
                <a:ea typeface="+mj-lt"/>
                <a:cs typeface="+mj-lt"/>
              </a:rPr>
              <a:t> </a:t>
            </a:r>
            <a:r>
              <a:rPr lang="en-US" dirty="0" err="1">
                <a:solidFill>
                  <a:srgbClr val="D1D5DB"/>
                </a:solidFill>
                <a:ea typeface="+mj-lt"/>
                <a:cs typeface="+mj-lt"/>
              </a:rPr>
              <a:t>và</a:t>
            </a:r>
            <a:r>
              <a:rPr lang="en-US" dirty="0">
                <a:solidFill>
                  <a:srgbClr val="D1D5DB"/>
                </a:solidFill>
                <a:ea typeface="+mj-lt"/>
                <a:cs typeface="+mj-lt"/>
              </a:rPr>
              <a:t> </a:t>
            </a:r>
            <a:r>
              <a:rPr lang="en-US" dirty="0" err="1">
                <a:solidFill>
                  <a:srgbClr val="D1D5DB"/>
                </a:solidFill>
                <a:ea typeface="+mj-lt"/>
                <a:cs typeface="+mj-lt"/>
              </a:rPr>
              <a:t>cũng</a:t>
            </a:r>
            <a:r>
              <a:rPr lang="en-US" dirty="0">
                <a:solidFill>
                  <a:srgbClr val="D1D5DB"/>
                </a:solidFill>
                <a:ea typeface="+mj-lt"/>
                <a:cs typeface="+mj-lt"/>
              </a:rPr>
              <a:t> </a:t>
            </a:r>
            <a:r>
              <a:rPr lang="en-US" dirty="0" err="1">
                <a:solidFill>
                  <a:srgbClr val="D1D5DB"/>
                </a:solidFill>
                <a:ea typeface="+mj-lt"/>
                <a:cs typeface="+mj-lt"/>
              </a:rPr>
              <a:t>cho</a:t>
            </a:r>
            <a:r>
              <a:rPr lang="en-US" dirty="0">
                <a:solidFill>
                  <a:srgbClr val="D1D5DB"/>
                </a:solidFill>
                <a:ea typeface="+mj-lt"/>
                <a:cs typeface="+mj-lt"/>
              </a:rPr>
              <a:t> </a:t>
            </a:r>
            <a:r>
              <a:rPr lang="en-US" dirty="0" err="1">
                <a:solidFill>
                  <a:srgbClr val="D1D5DB"/>
                </a:solidFill>
                <a:ea typeface="+mj-lt"/>
                <a:cs typeface="+mj-lt"/>
              </a:rPr>
              <a:t>phép</a:t>
            </a:r>
            <a:r>
              <a:rPr lang="en-US" dirty="0">
                <a:solidFill>
                  <a:srgbClr val="D1D5DB"/>
                </a:solidFill>
                <a:ea typeface="+mj-lt"/>
                <a:cs typeface="+mj-lt"/>
              </a:rPr>
              <a:t> </a:t>
            </a:r>
            <a:r>
              <a:rPr lang="en-US" dirty="0" err="1">
                <a:solidFill>
                  <a:srgbClr val="D1D5DB"/>
                </a:solidFill>
                <a:ea typeface="+mj-lt"/>
                <a:cs typeface="+mj-lt"/>
              </a:rPr>
              <a:t>cập</a:t>
            </a:r>
            <a:r>
              <a:rPr lang="en-US" dirty="0">
                <a:solidFill>
                  <a:srgbClr val="D1D5DB"/>
                </a:solidFill>
                <a:ea typeface="+mj-lt"/>
                <a:cs typeface="+mj-lt"/>
              </a:rPr>
              <a:t> </a:t>
            </a:r>
            <a:r>
              <a:rPr lang="en-US" dirty="0" err="1">
                <a:solidFill>
                  <a:srgbClr val="D1D5DB"/>
                </a:solidFill>
                <a:ea typeface="+mj-lt"/>
                <a:cs typeface="+mj-lt"/>
              </a:rPr>
              <a:t>nhật</a:t>
            </a:r>
            <a:r>
              <a:rPr lang="en-US" dirty="0">
                <a:solidFill>
                  <a:srgbClr val="D1D5DB"/>
                </a:solidFill>
                <a:ea typeface="+mj-lt"/>
                <a:cs typeface="+mj-lt"/>
              </a:rPr>
              <a:t> </a:t>
            </a:r>
            <a:r>
              <a:rPr lang="en-US" dirty="0" err="1">
                <a:solidFill>
                  <a:srgbClr val="D1D5DB"/>
                </a:solidFill>
                <a:ea typeface="+mj-lt"/>
                <a:cs typeface="+mj-lt"/>
              </a:rPr>
              <a:t>giá</a:t>
            </a:r>
            <a:r>
              <a:rPr lang="en-US" dirty="0">
                <a:solidFill>
                  <a:srgbClr val="D1D5DB"/>
                </a:solidFill>
                <a:ea typeface="+mj-lt"/>
                <a:cs typeface="+mj-lt"/>
              </a:rPr>
              <a:t> </a:t>
            </a:r>
            <a:r>
              <a:rPr lang="en-US" dirty="0" err="1">
                <a:solidFill>
                  <a:srgbClr val="D1D5DB"/>
                </a:solidFill>
                <a:ea typeface="+mj-lt"/>
                <a:cs typeface="+mj-lt"/>
              </a:rPr>
              <a:t>trị</a:t>
            </a:r>
            <a:r>
              <a:rPr lang="en-US" dirty="0">
                <a:solidFill>
                  <a:srgbClr val="D1D5DB"/>
                </a:solidFill>
                <a:ea typeface="+mj-lt"/>
                <a:cs typeface="+mj-lt"/>
              </a:rPr>
              <a:t> </a:t>
            </a:r>
            <a:r>
              <a:rPr lang="en-US" dirty="0" err="1">
                <a:solidFill>
                  <a:srgbClr val="D1D5DB"/>
                </a:solidFill>
                <a:ea typeface="+mj-lt"/>
                <a:cs typeface="+mj-lt"/>
              </a:rPr>
              <a:t>của</a:t>
            </a:r>
            <a:r>
              <a:rPr lang="en-US" dirty="0">
                <a:solidFill>
                  <a:srgbClr val="D1D5DB"/>
                </a:solidFill>
                <a:ea typeface="+mj-lt"/>
                <a:cs typeface="+mj-lt"/>
              </a:rPr>
              <a:t> </a:t>
            </a:r>
            <a:r>
              <a:rPr lang="en-US" dirty="0" err="1">
                <a:solidFill>
                  <a:srgbClr val="D1D5DB"/>
                </a:solidFill>
                <a:ea typeface="+mj-lt"/>
                <a:cs typeface="+mj-lt"/>
              </a:rPr>
              <a:t>từng</a:t>
            </a:r>
            <a:r>
              <a:rPr lang="en-US" dirty="0">
                <a:solidFill>
                  <a:srgbClr val="D1D5DB"/>
                </a:solidFill>
                <a:ea typeface="+mj-lt"/>
                <a:cs typeface="+mj-lt"/>
              </a:rPr>
              <a:t> </a:t>
            </a:r>
            <a:r>
              <a:rPr lang="en-US" dirty="0" err="1">
                <a:solidFill>
                  <a:srgbClr val="D1D5DB"/>
                </a:solidFill>
                <a:ea typeface="+mj-lt"/>
                <a:cs typeface="+mj-lt"/>
              </a:rPr>
              <a:t>phần</a:t>
            </a:r>
            <a:r>
              <a:rPr lang="en-US" dirty="0">
                <a:solidFill>
                  <a:srgbClr val="D1D5DB"/>
                </a:solidFill>
                <a:ea typeface="+mj-lt"/>
                <a:cs typeface="+mj-lt"/>
              </a:rPr>
              <a:t> </a:t>
            </a:r>
            <a:r>
              <a:rPr lang="en-US" dirty="0" err="1">
                <a:solidFill>
                  <a:srgbClr val="D1D5DB"/>
                </a:solidFill>
                <a:ea typeface="+mj-lt"/>
                <a:cs typeface="+mj-lt"/>
              </a:rPr>
              <a:t>tử</a:t>
            </a:r>
            <a:r>
              <a:rPr lang="en-US" dirty="0">
                <a:solidFill>
                  <a:srgbClr val="D1D5DB"/>
                </a:solidFill>
                <a:ea typeface="+mj-lt"/>
                <a:cs typeface="+mj-lt"/>
              </a:rPr>
              <a:t> </a:t>
            </a:r>
            <a:r>
              <a:rPr lang="en-US" dirty="0" err="1">
                <a:solidFill>
                  <a:srgbClr val="D1D5DB"/>
                </a:solidFill>
                <a:ea typeface="+mj-lt"/>
                <a:cs typeface="+mj-lt"/>
              </a:rPr>
              <a:t>trong</a:t>
            </a:r>
            <a:r>
              <a:rPr lang="en-US" dirty="0">
                <a:solidFill>
                  <a:srgbClr val="D1D5DB"/>
                </a:solidFill>
                <a:ea typeface="+mj-lt"/>
                <a:cs typeface="+mj-lt"/>
              </a:rPr>
              <a:t> </a:t>
            </a:r>
            <a:r>
              <a:rPr lang="en-US" dirty="0" err="1">
                <a:solidFill>
                  <a:srgbClr val="D1D5DB"/>
                </a:solidFill>
                <a:ea typeface="+mj-lt"/>
                <a:cs typeface="+mj-lt"/>
              </a:rPr>
              <a:t>mảng</a:t>
            </a:r>
            <a:r>
              <a:rPr lang="en-US" dirty="0">
                <a:solidFill>
                  <a:srgbClr val="D1D5DB"/>
                </a:solidFill>
                <a:ea typeface="+mj-lt"/>
                <a:cs typeface="+mj-lt"/>
              </a:rPr>
              <a:t> </a:t>
            </a:r>
            <a:r>
              <a:rPr lang="en-US" dirty="0" err="1">
                <a:solidFill>
                  <a:srgbClr val="D1D5DB"/>
                </a:solidFill>
                <a:ea typeface="+mj-lt"/>
                <a:cs typeface="+mj-lt"/>
              </a:rPr>
              <a:t>một</a:t>
            </a:r>
            <a:r>
              <a:rPr lang="en-US" dirty="0">
                <a:solidFill>
                  <a:srgbClr val="D1D5DB"/>
                </a:solidFill>
                <a:ea typeface="+mj-lt"/>
                <a:cs typeface="+mj-lt"/>
              </a:rPr>
              <a:t> </a:t>
            </a:r>
            <a:r>
              <a:rPr lang="en-US" dirty="0" err="1">
                <a:solidFill>
                  <a:srgbClr val="D1D5DB"/>
                </a:solidFill>
                <a:ea typeface="+mj-lt"/>
                <a:cs typeface="+mj-lt"/>
              </a:rPr>
              <a:t>cách</a:t>
            </a:r>
            <a:r>
              <a:rPr lang="en-US" dirty="0">
                <a:solidFill>
                  <a:srgbClr val="D1D5DB"/>
                </a:solidFill>
                <a:ea typeface="+mj-lt"/>
                <a:cs typeface="+mj-lt"/>
              </a:rPr>
              <a:t> </a:t>
            </a:r>
            <a:r>
              <a:rPr lang="en-US" dirty="0" err="1">
                <a:solidFill>
                  <a:srgbClr val="D1D5DB"/>
                </a:solidFill>
                <a:ea typeface="+mj-lt"/>
                <a:cs typeface="+mj-lt"/>
              </a:rPr>
              <a:t>nhanh</a:t>
            </a:r>
            <a:r>
              <a:rPr lang="en-US" dirty="0">
                <a:solidFill>
                  <a:srgbClr val="D1D5DB"/>
                </a:solidFill>
                <a:ea typeface="+mj-lt"/>
                <a:cs typeface="+mj-lt"/>
              </a:rPr>
              <a:t> </a:t>
            </a:r>
            <a:r>
              <a:rPr lang="en-US" dirty="0" err="1">
                <a:solidFill>
                  <a:srgbClr val="D1D5DB"/>
                </a:solidFill>
                <a:ea typeface="+mj-lt"/>
                <a:cs typeface="+mj-lt"/>
              </a:rPr>
              <a:t>chóng</a:t>
            </a:r>
            <a:r>
              <a:rPr lang="en-US" dirty="0">
                <a:solidFill>
                  <a:srgbClr val="D1D5DB"/>
                </a:solidFill>
                <a:ea typeface="+mj-lt"/>
                <a:cs typeface="+mj-lt"/>
              </a:rPr>
              <a:t>.</a:t>
            </a:r>
            <a:endParaRPr lang="vi-VN" dirty="0">
              <a:solidFill>
                <a:srgbClr val="D1D5DB"/>
              </a:solidFill>
              <a:ea typeface="+mj-lt"/>
              <a:cs typeface="+mj-lt"/>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omplexity"/>
          <p:cNvSpPr>
            <a:spLocks noGrp="1"/>
          </p:cNvSpPr>
          <p:nvPr>
            <p:ph type="title"/>
          </p:nvPr>
        </p:nvSpPr>
        <p:spPr>
          <a:prstGeom prst="rect">
            <a:avLst/>
          </a:prstGeom>
        </p:spPr>
        <p:txBody>
          <a:bodyPr/>
          <a:lstStyle>
            <a:lvl1pPr>
              <a:defRPr sz="9000" b="1"/>
            </a:lvl1pPr>
          </a:lstStyle>
          <a:p>
            <a:r>
              <a:rPr lang="en-US" err="1"/>
              <a:t>Độ</a:t>
            </a:r>
            <a:r>
              <a:rPr lang="en-US"/>
              <a:t> </a:t>
            </a:r>
            <a:r>
              <a:rPr lang="en-US" err="1"/>
              <a:t>phức</a:t>
            </a:r>
            <a:r>
              <a:rPr lang="en-US"/>
              <a:t> </a:t>
            </a:r>
            <a:r>
              <a:rPr lang="en-US" err="1"/>
              <a:t>tạp</a:t>
            </a:r>
          </a:p>
        </p:txBody>
      </p:sp>
      <p:graphicFrame>
        <p:nvGraphicFramePr>
          <p:cNvPr id="342" name="Table"/>
          <p:cNvGraphicFramePr/>
          <p:nvPr>
            <p:extLst>
              <p:ext uri="{D42A27DB-BD31-4B8C-83A1-F6EECF244321}">
                <p14:modId xmlns:p14="http://schemas.microsoft.com/office/powerpoint/2010/main" val="2680599400"/>
              </p:ext>
            </p:extLst>
          </p:nvPr>
        </p:nvGraphicFramePr>
        <p:xfrm>
          <a:off x="836667" y="2263899"/>
          <a:ext cx="11331464" cy="6724398"/>
        </p:xfrm>
        <a:graphic>
          <a:graphicData uri="http://schemas.openxmlformats.org/drawingml/2006/table">
            <a:tbl>
              <a:tblPr>
                <a:tableStyleId>{4C3C2611-4C71-4FC5-86AE-919BDF0F9419}</a:tableStyleId>
              </a:tblPr>
              <a:tblGrid>
                <a:gridCol w="5665732">
                  <a:extLst>
                    <a:ext uri="{9D8B030D-6E8A-4147-A177-3AD203B41FA5}">
                      <a16:colId xmlns:a16="http://schemas.microsoft.com/office/drawing/2014/main" val="20000"/>
                    </a:ext>
                  </a:extLst>
                </a:gridCol>
                <a:gridCol w="5665732">
                  <a:extLst>
                    <a:ext uri="{9D8B030D-6E8A-4147-A177-3AD203B41FA5}">
                      <a16:colId xmlns:a16="http://schemas.microsoft.com/office/drawing/2014/main" val="20001"/>
                    </a:ext>
                  </a:extLst>
                </a:gridCol>
              </a:tblGrid>
              <a:tr h="1120733">
                <a:tc>
                  <a:txBody>
                    <a:bodyPr/>
                    <a:lstStyle/>
                    <a:p>
                      <a:pPr lvl="0">
                        <a:buNone/>
                      </a:pPr>
                      <a:r>
                        <a:rPr lang="en-US" sz="3500" b="1" err="1">
                          <a:solidFill>
                            <a:srgbClr val="FFFFFF"/>
                          </a:solidFill>
                          <a:latin typeface="Helvetica"/>
                          <a:ea typeface="Helvetica"/>
                          <a:cs typeface="Helvetica"/>
                        </a:rPr>
                        <a:t>Cấu</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trúc</a:t>
                      </a:r>
                      <a:endParaRPr lang="en-US" sz="3500" b="1" err="1">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800">
                          <a:solidFill>
                            <a:schemeClr val="accent4">
                              <a:hueOff val="102361"/>
                              <a:satOff val="14118"/>
                              <a:lumOff val="10675"/>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20733">
                <a:tc>
                  <a:txBody>
                    <a:bodyPr/>
                    <a:lstStyle/>
                    <a:p>
                      <a:pPr lvl="0">
                        <a:buNone/>
                      </a:pPr>
                      <a:r>
                        <a:rPr lang="en-US" sz="3500" b="1" err="1">
                          <a:solidFill>
                            <a:srgbClr val="FFFFFF"/>
                          </a:solidFill>
                          <a:latin typeface="Helvetica"/>
                          <a:ea typeface="Helvetica"/>
                          <a:cs typeface="Helvetica"/>
                        </a:rPr>
                        <a:t>Cập</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nhật</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điểm</a:t>
                      </a:r>
                      <a:r>
                        <a:rPr lang="en-US" sz="3500" b="1">
                          <a:solidFill>
                            <a:srgbClr val="FFFFFF"/>
                          </a:solidFill>
                          <a:latin typeface="Helvetica"/>
                          <a:ea typeface="Helvetica"/>
                          <a:cs typeface="Helvetica"/>
                        </a:rPr>
                        <a:t> </a:t>
                      </a:r>
                      <a:endParaRPr lang="en-US" sz="3500" b="1">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20733">
                <a:tc>
                  <a:txBody>
                    <a:bodyPr/>
                    <a:lstStyle/>
                    <a:p>
                      <a:pPr lvl="0">
                        <a:buNone/>
                      </a:pPr>
                      <a:r>
                        <a:rPr lang="en-US" sz="3500" b="1" err="1">
                          <a:solidFill>
                            <a:srgbClr val="FFFFFF"/>
                          </a:solidFill>
                          <a:latin typeface="Helvetica"/>
                          <a:ea typeface="Helvetica"/>
                          <a:cs typeface="Helvetica"/>
                        </a:rPr>
                        <a:t>Tổng</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phạm</a:t>
                      </a:r>
                      <a:r>
                        <a:rPr lang="en-US" sz="3500" b="1">
                          <a:solidFill>
                            <a:srgbClr val="FFFFFF"/>
                          </a:solidFill>
                          <a:latin typeface="Helvetica"/>
                          <a:ea typeface="Helvetica"/>
                          <a:cs typeface="Helvetica"/>
                        </a:rPr>
                        <a:t> vi</a:t>
                      </a:r>
                      <a:endParaRPr lang="en-US" sz="3500" b="1">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20733">
                <a:tc>
                  <a:txBody>
                    <a:bodyPr/>
                    <a:lstStyle/>
                    <a:p>
                      <a:r>
                        <a:rPr lang="en-US" sz="3500" b="1" err="1">
                          <a:solidFill>
                            <a:srgbClr val="FFFFFF"/>
                          </a:solidFill>
                          <a:latin typeface="Helvetica"/>
                          <a:ea typeface="Helvetica"/>
                          <a:cs typeface="Helvetica"/>
                        </a:rPr>
                        <a:t>Cập</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nhật</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phạm</a:t>
                      </a:r>
                      <a:r>
                        <a:rPr lang="en-US" sz="3500" b="1">
                          <a:solidFill>
                            <a:srgbClr val="FFFFFF"/>
                          </a:solidFill>
                          <a:latin typeface="Helvetica"/>
                          <a:ea typeface="Helvetica"/>
                          <a:cs typeface="Helvetica"/>
                        </a:rPr>
                        <a:t> vi</a:t>
                      </a:r>
                      <a:endParaRPr lang="en-US" sz="3500" b="1">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800">
                          <a:solidFill>
                            <a:schemeClr val="accent3">
                              <a:hueOff val="-499813"/>
                              <a:satOff val="-5228"/>
                              <a:lumOff val="24899"/>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20733">
                <a:tc>
                  <a:txBody>
                    <a:bodyPr/>
                    <a:lstStyle/>
                    <a:p>
                      <a:r>
                        <a:rPr lang="en-US" sz="3500" b="1" err="1">
                          <a:solidFill>
                            <a:srgbClr val="FFFFFF"/>
                          </a:solidFill>
                          <a:latin typeface="Helvetica"/>
                          <a:ea typeface="Helvetica"/>
                          <a:cs typeface="Helvetica"/>
                        </a:rPr>
                        <a:t>Thêm</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chỉ</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mục</a:t>
                      </a:r>
                      <a:endParaRPr lang="en-US" sz="3500" b="1" err="1">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800">
                          <a:solidFill>
                            <a:schemeClr val="accent5">
                              <a:hueOff val="101205"/>
                              <a:satOff val="-13598"/>
                              <a:lumOff val="23877"/>
                            </a:schemeClr>
                          </a:solidFill>
                        </a:rPr>
                        <a:t>N/A</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1120733">
                <a:tc>
                  <a:txBody>
                    <a:bodyPr/>
                    <a:lstStyle/>
                    <a:p>
                      <a:r>
                        <a:rPr lang="en-US" sz="3500" b="1" err="1">
                          <a:solidFill>
                            <a:srgbClr val="FFFFFF"/>
                          </a:solidFill>
                          <a:latin typeface="Helvetica"/>
                          <a:ea typeface="Helvetica"/>
                          <a:cs typeface="Helvetica"/>
                        </a:rPr>
                        <a:t>Loại</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bỏ</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chỉ</a:t>
                      </a:r>
                      <a:r>
                        <a:rPr lang="en-US" sz="3500" b="1">
                          <a:solidFill>
                            <a:srgbClr val="FFFFFF"/>
                          </a:solidFill>
                          <a:latin typeface="Helvetica"/>
                          <a:ea typeface="Helvetica"/>
                          <a:cs typeface="Helvetica"/>
                        </a:rPr>
                        <a:t> </a:t>
                      </a:r>
                      <a:r>
                        <a:rPr lang="en-US" sz="3500" b="1" err="1">
                          <a:solidFill>
                            <a:srgbClr val="FFFFFF"/>
                          </a:solidFill>
                          <a:latin typeface="Helvetica"/>
                          <a:ea typeface="Helvetica"/>
                          <a:cs typeface="Helvetica"/>
                        </a:rPr>
                        <a:t>mục</a:t>
                      </a:r>
                      <a:endParaRPr lang="en-US" sz="3500" b="1" err="1">
                        <a:solidFill>
                          <a:srgbClr val="FFFFFF"/>
                        </a:solidFill>
                        <a:latin typeface="Helvetica"/>
                        <a:ea typeface="Helvetica"/>
                        <a:cs typeface="Helvetica"/>
                        <a:sym typeface="Helvetica"/>
                      </a:endParaRP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800">
                          <a:solidFill>
                            <a:schemeClr val="accent5">
                              <a:hueOff val="101205"/>
                              <a:satOff val="-13598"/>
                              <a:lumOff val="23877"/>
                            </a:schemeClr>
                          </a:solidFill>
                        </a:rPr>
                        <a:t>N/A</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Fenwick Tree Range Queries"/>
          <p:cNvSpPr>
            <a:spLocks noGrp="1"/>
          </p:cNvSpPr>
          <p:nvPr>
            <p:ph type="title"/>
          </p:nvPr>
        </p:nvSpPr>
        <p:spPr>
          <a:xfrm>
            <a:off x="-131369" y="718055"/>
            <a:ext cx="13391177" cy="4924809"/>
          </a:xfrm>
          <a:prstGeom prst="rect">
            <a:avLst/>
          </a:prstGeom>
        </p:spPr>
        <p:txBody>
          <a:bodyPr/>
          <a:lstStyle>
            <a:lvl1pPr>
              <a:defRPr sz="12400" b="1"/>
            </a:lvl1pPr>
          </a:lstStyle>
          <a:p>
            <a:r>
              <a:rPr lang="en-US" sz="9600" err="1"/>
              <a:t>Truy</a:t>
            </a:r>
            <a:r>
              <a:rPr lang="en-US" sz="9600" dirty="0"/>
              <a:t> </a:t>
            </a:r>
            <a:r>
              <a:rPr lang="en-US" sz="9600" err="1"/>
              <a:t>vấn</a:t>
            </a:r>
            <a:r>
              <a:rPr lang="en-US" sz="9600" dirty="0"/>
              <a:t> </a:t>
            </a:r>
            <a:r>
              <a:rPr lang="en-US" sz="9600" err="1"/>
              <a:t>dãy</a:t>
            </a:r>
            <a:r>
              <a:rPr lang="en-US" sz="9600" dirty="0"/>
              <a:t> </a:t>
            </a:r>
            <a:r>
              <a:rPr lang="en-US" sz="9600" err="1"/>
              <a:t>của</a:t>
            </a:r>
            <a:r>
              <a:rPr lang="en-US" sz="9600" dirty="0"/>
              <a:t> </a:t>
            </a:r>
            <a:r>
              <a:rPr lang="en-US" sz="9600" err="1"/>
              <a:t>cây</a:t>
            </a:r>
            <a:r>
              <a:rPr lang="en-US" sz="9600" dirty="0"/>
              <a:t> Fenwick</a:t>
            </a:r>
          </a:p>
        </p:txBody>
      </p:sp>
      <p:sp>
        <p:nvSpPr>
          <p:cNvPr id="347" name="William Fiset"/>
          <p:cNvSpPr>
            <a:spLocks noGrp="1"/>
          </p:cNvSpPr>
          <p:nvPr>
            <p:ph type="body" sz="quarter" idx="1"/>
          </p:nvPr>
        </p:nvSpPr>
        <p:spPr>
          <a:xfrm>
            <a:off x="1270000" y="6351039"/>
            <a:ext cx="10464800" cy="1130301"/>
          </a:xfrm>
          <a:prstGeom prst="rect">
            <a:avLst/>
          </a:prstGeom>
        </p:spPr>
        <p:txBody>
          <a:bodyPr anchor="t"/>
          <a:lstStyle>
            <a:lvl1pPr marL="0" indent="0" algn="ctr">
              <a:spcBef>
                <a:spcPts val="0"/>
              </a:spcBef>
              <a:buSzTx/>
              <a:buNone/>
              <a:defRPr sz="4500"/>
            </a:lvl1pPr>
          </a:lstStyle>
          <a:p>
            <a:endParaRPr lang="vi-VN"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 name="Table"/>
          <p:cNvGraphicFramePr/>
          <p:nvPr>
            <p:extLst>
              <p:ext uri="{D42A27DB-BD31-4B8C-83A1-F6EECF244321}">
                <p14:modId xmlns:p14="http://schemas.microsoft.com/office/powerpoint/2010/main" val="892656075"/>
              </p:ext>
            </p:extLst>
          </p:nvPr>
        </p:nvGraphicFramePr>
        <p:xfrm>
          <a:off x="695705" y="85184"/>
          <a:ext cx="2777786" cy="9583456"/>
        </p:xfrm>
        <a:graphic>
          <a:graphicData uri="http://schemas.openxmlformats.org/drawingml/2006/table">
            <a:tbl>
              <a:tblPr>
                <a:tableStyleId>{4C3C2611-4C71-4FC5-86AE-919BDF0F9419}</a:tableStyleId>
              </a:tblPr>
              <a:tblGrid>
                <a:gridCol w="548812">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4">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latin typeface="Arial"/>
                        </a:rPr>
                        <a:t>10000</a:t>
                      </a:r>
                      <a:r>
                        <a:rPr baseline="-5999" dirty="0">
                          <a:latin typeface="Arial"/>
                        </a:rPr>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00001</a:t>
                      </a:r>
                      <a:r>
                        <a:rPr baseline="-5999" dirty="0">
                          <a:latin typeface="Arial"/>
                        </a:rPr>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50" name="Unlike a regular array, in a Fenwick tree a specific cell is responsible for other cells as well."/>
          <p:cNvSpPr/>
          <p:nvPr/>
        </p:nvSpPr>
        <p:spPr>
          <a:xfrm>
            <a:off x="4207287" y="572142"/>
            <a:ext cx="7377502" cy="231858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err="1">
                <a:ea typeface="+mj-lt"/>
                <a:cs typeface="+mj-lt"/>
              </a:rPr>
              <a:t>Không</a:t>
            </a:r>
            <a:r>
              <a:rPr lang="en-US">
                <a:ea typeface="+mj-lt"/>
                <a:cs typeface="+mj-lt"/>
              </a:rPr>
              <a:t> </a:t>
            </a:r>
            <a:r>
              <a:rPr lang="en-US" err="1">
                <a:ea typeface="+mj-lt"/>
                <a:cs typeface="+mj-lt"/>
              </a:rPr>
              <a:t>giống</a:t>
            </a:r>
            <a:r>
              <a:rPr lang="en-US">
                <a:ea typeface="+mj-lt"/>
                <a:cs typeface="+mj-lt"/>
              </a:rPr>
              <a:t> </a:t>
            </a:r>
            <a:r>
              <a:rPr lang="en-US" err="1">
                <a:ea typeface="+mj-lt"/>
                <a:cs typeface="+mj-lt"/>
              </a:rPr>
              <a:t>như</a:t>
            </a:r>
            <a:r>
              <a:rPr lang="en-US">
                <a:ea typeface="+mj-lt"/>
                <a:cs typeface="+mj-lt"/>
              </a:rPr>
              <a:t>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thông</a:t>
            </a:r>
            <a:r>
              <a:rPr lang="en-US">
                <a:ea typeface="+mj-lt"/>
                <a:cs typeface="+mj-lt"/>
              </a:rPr>
              <a:t> </a:t>
            </a:r>
            <a:r>
              <a:rPr lang="en-US" err="1">
                <a:ea typeface="+mj-lt"/>
                <a:cs typeface="+mj-lt"/>
              </a:rPr>
              <a:t>thường</a:t>
            </a:r>
            <a:r>
              <a:rPr lang="en-US">
                <a:ea typeface="+mj-lt"/>
                <a:cs typeface="+mj-lt"/>
              </a:rPr>
              <a:t>, </a:t>
            </a:r>
            <a:r>
              <a:rPr lang="en-US" err="1">
                <a:ea typeface="+mj-lt"/>
                <a:cs typeface="+mj-lt"/>
              </a:rPr>
              <a:t>trong</a:t>
            </a:r>
            <a:r>
              <a:rPr lang="en-US">
                <a:ea typeface="+mj-lt"/>
                <a:cs typeface="+mj-lt"/>
              </a:rPr>
              <a:t> </a:t>
            </a:r>
            <a:r>
              <a:rPr lang="en-US" err="1">
                <a:ea typeface="+mj-lt"/>
                <a:cs typeface="+mj-lt"/>
              </a:rPr>
              <a:t>cây</a:t>
            </a:r>
            <a:r>
              <a:rPr lang="en-US">
                <a:ea typeface="+mj-lt"/>
                <a:cs typeface="+mj-lt"/>
              </a:rPr>
              <a:t> Fenwick, </a:t>
            </a:r>
            <a:r>
              <a:rPr lang="en-US" err="1">
                <a:ea typeface="+mj-lt"/>
                <a:cs typeface="+mj-lt"/>
              </a:rPr>
              <a:t>một</a:t>
            </a:r>
            <a:r>
              <a:rPr lang="en-US">
                <a:ea typeface="+mj-lt"/>
                <a:cs typeface="+mj-lt"/>
              </a:rPr>
              <a:t> ô </a:t>
            </a:r>
            <a:r>
              <a:rPr lang="en-US" err="1">
                <a:ea typeface="+mj-lt"/>
                <a:cs typeface="+mj-lt"/>
              </a:rPr>
              <a:t>cụ</a:t>
            </a:r>
            <a:r>
              <a:rPr lang="en-US">
                <a:ea typeface="+mj-lt"/>
                <a:cs typeface="+mj-lt"/>
              </a:rPr>
              <a:t> </a:t>
            </a:r>
            <a:r>
              <a:rPr lang="en-US" err="1">
                <a:ea typeface="+mj-lt"/>
                <a:cs typeface="+mj-lt"/>
              </a:rPr>
              <a:t>thể</a:t>
            </a:r>
            <a:r>
              <a:rPr lang="en-US">
                <a:ea typeface="+mj-lt"/>
                <a:cs typeface="+mj-lt"/>
              </a:rPr>
              <a:t> </a:t>
            </a:r>
            <a:r>
              <a:rPr lang="en-US" err="1">
                <a:ea typeface="+mj-lt"/>
                <a:cs typeface="+mj-lt"/>
              </a:rPr>
              <a:t>cũng</a:t>
            </a:r>
            <a:r>
              <a:rPr lang="en-US">
                <a:ea typeface="+mj-lt"/>
                <a:cs typeface="+mj-lt"/>
              </a:rPr>
              <a:t> </a:t>
            </a:r>
            <a:r>
              <a:rPr lang="en-US" err="1">
                <a:ea typeface="+mj-lt"/>
                <a:cs typeface="+mj-lt"/>
              </a:rPr>
              <a:t>chịu</a:t>
            </a:r>
            <a:r>
              <a:rPr lang="en-US">
                <a:ea typeface="+mj-lt"/>
                <a:cs typeface="+mj-lt"/>
              </a:rPr>
              <a:t> </a:t>
            </a:r>
            <a:r>
              <a:rPr lang="en-US" err="1">
                <a:ea typeface="+mj-lt"/>
                <a:cs typeface="+mj-lt"/>
              </a:rPr>
              <a:t>trách</a:t>
            </a:r>
            <a:r>
              <a:rPr lang="en-US">
                <a:ea typeface="+mj-lt"/>
                <a:cs typeface="+mj-lt"/>
              </a:rPr>
              <a:t> </a:t>
            </a:r>
            <a:r>
              <a:rPr lang="en-US" err="1">
                <a:ea typeface="+mj-lt"/>
                <a:cs typeface="+mj-lt"/>
              </a:rPr>
              <a:t>nhiệm</a:t>
            </a:r>
            <a:r>
              <a:rPr lang="en-US">
                <a:ea typeface="+mj-lt"/>
                <a:cs typeface="+mj-lt"/>
              </a:rPr>
              <a:t> </a:t>
            </a:r>
            <a:r>
              <a:rPr lang="en-US" err="1">
                <a:ea typeface="+mj-lt"/>
                <a:cs typeface="+mj-lt"/>
              </a:rPr>
              <a:t>cho</a:t>
            </a:r>
            <a:r>
              <a:rPr lang="en-US">
                <a:ea typeface="+mj-lt"/>
                <a:cs typeface="+mj-lt"/>
              </a:rPr>
              <a:t> </a:t>
            </a:r>
            <a:r>
              <a:rPr lang="en-US" err="1">
                <a:ea typeface="+mj-lt"/>
                <a:cs typeface="+mj-lt"/>
              </a:rPr>
              <a:t>các</a:t>
            </a:r>
            <a:r>
              <a:rPr lang="en-US">
                <a:ea typeface="+mj-lt"/>
                <a:cs typeface="+mj-lt"/>
              </a:rPr>
              <a:t> ô </a:t>
            </a:r>
            <a:r>
              <a:rPr lang="en-US" err="1">
                <a:ea typeface="+mj-lt"/>
                <a:cs typeface="+mj-lt"/>
              </a:rPr>
              <a:t>khác</a:t>
            </a:r>
            <a:r>
              <a:rPr lang="en-US">
                <a:ea typeface="+mj-lt"/>
                <a:cs typeface="+mj-lt"/>
              </a:rPr>
              <a:t>. </a:t>
            </a:r>
            <a:endParaRPr lang="en-US"/>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Unlike a regular array, in a Fenwick tree a specific cell is responsible for other cells as well."/>
          <p:cNvSpPr/>
          <p:nvPr/>
        </p:nvSpPr>
        <p:spPr>
          <a:xfrm>
            <a:off x="4207287" y="1126139"/>
            <a:ext cx="8403364"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endParaRPr lang="en-US" dirty="0"/>
          </a:p>
          <a:p>
            <a:endParaRPr/>
          </a:p>
        </p:txBody>
      </p:sp>
      <p:sp>
        <p:nvSpPr>
          <p:cNvPr id="357" name="Index 12 in binary is: 11002"/>
          <p:cNvSpPr/>
          <p:nvPr/>
        </p:nvSpPr>
        <p:spPr>
          <a:xfrm>
            <a:off x="3967100" y="3887776"/>
            <a:ext cx="8027839"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200"/>
            </a:pPr>
            <a:r>
              <a:rPr lang="en-US" err="1"/>
              <a:t>Chỉ</a:t>
            </a:r>
            <a:r>
              <a:rPr lang="en-US"/>
              <a:t> </a:t>
            </a:r>
            <a:r>
              <a:rPr lang="en-US" err="1"/>
              <a:t>số</a:t>
            </a:r>
            <a:r>
              <a:rPr lang="en-US"/>
              <a:t> 12 </a:t>
            </a:r>
            <a:r>
              <a:rPr lang="en-US" err="1"/>
              <a:t>trong</a:t>
            </a:r>
            <a:r>
              <a:rPr lang="en-US"/>
              <a:t> </a:t>
            </a:r>
            <a:r>
              <a:rPr lang="en-US" err="1"/>
              <a:t>hệ</a:t>
            </a:r>
            <a:r>
              <a:rPr lang="en-US"/>
              <a:t> </a:t>
            </a:r>
            <a:r>
              <a:rPr lang="en-US" err="1"/>
              <a:t>nhị</a:t>
            </a:r>
            <a:r>
              <a:rPr lang="en-US"/>
              <a:t> </a:t>
            </a:r>
            <a:r>
              <a:rPr lang="en-US" err="1"/>
              <a:t>phân</a:t>
            </a:r>
            <a:r>
              <a:rPr lang="en-US"/>
              <a:t> là:</a:t>
            </a:r>
            <a:r>
              <a:t>1</a:t>
            </a:r>
            <a:r>
              <a:rPr>
                <a:solidFill>
                  <a:schemeClr val="accent2">
                    <a:satOff val="-13916"/>
                    <a:lumOff val="13989"/>
                  </a:schemeClr>
                </a:solidFill>
              </a:rPr>
              <a:t>1</a:t>
            </a:r>
            <a:r>
              <a:t>00</a:t>
            </a:r>
            <a:r>
              <a:rPr baseline="-5999"/>
              <a:t>2</a:t>
            </a:r>
          </a:p>
        </p:txBody>
      </p:sp>
      <p:sp>
        <p:nvSpPr>
          <p:cNvPr id="358" name="LSB is at position 3, so this index is responsible for 23-1 = 4 cells below itself."/>
          <p:cNvSpPr/>
          <p:nvPr/>
        </p:nvSpPr>
        <p:spPr>
          <a:xfrm>
            <a:off x="3614457" y="5216334"/>
            <a:ext cx="9271307"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VN" dirty="0">
                <a:solidFill>
                  <a:schemeClr val="accent2">
                    <a:lumMod val="60000"/>
                    <a:lumOff val="40000"/>
                  </a:schemeClr>
                </a:solidFill>
              </a:rPr>
              <a:t>LSB[12] = 4,</a:t>
            </a:r>
            <a:r>
              <a:rPr dirty="0"/>
              <a:t> </a:t>
            </a:r>
            <a:r>
              <a:rPr lang="en-US" dirty="0">
                <a:ea typeface="+mj-lt"/>
                <a:cs typeface="+mj-lt"/>
              </a:rPr>
              <a:t>ở </a:t>
            </a:r>
            <a:r>
              <a:rPr lang="en-US" err="1">
                <a:ea typeface="+mj-lt"/>
                <a:cs typeface="+mj-lt"/>
              </a:rPr>
              <a:t>vị</a:t>
            </a:r>
            <a:r>
              <a:rPr lang="en-US" dirty="0">
                <a:ea typeface="+mj-lt"/>
                <a:cs typeface="+mj-lt"/>
              </a:rPr>
              <a:t> </a:t>
            </a:r>
            <a:r>
              <a:rPr lang="en-US" err="1">
                <a:ea typeface="+mj-lt"/>
                <a:cs typeface="+mj-lt"/>
              </a:rPr>
              <a:t>trí</a:t>
            </a:r>
            <a:r>
              <a:rPr lang="en-US" dirty="0">
                <a:ea typeface="+mj-lt"/>
                <a:cs typeface="+mj-lt"/>
              </a:rPr>
              <a:t> 3 </a:t>
            </a:r>
            <a:r>
              <a:rPr lang="en-US" err="1">
                <a:ea typeface="+mj-lt"/>
                <a:cs typeface="+mj-lt"/>
              </a:rPr>
              <a:t>nên</a:t>
            </a:r>
            <a:r>
              <a:rPr lang="en-US" dirty="0">
                <a:ea typeface="+mj-lt"/>
                <a:cs typeface="+mj-lt"/>
              </a:rPr>
              <a:t> </a:t>
            </a:r>
            <a:r>
              <a:rPr lang="en-US" err="1">
                <a:ea typeface="+mj-lt"/>
                <a:cs typeface="+mj-lt"/>
              </a:rPr>
              <a:t>chỉ</a:t>
            </a:r>
            <a:r>
              <a:rPr lang="en-US" dirty="0">
                <a:ea typeface="+mj-lt"/>
                <a:cs typeface="+mj-lt"/>
              </a:rPr>
              <a:t> </a:t>
            </a:r>
            <a:r>
              <a:rPr lang="en-US" err="1">
                <a:ea typeface="+mj-lt"/>
                <a:cs typeface="+mj-lt"/>
              </a:rPr>
              <a:t>số</a:t>
            </a:r>
            <a:r>
              <a:rPr lang="en-US" dirty="0">
                <a:ea typeface="+mj-lt"/>
                <a:cs typeface="+mj-lt"/>
              </a:rPr>
              <a:t> </a:t>
            </a:r>
            <a:r>
              <a:rPr lang="en-US" err="1">
                <a:ea typeface="+mj-lt"/>
                <a:cs typeface="+mj-lt"/>
              </a:rPr>
              <a:t>này</a:t>
            </a:r>
            <a:r>
              <a:rPr lang="en-US" dirty="0">
                <a:ea typeface="+mj-lt"/>
                <a:cs typeface="+mj-lt"/>
              </a:rPr>
              <a:t> </a:t>
            </a:r>
            <a:r>
              <a:rPr lang="en-US" err="1">
                <a:ea typeface="+mj-lt"/>
                <a:cs typeface="+mj-lt"/>
              </a:rPr>
              <a:t>chịu</a:t>
            </a:r>
            <a:r>
              <a:rPr lang="en-US" dirty="0">
                <a:ea typeface="+mj-lt"/>
                <a:cs typeface="+mj-lt"/>
              </a:rPr>
              <a:t> </a:t>
            </a:r>
            <a:r>
              <a:rPr lang="en-US" err="1">
                <a:ea typeface="+mj-lt"/>
                <a:cs typeface="+mj-lt"/>
              </a:rPr>
              <a:t>trách</a:t>
            </a:r>
            <a:r>
              <a:rPr lang="en-US" dirty="0">
                <a:ea typeface="+mj-lt"/>
                <a:cs typeface="+mj-lt"/>
              </a:rPr>
              <a:t> </a:t>
            </a:r>
            <a:r>
              <a:rPr lang="en-US" err="1">
                <a:ea typeface="+mj-lt"/>
                <a:cs typeface="+mj-lt"/>
              </a:rPr>
              <a:t>nhiệm</a:t>
            </a:r>
            <a:r>
              <a:rPr lang="en-US" dirty="0">
                <a:ea typeface="+mj-lt"/>
                <a:cs typeface="+mj-lt"/>
              </a:rPr>
              <a:t> </a:t>
            </a:r>
            <a:r>
              <a:rPr lang="en-US" err="1">
                <a:ea typeface="+mj-lt"/>
                <a:cs typeface="+mj-lt"/>
              </a:rPr>
              <a:t>cho</a:t>
            </a:r>
            <a:r>
              <a:rPr lang="en-US" dirty="0">
                <a:ea typeface="+mj-lt"/>
                <a:cs typeface="+mj-lt"/>
              </a:rPr>
              <a:t> 2</a:t>
            </a:r>
            <a:r>
              <a:rPr lang="en-US" baseline="30000" dirty="0">
                <a:ea typeface="+mj-lt"/>
                <a:cs typeface="+mj-lt"/>
              </a:rPr>
              <a:t>3-1</a:t>
            </a:r>
            <a:r>
              <a:rPr lang="en-US" sz="2400" baseline="30000" dirty="0">
                <a:ea typeface="+mj-lt"/>
                <a:cs typeface="+mj-lt"/>
              </a:rPr>
              <a:t> </a:t>
            </a:r>
            <a:r>
              <a:rPr lang="en-US" dirty="0">
                <a:ea typeface="+mj-lt"/>
                <a:cs typeface="+mj-lt"/>
              </a:rPr>
              <a:t>= 4 ô </a:t>
            </a:r>
            <a:r>
              <a:rPr lang="en-US" err="1">
                <a:ea typeface="+mj-lt"/>
                <a:cs typeface="+mj-lt"/>
              </a:rPr>
              <a:t>bên</a:t>
            </a:r>
            <a:r>
              <a:rPr lang="en-US" dirty="0">
                <a:ea typeface="+mj-lt"/>
                <a:cs typeface="+mj-lt"/>
              </a:rPr>
              <a:t> </a:t>
            </a:r>
            <a:r>
              <a:rPr lang="en-US" err="1">
                <a:ea typeface="+mj-lt"/>
                <a:cs typeface="+mj-lt"/>
              </a:rPr>
              <a:t>dưới</a:t>
            </a:r>
            <a:r>
              <a:rPr lang="en-US" dirty="0">
                <a:ea typeface="+mj-lt"/>
                <a:cs typeface="+mj-lt"/>
              </a:rPr>
              <a:t> </a:t>
            </a:r>
            <a:r>
              <a:rPr lang="en-US" err="1">
                <a:ea typeface="+mj-lt"/>
                <a:cs typeface="+mj-lt"/>
              </a:rPr>
              <a:t>chính</a:t>
            </a:r>
            <a:r>
              <a:rPr lang="en-US" dirty="0">
                <a:ea typeface="+mj-lt"/>
                <a:cs typeface="+mj-lt"/>
              </a:rPr>
              <a:t> </a:t>
            </a:r>
            <a:r>
              <a:rPr lang="en-US" err="1">
                <a:ea typeface="+mj-lt"/>
                <a:cs typeface="+mj-lt"/>
              </a:rPr>
              <a:t>nó</a:t>
            </a:r>
            <a:r>
              <a:rPr lang="en-US" dirty="0">
                <a:ea typeface="+mj-lt"/>
                <a:cs typeface="+mj-lt"/>
              </a:rPr>
              <a:t>. </a:t>
            </a:r>
            <a:endParaRPr lang="vi-VN" dirty="0"/>
          </a:p>
        </p:txBody>
      </p:sp>
      <p:sp>
        <p:nvSpPr>
          <p:cNvPr id="359" name="The position of the least significant bit (LSB) determines the range of responsibility that cell has to the cells below itself."/>
          <p:cNvSpPr/>
          <p:nvPr/>
        </p:nvSpPr>
        <p:spPr>
          <a:xfrm>
            <a:off x="4209897" y="458396"/>
            <a:ext cx="8254448" cy="3426579"/>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err="1">
                <a:latin typeface="Segoe UI"/>
                <a:ea typeface="+mj-lt"/>
                <a:cs typeface="Segoe UI"/>
              </a:rPr>
              <a:t>Vị</a:t>
            </a:r>
            <a:r>
              <a:rPr lang="en-US" dirty="0">
                <a:latin typeface="Segoe UI"/>
                <a:ea typeface="+mj-lt"/>
                <a:cs typeface="Segoe UI"/>
              </a:rPr>
              <a:t> </a:t>
            </a:r>
            <a:r>
              <a:rPr lang="en-US" dirty="0" err="1">
                <a:latin typeface="Segoe UI"/>
                <a:ea typeface="+mj-lt"/>
                <a:cs typeface="Segoe UI"/>
              </a:rPr>
              <a:t>trí</a:t>
            </a:r>
            <a:r>
              <a:rPr lang="en-US" dirty="0">
                <a:latin typeface="Segoe UI"/>
                <a:ea typeface="+mj-lt"/>
                <a:cs typeface="Segoe UI"/>
              </a:rPr>
              <a:t> </a:t>
            </a:r>
            <a:r>
              <a:rPr lang="en-US" dirty="0" err="1">
                <a:latin typeface="Segoe UI"/>
                <a:ea typeface="+mj-lt"/>
                <a:cs typeface="Segoe UI"/>
              </a:rPr>
              <a:t>của</a:t>
            </a:r>
            <a:r>
              <a:rPr lang="en-US" dirty="0">
                <a:latin typeface="Segoe UI"/>
                <a:ea typeface="+mj-lt"/>
                <a:cs typeface="Segoe UI"/>
              </a:rPr>
              <a:t> </a:t>
            </a:r>
            <a:r>
              <a:rPr lang="en-US" b="1" dirty="0">
                <a:solidFill>
                  <a:schemeClr val="accent2">
                    <a:satOff val="-13916"/>
                    <a:lumOff val="13989"/>
                  </a:schemeClr>
                </a:solidFill>
                <a:latin typeface="Segoe UI"/>
                <a:ea typeface="+mj-lt"/>
                <a:cs typeface="Segoe UI"/>
              </a:rPr>
              <a:t>bit </a:t>
            </a:r>
            <a:r>
              <a:rPr lang="en-US" b="1" dirty="0" err="1">
                <a:solidFill>
                  <a:schemeClr val="accent2">
                    <a:satOff val="-13916"/>
                    <a:lumOff val="13989"/>
                  </a:schemeClr>
                </a:solidFill>
                <a:latin typeface="Segoe UI"/>
                <a:ea typeface="+mj-lt"/>
                <a:cs typeface="Segoe UI"/>
              </a:rPr>
              <a:t>ít</a:t>
            </a:r>
            <a:r>
              <a:rPr lang="en-US" b="1" dirty="0">
                <a:solidFill>
                  <a:schemeClr val="accent2">
                    <a:satOff val="-13916"/>
                    <a:lumOff val="13989"/>
                  </a:schemeClr>
                </a:solidFill>
                <a:latin typeface="Segoe UI"/>
                <a:ea typeface="+mj-lt"/>
                <a:cs typeface="Segoe UI"/>
              </a:rPr>
              <a:t> </a:t>
            </a:r>
            <a:r>
              <a:rPr lang="en-US" b="1" dirty="0" err="1">
                <a:solidFill>
                  <a:schemeClr val="accent2">
                    <a:satOff val="-13916"/>
                    <a:lumOff val="13989"/>
                  </a:schemeClr>
                </a:solidFill>
                <a:latin typeface="Segoe UI"/>
                <a:ea typeface="+mj-lt"/>
                <a:cs typeface="Segoe UI"/>
              </a:rPr>
              <a:t>quan</a:t>
            </a:r>
            <a:r>
              <a:rPr lang="en-US" b="1" dirty="0">
                <a:solidFill>
                  <a:schemeClr val="accent2">
                    <a:satOff val="-13916"/>
                    <a:lumOff val="13989"/>
                  </a:schemeClr>
                </a:solidFill>
                <a:latin typeface="Segoe UI"/>
                <a:ea typeface="+mj-lt"/>
                <a:cs typeface="Segoe UI"/>
              </a:rPr>
              <a:t> </a:t>
            </a:r>
            <a:r>
              <a:rPr lang="en-US" b="1" dirty="0" err="1">
                <a:solidFill>
                  <a:schemeClr val="accent2">
                    <a:satOff val="-13916"/>
                    <a:lumOff val="13989"/>
                  </a:schemeClr>
                </a:solidFill>
                <a:latin typeface="Segoe UI"/>
                <a:ea typeface="+mj-lt"/>
                <a:cs typeface="Segoe UI"/>
              </a:rPr>
              <a:t>trọng</a:t>
            </a:r>
            <a:r>
              <a:rPr lang="en-US" b="1" dirty="0">
                <a:solidFill>
                  <a:schemeClr val="accent2">
                    <a:satOff val="-13916"/>
                    <a:lumOff val="13989"/>
                  </a:schemeClr>
                </a:solidFill>
                <a:latin typeface="Segoe UI"/>
                <a:ea typeface="+mj-lt"/>
                <a:cs typeface="Segoe UI"/>
              </a:rPr>
              <a:t> </a:t>
            </a:r>
            <a:r>
              <a:rPr lang="en-US" b="1" dirty="0" err="1">
                <a:solidFill>
                  <a:schemeClr val="accent2">
                    <a:satOff val="-13916"/>
                    <a:lumOff val="13989"/>
                  </a:schemeClr>
                </a:solidFill>
                <a:latin typeface="Segoe UI"/>
                <a:ea typeface="+mj-lt"/>
                <a:cs typeface="Segoe UI"/>
              </a:rPr>
              <a:t>nhất</a:t>
            </a:r>
            <a:r>
              <a:rPr lang="en-US" b="1" dirty="0">
                <a:solidFill>
                  <a:schemeClr val="accent2">
                    <a:satOff val="-13916"/>
                    <a:lumOff val="13989"/>
                  </a:schemeClr>
                </a:solidFill>
                <a:latin typeface="Segoe UI"/>
                <a:ea typeface="+mj-lt"/>
                <a:cs typeface="Segoe UI"/>
              </a:rPr>
              <a:t> </a:t>
            </a:r>
            <a:endParaRPr lang="vi-VN" dirty="0">
              <a:solidFill>
                <a:schemeClr val="accent2">
                  <a:satOff val="-13916"/>
                  <a:lumOff val="13989"/>
                </a:schemeClr>
              </a:solidFill>
              <a:latin typeface="Segoe UI"/>
              <a:ea typeface="+mj-lt"/>
              <a:cs typeface="Segoe UI"/>
            </a:endParaRPr>
          </a:p>
          <a:p>
            <a:r>
              <a:rPr lang="en-US" b="1" dirty="0">
                <a:latin typeface="Segoe UI"/>
                <a:ea typeface="+mj-lt"/>
                <a:cs typeface="Segoe UI"/>
              </a:rPr>
              <a:t>(</a:t>
            </a:r>
            <a:r>
              <a:rPr lang="en-US" b="1" dirty="0">
                <a:solidFill>
                  <a:schemeClr val="accent2">
                    <a:lumMod val="60000"/>
                    <a:lumOff val="40000"/>
                  </a:schemeClr>
                </a:solidFill>
                <a:latin typeface="Segoe UI"/>
                <a:ea typeface="+mj-lt"/>
                <a:cs typeface="Segoe UI"/>
              </a:rPr>
              <a:t>LSB</a:t>
            </a:r>
            <a:r>
              <a:rPr lang="vi-VN" b="1" dirty="0">
                <a:latin typeface="Segoe UI"/>
                <a:ea typeface="+mj-lt"/>
                <a:cs typeface="Segoe UI"/>
              </a:rPr>
              <a:t> - </a:t>
            </a:r>
            <a:r>
              <a:rPr lang="vi-VN" b="1" dirty="0" err="1">
                <a:latin typeface="Segoe UI"/>
                <a:ea typeface="+mj-lt"/>
                <a:cs typeface="Segoe UI"/>
              </a:rPr>
              <a:t>Least</a:t>
            </a:r>
            <a:r>
              <a:rPr lang="vi-VN" b="1" dirty="0">
                <a:latin typeface="Segoe UI"/>
                <a:ea typeface="+mj-lt"/>
                <a:cs typeface="Segoe UI"/>
              </a:rPr>
              <a:t> </a:t>
            </a:r>
            <a:r>
              <a:rPr lang="vi-VN" b="1" dirty="0" err="1">
                <a:latin typeface="Segoe UI"/>
                <a:ea typeface="+mj-lt"/>
                <a:cs typeface="Segoe UI"/>
              </a:rPr>
              <a:t>significant</a:t>
            </a:r>
            <a:r>
              <a:rPr lang="vi-VN" b="1" dirty="0">
                <a:latin typeface="Segoe UI"/>
                <a:ea typeface="+mj-lt"/>
                <a:cs typeface="Segoe UI"/>
              </a:rPr>
              <a:t> </a:t>
            </a:r>
            <a:r>
              <a:rPr lang="vi-VN" b="1" dirty="0" err="1">
                <a:latin typeface="Segoe UI"/>
                <a:ea typeface="+mj-lt"/>
                <a:cs typeface="Segoe UI"/>
              </a:rPr>
              <a:t>bits</a:t>
            </a:r>
            <a:r>
              <a:rPr lang="vi-VN" b="1" dirty="0">
                <a:latin typeface="Segoe UI"/>
                <a:ea typeface="+mj-lt"/>
                <a:cs typeface="Segoe UI"/>
              </a:rPr>
              <a:t>)</a:t>
            </a:r>
            <a:r>
              <a:rPr lang="en-US" dirty="0">
                <a:latin typeface="Segoe UI"/>
                <a:ea typeface="+mj-lt"/>
                <a:cs typeface="Segoe UI"/>
              </a:rPr>
              <a:t> </a:t>
            </a:r>
            <a:r>
              <a:rPr lang="en-US" dirty="0" err="1">
                <a:latin typeface="Segoe UI"/>
                <a:ea typeface="+mj-lt"/>
                <a:cs typeface="Segoe UI"/>
              </a:rPr>
              <a:t>xác</a:t>
            </a:r>
            <a:r>
              <a:rPr lang="en-US" dirty="0">
                <a:latin typeface="Segoe UI"/>
                <a:ea typeface="+mj-lt"/>
                <a:cs typeface="Segoe UI"/>
              </a:rPr>
              <a:t> </a:t>
            </a:r>
            <a:r>
              <a:rPr lang="en-US" dirty="0" err="1">
                <a:latin typeface="Segoe UI"/>
                <a:ea typeface="+mj-lt"/>
                <a:cs typeface="Segoe UI"/>
              </a:rPr>
              <a:t>định</a:t>
            </a:r>
            <a:r>
              <a:rPr lang="en-US" dirty="0">
                <a:latin typeface="Segoe UI"/>
                <a:ea typeface="+mj-lt"/>
                <a:cs typeface="Segoe UI"/>
              </a:rPr>
              <a:t> </a:t>
            </a:r>
            <a:r>
              <a:rPr lang="en-US" dirty="0" err="1">
                <a:latin typeface="Segoe UI"/>
                <a:ea typeface="+mj-lt"/>
                <a:cs typeface="Segoe UI"/>
              </a:rPr>
              <a:t>phạm</a:t>
            </a:r>
            <a:r>
              <a:rPr lang="en-US" dirty="0">
                <a:latin typeface="Segoe UI"/>
                <a:ea typeface="+mj-lt"/>
                <a:cs typeface="Segoe UI"/>
              </a:rPr>
              <a:t> vi </a:t>
            </a:r>
            <a:r>
              <a:rPr lang="en-US" dirty="0" err="1">
                <a:latin typeface="Segoe UI"/>
                <a:ea typeface="+mj-lt"/>
                <a:cs typeface="Segoe UI"/>
              </a:rPr>
              <a:t>trách</a:t>
            </a:r>
            <a:r>
              <a:rPr lang="en-US" dirty="0">
                <a:latin typeface="Segoe UI"/>
                <a:ea typeface="+mj-lt"/>
                <a:cs typeface="Segoe UI"/>
              </a:rPr>
              <a:t> </a:t>
            </a:r>
            <a:r>
              <a:rPr lang="en-US" dirty="0" err="1">
                <a:latin typeface="Segoe UI"/>
                <a:ea typeface="+mj-lt"/>
                <a:cs typeface="Segoe UI"/>
              </a:rPr>
              <a:t>nhiệm</a:t>
            </a:r>
            <a:r>
              <a:rPr lang="en-US" dirty="0">
                <a:latin typeface="Segoe UI"/>
                <a:ea typeface="+mj-lt"/>
                <a:cs typeface="Segoe UI"/>
              </a:rPr>
              <a:t> </a:t>
            </a:r>
            <a:r>
              <a:rPr lang="en-US" dirty="0" err="1">
                <a:latin typeface="Segoe UI"/>
                <a:ea typeface="+mj-lt"/>
                <a:cs typeface="Segoe UI"/>
              </a:rPr>
              <a:t>của</a:t>
            </a:r>
            <a:r>
              <a:rPr lang="en-US" dirty="0">
                <a:latin typeface="Segoe UI"/>
                <a:ea typeface="+mj-lt"/>
                <a:cs typeface="Segoe UI"/>
              </a:rPr>
              <a:t> ô </a:t>
            </a:r>
            <a:r>
              <a:rPr lang="en-US" dirty="0" err="1">
                <a:latin typeface="Segoe UI"/>
                <a:ea typeface="+mj-lt"/>
                <a:cs typeface="Segoe UI"/>
              </a:rPr>
              <a:t>đó</a:t>
            </a:r>
            <a:r>
              <a:rPr lang="en-US" dirty="0">
                <a:latin typeface="Segoe UI"/>
                <a:ea typeface="+mj-lt"/>
                <a:cs typeface="Segoe UI"/>
              </a:rPr>
              <a:t> </a:t>
            </a:r>
            <a:r>
              <a:rPr lang="en-US" dirty="0" err="1">
                <a:latin typeface="Segoe UI"/>
                <a:ea typeface="+mj-lt"/>
                <a:cs typeface="Segoe UI"/>
              </a:rPr>
              <a:t>đối</a:t>
            </a:r>
            <a:r>
              <a:rPr lang="en-US" dirty="0">
                <a:latin typeface="Segoe UI"/>
                <a:ea typeface="+mj-lt"/>
                <a:cs typeface="Segoe UI"/>
              </a:rPr>
              <a:t> </a:t>
            </a:r>
            <a:r>
              <a:rPr lang="en-US" dirty="0" err="1">
                <a:latin typeface="Segoe UI"/>
                <a:ea typeface="+mj-lt"/>
                <a:cs typeface="Segoe UI"/>
              </a:rPr>
              <a:t>với</a:t>
            </a:r>
            <a:r>
              <a:rPr lang="en-US" dirty="0">
                <a:latin typeface="Segoe UI"/>
                <a:ea typeface="+mj-lt"/>
                <a:cs typeface="Segoe UI"/>
              </a:rPr>
              <a:t> </a:t>
            </a:r>
          </a:p>
          <a:p>
            <a:r>
              <a:rPr lang="en-US" dirty="0">
                <a:solidFill>
                  <a:schemeClr val="accent2">
                    <a:lumMod val="60000"/>
                    <a:lumOff val="40000"/>
                  </a:schemeClr>
                </a:solidFill>
                <a:latin typeface="Segoe UI"/>
                <a:ea typeface="+mj-lt"/>
                <a:cs typeface="Segoe UI"/>
              </a:rPr>
              <a:t>2</a:t>
            </a:r>
            <a:r>
              <a:rPr lang="en-US" sz="4000" baseline="30000" dirty="0">
                <a:solidFill>
                  <a:schemeClr val="accent2">
                    <a:lumMod val="60000"/>
                    <a:lumOff val="40000"/>
                  </a:schemeClr>
                </a:solidFill>
                <a:latin typeface="Segoe UI"/>
                <a:ea typeface="+mj-lt"/>
                <a:cs typeface="Segoe UI"/>
              </a:rPr>
              <a:t>n</a:t>
            </a:r>
            <a:r>
              <a:rPr lang="en-US" dirty="0">
                <a:solidFill>
                  <a:schemeClr val="accent2">
                    <a:lumMod val="60000"/>
                    <a:lumOff val="40000"/>
                  </a:schemeClr>
                </a:solidFill>
                <a:latin typeface="Segoe UI"/>
                <a:ea typeface="+mj-lt"/>
                <a:cs typeface="Segoe UI"/>
              </a:rPr>
              <a:t>-1</a:t>
            </a:r>
            <a:r>
              <a:rPr lang="en-US" dirty="0">
                <a:latin typeface="Segoe UI"/>
                <a:ea typeface="+mj-lt"/>
                <a:cs typeface="Segoe UI"/>
              </a:rPr>
              <a:t> </a:t>
            </a:r>
            <a:r>
              <a:rPr lang="en-US" dirty="0" err="1">
                <a:latin typeface="Segoe UI"/>
                <a:ea typeface="+mj-lt"/>
                <a:cs typeface="Segoe UI"/>
              </a:rPr>
              <a:t>các</a:t>
            </a:r>
            <a:r>
              <a:rPr lang="en-US" dirty="0">
                <a:latin typeface="Segoe UI"/>
                <a:ea typeface="+mj-lt"/>
                <a:cs typeface="Segoe UI"/>
              </a:rPr>
              <a:t> ô </a:t>
            </a:r>
            <a:r>
              <a:rPr lang="en-US" dirty="0" err="1">
                <a:latin typeface="Segoe UI"/>
                <a:ea typeface="+mj-lt"/>
                <a:cs typeface="Segoe UI"/>
              </a:rPr>
              <a:t>bên</a:t>
            </a:r>
            <a:r>
              <a:rPr lang="en-US" dirty="0">
                <a:latin typeface="Segoe UI"/>
                <a:ea typeface="+mj-lt"/>
                <a:cs typeface="Segoe UI"/>
              </a:rPr>
              <a:t> </a:t>
            </a:r>
            <a:r>
              <a:rPr lang="en-US" dirty="0" err="1">
                <a:latin typeface="Segoe UI"/>
                <a:ea typeface="+mj-lt"/>
                <a:cs typeface="Segoe UI"/>
              </a:rPr>
              <a:t>dưới</a:t>
            </a:r>
            <a:r>
              <a:rPr lang="en-US" dirty="0">
                <a:latin typeface="Segoe UI"/>
                <a:ea typeface="+mj-lt"/>
                <a:cs typeface="Segoe UI"/>
              </a:rPr>
              <a:t> (</a:t>
            </a:r>
            <a:r>
              <a:rPr lang="en-US" dirty="0" err="1">
                <a:latin typeface="Segoe UI"/>
                <a:ea typeface="+mj-lt"/>
                <a:cs typeface="Segoe UI"/>
              </a:rPr>
              <a:t>Tính</a:t>
            </a:r>
            <a:r>
              <a:rPr lang="en-US" dirty="0">
                <a:latin typeface="Segoe UI"/>
                <a:ea typeface="+mj-lt"/>
                <a:cs typeface="Segoe UI"/>
              </a:rPr>
              <a:t> </a:t>
            </a:r>
            <a:r>
              <a:rPr lang="en-US" dirty="0" err="1">
                <a:latin typeface="Segoe UI"/>
                <a:ea typeface="+mj-lt"/>
                <a:cs typeface="Segoe UI"/>
              </a:rPr>
              <a:t>cả</a:t>
            </a:r>
            <a:r>
              <a:rPr lang="en-US" dirty="0">
                <a:latin typeface="Segoe UI"/>
                <a:ea typeface="+mj-lt"/>
                <a:cs typeface="Segoe UI"/>
              </a:rPr>
              <a:t> </a:t>
            </a:r>
            <a:r>
              <a:rPr lang="en-US" dirty="0" err="1">
                <a:latin typeface="Segoe UI"/>
                <a:ea typeface="+mj-lt"/>
                <a:cs typeface="Segoe UI"/>
              </a:rPr>
              <a:t>chính</a:t>
            </a:r>
            <a:r>
              <a:rPr lang="en-US" dirty="0">
                <a:latin typeface="Segoe UI"/>
                <a:ea typeface="+mj-lt"/>
                <a:cs typeface="Segoe UI"/>
              </a:rPr>
              <a:t> </a:t>
            </a:r>
            <a:r>
              <a:rPr lang="en-US" dirty="0" err="1">
                <a:latin typeface="Segoe UI"/>
                <a:ea typeface="+mj-lt"/>
                <a:cs typeface="Segoe UI"/>
              </a:rPr>
              <a:t>nó</a:t>
            </a:r>
            <a:r>
              <a:rPr lang="en-US" dirty="0">
                <a:latin typeface="Segoe UI"/>
                <a:ea typeface="+mj-lt"/>
                <a:cs typeface="Segoe UI"/>
              </a:rPr>
              <a:t>) . </a:t>
            </a:r>
            <a:endParaRPr lang="en-US" dirty="0">
              <a:latin typeface="Segoe UI"/>
              <a:cs typeface="Segoe UI"/>
            </a:endParaRPr>
          </a:p>
          <a:p>
            <a:endParaRPr/>
          </a:p>
        </p:txBody>
      </p:sp>
      <p:graphicFrame>
        <p:nvGraphicFramePr>
          <p:cNvPr id="360" name="Table"/>
          <p:cNvGraphicFramePr/>
          <p:nvPr>
            <p:extLst>
              <p:ext uri="{D42A27DB-BD31-4B8C-83A1-F6EECF244321}">
                <p14:modId xmlns:p14="http://schemas.microsoft.com/office/powerpoint/2010/main" val="1211939141"/>
              </p:ext>
            </p:extLst>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latin typeface="Arial"/>
                        </a:rPr>
                        <a:t>10000</a:t>
                      </a:r>
                      <a:r>
                        <a:rPr baseline="-5999" dirty="0">
                          <a:latin typeface="Arial"/>
                        </a:rPr>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a:t>
                      </a:r>
                      <a:r>
                        <a:rPr dirty="0">
                          <a:solidFill>
                            <a:schemeClr val="accent2">
                              <a:lumMod val="60000"/>
                              <a:lumOff val="40000"/>
                            </a:schemeClr>
                          </a:solidFill>
                          <a:latin typeface="Arial"/>
                        </a:rPr>
                        <a:t>1</a:t>
                      </a:r>
                      <a:r>
                        <a:rPr dirty="0">
                          <a:latin typeface="Arial"/>
                        </a:rPr>
                        <a:t>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00001</a:t>
                      </a:r>
                      <a:r>
                        <a:rPr baseline="-5999" dirty="0">
                          <a:latin typeface="Arial"/>
                        </a:rPr>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2" name="Hộp Văn bản 1">
            <a:extLst>
              <a:ext uri="{FF2B5EF4-FFF2-40B4-BE49-F238E27FC236}">
                <a16:creationId xmlns:a16="http://schemas.microsoft.com/office/drawing/2014/main" id="{6318C4A4-38C1-9038-0CF0-83C53FCCBD34}"/>
              </a:ext>
            </a:extLst>
          </p:cNvPr>
          <p:cNvSpPr txBox="1"/>
          <p:nvPr/>
        </p:nvSpPr>
        <p:spPr>
          <a:xfrm>
            <a:off x="3805303" y="7133941"/>
            <a:ext cx="9077356"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marL="571500" indent="-571500">
              <a:buFont typeface="Wingdings"/>
              <a:buChar char="Ø"/>
            </a:pPr>
            <a:r>
              <a:rPr lang="en-US" b="1" dirty="0">
                <a:solidFill>
                  <a:schemeClr val="accent2">
                    <a:satOff val="-13916"/>
                    <a:lumOff val="13989"/>
                  </a:schemeClr>
                </a:solidFill>
                <a:ea typeface="+mj-lt"/>
                <a:cs typeface="+mj-lt"/>
              </a:rPr>
              <a:t>LSB[</a:t>
            </a:r>
            <a:r>
              <a:rPr lang="en-US" dirty="0">
                <a:solidFill>
                  <a:schemeClr val="accent2">
                    <a:lumMod val="60000"/>
                    <a:lumOff val="40000"/>
                  </a:schemeClr>
                </a:solidFill>
                <a:ea typeface="+mj-lt"/>
                <a:cs typeface="+mj-lt"/>
              </a:rPr>
              <a:t>12] = 4</a:t>
            </a:r>
            <a:r>
              <a:rPr lang="en-US" dirty="0">
                <a:ea typeface="+mj-lt"/>
                <a:cs typeface="+mj-lt"/>
              </a:rPr>
              <a:t> </a:t>
            </a:r>
            <a:r>
              <a:rPr lang="vi-VN" dirty="0">
                <a:ea typeface="+mj-lt"/>
                <a:cs typeface="+mj-lt"/>
              </a:rPr>
              <a:t>bởi vì 12</a:t>
            </a:r>
            <a:r>
              <a:rPr lang="vi-VN" sz="2400" baseline="-25000" dirty="0">
                <a:ea typeface="+mj-lt"/>
                <a:cs typeface="+mj-lt"/>
              </a:rPr>
              <a:t>10</a:t>
            </a:r>
            <a:r>
              <a:rPr lang="en-US" dirty="0">
                <a:ea typeface="+mj-lt"/>
                <a:cs typeface="+mj-lt"/>
              </a:rPr>
              <a:t> = </a:t>
            </a:r>
            <a:r>
              <a:rPr lang="vi-VN" dirty="0">
                <a:ea typeface="+mj-lt"/>
                <a:cs typeface="+mj-lt"/>
              </a:rPr>
              <a:t>1</a:t>
            </a:r>
            <a:r>
              <a:rPr lang="vi-VN" dirty="0">
                <a:solidFill>
                  <a:schemeClr val="accent2">
                    <a:lumMod val="60000"/>
                    <a:lumOff val="40000"/>
                  </a:schemeClr>
                </a:solidFill>
                <a:ea typeface="+mj-lt"/>
                <a:cs typeface="+mj-lt"/>
              </a:rPr>
              <a:t>1</a:t>
            </a:r>
            <a:r>
              <a:rPr lang="vi-VN" dirty="0">
                <a:ea typeface="+mj-lt"/>
                <a:cs typeface="+mj-lt"/>
              </a:rPr>
              <a:t>00</a:t>
            </a:r>
            <a:r>
              <a:rPr lang="vi-VN" sz="2400" baseline="-25000" dirty="0">
                <a:ea typeface="+mj-lt"/>
                <a:cs typeface="+mj-lt"/>
              </a:rPr>
              <a:t>2 </a:t>
            </a:r>
            <a:r>
              <a:rPr lang="vi-VN" dirty="0">
                <a:ea typeface="+mj-lt"/>
                <a:cs typeface="+mj-lt"/>
              </a:rPr>
              <a:t> và</a:t>
            </a:r>
            <a:r>
              <a:rPr lang="en-US" dirty="0">
                <a:ea typeface="+mj-lt"/>
                <a:cs typeface="+mj-lt"/>
              </a:rPr>
              <a:t> </a:t>
            </a:r>
            <a:r>
              <a:rPr lang="vi-VN" err="1">
                <a:solidFill>
                  <a:schemeClr val="accent2">
                    <a:lumMod val="60000"/>
                    <a:lumOff val="40000"/>
                  </a:schemeClr>
                </a:solidFill>
                <a:ea typeface="+mj-lt"/>
                <a:cs typeface="+mj-lt"/>
              </a:rPr>
              <a:t>bits</a:t>
            </a:r>
            <a:r>
              <a:rPr lang="vi-VN" dirty="0">
                <a:solidFill>
                  <a:schemeClr val="accent2">
                    <a:lumMod val="60000"/>
                    <a:lumOff val="40000"/>
                  </a:schemeClr>
                </a:solidFill>
                <a:ea typeface="+mj-lt"/>
                <a:cs typeface="+mj-lt"/>
              </a:rPr>
              <a:t> ít quan trọng nhất</a:t>
            </a:r>
            <a:r>
              <a:rPr lang="vi-VN" dirty="0">
                <a:ea typeface="+mj-lt"/>
                <a:cs typeface="+mj-lt"/>
              </a:rPr>
              <a:t> của 1100</a:t>
            </a:r>
            <a:r>
              <a:rPr lang="vi-VN" sz="2400" baseline="-25000" dirty="0">
                <a:ea typeface="+mj-lt"/>
                <a:cs typeface="+mj-lt"/>
              </a:rPr>
              <a:t>2</a:t>
            </a:r>
            <a:r>
              <a:rPr lang="en-US" sz="2400" baseline="-25000" dirty="0">
                <a:ea typeface="+mj-lt"/>
                <a:cs typeface="+mj-lt"/>
              </a:rPr>
              <a:t> </a:t>
            </a:r>
            <a:r>
              <a:rPr lang="en-US" dirty="0">
                <a:ea typeface="+mj-lt"/>
                <a:cs typeface="+mj-lt"/>
              </a:rPr>
              <a:t> </a:t>
            </a:r>
            <a:r>
              <a:rPr lang="en-US" err="1">
                <a:ea typeface="+mj-lt"/>
                <a:cs typeface="+mj-lt"/>
              </a:rPr>
              <a:t>là</a:t>
            </a:r>
            <a:r>
              <a:rPr lang="en-US" dirty="0">
                <a:ea typeface="+mj-lt"/>
                <a:cs typeface="+mj-lt"/>
              </a:rPr>
              <a:t> 100</a:t>
            </a:r>
            <a:r>
              <a:rPr lang="en-US" sz="2400" baseline="-25000" dirty="0">
                <a:ea typeface="+mj-lt"/>
                <a:cs typeface="+mj-lt"/>
              </a:rPr>
              <a:t>2</a:t>
            </a:r>
            <a:r>
              <a:rPr lang="en-US" dirty="0">
                <a:ea typeface="+mj-lt"/>
                <a:cs typeface="+mj-lt"/>
              </a:rPr>
              <a:t>, </a:t>
            </a:r>
            <a:r>
              <a:rPr lang="vi-VN" dirty="0">
                <a:ea typeface="+mj-lt"/>
                <a:cs typeface="+mj-lt"/>
              </a:rPr>
              <a:t>hoặc</a:t>
            </a:r>
            <a:r>
              <a:rPr lang="en-US" dirty="0">
                <a:ea typeface="+mj-lt"/>
                <a:cs typeface="+mj-lt"/>
              </a:rPr>
              <a:t> 4 </a:t>
            </a:r>
            <a:r>
              <a:rPr lang="vi-VN" dirty="0">
                <a:ea typeface="+mj-lt"/>
                <a:cs typeface="+mj-lt"/>
              </a:rPr>
              <a:t>trong cơ số 10</a:t>
            </a:r>
            <a:endParaRPr lang="vi-VN" dirty="0"/>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Unlike a regular array, in a Fenwick tree a specific cell is responsible for other cells as well."/>
          <p:cNvSpPr/>
          <p:nvPr/>
        </p:nvSpPr>
        <p:spPr>
          <a:xfrm>
            <a:off x="4207287" y="572142"/>
            <a:ext cx="7267025" cy="231858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err="1">
                <a:ea typeface="+mj-lt"/>
                <a:cs typeface="+mj-lt"/>
              </a:rPr>
              <a:t>Không</a:t>
            </a:r>
            <a:r>
              <a:rPr lang="en-US">
                <a:ea typeface="+mj-lt"/>
                <a:cs typeface="+mj-lt"/>
              </a:rPr>
              <a:t> </a:t>
            </a:r>
            <a:r>
              <a:rPr lang="en-US" err="1">
                <a:ea typeface="+mj-lt"/>
                <a:cs typeface="+mj-lt"/>
              </a:rPr>
              <a:t>giống</a:t>
            </a:r>
            <a:r>
              <a:rPr lang="en-US">
                <a:ea typeface="+mj-lt"/>
                <a:cs typeface="+mj-lt"/>
              </a:rPr>
              <a:t> </a:t>
            </a:r>
            <a:r>
              <a:rPr lang="en-US" err="1">
                <a:ea typeface="+mj-lt"/>
                <a:cs typeface="+mj-lt"/>
              </a:rPr>
              <a:t>như</a:t>
            </a:r>
            <a:r>
              <a:rPr lang="en-US">
                <a:ea typeface="+mj-lt"/>
                <a:cs typeface="+mj-lt"/>
              </a:rPr>
              <a:t>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thông</a:t>
            </a:r>
            <a:r>
              <a:rPr lang="en-US">
                <a:ea typeface="+mj-lt"/>
                <a:cs typeface="+mj-lt"/>
              </a:rPr>
              <a:t> </a:t>
            </a:r>
            <a:r>
              <a:rPr lang="en-US" err="1">
                <a:ea typeface="+mj-lt"/>
                <a:cs typeface="+mj-lt"/>
              </a:rPr>
              <a:t>thường</a:t>
            </a:r>
            <a:r>
              <a:rPr lang="en-US">
                <a:ea typeface="+mj-lt"/>
                <a:cs typeface="+mj-lt"/>
              </a:rPr>
              <a:t>, </a:t>
            </a:r>
            <a:r>
              <a:rPr lang="en-US" err="1">
                <a:ea typeface="+mj-lt"/>
                <a:cs typeface="+mj-lt"/>
              </a:rPr>
              <a:t>trong</a:t>
            </a:r>
            <a:r>
              <a:rPr lang="en-US">
                <a:ea typeface="+mj-lt"/>
                <a:cs typeface="+mj-lt"/>
              </a:rPr>
              <a:t> </a:t>
            </a:r>
            <a:r>
              <a:rPr lang="en-US" err="1">
                <a:ea typeface="+mj-lt"/>
                <a:cs typeface="+mj-lt"/>
              </a:rPr>
              <a:t>cây</a:t>
            </a:r>
            <a:r>
              <a:rPr lang="en-US">
                <a:ea typeface="+mj-lt"/>
                <a:cs typeface="+mj-lt"/>
              </a:rPr>
              <a:t> Fenwick, </a:t>
            </a:r>
            <a:r>
              <a:rPr lang="en-US" err="1">
                <a:ea typeface="+mj-lt"/>
                <a:cs typeface="+mj-lt"/>
              </a:rPr>
              <a:t>một</a:t>
            </a:r>
            <a:r>
              <a:rPr lang="en-US">
                <a:ea typeface="+mj-lt"/>
                <a:cs typeface="+mj-lt"/>
              </a:rPr>
              <a:t> ô </a:t>
            </a:r>
            <a:r>
              <a:rPr lang="en-US" err="1">
                <a:ea typeface="+mj-lt"/>
                <a:cs typeface="+mj-lt"/>
              </a:rPr>
              <a:t>cụ</a:t>
            </a:r>
            <a:r>
              <a:rPr lang="en-US">
                <a:ea typeface="+mj-lt"/>
                <a:cs typeface="+mj-lt"/>
              </a:rPr>
              <a:t> </a:t>
            </a:r>
            <a:r>
              <a:rPr lang="en-US" err="1">
                <a:ea typeface="+mj-lt"/>
                <a:cs typeface="+mj-lt"/>
              </a:rPr>
              <a:t>thể</a:t>
            </a:r>
            <a:r>
              <a:rPr lang="en-US">
                <a:ea typeface="+mj-lt"/>
                <a:cs typeface="+mj-lt"/>
              </a:rPr>
              <a:t> </a:t>
            </a:r>
            <a:r>
              <a:rPr lang="en-US" err="1">
                <a:ea typeface="+mj-lt"/>
                <a:cs typeface="+mj-lt"/>
              </a:rPr>
              <a:t>cũng</a:t>
            </a:r>
            <a:r>
              <a:rPr lang="en-US">
                <a:ea typeface="+mj-lt"/>
                <a:cs typeface="+mj-lt"/>
              </a:rPr>
              <a:t> </a:t>
            </a:r>
            <a:r>
              <a:rPr lang="en-US" err="1">
                <a:ea typeface="+mj-lt"/>
                <a:cs typeface="+mj-lt"/>
              </a:rPr>
              <a:t>chịu</a:t>
            </a:r>
            <a:r>
              <a:rPr lang="en-US">
                <a:ea typeface="+mj-lt"/>
                <a:cs typeface="+mj-lt"/>
              </a:rPr>
              <a:t> </a:t>
            </a:r>
            <a:r>
              <a:rPr lang="en-US" err="1">
                <a:ea typeface="+mj-lt"/>
                <a:cs typeface="+mj-lt"/>
              </a:rPr>
              <a:t>trách</a:t>
            </a:r>
            <a:r>
              <a:rPr lang="en-US">
                <a:ea typeface="+mj-lt"/>
                <a:cs typeface="+mj-lt"/>
              </a:rPr>
              <a:t> </a:t>
            </a:r>
            <a:r>
              <a:rPr lang="en-US" err="1">
                <a:ea typeface="+mj-lt"/>
                <a:cs typeface="+mj-lt"/>
              </a:rPr>
              <a:t>nhiệm</a:t>
            </a:r>
            <a:r>
              <a:rPr lang="en-US">
                <a:ea typeface="+mj-lt"/>
                <a:cs typeface="+mj-lt"/>
              </a:rPr>
              <a:t> </a:t>
            </a:r>
            <a:r>
              <a:rPr lang="en-US" err="1">
                <a:ea typeface="+mj-lt"/>
                <a:cs typeface="+mj-lt"/>
              </a:rPr>
              <a:t>cho</a:t>
            </a:r>
            <a:r>
              <a:rPr lang="en-US">
                <a:ea typeface="+mj-lt"/>
                <a:cs typeface="+mj-lt"/>
              </a:rPr>
              <a:t> </a:t>
            </a:r>
            <a:r>
              <a:rPr lang="en-US" err="1">
                <a:ea typeface="+mj-lt"/>
                <a:cs typeface="+mj-lt"/>
              </a:rPr>
              <a:t>các</a:t>
            </a:r>
            <a:r>
              <a:rPr lang="en-US">
                <a:ea typeface="+mj-lt"/>
                <a:cs typeface="+mj-lt"/>
              </a:rPr>
              <a:t> ô </a:t>
            </a:r>
            <a:r>
              <a:rPr lang="en-US" err="1">
                <a:ea typeface="+mj-lt"/>
                <a:cs typeface="+mj-lt"/>
              </a:rPr>
              <a:t>khác</a:t>
            </a:r>
            <a:r>
              <a:rPr lang="en-US">
                <a:ea typeface="+mj-lt"/>
                <a:cs typeface="+mj-lt"/>
              </a:rPr>
              <a:t>. </a:t>
            </a:r>
            <a:endParaRPr lang="en-US"/>
          </a:p>
        </p:txBody>
      </p:sp>
      <p:sp>
        <p:nvSpPr>
          <p:cNvPr id="353" name="The position of the least significant bit (LSB) determines the range of responsibility that cell has to the cells below itself."/>
          <p:cNvSpPr/>
          <p:nvPr/>
        </p:nvSpPr>
        <p:spPr>
          <a:xfrm>
            <a:off x="3926639" y="2886511"/>
            <a:ext cx="7938798" cy="39805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err="1"/>
              <a:t>Vị</a:t>
            </a:r>
            <a:r>
              <a:rPr lang="en-US" dirty="0"/>
              <a:t> </a:t>
            </a:r>
            <a:r>
              <a:rPr lang="en-US" err="1"/>
              <a:t>trí</a:t>
            </a:r>
            <a:r>
              <a:rPr lang="en-US" dirty="0"/>
              <a:t> </a:t>
            </a:r>
            <a:r>
              <a:rPr lang="en-US" err="1"/>
              <a:t>của</a:t>
            </a:r>
            <a:r>
              <a:rPr lang="en-US" dirty="0"/>
              <a:t> </a:t>
            </a:r>
            <a:r>
              <a:rPr lang="en-US" b="1" dirty="0">
                <a:solidFill>
                  <a:schemeClr val="accent2">
                    <a:satOff val="-13916"/>
                    <a:lumOff val="13989"/>
                  </a:schemeClr>
                </a:solidFill>
              </a:rPr>
              <a:t>bit </a:t>
            </a:r>
            <a:r>
              <a:rPr lang="en-US" b="1" err="1">
                <a:solidFill>
                  <a:schemeClr val="accent2">
                    <a:satOff val="-13916"/>
                    <a:lumOff val="13989"/>
                  </a:schemeClr>
                </a:solidFill>
              </a:rPr>
              <a:t>ít</a:t>
            </a:r>
            <a:r>
              <a:rPr lang="en-US" b="1" dirty="0">
                <a:solidFill>
                  <a:schemeClr val="accent2">
                    <a:satOff val="-13916"/>
                    <a:lumOff val="13989"/>
                  </a:schemeClr>
                </a:solidFill>
              </a:rPr>
              <a:t> </a:t>
            </a:r>
            <a:r>
              <a:rPr lang="en-US" b="1" err="1">
                <a:solidFill>
                  <a:schemeClr val="accent2">
                    <a:satOff val="-13916"/>
                    <a:lumOff val="13989"/>
                  </a:schemeClr>
                </a:solidFill>
              </a:rPr>
              <a:t>quan</a:t>
            </a:r>
            <a:r>
              <a:rPr lang="en-US" b="1" dirty="0">
                <a:solidFill>
                  <a:schemeClr val="accent2">
                    <a:satOff val="-13916"/>
                    <a:lumOff val="13989"/>
                  </a:schemeClr>
                </a:solidFill>
              </a:rPr>
              <a:t> </a:t>
            </a:r>
            <a:r>
              <a:rPr lang="en-US" b="1" err="1">
                <a:solidFill>
                  <a:schemeClr val="accent2">
                    <a:satOff val="-13916"/>
                    <a:lumOff val="13989"/>
                  </a:schemeClr>
                </a:solidFill>
              </a:rPr>
              <a:t>trọng</a:t>
            </a:r>
            <a:r>
              <a:rPr lang="en-US" b="1" dirty="0">
                <a:solidFill>
                  <a:schemeClr val="accent2">
                    <a:satOff val="-13916"/>
                    <a:lumOff val="13989"/>
                  </a:schemeClr>
                </a:solidFill>
              </a:rPr>
              <a:t> </a:t>
            </a:r>
            <a:r>
              <a:rPr lang="en-US" b="1" err="1">
                <a:solidFill>
                  <a:schemeClr val="accent2">
                    <a:satOff val="-13916"/>
                    <a:lumOff val="13989"/>
                  </a:schemeClr>
                </a:solidFill>
              </a:rPr>
              <a:t>nhất</a:t>
            </a:r>
            <a:r>
              <a:rPr lang="en-US" b="1" dirty="0">
                <a:solidFill>
                  <a:schemeClr val="accent2">
                    <a:satOff val="-13916"/>
                    <a:lumOff val="13989"/>
                  </a:schemeClr>
                </a:solidFill>
              </a:rPr>
              <a:t> </a:t>
            </a:r>
            <a:endParaRPr lang="vi-VN" dirty="0">
              <a:solidFill>
                <a:schemeClr val="accent2">
                  <a:satOff val="-13916"/>
                  <a:lumOff val="13989"/>
                </a:schemeClr>
              </a:solidFill>
            </a:endParaRPr>
          </a:p>
          <a:p>
            <a:r>
              <a:rPr b="1" dirty="0"/>
              <a:t>(</a:t>
            </a:r>
            <a:r>
              <a:rPr b="1" dirty="0">
                <a:solidFill>
                  <a:schemeClr val="accent2">
                    <a:lumMod val="60000"/>
                    <a:lumOff val="40000"/>
                  </a:schemeClr>
                </a:solidFill>
              </a:rPr>
              <a:t>LSB</a:t>
            </a:r>
            <a:r>
              <a:rPr lang="vi-VN" b="1" dirty="0"/>
              <a:t> - </a:t>
            </a:r>
            <a:r>
              <a:rPr lang="vi-VN" b="1" dirty="0" err="1">
                <a:ea typeface="+mj-lt"/>
                <a:cs typeface="+mj-lt"/>
              </a:rPr>
              <a:t>Least</a:t>
            </a:r>
            <a:r>
              <a:rPr lang="vi-VN" b="1" dirty="0">
                <a:ea typeface="+mj-lt"/>
                <a:cs typeface="+mj-lt"/>
              </a:rPr>
              <a:t> </a:t>
            </a:r>
            <a:r>
              <a:rPr lang="vi-VN" b="1" dirty="0" err="1">
                <a:ea typeface="+mj-lt"/>
                <a:cs typeface="+mj-lt"/>
              </a:rPr>
              <a:t>significant</a:t>
            </a:r>
            <a:r>
              <a:rPr lang="vi-VN" b="1" dirty="0">
                <a:ea typeface="+mj-lt"/>
                <a:cs typeface="+mj-lt"/>
              </a:rPr>
              <a:t> </a:t>
            </a:r>
            <a:r>
              <a:rPr lang="vi-VN" b="1" dirty="0" err="1">
                <a:ea typeface="+mj-lt"/>
                <a:cs typeface="+mj-lt"/>
              </a:rPr>
              <a:t>bits</a:t>
            </a:r>
            <a:r>
              <a:rPr lang="vi-VN" b="1" dirty="0"/>
              <a:t>)</a:t>
            </a:r>
          </a:p>
          <a:p>
            <a:r>
              <a:rPr lang="en-US" dirty="0" err="1">
                <a:ea typeface="+mj-lt"/>
                <a:cs typeface="+mj-lt"/>
              </a:rPr>
              <a:t>xác</a:t>
            </a:r>
            <a:r>
              <a:rPr lang="en-US" dirty="0">
                <a:ea typeface="+mj-lt"/>
                <a:cs typeface="+mj-lt"/>
              </a:rPr>
              <a:t> </a:t>
            </a:r>
            <a:r>
              <a:rPr lang="en-US" dirty="0" err="1">
                <a:ea typeface="+mj-lt"/>
                <a:cs typeface="+mj-lt"/>
              </a:rPr>
              <a:t>định</a:t>
            </a:r>
            <a:r>
              <a:rPr lang="en-US" dirty="0">
                <a:ea typeface="+mj-lt"/>
                <a:cs typeface="+mj-lt"/>
              </a:rPr>
              <a:t> </a:t>
            </a:r>
            <a:r>
              <a:rPr lang="en-US" dirty="0" err="1">
                <a:ea typeface="+mj-lt"/>
                <a:cs typeface="+mj-lt"/>
              </a:rPr>
              <a:t>phạm</a:t>
            </a:r>
            <a:r>
              <a:rPr lang="en-US" dirty="0">
                <a:ea typeface="+mj-lt"/>
                <a:cs typeface="+mj-lt"/>
              </a:rPr>
              <a:t> vi </a:t>
            </a:r>
            <a:r>
              <a:rPr lang="en-US" dirty="0" err="1">
                <a:ea typeface="+mj-lt"/>
                <a:cs typeface="+mj-lt"/>
              </a:rPr>
              <a:t>trách</a:t>
            </a:r>
            <a:r>
              <a:rPr lang="en-US" dirty="0">
                <a:ea typeface="+mj-lt"/>
                <a:cs typeface="+mj-lt"/>
              </a:rPr>
              <a:t> </a:t>
            </a:r>
            <a:r>
              <a:rPr lang="en-US" dirty="0" err="1">
                <a:ea typeface="+mj-lt"/>
                <a:cs typeface="+mj-lt"/>
              </a:rPr>
              <a:t>nhiệm</a:t>
            </a:r>
            <a:r>
              <a:rPr lang="en-US" dirty="0">
                <a:ea typeface="+mj-lt"/>
                <a:cs typeface="+mj-lt"/>
              </a:rPr>
              <a:t> </a:t>
            </a:r>
            <a:r>
              <a:rPr lang="en-US" dirty="0" err="1">
                <a:ea typeface="+mj-lt"/>
                <a:cs typeface="+mj-lt"/>
              </a:rPr>
              <a:t>của</a:t>
            </a:r>
            <a:r>
              <a:rPr lang="en-US" dirty="0">
                <a:ea typeface="+mj-lt"/>
                <a:cs typeface="+mj-lt"/>
              </a:rPr>
              <a:t> ô </a:t>
            </a:r>
            <a:r>
              <a:rPr lang="en-US" dirty="0" err="1">
                <a:ea typeface="+mj-lt"/>
                <a:cs typeface="+mj-lt"/>
              </a:rPr>
              <a:t>đó</a:t>
            </a:r>
            <a:r>
              <a:rPr lang="en-US" dirty="0">
                <a:ea typeface="+mj-lt"/>
                <a:cs typeface="+mj-lt"/>
              </a:rPr>
              <a:t> </a:t>
            </a:r>
            <a:r>
              <a:rPr lang="en-US" dirty="0" err="1">
                <a:ea typeface="+mj-lt"/>
                <a:cs typeface="+mj-lt"/>
              </a:rPr>
              <a:t>đối</a:t>
            </a:r>
            <a:r>
              <a:rPr lang="en-US" dirty="0">
                <a:ea typeface="+mj-lt"/>
                <a:cs typeface="+mj-lt"/>
              </a:rPr>
              <a:t> </a:t>
            </a:r>
            <a:r>
              <a:rPr lang="en-US" dirty="0" err="1">
                <a:ea typeface="+mj-lt"/>
                <a:cs typeface="+mj-lt"/>
              </a:rPr>
              <a:t>với</a:t>
            </a:r>
            <a:r>
              <a:rPr lang="en-US" dirty="0">
                <a:ea typeface="+mj-lt"/>
                <a:cs typeface="+mj-lt"/>
              </a:rPr>
              <a:t> </a:t>
            </a:r>
            <a:r>
              <a:rPr lang="en-US" dirty="0">
                <a:solidFill>
                  <a:schemeClr val="accent2">
                    <a:lumMod val="60000"/>
                    <a:lumOff val="40000"/>
                  </a:schemeClr>
                </a:solidFill>
                <a:ea typeface="+mj-lt"/>
                <a:cs typeface="+mj-lt"/>
              </a:rPr>
              <a:t>2</a:t>
            </a:r>
            <a:r>
              <a:rPr lang="en-US" baseline="30000" dirty="0">
                <a:solidFill>
                  <a:schemeClr val="accent2">
                    <a:lumMod val="60000"/>
                    <a:lumOff val="40000"/>
                  </a:schemeClr>
                </a:solidFill>
                <a:ea typeface="+mj-lt"/>
                <a:cs typeface="+mj-lt"/>
              </a:rPr>
              <a:t>n</a:t>
            </a:r>
            <a:r>
              <a:rPr lang="en-US" dirty="0">
                <a:solidFill>
                  <a:schemeClr val="accent2">
                    <a:lumMod val="60000"/>
                    <a:lumOff val="40000"/>
                  </a:schemeClr>
                </a:solidFill>
                <a:ea typeface="+mj-lt"/>
                <a:cs typeface="+mj-lt"/>
              </a:rPr>
              <a:t>-1</a:t>
            </a:r>
            <a:r>
              <a:rPr lang="en-US" dirty="0">
                <a:ea typeface="+mj-lt"/>
                <a:cs typeface="+mj-lt"/>
              </a:rPr>
              <a:t> </a:t>
            </a:r>
            <a:r>
              <a:rPr lang="en-US" dirty="0" err="1">
                <a:ea typeface="+mj-lt"/>
                <a:cs typeface="+mj-lt"/>
              </a:rPr>
              <a:t>các</a:t>
            </a:r>
            <a:r>
              <a:rPr lang="en-US" dirty="0">
                <a:ea typeface="+mj-lt"/>
                <a:cs typeface="+mj-lt"/>
              </a:rPr>
              <a:t> ô </a:t>
            </a:r>
            <a:r>
              <a:rPr lang="en-US" dirty="0" err="1">
                <a:ea typeface="+mj-lt"/>
                <a:cs typeface="+mj-lt"/>
              </a:rPr>
              <a:t>bên</a:t>
            </a:r>
            <a:r>
              <a:rPr lang="en-US" dirty="0">
                <a:ea typeface="+mj-lt"/>
                <a:cs typeface="+mj-lt"/>
              </a:rPr>
              <a:t> </a:t>
            </a:r>
            <a:r>
              <a:rPr lang="en-US" dirty="0" err="1">
                <a:ea typeface="+mj-lt"/>
                <a:cs typeface="+mj-lt"/>
              </a:rPr>
              <a:t>dưới</a:t>
            </a:r>
            <a:r>
              <a:rPr lang="en-US" dirty="0">
                <a:ea typeface="+mj-lt"/>
                <a:cs typeface="+mj-lt"/>
              </a:rPr>
              <a:t> </a:t>
            </a:r>
            <a:endParaRPr lang="en-US"/>
          </a:p>
          <a:p>
            <a:r>
              <a:rPr lang="en-US" dirty="0">
                <a:ea typeface="+mj-lt"/>
                <a:cs typeface="+mj-lt"/>
              </a:rPr>
              <a:t>(</a:t>
            </a:r>
            <a:r>
              <a:rPr lang="en-US" dirty="0" err="1">
                <a:ea typeface="+mj-lt"/>
                <a:cs typeface="+mj-lt"/>
              </a:rPr>
              <a:t>Tính</a:t>
            </a:r>
            <a:r>
              <a:rPr lang="en-US" dirty="0">
                <a:ea typeface="+mj-lt"/>
                <a:cs typeface="+mj-lt"/>
              </a:rPr>
              <a:t> </a:t>
            </a:r>
            <a:r>
              <a:rPr lang="en-US" dirty="0" err="1">
                <a:ea typeface="+mj-lt"/>
                <a:cs typeface="+mj-lt"/>
              </a:rPr>
              <a:t>cả</a:t>
            </a:r>
            <a:r>
              <a:rPr lang="en-US" dirty="0">
                <a:ea typeface="+mj-lt"/>
                <a:cs typeface="+mj-lt"/>
              </a:rPr>
              <a:t> </a:t>
            </a:r>
            <a:r>
              <a:rPr lang="en-US" dirty="0" err="1">
                <a:ea typeface="+mj-lt"/>
                <a:cs typeface="+mj-lt"/>
              </a:rPr>
              <a:t>chính</a:t>
            </a:r>
            <a:r>
              <a:rPr lang="en-US" dirty="0">
                <a:ea typeface="+mj-lt"/>
                <a:cs typeface="+mj-lt"/>
              </a:rPr>
              <a:t> </a:t>
            </a:r>
            <a:r>
              <a:rPr lang="en-US" dirty="0" err="1">
                <a:ea typeface="+mj-lt"/>
                <a:cs typeface="+mj-lt"/>
              </a:rPr>
              <a:t>nó</a:t>
            </a:r>
            <a:r>
              <a:rPr lang="en-US" dirty="0">
                <a:ea typeface="+mj-lt"/>
                <a:cs typeface="+mj-lt"/>
              </a:rPr>
              <a:t>). </a:t>
            </a:r>
            <a:endParaRPr lang="en-US" dirty="0"/>
          </a:p>
          <a:p>
            <a:endParaRPr lang="en-US" dirty="0"/>
          </a:p>
          <a:p>
            <a:r>
              <a:rPr lang="en-US" dirty="0"/>
              <a:t>n: </a:t>
            </a:r>
            <a:r>
              <a:rPr lang="en-US" dirty="0" err="1"/>
              <a:t>là</a:t>
            </a:r>
            <a:r>
              <a:rPr lang="en-US" dirty="0"/>
              <a:t> </a:t>
            </a:r>
            <a:r>
              <a:rPr lang="en-US" dirty="0" err="1"/>
              <a:t>vị</a:t>
            </a:r>
            <a:r>
              <a:rPr lang="en-US" dirty="0"/>
              <a:t> </a:t>
            </a:r>
            <a:r>
              <a:rPr lang="en-US" dirty="0" err="1"/>
              <a:t>trí</a:t>
            </a:r>
            <a:r>
              <a:rPr lang="en-US" dirty="0"/>
              <a:t> bit 1 </a:t>
            </a:r>
            <a:r>
              <a:rPr lang="en-US" dirty="0" err="1"/>
              <a:t>đầu</a:t>
            </a:r>
            <a:r>
              <a:rPr lang="en-US" dirty="0"/>
              <a:t> </a:t>
            </a:r>
            <a:r>
              <a:rPr lang="en-US" dirty="0" err="1"/>
              <a:t>tiên</a:t>
            </a:r>
            <a:r>
              <a:rPr lang="en-US" dirty="0"/>
              <a:t> </a:t>
            </a:r>
            <a:r>
              <a:rPr lang="en-US" dirty="0" err="1"/>
              <a:t>tính</a:t>
            </a:r>
            <a:r>
              <a:rPr lang="en-US" dirty="0"/>
              <a:t> </a:t>
            </a:r>
            <a:r>
              <a:rPr lang="en-US" dirty="0" err="1"/>
              <a:t>từ</a:t>
            </a:r>
            <a:r>
              <a:rPr lang="en-US" dirty="0"/>
              <a:t> </a:t>
            </a:r>
            <a:r>
              <a:rPr lang="en-US" dirty="0" err="1"/>
              <a:t>cuối</a:t>
            </a:r>
            <a:r>
              <a:rPr lang="en-US" dirty="0"/>
              <a:t> </a:t>
            </a:r>
            <a:r>
              <a:rPr lang="en-US" dirty="0" err="1"/>
              <a:t>về</a:t>
            </a:r>
            <a:endParaRPr lang="en-US" dirty="0"/>
          </a:p>
        </p:txBody>
      </p:sp>
      <p:graphicFrame>
        <p:nvGraphicFramePr>
          <p:cNvPr id="354" name="Table"/>
          <p:cNvGraphicFramePr/>
          <p:nvPr>
            <p:extLst>
              <p:ext uri="{D42A27DB-BD31-4B8C-83A1-F6EECF244321}">
                <p14:modId xmlns:p14="http://schemas.microsoft.com/office/powerpoint/2010/main" val="3534521997"/>
              </p:ext>
            </p:extLst>
          </p:nvPr>
        </p:nvGraphicFramePr>
        <p:xfrm>
          <a:off x="726646" y="85070"/>
          <a:ext cx="2760082" cy="9583456"/>
        </p:xfrm>
        <a:graphic>
          <a:graphicData uri="http://schemas.openxmlformats.org/drawingml/2006/table">
            <a:tbl>
              <a:tblPr>
                <a:tableStyleId>{4C3C2611-4C71-4FC5-86AE-919BDF0F9419}</a:tableStyleId>
              </a:tblPr>
              <a:tblGrid>
                <a:gridCol w="531108">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4">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latin typeface="Arial"/>
                        </a:rPr>
                        <a:t>10000</a:t>
                      </a:r>
                      <a:r>
                        <a:rPr baseline="-5999" dirty="0">
                          <a:latin typeface="Arial"/>
                        </a:rPr>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00001</a:t>
                      </a:r>
                      <a:r>
                        <a:rPr baseline="-5999" dirty="0">
                          <a:latin typeface="Arial"/>
                        </a:rPr>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Index 10 in binary is: 10102"/>
          <p:cNvSpPr/>
          <p:nvPr/>
        </p:nvSpPr>
        <p:spPr>
          <a:xfrm>
            <a:off x="3821208" y="6692030"/>
            <a:ext cx="8149668"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200"/>
            </a:pPr>
            <a:r>
              <a:rPr lang="en-US" err="1"/>
              <a:t>Chỉ</a:t>
            </a:r>
            <a:r>
              <a:rPr lang="en-US"/>
              <a:t> </a:t>
            </a:r>
            <a:r>
              <a:rPr lang="en-US" err="1"/>
              <a:t>số</a:t>
            </a:r>
            <a:r>
              <a:rPr lang="en-US"/>
              <a:t> </a:t>
            </a:r>
            <a:r>
              <a:t>10 </a:t>
            </a:r>
            <a:r>
              <a:rPr lang="en-US" err="1"/>
              <a:t>trong</a:t>
            </a:r>
            <a:r>
              <a:rPr lang="en-US"/>
              <a:t> </a:t>
            </a:r>
            <a:r>
              <a:rPr lang="en-US" err="1"/>
              <a:t>hệ</a:t>
            </a:r>
            <a:r>
              <a:rPr lang="en-US"/>
              <a:t> </a:t>
            </a:r>
            <a:r>
              <a:rPr lang="en-US" err="1"/>
              <a:t>nhị</a:t>
            </a:r>
            <a:r>
              <a:rPr lang="en-US"/>
              <a:t> </a:t>
            </a:r>
            <a:r>
              <a:rPr lang="en-US" err="1"/>
              <a:t>phân</a:t>
            </a:r>
            <a:r>
              <a:rPr lang="en-US"/>
              <a:t> </a:t>
            </a:r>
            <a:r>
              <a:rPr lang="en-US" err="1"/>
              <a:t>là</a:t>
            </a:r>
            <a:r>
              <a:rPr lang="en-US"/>
              <a:t>:</a:t>
            </a:r>
            <a:r>
              <a:t> 10</a:t>
            </a:r>
            <a:r>
              <a:rPr>
                <a:solidFill>
                  <a:schemeClr val="accent2">
                    <a:satOff val="-13916"/>
                    <a:lumOff val="13989"/>
                  </a:schemeClr>
                </a:solidFill>
              </a:rPr>
              <a:t>1</a:t>
            </a:r>
            <a:r>
              <a:t>0</a:t>
            </a:r>
            <a:r>
              <a:rPr baseline="-5999"/>
              <a:t>2</a:t>
            </a:r>
          </a:p>
        </p:txBody>
      </p:sp>
      <p:sp>
        <p:nvSpPr>
          <p:cNvPr id="363" name="LSB is at position 2, so this index is responsible for 22-1 = 2 cells below itself."/>
          <p:cNvSpPr/>
          <p:nvPr/>
        </p:nvSpPr>
        <p:spPr>
          <a:xfrm>
            <a:off x="3260385" y="7893122"/>
            <a:ext cx="9271307"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VN" dirty="0">
                <a:solidFill>
                  <a:schemeClr val="accent2">
                    <a:lumMod val="60000"/>
                    <a:lumOff val="40000"/>
                  </a:schemeClr>
                </a:solidFill>
              </a:rPr>
              <a:t>LSB[10]=2,</a:t>
            </a:r>
            <a:r>
              <a:rPr lang="vi-VN" dirty="0">
                <a:solidFill>
                  <a:schemeClr val="accent2">
                    <a:lumMod val="60000"/>
                    <a:lumOff val="40000"/>
                  </a:schemeClr>
                </a:solidFill>
                <a:ea typeface="+mj-lt"/>
                <a:cs typeface="+mj-lt"/>
              </a:rPr>
              <a:t> </a:t>
            </a:r>
            <a:r>
              <a:rPr lang="en-US" dirty="0">
                <a:ea typeface="+mj-lt"/>
                <a:cs typeface="+mj-lt"/>
              </a:rPr>
              <a:t>ở </a:t>
            </a:r>
            <a:r>
              <a:rPr lang="en-US" dirty="0" err="1">
                <a:ea typeface="+mj-lt"/>
                <a:cs typeface="+mj-lt"/>
              </a:rPr>
              <a:t>vị</a:t>
            </a:r>
            <a:r>
              <a:rPr lang="en-US" dirty="0">
                <a:ea typeface="+mj-lt"/>
                <a:cs typeface="+mj-lt"/>
              </a:rPr>
              <a:t> </a:t>
            </a:r>
            <a:r>
              <a:rPr lang="en-US" dirty="0" err="1">
                <a:ea typeface="+mj-lt"/>
                <a:cs typeface="+mj-lt"/>
              </a:rPr>
              <a:t>trí</a:t>
            </a:r>
            <a:r>
              <a:rPr lang="en-US" dirty="0">
                <a:ea typeface="+mj-lt"/>
                <a:cs typeface="+mj-lt"/>
              </a:rPr>
              <a:t> 2 </a:t>
            </a:r>
            <a:r>
              <a:rPr lang="en-US" dirty="0" err="1">
                <a:ea typeface="+mj-lt"/>
                <a:cs typeface="+mj-lt"/>
              </a:rPr>
              <a:t>nên</a:t>
            </a:r>
            <a:r>
              <a:rPr lang="en-US" dirty="0">
                <a:ea typeface="+mj-lt"/>
                <a:cs typeface="+mj-lt"/>
              </a:rPr>
              <a:t> </a:t>
            </a:r>
            <a:r>
              <a:rPr lang="en-US" dirty="0" err="1">
                <a:ea typeface="+mj-lt"/>
                <a:cs typeface="+mj-lt"/>
              </a:rPr>
              <a:t>chỉ</a:t>
            </a:r>
            <a:r>
              <a:rPr lang="en-US" dirty="0">
                <a:ea typeface="+mj-lt"/>
                <a:cs typeface="+mj-lt"/>
              </a:rPr>
              <a:t> </a:t>
            </a:r>
            <a:r>
              <a:rPr lang="en-US" dirty="0" err="1">
                <a:ea typeface="+mj-lt"/>
                <a:cs typeface="+mj-lt"/>
              </a:rPr>
              <a:t>số</a:t>
            </a:r>
            <a:r>
              <a:rPr lang="en-US" dirty="0">
                <a:ea typeface="+mj-lt"/>
                <a:cs typeface="+mj-lt"/>
              </a:rPr>
              <a:t> </a:t>
            </a:r>
            <a:r>
              <a:rPr lang="en-US" dirty="0" err="1">
                <a:ea typeface="+mj-lt"/>
                <a:cs typeface="+mj-lt"/>
              </a:rPr>
              <a:t>này</a:t>
            </a:r>
            <a:r>
              <a:rPr lang="en-US" dirty="0">
                <a:ea typeface="+mj-lt"/>
                <a:cs typeface="+mj-lt"/>
              </a:rPr>
              <a:t> </a:t>
            </a:r>
            <a:r>
              <a:rPr lang="en-US" dirty="0" err="1">
                <a:ea typeface="+mj-lt"/>
                <a:cs typeface="+mj-lt"/>
              </a:rPr>
              <a:t>chịu</a:t>
            </a:r>
            <a:r>
              <a:rPr lang="en-US" dirty="0">
                <a:ea typeface="+mj-lt"/>
                <a:cs typeface="+mj-lt"/>
              </a:rPr>
              <a:t> </a:t>
            </a:r>
            <a:r>
              <a:rPr lang="en-US" dirty="0" err="1">
                <a:ea typeface="+mj-lt"/>
                <a:cs typeface="+mj-lt"/>
              </a:rPr>
              <a:t>trách</a:t>
            </a:r>
            <a:r>
              <a:rPr lang="en-US" dirty="0">
                <a:ea typeface="+mj-lt"/>
                <a:cs typeface="+mj-lt"/>
              </a:rPr>
              <a:t> </a:t>
            </a:r>
            <a:r>
              <a:rPr lang="en-US" dirty="0" err="1">
                <a:ea typeface="+mj-lt"/>
                <a:cs typeface="+mj-lt"/>
              </a:rPr>
              <a:t>nhiệm</a:t>
            </a:r>
            <a:r>
              <a:rPr lang="en-US" dirty="0">
                <a:ea typeface="+mj-lt"/>
                <a:cs typeface="+mj-lt"/>
              </a:rPr>
              <a:t> </a:t>
            </a:r>
            <a:r>
              <a:rPr lang="en-US" dirty="0" err="1">
                <a:ea typeface="+mj-lt"/>
                <a:cs typeface="+mj-lt"/>
              </a:rPr>
              <a:t>cho</a:t>
            </a:r>
            <a:r>
              <a:rPr lang="en-US" dirty="0"/>
              <a:t> </a:t>
            </a:r>
            <a:r>
              <a:rPr dirty="0"/>
              <a:t>2</a:t>
            </a:r>
            <a:r>
              <a:rPr baseline="31999" dirty="0"/>
              <a:t>2-1 </a:t>
            </a:r>
            <a:r>
              <a:rPr dirty="0"/>
              <a:t>= 2 </a:t>
            </a:r>
            <a:r>
              <a:rPr lang="en-US" dirty="0">
                <a:ea typeface="+mj-lt"/>
                <a:cs typeface="+mj-lt"/>
              </a:rPr>
              <a:t>ô </a:t>
            </a:r>
            <a:r>
              <a:rPr lang="en-US" dirty="0" err="1">
                <a:ea typeface="+mj-lt"/>
                <a:cs typeface="+mj-lt"/>
              </a:rPr>
              <a:t>bên</a:t>
            </a:r>
            <a:r>
              <a:rPr lang="en-US" dirty="0">
                <a:ea typeface="+mj-lt"/>
                <a:cs typeface="+mj-lt"/>
              </a:rPr>
              <a:t> </a:t>
            </a:r>
            <a:r>
              <a:rPr lang="en-US" dirty="0" err="1">
                <a:ea typeface="+mj-lt"/>
                <a:cs typeface="+mj-lt"/>
              </a:rPr>
              <a:t>dưới</a:t>
            </a:r>
            <a:r>
              <a:rPr lang="en-US" dirty="0">
                <a:ea typeface="+mj-lt"/>
                <a:cs typeface="+mj-lt"/>
              </a:rPr>
              <a:t> </a:t>
            </a:r>
            <a:r>
              <a:rPr lang="en-US" dirty="0" err="1">
                <a:ea typeface="+mj-lt"/>
                <a:cs typeface="+mj-lt"/>
              </a:rPr>
              <a:t>chính</a:t>
            </a:r>
            <a:r>
              <a:rPr lang="en-US" dirty="0">
                <a:ea typeface="+mj-lt"/>
                <a:cs typeface="+mj-lt"/>
              </a:rPr>
              <a:t> </a:t>
            </a:r>
            <a:r>
              <a:rPr lang="en-US" dirty="0" err="1">
                <a:ea typeface="+mj-lt"/>
                <a:cs typeface="+mj-lt"/>
              </a:rPr>
              <a:t>nó</a:t>
            </a:r>
            <a:r>
              <a:rPr lang="en-US" dirty="0">
                <a:ea typeface="+mj-lt"/>
                <a:cs typeface="+mj-lt"/>
              </a:rPr>
              <a:t>.</a:t>
            </a:r>
          </a:p>
        </p:txBody>
      </p:sp>
      <p:sp>
        <p:nvSpPr>
          <p:cNvPr id="364" name="Unlike a regular array, in a Fenwick tree a specific cell is responsible for other cells as well."/>
          <p:cNvSpPr/>
          <p:nvPr/>
        </p:nvSpPr>
        <p:spPr>
          <a:xfrm>
            <a:off x="4207287" y="1403138"/>
            <a:ext cx="7661587"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endParaRPr lang="en-US" dirty="0">
              <a:latin typeface="Segoe UI"/>
              <a:cs typeface="Segoe UI"/>
            </a:endParaRPr>
          </a:p>
        </p:txBody>
      </p:sp>
      <p:sp>
        <p:nvSpPr>
          <p:cNvPr id="365" name="The position of the least significant bit (LSB) determines the range of responsibility that cell has to the cells below itself."/>
          <p:cNvSpPr/>
          <p:nvPr/>
        </p:nvSpPr>
        <p:spPr>
          <a:xfrm>
            <a:off x="3954965" y="2010056"/>
            <a:ext cx="8175535" cy="287258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err="1">
                <a:latin typeface="Segoe UI"/>
                <a:cs typeface="Segoe UI"/>
              </a:rPr>
              <a:t>Vị</a:t>
            </a:r>
            <a:r>
              <a:rPr lang="en-US">
                <a:latin typeface="Segoe UI"/>
                <a:cs typeface="Segoe UI"/>
              </a:rPr>
              <a:t> </a:t>
            </a:r>
            <a:r>
              <a:rPr lang="en-US" err="1">
                <a:latin typeface="Segoe UI"/>
                <a:cs typeface="Segoe UI"/>
              </a:rPr>
              <a:t>trí</a:t>
            </a:r>
            <a:r>
              <a:rPr lang="en-US">
                <a:latin typeface="Segoe UI"/>
                <a:cs typeface="Segoe UI"/>
              </a:rPr>
              <a:t> </a:t>
            </a:r>
            <a:r>
              <a:rPr lang="en-US" err="1">
                <a:latin typeface="Segoe UI"/>
                <a:cs typeface="Segoe UI"/>
              </a:rPr>
              <a:t>của</a:t>
            </a:r>
            <a:r>
              <a:rPr lang="en-US">
                <a:latin typeface="Segoe UI"/>
                <a:cs typeface="Segoe UI"/>
              </a:rPr>
              <a:t> </a:t>
            </a:r>
            <a:r>
              <a:rPr lang="en-US" b="1">
                <a:solidFill>
                  <a:schemeClr val="accent2">
                    <a:satOff val="-13916"/>
                    <a:lumOff val="13989"/>
                  </a:schemeClr>
                </a:solidFill>
                <a:latin typeface="Segoe UI"/>
                <a:cs typeface="Segoe UI"/>
              </a:rPr>
              <a:t>bit </a:t>
            </a:r>
            <a:r>
              <a:rPr lang="en-US" b="1" err="1">
                <a:solidFill>
                  <a:schemeClr val="accent2">
                    <a:satOff val="-13916"/>
                    <a:lumOff val="13989"/>
                  </a:schemeClr>
                </a:solidFill>
                <a:latin typeface="Segoe UI"/>
                <a:cs typeface="Segoe UI"/>
              </a:rPr>
              <a:t>ít</a:t>
            </a:r>
            <a:r>
              <a:rPr lang="en-US" b="1">
                <a:solidFill>
                  <a:schemeClr val="accent2">
                    <a:satOff val="-13916"/>
                    <a:lumOff val="13989"/>
                  </a:schemeClr>
                </a:solidFill>
                <a:latin typeface="Segoe UI"/>
                <a:cs typeface="Segoe UI"/>
              </a:rPr>
              <a:t> </a:t>
            </a:r>
            <a:r>
              <a:rPr lang="en-US" b="1" err="1">
                <a:solidFill>
                  <a:schemeClr val="accent2">
                    <a:satOff val="-13916"/>
                    <a:lumOff val="13989"/>
                  </a:schemeClr>
                </a:solidFill>
                <a:latin typeface="Segoe UI"/>
                <a:cs typeface="Segoe UI"/>
              </a:rPr>
              <a:t>quan</a:t>
            </a:r>
            <a:r>
              <a:rPr lang="en-US" b="1">
                <a:solidFill>
                  <a:schemeClr val="accent2">
                    <a:satOff val="-13916"/>
                    <a:lumOff val="13989"/>
                  </a:schemeClr>
                </a:solidFill>
                <a:latin typeface="Segoe UI"/>
                <a:cs typeface="Segoe UI"/>
              </a:rPr>
              <a:t> </a:t>
            </a:r>
            <a:r>
              <a:rPr lang="en-US" b="1" err="1">
                <a:solidFill>
                  <a:schemeClr val="accent2">
                    <a:satOff val="-13916"/>
                    <a:lumOff val="13989"/>
                  </a:schemeClr>
                </a:solidFill>
                <a:latin typeface="Segoe UI"/>
                <a:cs typeface="Segoe UI"/>
              </a:rPr>
              <a:t>trọng</a:t>
            </a:r>
            <a:r>
              <a:rPr lang="en-US" b="1">
                <a:solidFill>
                  <a:schemeClr val="accent2">
                    <a:satOff val="-13916"/>
                    <a:lumOff val="13989"/>
                  </a:schemeClr>
                </a:solidFill>
                <a:latin typeface="Segoe UI"/>
                <a:cs typeface="Segoe UI"/>
              </a:rPr>
              <a:t> </a:t>
            </a:r>
            <a:r>
              <a:rPr lang="en-US" b="1" err="1">
                <a:solidFill>
                  <a:schemeClr val="accent2">
                    <a:satOff val="-13916"/>
                    <a:lumOff val="13989"/>
                  </a:schemeClr>
                </a:solidFill>
                <a:latin typeface="Segoe UI"/>
                <a:cs typeface="Segoe UI"/>
              </a:rPr>
              <a:t>nhất</a:t>
            </a:r>
            <a:r>
              <a:rPr lang="en-US" b="1">
                <a:solidFill>
                  <a:schemeClr val="accent2">
                    <a:satOff val="-13916"/>
                    <a:lumOff val="13989"/>
                  </a:schemeClr>
                </a:solidFill>
                <a:latin typeface="Segoe UI"/>
                <a:cs typeface="Segoe UI"/>
              </a:rPr>
              <a:t> </a:t>
            </a:r>
            <a:endParaRPr lang="vi-VN">
              <a:solidFill>
                <a:schemeClr val="accent2">
                  <a:satOff val="-13916"/>
                  <a:lumOff val="13989"/>
                </a:schemeClr>
              </a:solidFill>
              <a:latin typeface="Segoe UI"/>
              <a:cs typeface="Segoe UI"/>
            </a:endParaRPr>
          </a:p>
          <a:p>
            <a:r>
              <a:rPr lang="en-US" b="1" dirty="0">
                <a:latin typeface="Segoe UI"/>
                <a:cs typeface="Segoe UI"/>
              </a:rPr>
              <a:t>(</a:t>
            </a:r>
            <a:r>
              <a:rPr lang="en-US" b="1" dirty="0">
                <a:solidFill>
                  <a:schemeClr val="accent2">
                    <a:lumMod val="60000"/>
                    <a:lumOff val="40000"/>
                  </a:schemeClr>
                </a:solidFill>
                <a:latin typeface="Segoe UI"/>
                <a:cs typeface="Segoe UI"/>
              </a:rPr>
              <a:t>LSB</a:t>
            </a:r>
            <a:r>
              <a:rPr lang="vi-VN" b="1" dirty="0">
                <a:latin typeface="Segoe UI"/>
                <a:cs typeface="Segoe UI"/>
              </a:rPr>
              <a:t> - </a:t>
            </a:r>
            <a:r>
              <a:rPr lang="vi-VN" b="1" dirty="0" err="1">
                <a:latin typeface="Segoe UI"/>
                <a:cs typeface="Segoe UI"/>
              </a:rPr>
              <a:t>Least</a:t>
            </a:r>
            <a:r>
              <a:rPr lang="vi-VN" b="1" dirty="0">
                <a:latin typeface="Segoe UI"/>
                <a:cs typeface="Segoe UI"/>
              </a:rPr>
              <a:t> </a:t>
            </a:r>
            <a:r>
              <a:rPr lang="vi-VN" b="1" dirty="0" err="1">
                <a:latin typeface="Segoe UI"/>
                <a:cs typeface="Segoe UI"/>
              </a:rPr>
              <a:t>significant</a:t>
            </a:r>
            <a:r>
              <a:rPr lang="vi-VN" b="1" dirty="0">
                <a:latin typeface="Segoe UI"/>
                <a:cs typeface="Segoe UI"/>
              </a:rPr>
              <a:t> </a:t>
            </a:r>
            <a:r>
              <a:rPr lang="vi-VN" b="1" dirty="0" err="1">
                <a:latin typeface="Segoe UI"/>
                <a:cs typeface="Segoe UI"/>
              </a:rPr>
              <a:t>bits</a:t>
            </a:r>
            <a:r>
              <a:rPr lang="vi-VN" b="1" dirty="0">
                <a:latin typeface="Segoe UI"/>
                <a:cs typeface="Segoe UI"/>
              </a:rPr>
              <a:t>)</a:t>
            </a:r>
            <a:r>
              <a:rPr lang="en-US" dirty="0">
                <a:latin typeface="Segoe UI"/>
                <a:cs typeface="Segoe UI"/>
              </a:rPr>
              <a:t> </a:t>
            </a:r>
            <a:r>
              <a:rPr lang="en-US" dirty="0" err="1">
                <a:latin typeface="Segoe UI"/>
                <a:cs typeface="Segoe UI"/>
              </a:rPr>
              <a:t>xác</a:t>
            </a:r>
            <a:r>
              <a:rPr lang="en-US" dirty="0">
                <a:latin typeface="Segoe UI"/>
                <a:cs typeface="Segoe UI"/>
              </a:rPr>
              <a:t> </a:t>
            </a:r>
            <a:r>
              <a:rPr lang="en-US" dirty="0" err="1">
                <a:latin typeface="Segoe UI"/>
                <a:cs typeface="Segoe UI"/>
              </a:rPr>
              <a:t>định</a:t>
            </a:r>
            <a:r>
              <a:rPr lang="en-US" dirty="0">
                <a:latin typeface="Segoe UI"/>
                <a:cs typeface="Segoe UI"/>
              </a:rPr>
              <a:t> </a:t>
            </a:r>
            <a:r>
              <a:rPr lang="en-US" dirty="0" err="1">
                <a:latin typeface="Segoe UI"/>
                <a:cs typeface="Segoe UI"/>
              </a:rPr>
              <a:t>phạm</a:t>
            </a:r>
            <a:r>
              <a:rPr lang="en-US" dirty="0">
                <a:latin typeface="Segoe UI"/>
                <a:cs typeface="Segoe UI"/>
              </a:rPr>
              <a:t> vi </a:t>
            </a:r>
            <a:r>
              <a:rPr lang="en-US" dirty="0" err="1">
                <a:latin typeface="Segoe UI"/>
                <a:cs typeface="Segoe UI"/>
              </a:rPr>
              <a:t>trách</a:t>
            </a:r>
            <a:r>
              <a:rPr lang="en-US" dirty="0">
                <a:latin typeface="Segoe UI"/>
                <a:cs typeface="Segoe UI"/>
              </a:rPr>
              <a:t> </a:t>
            </a:r>
            <a:r>
              <a:rPr lang="en-US" dirty="0" err="1">
                <a:latin typeface="Segoe UI"/>
                <a:cs typeface="Segoe UI"/>
              </a:rPr>
              <a:t>nhiệm</a:t>
            </a:r>
            <a:r>
              <a:rPr lang="en-US" dirty="0">
                <a:latin typeface="Segoe UI"/>
                <a:cs typeface="Segoe UI"/>
              </a:rPr>
              <a:t> </a:t>
            </a:r>
            <a:r>
              <a:rPr lang="en-US" dirty="0" err="1">
                <a:latin typeface="Segoe UI"/>
                <a:cs typeface="Segoe UI"/>
              </a:rPr>
              <a:t>của</a:t>
            </a:r>
            <a:r>
              <a:rPr lang="en-US" dirty="0">
                <a:latin typeface="Segoe UI"/>
                <a:cs typeface="Segoe UI"/>
              </a:rPr>
              <a:t> ô </a:t>
            </a:r>
            <a:r>
              <a:rPr lang="en-US" dirty="0" err="1">
                <a:latin typeface="Segoe UI"/>
                <a:cs typeface="Segoe UI"/>
              </a:rPr>
              <a:t>đó</a:t>
            </a:r>
            <a:r>
              <a:rPr lang="en-US" dirty="0">
                <a:latin typeface="Segoe UI"/>
                <a:cs typeface="Segoe UI"/>
              </a:rPr>
              <a:t> </a:t>
            </a:r>
            <a:r>
              <a:rPr lang="en-US" dirty="0" err="1">
                <a:latin typeface="Segoe UI"/>
                <a:cs typeface="Segoe UI"/>
              </a:rPr>
              <a:t>đối</a:t>
            </a:r>
            <a:r>
              <a:rPr lang="en-US" dirty="0">
                <a:latin typeface="Segoe UI"/>
                <a:cs typeface="Segoe UI"/>
              </a:rPr>
              <a:t> </a:t>
            </a:r>
            <a:r>
              <a:rPr lang="en-US" dirty="0" err="1">
                <a:latin typeface="Segoe UI"/>
                <a:cs typeface="Segoe UI"/>
              </a:rPr>
              <a:t>với</a:t>
            </a:r>
            <a:r>
              <a:rPr lang="en-US" dirty="0">
                <a:latin typeface="Segoe UI"/>
                <a:cs typeface="Segoe UI"/>
              </a:rPr>
              <a:t> </a:t>
            </a:r>
          </a:p>
          <a:p>
            <a:r>
              <a:rPr lang="en-US" dirty="0">
                <a:solidFill>
                  <a:schemeClr val="accent2">
                    <a:lumMod val="60000"/>
                    <a:lumOff val="40000"/>
                  </a:schemeClr>
                </a:solidFill>
                <a:latin typeface="Segoe UI"/>
                <a:cs typeface="Segoe UI"/>
              </a:rPr>
              <a:t>2</a:t>
            </a:r>
            <a:r>
              <a:rPr lang="en-US" sz="1600" baseline="30000" dirty="0">
                <a:solidFill>
                  <a:schemeClr val="accent2">
                    <a:lumMod val="60000"/>
                    <a:lumOff val="40000"/>
                  </a:schemeClr>
                </a:solidFill>
                <a:latin typeface="Segoe UI"/>
                <a:cs typeface="Segoe UI"/>
              </a:rPr>
              <a:t>n</a:t>
            </a:r>
            <a:r>
              <a:rPr lang="en-US" dirty="0">
                <a:solidFill>
                  <a:schemeClr val="accent2">
                    <a:lumMod val="60000"/>
                    <a:lumOff val="40000"/>
                  </a:schemeClr>
                </a:solidFill>
                <a:latin typeface="Segoe UI"/>
                <a:cs typeface="Segoe UI"/>
              </a:rPr>
              <a:t>-1</a:t>
            </a:r>
            <a:r>
              <a:rPr lang="en-US" dirty="0">
                <a:latin typeface="Segoe UI"/>
                <a:cs typeface="Segoe UI"/>
              </a:rPr>
              <a:t> </a:t>
            </a:r>
            <a:r>
              <a:rPr lang="en-US" dirty="0" err="1">
                <a:latin typeface="Segoe UI"/>
                <a:cs typeface="Segoe UI"/>
              </a:rPr>
              <a:t>các</a:t>
            </a:r>
            <a:r>
              <a:rPr lang="en-US" dirty="0">
                <a:latin typeface="Segoe UI"/>
                <a:cs typeface="Segoe UI"/>
              </a:rPr>
              <a:t> ô </a:t>
            </a:r>
            <a:r>
              <a:rPr lang="en-US" dirty="0" err="1">
                <a:latin typeface="Segoe UI"/>
                <a:cs typeface="Segoe UI"/>
              </a:rPr>
              <a:t>bên</a:t>
            </a:r>
            <a:r>
              <a:rPr lang="en-US" dirty="0">
                <a:latin typeface="Segoe UI"/>
                <a:cs typeface="Segoe UI"/>
              </a:rPr>
              <a:t> </a:t>
            </a:r>
            <a:r>
              <a:rPr lang="en-US" dirty="0" err="1">
                <a:latin typeface="Segoe UI"/>
                <a:cs typeface="Segoe UI"/>
              </a:rPr>
              <a:t>dưới</a:t>
            </a:r>
            <a:r>
              <a:rPr lang="en-US" dirty="0">
                <a:latin typeface="Segoe UI"/>
                <a:cs typeface="Segoe UI"/>
              </a:rPr>
              <a:t> (</a:t>
            </a:r>
            <a:r>
              <a:rPr lang="en-US" dirty="0" err="1">
                <a:latin typeface="Segoe UI"/>
                <a:cs typeface="Segoe UI"/>
              </a:rPr>
              <a:t>Tính</a:t>
            </a:r>
            <a:r>
              <a:rPr lang="en-US" dirty="0">
                <a:latin typeface="Segoe UI"/>
                <a:cs typeface="Segoe UI"/>
              </a:rPr>
              <a:t> </a:t>
            </a:r>
            <a:r>
              <a:rPr lang="en-US" dirty="0" err="1">
                <a:latin typeface="Segoe UI"/>
                <a:cs typeface="Segoe UI"/>
              </a:rPr>
              <a:t>cả</a:t>
            </a:r>
            <a:r>
              <a:rPr lang="en-US" dirty="0">
                <a:latin typeface="Segoe UI"/>
                <a:cs typeface="Segoe UI"/>
              </a:rPr>
              <a:t> </a:t>
            </a:r>
            <a:r>
              <a:rPr lang="en-US" dirty="0" err="1">
                <a:latin typeface="Segoe UI"/>
                <a:cs typeface="Segoe UI"/>
              </a:rPr>
              <a:t>chính</a:t>
            </a:r>
            <a:r>
              <a:rPr lang="en-US" dirty="0">
                <a:latin typeface="Segoe UI"/>
                <a:cs typeface="Segoe UI"/>
              </a:rPr>
              <a:t> </a:t>
            </a:r>
            <a:r>
              <a:rPr lang="en-US" dirty="0" err="1">
                <a:latin typeface="Segoe UI"/>
                <a:cs typeface="Segoe UI"/>
              </a:rPr>
              <a:t>nó</a:t>
            </a:r>
            <a:r>
              <a:rPr lang="en-US" dirty="0">
                <a:latin typeface="Segoe UI"/>
                <a:cs typeface="Segoe UI"/>
              </a:rPr>
              <a:t>) .</a:t>
            </a:r>
            <a:endParaRPr lang="en-US" dirty="0"/>
          </a:p>
        </p:txBody>
      </p:sp>
      <p:graphicFrame>
        <p:nvGraphicFramePr>
          <p:cNvPr id="366" name="Table"/>
          <p:cNvGraphicFramePr/>
          <p:nvPr>
            <p:extLst>
              <p:ext uri="{D42A27DB-BD31-4B8C-83A1-F6EECF244321}">
                <p14:modId xmlns:p14="http://schemas.microsoft.com/office/powerpoint/2010/main" val="3472414732"/>
              </p:ext>
            </p:extLst>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latin typeface="Arial"/>
                        </a:rPr>
                        <a:t>10000</a:t>
                      </a:r>
                      <a:r>
                        <a:rPr baseline="-5999" dirty="0">
                          <a:latin typeface="Arial"/>
                        </a:rPr>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a:t>
                      </a:r>
                      <a:r>
                        <a:rPr dirty="0">
                          <a:solidFill>
                            <a:schemeClr val="accent2">
                              <a:lumMod val="60000"/>
                              <a:lumOff val="40000"/>
                            </a:schemeClr>
                          </a:solidFill>
                          <a:latin typeface="Arial"/>
                        </a:rPr>
                        <a:t>1</a:t>
                      </a:r>
                      <a:r>
                        <a:rPr dirty="0">
                          <a:latin typeface="Arial"/>
                        </a:rPr>
                        <a:t>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01000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00100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00011</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00010</a:t>
                      </a:r>
                      <a:r>
                        <a:rPr baseline="-5999" dirty="0">
                          <a:latin typeface="Arial"/>
                        </a:rPr>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Arial"/>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latin typeface="Arial"/>
                        </a:rPr>
                        <a:t>_</a:t>
                      </a:r>
                      <a:r>
                        <a:rPr dirty="0">
                          <a:latin typeface="Arial"/>
                        </a:rPr>
                        <a:t>00001</a:t>
                      </a:r>
                      <a:r>
                        <a:rPr baseline="-5999" dirty="0">
                          <a:latin typeface="Arial"/>
                        </a:rPr>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Fenwick Tree Motivation"/>
          <p:cNvSpPr>
            <a:spLocks noGrp="1"/>
          </p:cNvSpPr>
          <p:nvPr>
            <p:ph type="title"/>
          </p:nvPr>
        </p:nvSpPr>
        <p:spPr>
          <a:xfrm>
            <a:off x="52715" y="-2124"/>
            <a:ext cx="13264332" cy="2687030"/>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t> Fenwick </a:t>
            </a:r>
          </a:p>
        </p:txBody>
      </p:sp>
      <p:sp>
        <p:nvSpPr>
          <p:cNvPr id="129" name="Given an array of integer values compute the range sum between index [i, j)."/>
          <p:cNvSpPr/>
          <p:nvPr/>
        </p:nvSpPr>
        <p:spPr>
          <a:xfrm>
            <a:off x="952500" y="2429287"/>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endParaRPr lang="en-US"/>
          </a:p>
        </p:txBody>
      </p:sp>
      <p:graphicFrame>
        <p:nvGraphicFramePr>
          <p:cNvPr id="130" name="Table"/>
          <p:cNvGraphicFramePr/>
          <p:nvPr>
            <p:extLst>
              <p:ext uri="{D42A27DB-BD31-4B8C-83A1-F6EECF244321}">
                <p14:modId xmlns:p14="http://schemas.microsoft.com/office/powerpoint/2010/main" val="2434363237"/>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1" name="Table"/>
          <p:cNvGraphicFramePr/>
          <p:nvPr>
            <p:extLst>
              <p:ext uri="{D42A27DB-BD31-4B8C-83A1-F6EECF244321}">
                <p14:modId xmlns:p14="http://schemas.microsoft.com/office/powerpoint/2010/main" val="474419364"/>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32"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4" name="Table"/>
          <p:cNvGraphicFramePr/>
          <p:nvPr>
            <p:extLst>
              <p:ext uri="{D42A27DB-BD31-4B8C-83A1-F6EECF244321}">
                <p14:modId xmlns:p14="http://schemas.microsoft.com/office/powerpoint/2010/main" val="4228682791"/>
              </p:ext>
            </p:extLst>
          </p:nvPr>
        </p:nvGraphicFramePr>
        <p:xfrm>
          <a:off x="667276" y="85184"/>
          <a:ext cx="2813192" cy="9583456"/>
        </p:xfrm>
        <a:graphic>
          <a:graphicData uri="http://schemas.openxmlformats.org/drawingml/2006/table">
            <a:tbl>
              <a:tblPr>
                <a:tableStyleId>{4C3C2611-4C71-4FC5-86AE-919BDF0F9419}</a:tableStyleId>
              </a:tblPr>
              <a:tblGrid>
                <a:gridCol w="584218">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4">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t>10000</a:t>
                      </a:r>
                      <a:r>
                        <a:rPr baseline="-5999" dirty="0"/>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chemeClr val="accent2">
                              <a:lumMod val="40000"/>
                              <a:lumOff val="60000"/>
                            </a:schemeClr>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t>_</a:t>
                      </a:r>
                      <a:r>
                        <a:rPr dirty="0"/>
                        <a:t>0000</a:t>
                      </a:r>
                      <a:r>
                        <a:rPr dirty="0">
                          <a:solidFill>
                            <a:schemeClr val="accent4">
                              <a:hueOff val="102361"/>
                              <a:satOff val="14118"/>
                              <a:lumOff val="10675"/>
                            </a:schemeClr>
                          </a:solidFill>
                        </a:rPr>
                        <a:t>1</a:t>
                      </a:r>
                      <a:r>
                        <a:rPr baseline="-5999" dirty="0"/>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7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6" name="Rectangle"/>
          <p:cNvSpPr/>
          <p:nvPr/>
        </p:nvSpPr>
        <p:spPr>
          <a:xfrm>
            <a:off x="2711450" y="19304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3"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4" name="Blue bars  represent the range of responsibility for that cell NOT value."/>
          <p:cNvSpPr/>
          <p:nvPr/>
        </p:nvSpPr>
        <p:spPr>
          <a:xfrm>
            <a:off x="4555789" y="2618234"/>
            <a:ext cx="7858697"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br>
              <a:rPr lang="en-US" sz="3200" dirty="0">
                <a:solidFill>
                  <a:srgbClr val="000000"/>
                </a:solidFill>
                <a:ea typeface="+mj-lt"/>
                <a:cs typeface="+mj-lt"/>
              </a:rPr>
            </a:br>
            <a:r>
              <a:rPr lang="en-US" sz="3200" dirty="0">
                <a:solidFill>
                  <a:srgbClr val="E8EAED"/>
                </a:solidFill>
                <a:ea typeface="+mj-lt"/>
                <a:cs typeface="+mj-lt"/>
              </a:rPr>
              <a:t>Thanh</a:t>
            </a:r>
            <a:r>
              <a:rPr lang="en-US" sz="3200" dirty="0">
                <a:solidFill>
                  <a:schemeClr val="accent2">
                    <a:lumMod val="60000"/>
                    <a:lumOff val="40000"/>
                  </a:schemeClr>
                </a:solidFill>
                <a:ea typeface="+mj-lt"/>
                <a:cs typeface="+mj-lt"/>
              </a:rPr>
              <a:t> </a:t>
            </a:r>
            <a:r>
              <a:rPr lang="en-US" sz="3200" dirty="0" err="1">
                <a:solidFill>
                  <a:schemeClr val="accent1"/>
                </a:solidFill>
                <a:ea typeface="+mj-lt"/>
                <a:cs typeface="+mj-lt"/>
              </a:rPr>
              <a:t>màu</a:t>
            </a:r>
            <a:r>
              <a:rPr lang="en-US" sz="3200" dirty="0">
                <a:solidFill>
                  <a:schemeClr val="accent1"/>
                </a:solidFill>
                <a:ea typeface="+mj-lt"/>
                <a:cs typeface="+mj-lt"/>
              </a:rPr>
              <a:t> </a:t>
            </a:r>
            <a:r>
              <a:rPr lang="en-US" sz="3200" dirty="0" err="1">
                <a:solidFill>
                  <a:schemeClr val="accent1"/>
                </a:solidFill>
                <a:ea typeface="+mj-lt"/>
                <a:cs typeface="+mj-lt"/>
              </a:rPr>
              <a:t>xanh</a:t>
            </a:r>
            <a:r>
              <a:rPr lang="en-US" sz="3200" dirty="0">
                <a:solidFill>
                  <a:srgbClr val="E8EAED"/>
                </a:solidFill>
                <a:ea typeface="+mj-lt"/>
                <a:cs typeface="+mj-lt"/>
              </a:rPr>
              <a:t> </a:t>
            </a:r>
            <a:r>
              <a:rPr lang="en-US" sz="3200" dirty="0" err="1">
                <a:solidFill>
                  <a:srgbClr val="E8EAED"/>
                </a:solidFill>
                <a:ea typeface="+mj-lt"/>
                <a:cs typeface="+mj-lt"/>
              </a:rPr>
              <a:t>biểu</a:t>
            </a:r>
            <a:r>
              <a:rPr lang="en-US" sz="3200" dirty="0">
                <a:solidFill>
                  <a:srgbClr val="E8EAED"/>
                </a:solidFill>
                <a:ea typeface="+mj-lt"/>
                <a:cs typeface="+mj-lt"/>
              </a:rPr>
              <a:t> </a:t>
            </a:r>
            <a:r>
              <a:rPr lang="en-US" sz="3200" dirty="0" err="1">
                <a:solidFill>
                  <a:srgbClr val="E8EAED"/>
                </a:solidFill>
                <a:ea typeface="+mj-lt"/>
                <a:cs typeface="+mj-lt"/>
              </a:rPr>
              <a:t>thị</a:t>
            </a:r>
            <a:r>
              <a:rPr lang="en-US" sz="3200" dirty="0">
                <a:solidFill>
                  <a:srgbClr val="E8EAED"/>
                </a:solidFill>
                <a:ea typeface="+mj-lt"/>
                <a:cs typeface="+mj-lt"/>
              </a:rPr>
              <a:t> </a:t>
            </a:r>
            <a:r>
              <a:rPr lang="en-US" sz="3200" dirty="0" err="1">
                <a:solidFill>
                  <a:srgbClr val="E8EAED"/>
                </a:solidFill>
                <a:ea typeface="+mj-lt"/>
                <a:cs typeface="+mj-lt"/>
              </a:rPr>
              <a:t>phạm</a:t>
            </a:r>
            <a:r>
              <a:rPr lang="en-US" sz="3200" dirty="0">
                <a:solidFill>
                  <a:srgbClr val="E8EAED"/>
                </a:solidFill>
                <a:ea typeface="+mj-lt"/>
                <a:cs typeface="+mj-lt"/>
              </a:rPr>
              <a:t> vi </a:t>
            </a:r>
            <a:r>
              <a:rPr lang="en-US" sz="3200" dirty="0" err="1">
                <a:solidFill>
                  <a:srgbClr val="E8EAED"/>
                </a:solidFill>
                <a:ea typeface="+mj-lt"/>
                <a:cs typeface="+mj-lt"/>
              </a:rPr>
              <a:t>trách</a:t>
            </a:r>
            <a:r>
              <a:rPr lang="en-US" sz="3200" dirty="0">
                <a:solidFill>
                  <a:srgbClr val="E8EAED"/>
                </a:solidFill>
                <a:ea typeface="+mj-lt"/>
                <a:cs typeface="+mj-lt"/>
              </a:rPr>
              <a:t> </a:t>
            </a:r>
            <a:endParaRPr lang="en-US" sz="3200" dirty="0">
              <a:ea typeface="+mj-lt"/>
              <a:cs typeface="+mj-lt"/>
            </a:endParaRPr>
          </a:p>
          <a:p>
            <a:pPr>
              <a:defRPr sz="3800"/>
            </a:pPr>
            <a:r>
              <a:rPr lang="en-US" sz="3200" dirty="0" err="1">
                <a:solidFill>
                  <a:srgbClr val="E8EAED"/>
                </a:solidFill>
                <a:ea typeface="+mj-lt"/>
                <a:cs typeface="+mj-lt"/>
              </a:rPr>
              <a:t>nhiệm</a:t>
            </a:r>
            <a:r>
              <a:rPr lang="en-US" sz="3200" dirty="0">
                <a:solidFill>
                  <a:srgbClr val="E8EAED"/>
                </a:solidFill>
                <a:ea typeface="+mj-lt"/>
                <a:cs typeface="+mj-lt"/>
              </a:rPr>
              <a:t>  </a:t>
            </a:r>
            <a:endParaRPr lang="en-US" sz="3200" dirty="0">
              <a:ea typeface="+mj-lt"/>
              <a:cs typeface="+mj-lt"/>
            </a:endParaRPr>
          </a:p>
        </p:txBody>
      </p:sp>
      <p:sp>
        <p:nvSpPr>
          <p:cNvPr id="385" name="All odd numbers have a their first least significant bit set in the ones position, so they are only responsible for themselves."/>
          <p:cNvSpPr/>
          <p:nvPr/>
        </p:nvSpPr>
        <p:spPr>
          <a:xfrm>
            <a:off x="3395513" y="4349116"/>
            <a:ext cx="9387682" cy="361124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Tất cả các số lẻ đều có  </a:t>
            </a:r>
            <a:r>
              <a:rPr lang="en-US" b="1" dirty="0">
                <a:solidFill>
                  <a:schemeClr val="accent2">
                    <a:satOff val="-13916"/>
                    <a:lumOff val="13989"/>
                  </a:schemeClr>
                </a:solidFill>
                <a:latin typeface="Segoe UI"/>
                <a:cs typeface="Segoe UI"/>
              </a:rPr>
              <a:t>bit LSB </a:t>
            </a:r>
            <a:endParaRPr lang="vi" dirty="0">
              <a:solidFill>
                <a:schemeClr val="accent2">
                  <a:satOff val="-13916"/>
                  <a:lumOff val="13989"/>
                </a:schemeClr>
              </a:solidFill>
              <a:latin typeface="Segoe UI"/>
              <a:cs typeface="Segoe UI"/>
            </a:endParaRPr>
          </a:p>
          <a:p>
            <a:r>
              <a:rPr lang="vi" sz="3200" dirty="0">
                <a:solidFill>
                  <a:srgbClr val="E8EAED"/>
                </a:solidFill>
                <a:latin typeface="Menlo"/>
              </a:rPr>
              <a:t> được đặt ở vị trí hàng đơn vị, vì vậy chúng chỉ chịu trách nhiệm về chính mình.​</a:t>
            </a:r>
            <a:endParaRPr lang="vi"/>
          </a:p>
          <a:p>
            <a:pPr algn="l"/>
            <a:r>
              <a:rPr lang="vi" sz="3200" dirty="0">
                <a:solidFill>
                  <a:srgbClr val="E8EAED"/>
                </a:solidFill>
                <a:latin typeface="Menlo"/>
              </a:rPr>
              <a:t>Ví dụ:</a:t>
            </a:r>
          </a:p>
          <a:p>
            <a:pPr algn="l"/>
            <a:r>
              <a:rPr lang="vi" sz="3200" dirty="0">
                <a:solidFill>
                  <a:srgbClr val="E8EAED"/>
                </a:solidFill>
                <a:latin typeface="Menlo"/>
              </a:rPr>
              <a:t>BIT[1] = A[1]</a:t>
            </a:r>
          </a:p>
          <a:p>
            <a:pPr algn="l"/>
            <a:r>
              <a:rPr lang="vi" sz="3200" dirty="0">
                <a:solidFill>
                  <a:srgbClr val="E8EAED"/>
                </a:solidFill>
                <a:latin typeface="Menlo"/>
              </a:rPr>
              <a:t>BIT[3] = A[3]</a:t>
            </a:r>
          </a:p>
          <a:p>
            <a:pPr algn="l"/>
            <a:r>
              <a:rPr lang="vi" sz="3200" dirty="0">
                <a:solidFill>
                  <a:srgbClr val="E8EAED"/>
                </a:solidFill>
                <a:latin typeface="Menlo"/>
              </a:rPr>
              <a:t>....</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Index 11 in binary is: 10112"/>
          <p:cNvSpPr/>
          <p:nvPr/>
        </p:nvSpPr>
        <p:spPr>
          <a:xfrm>
            <a:off x="3882119" y="6692030"/>
            <a:ext cx="8027840" cy="74892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200"/>
            </a:pPr>
            <a:r>
              <a:rPr lang="en-US" err="1"/>
              <a:t>Chỉ</a:t>
            </a:r>
            <a:r>
              <a:rPr lang="en-US"/>
              <a:t> số11</a:t>
            </a:r>
            <a:r>
              <a:t> </a:t>
            </a:r>
            <a:r>
              <a:rPr lang="en-US" err="1"/>
              <a:t>trong</a:t>
            </a:r>
            <a:r>
              <a:rPr lang="en-US"/>
              <a:t> </a:t>
            </a:r>
            <a:r>
              <a:rPr lang="en-US" err="1"/>
              <a:t>hệ</a:t>
            </a:r>
            <a:r>
              <a:rPr lang="en-US"/>
              <a:t> </a:t>
            </a:r>
            <a:r>
              <a:rPr lang="en-US" err="1"/>
              <a:t>nhị</a:t>
            </a:r>
            <a:r>
              <a:rPr lang="en-US"/>
              <a:t> </a:t>
            </a:r>
            <a:r>
              <a:rPr lang="en-US" err="1"/>
              <a:t>phân</a:t>
            </a:r>
            <a:r>
              <a:rPr lang="en-US"/>
              <a:t> </a:t>
            </a:r>
            <a:r>
              <a:rPr lang="en-US" err="1"/>
              <a:t>là</a:t>
            </a:r>
            <a:r>
              <a:t>: 101</a:t>
            </a:r>
            <a:r>
              <a:rPr>
                <a:solidFill>
                  <a:schemeClr val="accent2">
                    <a:satOff val="-13916"/>
                    <a:lumOff val="13989"/>
                  </a:schemeClr>
                </a:solidFill>
              </a:rPr>
              <a:t>1</a:t>
            </a:r>
            <a:r>
              <a:rPr baseline="-5999"/>
              <a:t>2</a:t>
            </a:r>
          </a:p>
        </p:txBody>
      </p:sp>
      <p:sp>
        <p:nvSpPr>
          <p:cNvPr id="369" name="LSB is at position 1, so this index is responsible for 21-1 = 1 cell (itself)."/>
          <p:cNvSpPr/>
          <p:nvPr/>
        </p:nvSpPr>
        <p:spPr>
          <a:xfrm>
            <a:off x="3206277" y="7599190"/>
            <a:ext cx="9379522" cy="176458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VN" dirty="0">
                <a:solidFill>
                  <a:schemeClr val="accent2">
                    <a:lumMod val="60000"/>
                    <a:lumOff val="40000"/>
                  </a:schemeClr>
                </a:solidFill>
              </a:rPr>
              <a:t>LSB[11]=1, </a:t>
            </a:r>
            <a:r>
              <a:rPr lang="vi-VN" dirty="0"/>
              <a:t>ở vị trí</a:t>
            </a:r>
            <a:r>
              <a:rPr dirty="0"/>
              <a:t> 1 </a:t>
            </a:r>
            <a:r>
              <a:rPr lang="en-US" dirty="0" err="1">
                <a:ea typeface="+mj-lt"/>
                <a:cs typeface="+mj-lt"/>
              </a:rPr>
              <a:t>nên</a:t>
            </a:r>
            <a:r>
              <a:rPr lang="en-US" dirty="0">
                <a:ea typeface="+mj-lt"/>
                <a:cs typeface="+mj-lt"/>
              </a:rPr>
              <a:t> </a:t>
            </a:r>
            <a:r>
              <a:rPr lang="en-US" dirty="0" err="1">
                <a:ea typeface="+mj-lt"/>
                <a:cs typeface="+mj-lt"/>
              </a:rPr>
              <a:t>chỉ</a:t>
            </a:r>
            <a:r>
              <a:rPr lang="en-US" dirty="0">
                <a:ea typeface="+mj-lt"/>
                <a:cs typeface="+mj-lt"/>
              </a:rPr>
              <a:t> </a:t>
            </a:r>
            <a:r>
              <a:rPr lang="en-US" dirty="0" err="1">
                <a:ea typeface="+mj-lt"/>
                <a:cs typeface="+mj-lt"/>
              </a:rPr>
              <a:t>số</a:t>
            </a:r>
            <a:r>
              <a:rPr lang="en-US" dirty="0">
                <a:ea typeface="+mj-lt"/>
                <a:cs typeface="+mj-lt"/>
              </a:rPr>
              <a:t> </a:t>
            </a:r>
            <a:r>
              <a:rPr lang="en-US" dirty="0" err="1">
                <a:ea typeface="+mj-lt"/>
                <a:cs typeface="+mj-lt"/>
              </a:rPr>
              <a:t>này</a:t>
            </a:r>
            <a:r>
              <a:rPr lang="en-US" dirty="0">
                <a:ea typeface="+mj-lt"/>
                <a:cs typeface="+mj-lt"/>
              </a:rPr>
              <a:t> </a:t>
            </a:r>
            <a:r>
              <a:rPr lang="en-US" dirty="0" err="1">
                <a:ea typeface="+mj-lt"/>
                <a:cs typeface="+mj-lt"/>
              </a:rPr>
              <a:t>chịu</a:t>
            </a:r>
            <a:r>
              <a:rPr lang="en-US" dirty="0">
                <a:ea typeface="+mj-lt"/>
                <a:cs typeface="+mj-lt"/>
              </a:rPr>
              <a:t> </a:t>
            </a:r>
            <a:r>
              <a:rPr lang="en-US" dirty="0" err="1">
                <a:ea typeface="+mj-lt"/>
                <a:cs typeface="+mj-lt"/>
              </a:rPr>
              <a:t>trách</a:t>
            </a:r>
            <a:r>
              <a:rPr lang="en-US" dirty="0">
                <a:ea typeface="+mj-lt"/>
                <a:cs typeface="+mj-lt"/>
              </a:rPr>
              <a:t> </a:t>
            </a:r>
            <a:r>
              <a:rPr lang="en-US" dirty="0" err="1">
                <a:ea typeface="+mj-lt"/>
                <a:cs typeface="+mj-lt"/>
              </a:rPr>
              <a:t>nhiệm</a:t>
            </a:r>
            <a:r>
              <a:rPr lang="en-US" dirty="0">
                <a:ea typeface="+mj-lt"/>
                <a:cs typeface="+mj-lt"/>
              </a:rPr>
              <a:t> </a:t>
            </a:r>
            <a:r>
              <a:rPr lang="en-US" dirty="0" err="1">
                <a:ea typeface="+mj-lt"/>
                <a:cs typeface="+mj-lt"/>
              </a:rPr>
              <a:t>cho</a:t>
            </a:r>
            <a:r>
              <a:rPr lang="en-US" dirty="0" err="1"/>
              <a:t>r</a:t>
            </a:r>
            <a:r>
              <a:rPr dirty="0"/>
              <a:t> 2</a:t>
            </a:r>
            <a:r>
              <a:rPr baseline="31999" dirty="0"/>
              <a:t>1-1 </a:t>
            </a:r>
            <a:r>
              <a:rPr dirty="0"/>
              <a:t>= 1 </a:t>
            </a:r>
            <a:r>
              <a:rPr lang="en-US" dirty="0">
                <a:ea typeface="+mj-lt"/>
                <a:cs typeface="+mj-lt"/>
              </a:rPr>
              <a:t>ô (</a:t>
            </a:r>
            <a:r>
              <a:rPr lang="en-US" dirty="0" err="1">
                <a:ea typeface="+mj-lt"/>
                <a:cs typeface="+mj-lt"/>
              </a:rPr>
              <a:t>chính</a:t>
            </a:r>
            <a:r>
              <a:rPr lang="en-US" dirty="0">
                <a:ea typeface="+mj-lt"/>
                <a:cs typeface="+mj-lt"/>
              </a:rPr>
              <a:t> </a:t>
            </a:r>
            <a:r>
              <a:rPr lang="en-US" dirty="0" err="1">
                <a:ea typeface="+mj-lt"/>
                <a:cs typeface="+mj-lt"/>
              </a:rPr>
              <a:t>bản</a:t>
            </a:r>
            <a:r>
              <a:rPr lang="en-US" dirty="0">
                <a:ea typeface="+mj-lt"/>
                <a:cs typeface="+mj-lt"/>
              </a:rPr>
              <a:t> </a:t>
            </a:r>
            <a:r>
              <a:rPr lang="en-US" dirty="0" err="1">
                <a:ea typeface="+mj-lt"/>
                <a:cs typeface="+mj-lt"/>
              </a:rPr>
              <a:t>thân</a:t>
            </a:r>
            <a:r>
              <a:rPr lang="en-US" dirty="0">
                <a:ea typeface="+mj-lt"/>
                <a:cs typeface="+mj-lt"/>
              </a:rPr>
              <a:t> </a:t>
            </a:r>
            <a:r>
              <a:rPr lang="en-US" dirty="0" err="1">
                <a:ea typeface="+mj-lt"/>
                <a:cs typeface="+mj-lt"/>
              </a:rPr>
              <a:t>nó</a:t>
            </a:r>
            <a:r>
              <a:rPr lang="en-US" dirty="0">
                <a:ea typeface="+mj-lt"/>
                <a:cs typeface="+mj-lt"/>
              </a:rPr>
              <a:t>).</a:t>
            </a:r>
            <a:endParaRPr lang="en-US" dirty="0"/>
          </a:p>
        </p:txBody>
      </p:sp>
      <p:sp>
        <p:nvSpPr>
          <p:cNvPr id="370" name="Unlike a regular array, in a Fenwick tree a specific cell is responsible for other cells as well."/>
          <p:cNvSpPr/>
          <p:nvPr/>
        </p:nvSpPr>
        <p:spPr>
          <a:xfrm>
            <a:off x="4207287" y="1403138"/>
            <a:ext cx="7645804"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endParaRPr lang="en-US" dirty="0">
              <a:latin typeface="Segoe UI"/>
              <a:cs typeface="Segoe UI"/>
            </a:endParaRPr>
          </a:p>
        </p:txBody>
      </p:sp>
      <p:sp>
        <p:nvSpPr>
          <p:cNvPr id="371" name="The position of the least significant bit (LSB) determines the range of responsibility that cell has to the cells below itself."/>
          <p:cNvSpPr/>
          <p:nvPr/>
        </p:nvSpPr>
        <p:spPr>
          <a:xfrm>
            <a:off x="3983291" y="1995893"/>
            <a:ext cx="8112405" cy="2872581"/>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en-US" dirty="0" err="1">
                <a:latin typeface="Segoe UI"/>
                <a:cs typeface="Segoe UI"/>
              </a:rPr>
              <a:t>Vị</a:t>
            </a:r>
            <a:r>
              <a:rPr lang="en-US" dirty="0">
                <a:latin typeface="Segoe UI"/>
                <a:cs typeface="Segoe UI"/>
              </a:rPr>
              <a:t> </a:t>
            </a:r>
            <a:r>
              <a:rPr lang="en-US" dirty="0" err="1">
                <a:latin typeface="Segoe UI"/>
                <a:cs typeface="Segoe UI"/>
              </a:rPr>
              <a:t>trí</a:t>
            </a:r>
            <a:r>
              <a:rPr lang="en-US" dirty="0">
                <a:latin typeface="Segoe UI"/>
                <a:cs typeface="Segoe UI"/>
              </a:rPr>
              <a:t> </a:t>
            </a:r>
            <a:r>
              <a:rPr lang="en-US" dirty="0" err="1">
                <a:latin typeface="Segoe UI"/>
                <a:cs typeface="Segoe UI"/>
              </a:rPr>
              <a:t>của</a:t>
            </a:r>
            <a:r>
              <a:rPr lang="en-US" dirty="0">
                <a:latin typeface="Segoe UI"/>
                <a:cs typeface="Segoe UI"/>
              </a:rPr>
              <a:t> </a:t>
            </a:r>
            <a:r>
              <a:rPr lang="en-US" b="1" dirty="0">
                <a:solidFill>
                  <a:schemeClr val="accent2">
                    <a:satOff val="-13916"/>
                    <a:lumOff val="13989"/>
                  </a:schemeClr>
                </a:solidFill>
                <a:latin typeface="Segoe UI"/>
                <a:cs typeface="Segoe UI"/>
              </a:rPr>
              <a:t>bit </a:t>
            </a:r>
            <a:r>
              <a:rPr lang="en-US" b="1" dirty="0" err="1">
                <a:solidFill>
                  <a:schemeClr val="accent2">
                    <a:satOff val="-13916"/>
                    <a:lumOff val="13989"/>
                  </a:schemeClr>
                </a:solidFill>
                <a:latin typeface="Segoe UI"/>
                <a:cs typeface="Segoe UI"/>
              </a:rPr>
              <a:t>ít</a:t>
            </a:r>
            <a:r>
              <a:rPr lang="en-US" b="1" dirty="0">
                <a:solidFill>
                  <a:schemeClr val="accent2">
                    <a:satOff val="-13916"/>
                    <a:lumOff val="13989"/>
                  </a:schemeClr>
                </a:solidFill>
                <a:latin typeface="Segoe UI"/>
                <a:cs typeface="Segoe UI"/>
              </a:rPr>
              <a:t> </a:t>
            </a:r>
            <a:r>
              <a:rPr lang="en-US" b="1" dirty="0" err="1">
                <a:solidFill>
                  <a:schemeClr val="accent2">
                    <a:satOff val="-13916"/>
                    <a:lumOff val="13989"/>
                  </a:schemeClr>
                </a:solidFill>
                <a:latin typeface="Segoe UI"/>
                <a:cs typeface="Segoe UI"/>
              </a:rPr>
              <a:t>quan</a:t>
            </a:r>
            <a:r>
              <a:rPr lang="en-US" b="1" dirty="0">
                <a:solidFill>
                  <a:schemeClr val="accent2">
                    <a:satOff val="-13916"/>
                    <a:lumOff val="13989"/>
                  </a:schemeClr>
                </a:solidFill>
                <a:latin typeface="Segoe UI"/>
                <a:cs typeface="Segoe UI"/>
              </a:rPr>
              <a:t> </a:t>
            </a:r>
            <a:r>
              <a:rPr lang="en-US" b="1" dirty="0" err="1">
                <a:solidFill>
                  <a:schemeClr val="accent2">
                    <a:satOff val="-13916"/>
                    <a:lumOff val="13989"/>
                  </a:schemeClr>
                </a:solidFill>
                <a:latin typeface="Segoe UI"/>
                <a:cs typeface="Segoe UI"/>
              </a:rPr>
              <a:t>trọng</a:t>
            </a:r>
            <a:r>
              <a:rPr lang="en-US" b="1" dirty="0">
                <a:solidFill>
                  <a:schemeClr val="accent2">
                    <a:satOff val="-13916"/>
                    <a:lumOff val="13989"/>
                  </a:schemeClr>
                </a:solidFill>
                <a:latin typeface="Segoe UI"/>
                <a:cs typeface="Segoe UI"/>
              </a:rPr>
              <a:t> </a:t>
            </a:r>
            <a:r>
              <a:rPr lang="en-US" b="1" dirty="0" err="1">
                <a:solidFill>
                  <a:schemeClr val="accent2">
                    <a:satOff val="-13916"/>
                    <a:lumOff val="13989"/>
                  </a:schemeClr>
                </a:solidFill>
                <a:latin typeface="Segoe UI"/>
                <a:cs typeface="Segoe UI"/>
              </a:rPr>
              <a:t>nhất</a:t>
            </a:r>
            <a:r>
              <a:rPr lang="en-US" b="1" dirty="0">
                <a:solidFill>
                  <a:schemeClr val="accent2">
                    <a:satOff val="-13916"/>
                    <a:lumOff val="13989"/>
                  </a:schemeClr>
                </a:solidFill>
                <a:latin typeface="Segoe UI"/>
                <a:cs typeface="Segoe UI"/>
              </a:rPr>
              <a:t> </a:t>
            </a:r>
            <a:endParaRPr lang="vi-VN" dirty="0">
              <a:solidFill>
                <a:schemeClr val="accent2">
                  <a:satOff val="-13916"/>
                  <a:lumOff val="13989"/>
                </a:schemeClr>
              </a:solidFill>
              <a:latin typeface="Segoe UI"/>
              <a:cs typeface="Segoe UI"/>
            </a:endParaRPr>
          </a:p>
          <a:p>
            <a:r>
              <a:rPr lang="en-US" b="1" dirty="0">
                <a:latin typeface="Segoe UI"/>
                <a:cs typeface="Segoe UI"/>
              </a:rPr>
              <a:t>(</a:t>
            </a:r>
            <a:r>
              <a:rPr lang="en-US" b="1" dirty="0">
                <a:solidFill>
                  <a:schemeClr val="accent2">
                    <a:lumMod val="60000"/>
                    <a:lumOff val="40000"/>
                  </a:schemeClr>
                </a:solidFill>
                <a:latin typeface="Segoe UI"/>
                <a:cs typeface="Segoe UI"/>
              </a:rPr>
              <a:t>LSB</a:t>
            </a:r>
            <a:r>
              <a:rPr lang="vi-VN" b="1" dirty="0">
                <a:latin typeface="Segoe UI"/>
                <a:cs typeface="Segoe UI"/>
              </a:rPr>
              <a:t> - </a:t>
            </a:r>
            <a:r>
              <a:rPr lang="vi-VN" b="1" dirty="0" err="1">
                <a:latin typeface="Segoe UI"/>
                <a:cs typeface="Segoe UI"/>
              </a:rPr>
              <a:t>Least</a:t>
            </a:r>
            <a:r>
              <a:rPr lang="vi-VN" b="1" dirty="0">
                <a:latin typeface="Segoe UI"/>
                <a:cs typeface="Segoe UI"/>
              </a:rPr>
              <a:t> </a:t>
            </a:r>
            <a:r>
              <a:rPr lang="vi-VN" b="1" dirty="0" err="1">
                <a:latin typeface="Segoe UI"/>
                <a:cs typeface="Segoe UI"/>
              </a:rPr>
              <a:t>significant</a:t>
            </a:r>
            <a:r>
              <a:rPr lang="vi-VN" b="1" dirty="0">
                <a:latin typeface="Segoe UI"/>
                <a:cs typeface="Segoe UI"/>
              </a:rPr>
              <a:t> </a:t>
            </a:r>
            <a:r>
              <a:rPr lang="vi-VN" b="1" dirty="0" err="1">
                <a:latin typeface="Segoe UI"/>
                <a:cs typeface="Segoe UI"/>
              </a:rPr>
              <a:t>bits</a:t>
            </a:r>
            <a:r>
              <a:rPr lang="vi-VN" b="1" dirty="0">
                <a:latin typeface="Segoe UI"/>
                <a:cs typeface="Segoe UI"/>
              </a:rPr>
              <a:t>)</a:t>
            </a:r>
            <a:r>
              <a:rPr lang="en-US" dirty="0">
                <a:latin typeface="Segoe UI"/>
                <a:cs typeface="Segoe UI"/>
              </a:rPr>
              <a:t> </a:t>
            </a:r>
            <a:r>
              <a:rPr lang="en-US" dirty="0" err="1">
                <a:latin typeface="Segoe UI"/>
                <a:cs typeface="Segoe UI"/>
              </a:rPr>
              <a:t>xác</a:t>
            </a:r>
            <a:r>
              <a:rPr lang="en-US" dirty="0">
                <a:latin typeface="Segoe UI"/>
                <a:cs typeface="Segoe UI"/>
              </a:rPr>
              <a:t> </a:t>
            </a:r>
            <a:r>
              <a:rPr lang="en-US" dirty="0" err="1">
                <a:latin typeface="Segoe UI"/>
                <a:cs typeface="Segoe UI"/>
              </a:rPr>
              <a:t>định</a:t>
            </a:r>
            <a:r>
              <a:rPr lang="en-US" dirty="0">
                <a:latin typeface="Segoe UI"/>
                <a:cs typeface="Segoe UI"/>
              </a:rPr>
              <a:t> </a:t>
            </a:r>
            <a:r>
              <a:rPr lang="en-US" dirty="0" err="1">
                <a:latin typeface="Segoe UI"/>
                <a:cs typeface="Segoe UI"/>
              </a:rPr>
              <a:t>phạm</a:t>
            </a:r>
            <a:r>
              <a:rPr lang="en-US" dirty="0">
                <a:latin typeface="Segoe UI"/>
                <a:cs typeface="Segoe UI"/>
              </a:rPr>
              <a:t> vi </a:t>
            </a:r>
            <a:r>
              <a:rPr lang="en-US" dirty="0" err="1">
                <a:latin typeface="Segoe UI"/>
                <a:cs typeface="Segoe UI"/>
              </a:rPr>
              <a:t>trách</a:t>
            </a:r>
            <a:r>
              <a:rPr lang="en-US" dirty="0">
                <a:latin typeface="Segoe UI"/>
                <a:cs typeface="Segoe UI"/>
              </a:rPr>
              <a:t> </a:t>
            </a:r>
            <a:r>
              <a:rPr lang="en-US" dirty="0" err="1">
                <a:latin typeface="Segoe UI"/>
                <a:cs typeface="Segoe UI"/>
              </a:rPr>
              <a:t>nhiệm</a:t>
            </a:r>
            <a:r>
              <a:rPr lang="en-US" dirty="0">
                <a:latin typeface="Segoe UI"/>
                <a:cs typeface="Segoe UI"/>
              </a:rPr>
              <a:t> </a:t>
            </a:r>
            <a:r>
              <a:rPr lang="en-US" dirty="0" err="1">
                <a:latin typeface="Segoe UI"/>
                <a:cs typeface="Segoe UI"/>
              </a:rPr>
              <a:t>của</a:t>
            </a:r>
            <a:r>
              <a:rPr lang="en-US" dirty="0">
                <a:latin typeface="Segoe UI"/>
                <a:cs typeface="Segoe UI"/>
              </a:rPr>
              <a:t> ô </a:t>
            </a:r>
            <a:r>
              <a:rPr lang="en-US" dirty="0" err="1">
                <a:latin typeface="Segoe UI"/>
                <a:cs typeface="Segoe UI"/>
              </a:rPr>
              <a:t>đó</a:t>
            </a:r>
            <a:r>
              <a:rPr lang="en-US" dirty="0">
                <a:latin typeface="Segoe UI"/>
                <a:cs typeface="Segoe UI"/>
              </a:rPr>
              <a:t> </a:t>
            </a:r>
            <a:r>
              <a:rPr lang="en-US" dirty="0" err="1">
                <a:latin typeface="Segoe UI"/>
                <a:cs typeface="Segoe UI"/>
              </a:rPr>
              <a:t>đối</a:t>
            </a:r>
            <a:r>
              <a:rPr lang="en-US" dirty="0">
                <a:latin typeface="Segoe UI"/>
                <a:cs typeface="Segoe UI"/>
              </a:rPr>
              <a:t> </a:t>
            </a:r>
            <a:r>
              <a:rPr lang="en-US" dirty="0" err="1">
                <a:latin typeface="Segoe UI"/>
                <a:cs typeface="Segoe UI"/>
              </a:rPr>
              <a:t>với</a:t>
            </a:r>
            <a:r>
              <a:rPr lang="en-US" dirty="0">
                <a:latin typeface="Segoe UI"/>
                <a:cs typeface="Segoe UI"/>
              </a:rPr>
              <a:t> </a:t>
            </a:r>
          </a:p>
          <a:p>
            <a:r>
              <a:rPr lang="en-US" dirty="0">
                <a:solidFill>
                  <a:schemeClr val="accent2">
                    <a:lumMod val="60000"/>
                    <a:lumOff val="40000"/>
                  </a:schemeClr>
                </a:solidFill>
                <a:latin typeface="Segoe UI"/>
                <a:cs typeface="Segoe UI"/>
              </a:rPr>
              <a:t>2</a:t>
            </a:r>
            <a:r>
              <a:rPr lang="en-US" sz="4400" baseline="30000" dirty="0">
                <a:solidFill>
                  <a:schemeClr val="accent2">
                    <a:lumMod val="60000"/>
                    <a:lumOff val="40000"/>
                  </a:schemeClr>
                </a:solidFill>
                <a:latin typeface="Segoe UI"/>
                <a:cs typeface="Segoe UI"/>
              </a:rPr>
              <a:t>n</a:t>
            </a:r>
            <a:r>
              <a:rPr lang="en-US" dirty="0">
                <a:solidFill>
                  <a:schemeClr val="accent2">
                    <a:lumMod val="60000"/>
                    <a:lumOff val="40000"/>
                  </a:schemeClr>
                </a:solidFill>
                <a:latin typeface="Segoe UI"/>
                <a:cs typeface="Segoe UI"/>
              </a:rPr>
              <a:t>-1</a:t>
            </a:r>
            <a:r>
              <a:rPr lang="en-US" dirty="0">
                <a:latin typeface="Segoe UI"/>
                <a:cs typeface="Segoe UI"/>
              </a:rPr>
              <a:t> </a:t>
            </a:r>
            <a:r>
              <a:rPr lang="en-US" err="1">
                <a:latin typeface="Segoe UI"/>
                <a:cs typeface="Segoe UI"/>
              </a:rPr>
              <a:t>các</a:t>
            </a:r>
            <a:r>
              <a:rPr lang="en-US" dirty="0">
                <a:latin typeface="Segoe UI"/>
                <a:cs typeface="Segoe UI"/>
              </a:rPr>
              <a:t> ô </a:t>
            </a:r>
            <a:r>
              <a:rPr lang="en-US" err="1">
                <a:latin typeface="Segoe UI"/>
                <a:cs typeface="Segoe UI"/>
              </a:rPr>
              <a:t>bên</a:t>
            </a:r>
            <a:r>
              <a:rPr lang="en-US" dirty="0">
                <a:latin typeface="Segoe UI"/>
                <a:cs typeface="Segoe UI"/>
              </a:rPr>
              <a:t> </a:t>
            </a:r>
            <a:r>
              <a:rPr lang="en-US" err="1">
                <a:latin typeface="Segoe UI"/>
                <a:cs typeface="Segoe UI"/>
              </a:rPr>
              <a:t>dưới</a:t>
            </a:r>
            <a:r>
              <a:rPr lang="en-US" dirty="0">
                <a:latin typeface="Segoe UI"/>
                <a:cs typeface="Segoe UI"/>
              </a:rPr>
              <a:t> (</a:t>
            </a:r>
            <a:r>
              <a:rPr lang="en-US" err="1">
                <a:latin typeface="Segoe UI"/>
                <a:cs typeface="Segoe UI"/>
              </a:rPr>
              <a:t>Tính</a:t>
            </a:r>
            <a:r>
              <a:rPr lang="en-US" dirty="0">
                <a:latin typeface="Segoe UI"/>
                <a:cs typeface="Segoe UI"/>
              </a:rPr>
              <a:t> </a:t>
            </a:r>
            <a:r>
              <a:rPr lang="en-US" err="1">
                <a:latin typeface="Segoe UI"/>
                <a:cs typeface="Segoe UI"/>
              </a:rPr>
              <a:t>cả</a:t>
            </a:r>
            <a:r>
              <a:rPr lang="en-US" dirty="0">
                <a:latin typeface="Segoe UI"/>
                <a:cs typeface="Segoe UI"/>
              </a:rPr>
              <a:t> </a:t>
            </a:r>
            <a:r>
              <a:rPr lang="en-US" err="1">
                <a:latin typeface="Segoe UI"/>
                <a:cs typeface="Segoe UI"/>
              </a:rPr>
              <a:t>chính</a:t>
            </a:r>
            <a:r>
              <a:rPr lang="en-US" dirty="0">
                <a:latin typeface="Segoe UI"/>
                <a:cs typeface="Segoe UI"/>
              </a:rPr>
              <a:t> </a:t>
            </a:r>
            <a:r>
              <a:rPr lang="en-US" err="1">
                <a:latin typeface="Segoe UI"/>
                <a:cs typeface="Segoe UI"/>
              </a:rPr>
              <a:t>nó</a:t>
            </a:r>
            <a:r>
              <a:rPr lang="en-US" dirty="0">
                <a:latin typeface="Segoe UI"/>
                <a:cs typeface="Segoe UI"/>
              </a:rPr>
              <a:t>) .</a:t>
            </a:r>
            <a:endParaRPr lang="en-US" dirty="0"/>
          </a:p>
        </p:txBody>
      </p:sp>
      <p:graphicFrame>
        <p:nvGraphicFramePr>
          <p:cNvPr id="372"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7" name="Table"/>
          <p:cNvGraphicFramePr/>
          <p:nvPr>
            <p:extLst>
              <p:ext uri="{D42A27DB-BD31-4B8C-83A1-F6EECF244321}">
                <p14:modId xmlns:p14="http://schemas.microsoft.com/office/powerpoint/2010/main" val="1403159642"/>
              </p:ext>
            </p:extLst>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t>10000</a:t>
                      </a:r>
                      <a:r>
                        <a:rPr baseline="-5999" dirty="0"/>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00"/>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a:t>
                      </a:r>
                      <a:r>
                        <a:rPr dirty="0">
                          <a:solidFill>
                            <a:schemeClr val="accent4">
                              <a:hueOff val="102361"/>
                              <a:satOff val="14118"/>
                              <a:lumOff val="10675"/>
                            </a:schemeClr>
                          </a:solidFill>
                        </a:rPr>
                        <a:t>1</a:t>
                      </a:r>
                      <a:r>
                        <a:rPr dirty="0"/>
                        <a:t>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00"/>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a:t>
                      </a:r>
                      <a:r>
                        <a:rPr dirty="0">
                          <a:solidFill>
                            <a:schemeClr val="accent4">
                              <a:hueOff val="102361"/>
                              <a:satOff val="14118"/>
                              <a:lumOff val="10675"/>
                            </a:schemeClr>
                          </a:solidFill>
                        </a:rPr>
                        <a:t>1</a:t>
                      </a:r>
                      <a:r>
                        <a:rPr dirty="0"/>
                        <a:t>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00"/>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a:t>
                      </a:r>
                      <a:r>
                        <a:rPr dirty="0">
                          <a:solidFill>
                            <a:schemeClr val="accent4">
                              <a:hueOff val="102361"/>
                              <a:satOff val="14118"/>
                              <a:lumOff val="10675"/>
                            </a:schemeClr>
                          </a:solidFill>
                        </a:rPr>
                        <a:t>1</a:t>
                      </a:r>
                      <a:r>
                        <a:rPr dirty="0"/>
                        <a:t>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00"/>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a:t>
                      </a:r>
                      <a:r>
                        <a:rPr dirty="0">
                          <a:solidFill>
                            <a:schemeClr val="accent4">
                              <a:hueOff val="102361"/>
                              <a:satOff val="14118"/>
                              <a:lumOff val="10675"/>
                            </a:schemeClr>
                          </a:solidFill>
                        </a:rPr>
                        <a:t>1</a:t>
                      </a:r>
                      <a:r>
                        <a:rPr dirty="0"/>
                        <a:t>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t>_</a:t>
                      </a:r>
                      <a:r>
                        <a:rPr dirty="0"/>
                        <a:t>00001</a:t>
                      </a:r>
                      <a:r>
                        <a:rPr baseline="-5999" dirty="0"/>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38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9" name="Rectangle"/>
          <p:cNvSpPr/>
          <p:nvPr/>
        </p:nvSpPr>
        <p:spPr>
          <a:xfrm>
            <a:off x="2711450" y="19304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7" name="Blue bars  represent the range of responsibility for that cell NOT value."/>
          <p:cNvSpPr/>
          <p:nvPr/>
        </p:nvSpPr>
        <p:spPr>
          <a:xfrm>
            <a:off x="4555789" y="2372014"/>
            <a:ext cx="7858697"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br>
              <a:rPr lang="en-US" sz="3200" dirty="0">
                <a:solidFill>
                  <a:srgbClr val="000000"/>
                </a:solidFill>
                <a:ea typeface="+mj-lt"/>
                <a:cs typeface="+mj-lt"/>
              </a:rPr>
            </a:br>
            <a:br>
              <a:rPr lang="en-US" sz="3200" dirty="0">
                <a:latin typeface="Segoe UI"/>
                <a:ea typeface="+mj-lt"/>
                <a:cs typeface="Segoe UI"/>
              </a:rPr>
            </a:br>
            <a:r>
              <a:rPr lang="en-US" sz="3200" dirty="0">
                <a:solidFill>
                  <a:srgbClr val="E8EAED"/>
                </a:solidFill>
                <a:latin typeface="Segoe UI"/>
                <a:ea typeface="+mj-lt"/>
                <a:cs typeface="Segoe UI"/>
              </a:rPr>
              <a:t>Thanh</a:t>
            </a:r>
            <a:r>
              <a:rPr lang="en-US" sz="3200" dirty="0">
                <a:solidFill>
                  <a:schemeClr val="accent2">
                    <a:lumMod val="60000"/>
                    <a:lumOff val="40000"/>
                  </a:schemeClr>
                </a:solidFill>
                <a:latin typeface="Segoe UI"/>
                <a:ea typeface="+mj-lt"/>
                <a:cs typeface="Segoe UI"/>
              </a:rPr>
              <a:t> </a:t>
            </a:r>
            <a:r>
              <a:rPr lang="en-US" sz="3200" dirty="0" err="1">
                <a:solidFill>
                  <a:schemeClr val="accent1"/>
                </a:solidFill>
                <a:latin typeface="Segoe UI"/>
                <a:ea typeface="+mj-lt"/>
                <a:cs typeface="Segoe UI"/>
              </a:rPr>
              <a:t>màu</a:t>
            </a:r>
            <a:r>
              <a:rPr lang="en-US" sz="3200" dirty="0">
                <a:solidFill>
                  <a:schemeClr val="accent1"/>
                </a:solidFill>
                <a:latin typeface="Segoe UI"/>
                <a:ea typeface="+mj-lt"/>
                <a:cs typeface="Segoe UI"/>
              </a:rPr>
              <a:t> </a:t>
            </a:r>
            <a:r>
              <a:rPr lang="en-US" sz="3200" dirty="0" err="1">
                <a:solidFill>
                  <a:schemeClr val="accent1"/>
                </a:solidFill>
                <a:latin typeface="Segoe UI"/>
                <a:ea typeface="+mj-lt"/>
                <a:cs typeface="Segoe UI"/>
              </a:rPr>
              <a:t>xanh</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biểu</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thị</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phạm</a:t>
            </a:r>
            <a:r>
              <a:rPr lang="en-US" sz="3200" dirty="0">
                <a:solidFill>
                  <a:srgbClr val="E8EAED"/>
                </a:solidFill>
                <a:latin typeface="Segoe UI"/>
                <a:ea typeface="+mj-lt"/>
                <a:cs typeface="Segoe UI"/>
              </a:rPr>
              <a:t> vi </a:t>
            </a:r>
            <a:r>
              <a:rPr lang="en-US" sz="3200" dirty="0" err="1">
                <a:solidFill>
                  <a:srgbClr val="E8EAED"/>
                </a:solidFill>
                <a:latin typeface="Segoe UI"/>
                <a:ea typeface="+mj-lt"/>
                <a:cs typeface="Segoe UI"/>
              </a:rPr>
              <a:t>trách</a:t>
            </a:r>
            <a:r>
              <a:rPr lang="en-US" sz="3200" dirty="0">
                <a:solidFill>
                  <a:srgbClr val="E8EAED"/>
                </a:solidFill>
                <a:latin typeface="Segoe UI"/>
                <a:ea typeface="+mj-lt"/>
                <a:cs typeface="Segoe UI"/>
              </a:rPr>
              <a:t> </a:t>
            </a:r>
          </a:p>
          <a:p>
            <a:pPr>
              <a:defRPr sz="3800"/>
            </a:pPr>
            <a:r>
              <a:rPr lang="en-US" sz="3200" dirty="0" err="1">
                <a:solidFill>
                  <a:srgbClr val="E8EAED"/>
                </a:solidFill>
                <a:latin typeface="Segoe UI"/>
                <a:ea typeface="+mj-lt"/>
                <a:cs typeface="Segoe UI"/>
              </a:rPr>
              <a:t>nhiệm</a:t>
            </a:r>
            <a:r>
              <a:rPr lang="en-US" sz="3200" dirty="0">
                <a:solidFill>
                  <a:srgbClr val="E8EAED"/>
                </a:solidFill>
                <a:latin typeface="Segoe UI"/>
                <a:ea typeface="+mj-lt"/>
                <a:cs typeface="Segoe UI"/>
              </a:rPr>
              <a:t>  </a:t>
            </a:r>
            <a:r>
              <a:rPr lang="en-US" sz="3200" dirty="0">
                <a:solidFill>
                  <a:srgbClr val="E8EAED"/>
                </a:solidFill>
                <a:ea typeface="+mj-lt"/>
                <a:cs typeface="+mj-lt"/>
              </a:rPr>
              <a:t> </a:t>
            </a:r>
            <a:endParaRPr lang="en-US" dirty="0"/>
          </a:p>
        </p:txBody>
      </p:sp>
      <p:sp>
        <p:nvSpPr>
          <p:cNvPr id="398" name="Rectangle"/>
          <p:cNvSpPr/>
          <p:nvPr/>
        </p:nvSpPr>
        <p:spPr>
          <a:xfrm rot="21596204">
            <a:off x="3102127" y="1309882"/>
            <a:ext cx="142258" cy="112222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2" name="Numbers with their least significant bit in the second position have a range of two."/>
          <p:cNvSpPr/>
          <p:nvPr/>
        </p:nvSpPr>
        <p:spPr>
          <a:xfrm>
            <a:off x="3894980" y="4626115"/>
            <a:ext cx="9180315" cy="305724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Các số có </a:t>
            </a:r>
            <a:r>
              <a:rPr lang="vi" sz="3200" err="1">
                <a:solidFill>
                  <a:schemeClr val="accent2">
                    <a:lumMod val="60000"/>
                    <a:lumOff val="40000"/>
                  </a:schemeClr>
                </a:solidFill>
                <a:latin typeface="Menlo"/>
              </a:rPr>
              <a:t>bit</a:t>
            </a:r>
            <a:r>
              <a:rPr lang="vi" sz="3200" dirty="0">
                <a:solidFill>
                  <a:schemeClr val="accent2">
                    <a:lumMod val="60000"/>
                    <a:lumOff val="40000"/>
                  </a:schemeClr>
                </a:solidFill>
                <a:latin typeface="Menlo"/>
              </a:rPr>
              <a:t> ít quan trọng nhất</a:t>
            </a:r>
            <a:r>
              <a:rPr lang="vi" sz="3200" dirty="0">
                <a:solidFill>
                  <a:srgbClr val="E8EAED"/>
                </a:solidFill>
                <a:latin typeface="Menlo"/>
              </a:rPr>
              <a:t> ở vị trí thứ hai có phạm vi là hai.​</a:t>
            </a:r>
          </a:p>
          <a:p>
            <a:pPr algn="l"/>
            <a:r>
              <a:rPr lang="vi" sz="3200" dirty="0">
                <a:solidFill>
                  <a:srgbClr val="E8EAED"/>
                </a:solidFill>
                <a:latin typeface="Menlo"/>
              </a:rPr>
              <a:t>Ví dụ:</a:t>
            </a:r>
          </a:p>
          <a:p>
            <a:pPr algn="l"/>
            <a:r>
              <a:rPr lang="vi" sz="3200" dirty="0">
                <a:solidFill>
                  <a:srgbClr val="E8EAED"/>
                </a:solidFill>
                <a:latin typeface="Menlo"/>
              </a:rPr>
              <a:t>BIT[2] = A[2] + A[1]</a:t>
            </a:r>
          </a:p>
          <a:p>
            <a:pPr algn="l"/>
            <a:r>
              <a:rPr lang="vi" sz="3200" dirty="0">
                <a:solidFill>
                  <a:srgbClr val="E8EAED"/>
                </a:solidFill>
                <a:latin typeface="Menlo"/>
              </a:rPr>
              <a:t>BIT[6] = A[6] + A[5]</a:t>
            </a:r>
          </a:p>
          <a:p>
            <a:endParaRPr lang="vi" sz="3200" dirty="0">
              <a:solidFill>
                <a:srgbClr val="E8EAED"/>
              </a:solidFill>
              <a:latin typeface="Menlo"/>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4" name="Table"/>
          <p:cNvGraphicFramePr/>
          <p:nvPr>
            <p:extLst>
              <p:ext uri="{D42A27DB-BD31-4B8C-83A1-F6EECF244321}">
                <p14:modId xmlns:p14="http://schemas.microsoft.com/office/powerpoint/2010/main" val="3549780993"/>
              </p:ext>
            </p:extLst>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t>10000</a:t>
                      </a:r>
                      <a:r>
                        <a:rPr baseline="-5999" dirty="0"/>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92D050"/>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a:t>
                      </a:r>
                      <a:r>
                        <a:rPr dirty="0">
                          <a:solidFill>
                            <a:schemeClr val="accent4">
                              <a:hueOff val="102361"/>
                              <a:satOff val="14118"/>
                              <a:lumOff val="10675"/>
                            </a:schemeClr>
                          </a:solidFill>
                        </a:rPr>
                        <a:t>1</a:t>
                      </a:r>
                      <a:r>
                        <a:rPr dirty="0"/>
                        <a:t>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92D050"/>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a:t>
                      </a:r>
                      <a:r>
                        <a:rPr dirty="0">
                          <a:solidFill>
                            <a:schemeClr val="accent4">
                              <a:hueOff val="102361"/>
                              <a:satOff val="14118"/>
                              <a:lumOff val="10675"/>
                            </a:schemeClr>
                          </a:solidFill>
                        </a:rPr>
                        <a:t>1</a:t>
                      </a:r>
                      <a:r>
                        <a:rPr dirty="0"/>
                        <a:t>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t>_</a:t>
                      </a:r>
                      <a:r>
                        <a:rPr dirty="0"/>
                        <a:t>00001</a:t>
                      </a:r>
                      <a:r>
                        <a:rPr baseline="-5999" dirty="0"/>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40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3"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4" name="Blue bars  represent the range of responsibility for that cell NOT value."/>
          <p:cNvSpPr/>
          <p:nvPr/>
        </p:nvSpPr>
        <p:spPr>
          <a:xfrm>
            <a:off x="4555789" y="2372014"/>
            <a:ext cx="7858697"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br>
              <a:rPr lang="en-US" sz="3200" dirty="0">
                <a:solidFill>
                  <a:srgbClr val="000000"/>
                </a:solidFill>
                <a:ea typeface="+mj-lt"/>
                <a:cs typeface="+mj-lt"/>
              </a:rPr>
            </a:br>
            <a:br>
              <a:rPr lang="en-US" sz="3200" dirty="0">
                <a:latin typeface="Segoe UI"/>
                <a:ea typeface="+mj-lt"/>
                <a:cs typeface="Segoe UI"/>
              </a:rPr>
            </a:br>
            <a:r>
              <a:rPr lang="en-US" sz="3200" dirty="0">
                <a:solidFill>
                  <a:srgbClr val="E8EAED"/>
                </a:solidFill>
                <a:latin typeface="Segoe UI"/>
                <a:ea typeface="+mj-lt"/>
                <a:cs typeface="Segoe UI"/>
              </a:rPr>
              <a:t>Thanh</a:t>
            </a:r>
            <a:r>
              <a:rPr lang="en-US" sz="3200" dirty="0">
                <a:solidFill>
                  <a:schemeClr val="accent2">
                    <a:lumMod val="60000"/>
                    <a:lumOff val="40000"/>
                  </a:schemeClr>
                </a:solidFill>
                <a:latin typeface="Segoe UI"/>
                <a:ea typeface="+mj-lt"/>
                <a:cs typeface="Segoe UI"/>
              </a:rPr>
              <a:t> </a:t>
            </a:r>
            <a:r>
              <a:rPr lang="en-US" sz="3200" dirty="0" err="1">
                <a:solidFill>
                  <a:schemeClr val="accent1"/>
                </a:solidFill>
                <a:latin typeface="Segoe UI"/>
                <a:ea typeface="+mj-lt"/>
                <a:cs typeface="Segoe UI"/>
              </a:rPr>
              <a:t>màu</a:t>
            </a:r>
            <a:r>
              <a:rPr lang="en-US" sz="3200" dirty="0">
                <a:solidFill>
                  <a:schemeClr val="accent1"/>
                </a:solidFill>
                <a:latin typeface="Segoe UI"/>
                <a:ea typeface="+mj-lt"/>
                <a:cs typeface="Segoe UI"/>
              </a:rPr>
              <a:t> </a:t>
            </a:r>
            <a:r>
              <a:rPr lang="en-US" sz="3200" dirty="0" err="1">
                <a:solidFill>
                  <a:schemeClr val="accent1"/>
                </a:solidFill>
                <a:latin typeface="Segoe UI"/>
                <a:ea typeface="+mj-lt"/>
                <a:cs typeface="Segoe UI"/>
              </a:rPr>
              <a:t>xanh</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biểu</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thị</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phạm</a:t>
            </a:r>
            <a:r>
              <a:rPr lang="en-US" sz="3200" dirty="0">
                <a:solidFill>
                  <a:srgbClr val="E8EAED"/>
                </a:solidFill>
                <a:latin typeface="Segoe UI"/>
                <a:ea typeface="+mj-lt"/>
                <a:cs typeface="Segoe UI"/>
              </a:rPr>
              <a:t> vi </a:t>
            </a:r>
            <a:r>
              <a:rPr lang="en-US" sz="3200" dirty="0" err="1">
                <a:solidFill>
                  <a:srgbClr val="E8EAED"/>
                </a:solidFill>
                <a:latin typeface="Segoe UI"/>
                <a:ea typeface="+mj-lt"/>
                <a:cs typeface="Segoe UI"/>
              </a:rPr>
              <a:t>trách</a:t>
            </a:r>
            <a:r>
              <a:rPr lang="en-US" sz="3200" dirty="0">
                <a:solidFill>
                  <a:srgbClr val="E8EAED"/>
                </a:solidFill>
                <a:latin typeface="Segoe UI"/>
                <a:ea typeface="+mj-lt"/>
                <a:cs typeface="Segoe UI"/>
              </a:rPr>
              <a:t> </a:t>
            </a:r>
          </a:p>
          <a:p>
            <a:pPr>
              <a:defRPr sz="3800"/>
            </a:pPr>
            <a:r>
              <a:rPr lang="en-US" sz="3200" dirty="0" err="1">
                <a:solidFill>
                  <a:srgbClr val="E8EAED"/>
                </a:solidFill>
                <a:latin typeface="Segoe UI"/>
                <a:ea typeface="+mj-lt"/>
                <a:cs typeface="Segoe UI"/>
              </a:rPr>
              <a:t>nhiệm</a:t>
            </a:r>
            <a:r>
              <a:rPr lang="en-US" sz="3200" dirty="0">
                <a:solidFill>
                  <a:srgbClr val="E8EAED"/>
                </a:solidFill>
                <a:latin typeface="Segoe UI"/>
                <a:ea typeface="+mj-lt"/>
                <a:cs typeface="Segoe UI"/>
              </a:rPr>
              <a:t>  </a:t>
            </a:r>
            <a:endParaRPr lang="en-US" dirty="0">
              <a:latin typeface="Segoe UI"/>
              <a:cs typeface="Segoe UI"/>
            </a:endParaRPr>
          </a:p>
        </p:txBody>
      </p:sp>
      <p:sp>
        <p:nvSpPr>
          <p:cNvPr id="41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6"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 name="Numbers with their least significant bit in the third position have a range of four."/>
          <p:cNvSpPr/>
          <p:nvPr/>
        </p:nvSpPr>
        <p:spPr>
          <a:xfrm>
            <a:off x="3894980" y="4872336"/>
            <a:ext cx="9180315" cy="25648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Các số có </a:t>
            </a:r>
            <a:r>
              <a:rPr lang="vi" sz="3200" err="1">
                <a:solidFill>
                  <a:schemeClr val="accent2">
                    <a:lumMod val="60000"/>
                    <a:lumOff val="40000"/>
                  </a:schemeClr>
                </a:solidFill>
                <a:latin typeface="Menlo"/>
              </a:rPr>
              <a:t>bit</a:t>
            </a:r>
            <a:r>
              <a:rPr lang="vi" sz="3200" dirty="0">
                <a:solidFill>
                  <a:schemeClr val="accent2">
                    <a:lumMod val="60000"/>
                    <a:lumOff val="40000"/>
                  </a:schemeClr>
                </a:solidFill>
                <a:latin typeface="Menlo"/>
              </a:rPr>
              <a:t> ít quan trọng nhất</a:t>
            </a:r>
            <a:r>
              <a:rPr lang="vi" sz="3200" dirty="0">
                <a:solidFill>
                  <a:srgbClr val="E8EAED"/>
                </a:solidFill>
                <a:latin typeface="Menlo"/>
              </a:rPr>
              <a:t> ở vị trí thứ ba có phạm vi là bốn.​</a:t>
            </a:r>
          </a:p>
          <a:p>
            <a:pPr algn="l"/>
            <a:r>
              <a:rPr lang="vi" sz="3200">
                <a:solidFill>
                  <a:srgbClr val="E8EAED"/>
                </a:solidFill>
                <a:latin typeface="Menlo"/>
              </a:rPr>
              <a:t>Ví dụ:</a:t>
            </a:r>
          </a:p>
          <a:p>
            <a:pPr algn="l"/>
            <a:r>
              <a:rPr lang="vi" sz="3200">
                <a:solidFill>
                  <a:srgbClr val="E8EAED"/>
                </a:solidFill>
                <a:latin typeface="Menlo"/>
              </a:rPr>
              <a:t>BIT[4] = A[4] + A[3] + A[2] + A[1]</a:t>
            </a:r>
          </a:p>
          <a:p>
            <a:pPr algn="l"/>
            <a:endParaRPr lang="vi" sz="3200" dirty="0">
              <a:solidFill>
                <a:srgbClr val="E8EAED"/>
              </a:solidFill>
              <a:latin typeface="Menlo"/>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a:t>
                      </a:r>
                      <a:r>
                        <a:rPr>
                          <a:solidFill>
                            <a:schemeClr val="accent4">
                              <a:hueOff val="102361"/>
                              <a:satOff val="14118"/>
                              <a:lumOff val="10675"/>
                            </a:schemeClr>
                          </a:solidFill>
                        </a:rPr>
                        <a:t>1</a:t>
                      </a:r>
                      <a:r>
                        <a:t>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42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8"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4"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5" name="Blue bars  represent the range of responsibility for that cell NOT value."/>
          <p:cNvSpPr/>
          <p:nvPr/>
        </p:nvSpPr>
        <p:spPr>
          <a:xfrm>
            <a:off x="4555789" y="2372014"/>
            <a:ext cx="7858697"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br>
              <a:rPr lang="en-US" sz="3200" dirty="0"/>
            </a:br>
            <a:br>
              <a:rPr lang="en-US" sz="3200" dirty="0">
                <a:latin typeface="Segoe UI"/>
                <a:ea typeface="+mj-lt"/>
                <a:cs typeface="Segoe UI"/>
              </a:rPr>
            </a:br>
            <a:r>
              <a:rPr lang="en-US" sz="3200" dirty="0">
                <a:solidFill>
                  <a:srgbClr val="E8EAED"/>
                </a:solidFill>
                <a:latin typeface="Segoe UI"/>
                <a:ea typeface="+mj-lt"/>
                <a:cs typeface="Segoe UI"/>
              </a:rPr>
              <a:t>Thanh</a:t>
            </a:r>
            <a:r>
              <a:rPr lang="en-US" sz="3200" dirty="0">
                <a:solidFill>
                  <a:schemeClr val="accent2">
                    <a:lumMod val="60000"/>
                    <a:lumOff val="40000"/>
                  </a:schemeClr>
                </a:solidFill>
                <a:latin typeface="Segoe UI"/>
                <a:ea typeface="+mj-lt"/>
                <a:cs typeface="Segoe UI"/>
              </a:rPr>
              <a:t> </a:t>
            </a:r>
            <a:r>
              <a:rPr lang="en-US" sz="3200" dirty="0" err="1">
                <a:solidFill>
                  <a:schemeClr val="accent1"/>
                </a:solidFill>
                <a:latin typeface="Segoe UI"/>
                <a:ea typeface="+mj-lt"/>
                <a:cs typeface="Segoe UI"/>
              </a:rPr>
              <a:t>màu</a:t>
            </a:r>
            <a:r>
              <a:rPr lang="en-US" sz="3200" dirty="0">
                <a:solidFill>
                  <a:schemeClr val="accent1"/>
                </a:solidFill>
                <a:latin typeface="Segoe UI"/>
                <a:ea typeface="+mj-lt"/>
                <a:cs typeface="Segoe UI"/>
              </a:rPr>
              <a:t> </a:t>
            </a:r>
            <a:r>
              <a:rPr lang="en-US" sz="3200" dirty="0" err="1">
                <a:solidFill>
                  <a:schemeClr val="accent1"/>
                </a:solidFill>
                <a:latin typeface="Segoe UI"/>
                <a:ea typeface="+mj-lt"/>
                <a:cs typeface="Segoe UI"/>
              </a:rPr>
              <a:t>xanh</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biểu</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thị</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phạm</a:t>
            </a:r>
            <a:r>
              <a:rPr lang="en-US" sz="3200" dirty="0">
                <a:solidFill>
                  <a:srgbClr val="E8EAED"/>
                </a:solidFill>
                <a:latin typeface="Segoe UI"/>
                <a:ea typeface="+mj-lt"/>
                <a:cs typeface="Segoe UI"/>
              </a:rPr>
              <a:t> vi </a:t>
            </a:r>
            <a:r>
              <a:rPr lang="en-US" sz="3200" dirty="0" err="1">
                <a:solidFill>
                  <a:srgbClr val="E8EAED"/>
                </a:solidFill>
                <a:latin typeface="Segoe UI"/>
                <a:ea typeface="+mj-lt"/>
                <a:cs typeface="Segoe UI"/>
              </a:rPr>
              <a:t>trách</a:t>
            </a:r>
            <a:r>
              <a:rPr lang="en-US" sz="3200" dirty="0">
                <a:solidFill>
                  <a:srgbClr val="E8EAED"/>
                </a:solidFill>
                <a:latin typeface="Segoe UI"/>
                <a:ea typeface="+mj-lt"/>
                <a:cs typeface="Segoe UI"/>
              </a:rPr>
              <a:t> </a:t>
            </a:r>
          </a:p>
          <a:p>
            <a:pPr>
              <a:defRPr sz="3800"/>
            </a:pPr>
            <a:r>
              <a:rPr lang="en-US" sz="3200" dirty="0" err="1">
                <a:solidFill>
                  <a:srgbClr val="E8EAED"/>
                </a:solidFill>
                <a:latin typeface="Segoe UI"/>
                <a:ea typeface="+mj-lt"/>
                <a:cs typeface="Segoe UI"/>
              </a:rPr>
              <a:t>nhiệm</a:t>
            </a:r>
            <a:r>
              <a:rPr lang="en-US" sz="3200" dirty="0">
                <a:solidFill>
                  <a:srgbClr val="E8EAED"/>
                </a:solidFill>
                <a:latin typeface="Segoe UI"/>
                <a:ea typeface="+mj-lt"/>
                <a:cs typeface="Segoe UI"/>
              </a:rPr>
              <a:t>  </a:t>
            </a:r>
            <a:endParaRPr lang="en-US" dirty="0">
              <a:latin typeface="Segoe UI"/>
              <a:cs typeface="Segoe UI"/>
            </a:endParaRPr>
          </a:p>
        </p:txBody>
      </p:sp>
      <p:sp>
        <p:nvSpPr>
          <p:cNvPr id="43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8"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48" name="Numbers with their least significant bit in the fourth position have a range of eight."/>
          <p:cNvSpPr/>
          <p:nvPr/>
        </p:nvSpPr>
        <p:spPr>
          <a:xfrm>
            <a:off x="3894980" y="5118557"/>
            <a:ext cx="9180315"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Các số có </a:t>
            </a:r>
            <a:r>
              <a:rPr lang="vi" sz="3200" err="1">
                <a:solidFill>
                  <a:schemeClr val="accent2">
                    <a:lumMod val="60000"/>
                    <a:lumOff val="40000"/>
                  </a:schemeClr>
                </a:solidFill>
                <a:latin typeface="Menlo"/>
              </a:rPr>
              <a:t>bit</a:t>
            </a:r>
            <a:r>
              <a:rPr lang="vi" sz="3200" dirty="0">
                <a:solidFill>
                  <a:schemeClr val="accent2">
                    <a:lumMod val="60000"/>
                    <a:lumOff val="40000"/>
                  </a:schemeClr>
                </a:solidFill>
                <a:latin typeface="Menlo"/>
              </a:rPr>
              <a:t> ít quan trọng nhất</a:t>
            </a:r>
            <a:r>
              <a:rPr lang="vi" sz="3200" dirty="0">
                <a:solidFill>
                  <a:srgbClr val="E8EAED"/>
                </a:solidFill>
                <a:latin typeface="Menlo"/>
              </a:rPr>
              <a:t> ở vị trí thứ tư có phạm vi là 8.​</a:t>
            </a:r>
          </a:p>
          <a:p>
            <a:pPr algn="l"/>
            <a:r>
              <a:rPr lang="vi" sz="3200" dirty="0">
                <a:solidFill>
                  <a:srgbClr val="E8EAED"/>
                </a:solidFill>
                <a:latin typeface="Menlo"/>
              </a:rPr>
              <a:t>    Ví dụ:</a:t>
            </a:r>
          </a:p>
          <a:p>
            <a:pPr algn="l"/>
            <a:r>
              <a:rPr lang="vi" sz="3200" dirty="0">
                <a:solidFill>
                  <a:srgbClr val="E8EAED"/>
                </a:solidFill>
                <a:latin typeface="Menlo"/>
              </a:rPr>
              <a:t>     BIT[8] = A[8] + A[7] + .... + A[1]</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a:solidFill>
                            <a:schemeClr val="accent4">
                              <a:hueOff val="102361"/>
                              <a:satOff val="14118"/>
                              <a:lumOff val="10675"/>
                            </a:schemeClr>
                          </a:solidFill>
                        </a:rPr>
                        <a:t>1</a:t>
                      </a:r>
                      <a:r>
                        <a:t>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45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59" name="Rectangle"/>
          <p:cNvSpPr/>
          <p:nvPr/>
        </p:nvSpPr>
        <p:spPr>
          <a:xfrm>
            <a:off x="7818748" y="2468730"/>
            <a:ext cx="172529" cy="70451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0" name="Blue bars  represent the range of responsibility for that cell NOT value."/>
          <p:cNvSpPr/>
          <p:nvPr/>
        </p:nvSpPr>
        <p:spPr>
          <a:xfrm>
            <a:off x="4569952" y="2609106"/>
            <a:ext cx="7858697" cy="216469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800"/>
            </a:pPr>
            <a:br>
              <a:rPr lang="en-US" sz="3200" dirty="0">
                <a:latin typeface="Segoe UI"/>
                <a:ea typeface="+mj-lt"/>
                <a:cs typeface="Segoe UI"/>
              </a:rPr>
            </a:br>
            <a:r>
              <a:rPr lang="en-US" sz="3200" dirty="0">
                <a:solidFill>
                  <a:srgbClr val="E8EAED"/>
                </a:solidFill>
                <a:latin typeface="Segoe UI"/>
                <a:ea typeface="+mj-lt"/>
                <a:cs typeface="Segoe UI"/>
              </a:rPr>
              <a:t>Thanh</a:t>
            </a:r>
            <a:r>
              <a:rPr lang="en-US" sz="3200" dirty="0">
                <a:solidFill>
                  <a:schemeClr val="accent2">
                    <a:lumMod val="60000"/>
                    <a:lumOff val="40000"/>
                  </a:schemeClr>
                </a:solidFill>
                <a:latin typeface="Segoe UI"/>
                <a:ea typeface="+mj-lt"/>
                <a:cs typeface="Segoe UI"/>
              </a:rPr>
              <a:t> </a:t>
            </a:r>
            <a:r>
              <a:rPr lang="en-US" sz="3200" dirty="0" err="1">
                <a:solidFill>
                  <a:schemeClr val="accent1"/>
                </a:solidFill>
                <a:latin typeface="Segoe UI"/>
                <a:ea typeface="+mj-lt"/>
                <a:cs typeface="Segoe UI"/>
              </a:rPr>
              <a:t>màu</a:t>
            </a:r>
            <a:r>
              <a:rPr lang="en-US" sz="3200" dirty="0">
                <a:solidFill>
                  <a:schemeClr val="accent1"/>
                </a:solidFill>
                <a:latin typeface="Segoe UI"/>
                <a:ea typeface="+mj-lt"/>
                <a:cs typeface="Segoe UI"/>
              </a:rPr>
              <a:t> </a:t>
            </a:r>
            <a:r>
              <a:rPr lang="en-US" sz="3200" dirty="0" err="1">
                <a:solidFill>
                  <a:schemeClr val="accent1"/>
                </a:solidFill>
                <a:latin typeface="Segoe UI"/>
                <a:ea typeface="+mj-lt"/>
                <a:cs typeface="Segoe UI"/>
              </a:rPr>
              <a:t>xanh</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biểu</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thị</a:t>
            </a:r>
            <a:r>
              <a:rPr lang="en-US" sz="3200" dirty="0">
                <a:solidFill>
                  <a:srgbClr val="E8EAED"/>
                </a:solidFill>
                <a:latin typeface="Segoe UI"/>
                <a:ea typeface="+mj-lt"/>
                <a:cs typeface="Segoe UI"/>
              </a:rPr>
              <a:t> </a:t>
            </a:r>
            <a:r>
              <a:rPr lang="en-US" sz="3200" dirty="0" err="1">
                <a:solidFill>
                  <a:srgbClr val="E8EAED"/>
                </a:solidFill>
                <a:latin typeface="Segoe UI"/>
                <a:ea typeface="+mj-lt"/>
                <a:cs typeface="Segoe UI"/>
              </a:rPr>
              <a:t>phạm</a:t>
            </a:r>
            <a:r>
              <a:rPr lang="en-US" sz="3200" dirty="0">
                <a:solidFill>
                  <a:srgbClr val="E8EAED"/>
                </a:solidFill>
                <a:latin typeface="Segoe UI"/>
                <a:ea typeface="+mj-lt"/>
                <a:cs typeface="Segoe UI"/>
              </a:rPr>
              <a:t> vi </a:t>
            </a:r>
            <a:r>
              <a:rPr lang="en-US" sz="3200" dirty="0" err="1">
                <a:solidFill>
                  <a:srgbClr val="E8EAED"/>
                </a:solidFill>
                <a:latin typeface="Segoe UI"/>
                <a:ea typeface="+mj-lt"/>
                <a:cs typeface="Segoe UI"/>
              </a:rPr>
              <a:t>trách</a:t>
            </a:r>
            <a:r>
              <a:rPr lang="en-US" sz="3200" dirty="0">
                <a:solidFill>
                  <a:srgbClr val="E8EAED"/>
                </a:solidFill>
                <a:latin typeface="Segoe UI"/>
                <a:ea typeface="+mj-lt"/>
                <a:cs typeface="Segoe UI"/>
              </a:rPr>
              <a:t> </a:t>
            </a:r>
          </a:p>
          <a:p>
            <a:pPr>
              <a:defRPr sz="3800"/>
            </a:pPr>
            <a:r>
              <a:rPr lang="en-US" sz="3200" dirty="0" err="1">
                <a:solidFill>
                  <a:srgbClr val="E8EAED"/>
                </a:solidFill>
                <a:latin typeface="Segoe UI"/>
                <a:ea typeface="+mj-lt"/>
                <a:cs typeface="Segoe UI"/>
              </a:rPr>
              <a:t>nhiệm</a:t>
            </a:r>
            <a:r>
              <a:rPr lang="en-US" sz="3200" dirty="0">
                <a:solidFill>
                  <a:srgbClr val="E8EAED"/>
                </a:solidFill>
                <a:latin typeface="Segoe UI"/>
                <a:ea typeface="+mj-lt"/>
                <a:cs typeface="Segoe UI"/>
              </a:rPr>
              <a:t>  </a:t>
            </a:r>
            <a:endParaRPr lang="en-US" dirty="0"/>
          </a:p>
          <a:p>
            <a:pPr>
              <a:defRPr sz="3800"/>
            </a:pPr>
            <a:endParaRPr/>
          </a:p>
        </p:txBody>
      </p:sp>
      <p:sp>
        <p:nvSpPr>
          <p:cNvPr id="46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6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7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1" name="Numbers with their least significant bit in the fifth position have a range of sixteen."/>
          <p:cNvSpPr/>
          <p:nvPr/>
        </p:nvSpPr>
        <p:spPr>
          <a:xfrm>
            <a:off x="4745782" y="5131256"/>
            <a:ext cx="7748383"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ea typeface="+mj-lt"/>
                <a:cs typeface="+mj-lt"/>
              </a:rPr>
              <a:t>Các số có</a:t>
            </a:r>
            <a:r>
              <a:rPr lang="vi" sz="3200" dirty="0">
                <a:solidFill>
                  <a:srgbClr val="E8EAED"/>
                </a:solidFill>
                <a:ea typeface="+mj-lt"/>
                <a:cs typeface="+mj-lt"/>
              </a:rPr>
              <a:t> </a:t>
            </a:r>
            <a:r>
              <a:rPr lang="vi" sz="3200" err="1">
                <a:solidFill>
                  <a:schemeClr val="accent2">
                    <a:lumMod val="60000"/>
                    <a:lumOff val="40000"/>
                  </a:schemeClr>
                </a:solidFill>
                <a:ea typeface="+mj-lt"/>
                <a:cs typeface="+mj-lt"/>
              </a:rPr>
              <a:t>bits</a:t>
            </a:r>
            <a:r>
              <a:rPr lang="vi" sz="3200" dirty="0">
                <a:solidFill>
                  <a:schemeClr val="accent2">
                    <a:lumMod val="60000"/>
                    <a:lumOff val="40000"/>
                  </a:schemeClr>
                </a:solidFill>
                <a:ea typeface="+mj-lt"/>
                <a:cs typeface="+mj-lt"/>
              </a:rPr>
              <a:t> ít quan trọng</a:t>
            </a:r>
            <a:r>
              <a:rPr lang="vi" sz="3200" dirty="0">
                <a:solidFill>
                  <a:schemeClr val="accent2">
                    <a:lumMod val="60000"/>
                    <a:lumOff val="40000"/>
                  </a:schemeClr>
                </a:solidFill>
                <a:latin typeface="Menlo"/>
                <a:ea typeface="+mj-lt"/>
                <a:cs typeface="+mj-lt"/>
              </a:rPr>
              <a:t> nhất </a:t>
            </a:r>
            <a:r>
              <a:rPr lang="vi" sz="3200" dirty="0">
                <a:solidFill>
                  <a:srgbClr val="E8EAED"/>
                </a:solidFill>
                <a:latin typeface="Menlo"/>
                <a:ea typeface="+mj-lt"/>
                <a:cs typeface="+mj-lt"/>
              </a:rPr>
              <a:t> ở vị trí thứ năm có phạm vi là 16.</a:t>
            </a:r>
          </a:p>
          <a:p>
            <a:pPr algn="l"/>
            <a:r>
              <a:rPr lang="vi" sz="3200">
                <a:solidFill>
                  <a:srgbClr val="E8EAED"/>
                </a:solidFill>
                <a:latin typeface="Menlo"/>
              </a:rPr>
              <a:t>Ví dụ:</a:t>
            </a:r>
          </a:p>
          <a:p>
            <a:pPr algn="l"/>
            <a:r>
              <a:rPr lang="vi" sz="3200" dirty="0">
                <a:solidFill>
                  <a:srgbClr val="E8EAED"/>
                </a:solidFill>
                <a:latin typeface="Menlo"/>
              </a:rPr>
              <a:t>BIT[16] = A[16] + A[15] + ..... + A[1]</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8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9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0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1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11" name="Range Queries"/>
          <p:cNvSpPr/>
          <p:nvPr/>
        </p:nvSpPr>
        <p:spPr>
          <a:xfrm>
            <a:off x="7132983" y="-1096822"/>
            <a:ext cx="3539430" cy="305724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endParaRPr lang="en-US" b="1" dirty="0">
              <a:solidFill>
                <a:srgbClr val="E8EAED"/>
              </a:solidFill>
              <a:latin typeface="Menlo"/>
              <a:cs typeface="Arial"/>
            </a:endParaRPr>
          </a:p>
          <a:p>
            <a:endParaRPr lang="en-US" b="1" dirty="0">
              <a:solidFill>
                <a:srgbClr val="E8EAED"/>
              </a:solidFill>
              <a:latin typeface="Menlo"/>
              <a:cs typeface="Arial"/>
            </a:endParaRPr>
          </a:p>
          <a:p>
            <a:r>
              <a:rPr lang="vi" sz="3600" b="1" dirty="0">
                <a:solidFill>
                  <a:srgbClr val="E8EAED"/>
                </a:solidFill>
                <a:ea typeface="+mj-lt"/>
                <a:cs typeface="+mj-lt"/>
              </a:rPr>
              <a:t>Truy vấn phạm vi</a:t>
            </a:r>
            <a:r>
              <a:rPr lang="en-US" b="1" dirty="0">
                <a:solidFill>
                  <a:srgbClr val="E8EAED"/>
                </a:solidFill>
                <a:latin typeface="Menlo"/>
                <a:cs typeface="Arial"/>
              </a:rPr>
              <a:t> </a:t>
            </a:r>
            <a:endParaRPr lang="en-US" dirty="0"/>
          </a:p>
          <a:p>
            <a:r>
              <a:rPr lang="en-US" dirty="0">
                <a:solidFill>
                  <a:srgbClr val="E8EAED"/>
                </a:solidFill>
                <a:ea typeface="+mj-lt"/>
                <a:cs typeface="+mj-lt"/>
              </a:rPr>
              <a:t>(</a:t>
            </a:r>
            <a:r>
              <a:rPr lang="en-US" sz="3600" dirty="0">
                <a:solidFill>
                  <a:srgbClr val="E8EAED"/>
                </a:solidFill>
                <a:ea typeface="+mj-lt"/>
                <a:cs typeface="+mj-lt"/>
              </a:rPr>
              <a:t>Range Queries</a:t>
            </a:r>
            <a:r>
              <a:rPr lang="en-US" dirty="0">
                <a:solidFill>
                  <a:srgbClr val="E8EAED"/>
                </a:solidFill>
                <a:ea typeface="+mj-lt"/>
                <a:cs typeface="+mj-lt"/>
              </a:rPr>
              <a:t>) </a:t>
            </a:r>
            <a:endParaRPr lang="en-US" dirty="0"/>
          </a:p>
        </p:txBody>
      </p:sp>
      <p:sp>
        <p:nvSpPr>
          <p:cNvPr id="512" name="In a Fenwick tree we may compute the prefix sum up to a certain index, which ultimately lets us perform range sum queries."/>
          <p:cNvSpPr/>
          <p:nvPr/>
        </p:nvSpPr>
        <p:spPr>
          <a:xfrm>
            <a:off x="4847667" y="2068161"/>
            <a:ext cx="811006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Fenwick, chúng ta có thể tính tổng tiền tố theo một chỉ số nhất định, điều này cuối cùng cho phép chúng ta thực hiện các truy vấn tổng phạm vi.</a:t>
            </a:r>
          </a:p>
        </p:txBody>
      </p:sp>
      <p:graphicFrame>
        <p:nvGraphicFramePr>
          <p:cNvPr id="513"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1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1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1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1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4"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29"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0"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5"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6"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7"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8"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39"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40"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41"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42"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543"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544" name="Idea: Suppose you want to find the prefix sum of [1, i], then you start at i and cascade downwards until you reach zero adding the value at each of the indices you encounter."/>
          <p:cNvSpPr/>
          <p:nvPr/>
        </p:nvSpPr>
        <p:spPr>
          <a:xfrm>
            <a:off x="4957031" y="5110618"/>
            <a:ext cx="7891338"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vi" sz="3200">
                <a:solidFill>
                  <a:srgbClr val="E8EAED"/>
                </a:solidFill>
                <a:latin typeface="Menlo"/>
              </a:rPr>
              <a:t>Ý tưởng: Giả sử bạn muốn tìm tổng tiền tố của [1, i], sau đó bạn bắt đầu từ i và xếp tầng xuống cho đến khi đạt đến 0, cộng giá trị tại mỗi chỉ số bạn gặp.​</a:t>
            </a:r>
            <a:endParaRPr lang="en-US" sz="3200">
              <a:latin typeface="Menlo"/>
            </a:endParaRPr>
          </a:p>
        </p:txBody>
      </p:sp>
      <p:sp>
        <p:nvSpPr>
          <p:cNvPr id="545" name="In a Fenwick tree we may compute the prefix sum up to a certain index, which ultimately lets us perform range sum queries."/>
          <p:cNvSpPr/>
          <p:nvPr/>
        </p:nvSpPr>
        <p:spPr>
          <a:xfrm>
            <a:off x="4847667" y="1147573"/>
            <a:ext cx="811006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p>
        </p:txBody>
      </p:sp>
      <p:graphicFrame>
        <p:nvGraphicFramePr>
          <p:cNvPr id="546"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8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69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0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1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11"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712" name="Find the prefix sum up to index 11."/>
          <p:cNvSpPr/>
          <p:nvPr/>
        </p:nvSpPr>
        <p:spPr>
          <a:xfrm>
            <a:off x="5954402" y="4046856"/>
            <a:ext cx="5896596"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Tìm tổng tiền tố đến chỉ số 11.​</a:t>
            </a:r>
            <a:endParaRPr lang="en-US" sz="3200">
              <a:latin typeface="Menlo"/>
            </a:endParaRPr>
          </a:p>
        </p:txBody>
      </p:sp>
      <p:sp>
        <p:nvSpPr>
          <p:cNvPr id="713" name="In a Fenwick tree we may compute the prefix sum up to a certain index, which ultimately lets us perform range sum queries."/>
          <p:cNvSpPr/>
          <p:nvPr/>
        </p:nvSpPr>
        <p:spPr>
          <a:xfrm>
            <a:off x="4847667" y="1147573"/>
            <a:ext cx="811006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p>
        </p:txBody>
      </p:sp>
      <p:graphicFrame>
        <p:nvGraphicFramePr>
          <p:cNvPr id="714"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1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18"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1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4"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5"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6"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7"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8"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29"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0"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1"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2"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3"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4"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5"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6"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7"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8"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39"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40"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41"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42"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43"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44"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745" name="sum = A[11]"/>
          <p:cNvSpPr/>
          <p:nvPr/>
        </p:nvSpPr>
        <p:spPr>
          <a:xfrm>
            <a:off x="5161124" y="6021705"/>
            <a:ext cx="2675412"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dirty="0"/>
              <a:t>sum = </a:t>
            </a:r>
            <a:r>
              <a:rPr lang="vi-VN" dirty="0"/>
              <a:t>BIT</a:t>
            </a:r>
            <a:r>
              <a:rPr dirty="0"/>
              <a:t>[11]</a:t>
            </a:r>
          </a:p>
        </p:txBody>
      </p:sp>
      <p:sp>
        <p:nvSpPr>
          <p:cNvPr id="746" name="In a Fenwick tree we may compute the prefix sum up to a certain index, which ultimately lets us perform range sum queries."/>
          <p:cNvSpPr/>
          <p:nvPr/>
        </p:nvSpPr>
        <p:spPr>
          <a:xfrm>
            <a:off x="4847667" y="1147573"/>
            <a:ext cx="811006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p>
        </p:txBody>
      </p:sp>
      <p:graphicFrame>
        <p:nvGraphicFramePr>
          <p:cNvPr id="747"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748" name="Find the prefix sum up to index 11."/>
          <p:cNvSpPr/>
          <p:nvPr/>
        </p:nvSpPr>
        <p:spPr>
          <a:xfrm>
            <a:off x="5954402" y="4046856"/>
            <a:ext cx="5896596"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Tìm tổng tiền tố đến chỉ số 11.​</a:t>
            </a:r>
            <a:endParaRPr lang="en-US" sz="3200">
              <a:latin typeface="Menlo"/>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Given an array of integer values compute the range sum between index [i, j)."/>
          <p:cNvSpPr/>
          <p:nvPr/>
        </p:nvSpPr>
        <p:spPr>
          <a:xfrm>
            <a:off x="936733" y="2129712"/>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p:txBody>
      </p:sp>
      <p:graphicFrame>
        <p:nvGraphicFramePr>
          <p:cNvPr id="137" name="Table"/>
          <p:cNvGraphicFramePr/>
          <p:nvPr>
            <p:extLst>
              <p:ext uri="{D42A27DB-BD31-4B8C-83A1-F6EECF244321}">
                <p14:modId xmlns:p14="http://schemas.microsoft.com/office/powerpoint/2010/main" val="794332596"/>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lang="en-US" sz="3200" b="1" dirty="0">
                          <a:solidFill>
                            <a:schemeClr val="accent6">
                              <a:hueOff val="-241736"/>
                              <a:satOff val="29413"/>
                              <a:lumOff val="20727"/>
                            </a:schemeClr>
                          </a:solidFill>
                          <a:latin typeface="Arial"/>
                          <a:ea typeface="Helvetica"/>
                          <a:cs typeface="Helvetica"/>
                        </a:rPr>
                        <a:t>6</a:t>
                      </a:r>
                      <a:endParaRPr sz="3200" b="1">
                        <a:solidFill>
                          <a:schemeClr val="accent6">
                            <a:hueOff val="-241736"/>
                            <a:satOff val="29413"/>
                            <a:lumOff val="20727"/>
                          </a:schemeClr>
                        </a:solidFill>
                        <a:latin typeface="Arial"/>
                        <a:ea typeface="Helvetica"/>
                        <a:cs typeface="Helvetica"/>
                        <a:sym typeface="Helvetica"/>
                      </a:endParaRP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8" name="Table"/>
          <p:cNvGraphicFramePr/>
          <p:nvPr>
            <p:extLst>
              <p:ext uri="{D42A27DB-BD31-4B8C-83A1-F6EECF244321}">
                <p14:modId xmlns:p14="http://schemas.microsoft.com/office/powerpoint/2010/main" val="1413484743"/>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39"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140" name="Sum of A from [2,7) = 6 + 1 + 0 + -4 + 11 = 14"/>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400"/>
            </a:lvl1pPr>
          </a:lstStyle>
          <a:p>
            <a:r>
              <a:t>Sum of A from [2,7) = 6 + 1 + 0 + -4 + 11 = 14</a:t>
            </a:r>
          </a:p>
        </p:txBody>
      </p:sp>
      <p:sp>
        <p:nvSpPr>
          <p:cNvPr id="141" name="Fenwick Tree Motivation"/>
          <p:cNvSpPr>
            <a:spLocks noGrp="1"/>
          </p:cNvSpPr>
          <p:nvPr>
            <p:ph type="title"/>
          </p:nvPr>
        </p:nvSpPr>
        <p:spPr>
          <a:xfrm>
            <a:off x="-6366" y="-3709"/>
            <a:ext cx="13455513" cy="2390471"/>
          </a:xfrm>
          <a:prstGeom prst="rect">
            <a:avLst/>
          </a:prstGeom>
        </p:spPr>
        <p:txBody>
          <a:bodyPr>
            <a:normAutofit/>
          </a:bodyPr>
          <a:lstStyle>
            <a:lvl1pPr>
              <a:defRPr sz="8500" b="1"/>
            </a:lvl1pPr>
          </a:lstStyle>
          <a:p>
            <a:r>
              <a:rPr lang="en-US" sz="8900" err="1">
                <a:ea typeface="+mj-lt"/>
                <a:cs typeface="+mj-lt"/>
              </a:rPr>
              <a:t>Động</a:t>
            </a:r>
            <a:r>
              <a:rPr lang="en-US" sz="8900">
                <a:ea typeface="+mj-lt"/>
                <a:cs typeface="+mj-lt"/>
              </a:rPr>
              <a:t> </a:t>
            </a:r>
            <a:r>
              <a:rPr lang="en-US" sz="8900" err="1">
                <a:ea typeface="+mj-lt"/>
                <a:cs typeface="+mj-lt"/>
              </a:rPr>
              <a:t>lực</a:t>
            </a:r>
            <a:r>
              <a:rPr lang="en-US" sz="8900">
                <a:ea typeface="+mj-lt"/>
                <a:cs typeface="+mj-lt"/>
              </a:rPr>
              <a:t> </a:t>
            </a:r>
            <a:r>
              <a:rPr lang="en-US" sz="8900" err="1">
                <a:ea typeface="+mj-lt"/>
                <a:cs typeface="+mj-lt"/>
              </a:rPr>
              <a:t>của</a:t>
            </a:r>
            <a:r>
              <a:rPr lang="en-US" sz="8900">
                <a:ea typeface="+mj-lt"/>
                <a:cs typeface="+mj-lt"/>
              </a:rPr>
              <a:t> </a:t>
            </a:r>
            <a:r>
              <a:rPr lang="en-US" sz="8900" err="1">
                <a:ea typeface="+mj-lt"/>
                <a:cs typeface="+mj-lt"/>
              </a:rPr>
              <a:t>cây</a:t>
            </a:r>
            <a:r>
              <a:rPr lang="en-US" sz="8900">
                <a:ea typeface="+mj-lt"/>
                <a:cs typeface="+mj-lt"/>
              </a:rPr>
              <a:t> Fenwick </a:t>
            </a:r>
            <a:endParaRPr lang="en-US" sz="8900" b="0">
              <a:ea typeface="+mj-lt"/>
              <a:cs typeface="+mj-lt"/>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2"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59"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6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78"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779" name="sum = A[11] + A[10]"/>
          <p:cNvSpPr/>
          <p:nvPr/>
        </p:nvSpPr>
        <p:spPr>
          <a:xfrm>
            <a:off x="5161124" y="6021705"/>
            <a:ext cx="4456348"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dirty="0"/>
              <a:t>sum = </a:t>
            </a:r>
            <a:r>
              <a:rPr lang="vi-VN" dirty="0"/>
              <a:t>BIT</a:t>
            </a:r>
            <a:r>
              <a:rPr dirty="0"/>
              <a:t>[11] + </a:t>
            </a:r>
            <a:r>
              <a:rPr lang="vi-VN" dirty="0"/>
              <a:t>BIT</a:t>
            </a:r>
            <a:r>
              <a:rPr dirty="0"/>
              <a:t>[10]</a:t>
            </a:r>
          </a:p>
        </p:txBody>
      </p:sp>
      <p:sp>
        <p:nvSpPr>
          <p:cNvPr id="780" name="In a Fenwick tree we may compute the prefix sum up to a certain index, which ultimately lets us perform range sum queries."/>
          <p:cNvSpPr/>
          <p:nvPr/>
        </p:nvSpPr>
        <p:spPr>
          <a:xfrm>
            <a:off x="4847667" y="1147573"/>
            <a:ext cx="811006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p>
        </p:txBody>
      </p:sp>
      <p:graphicFrame>
        <p:nvGraphicFramePr>
          <p:cNvPr id="781" name="Table"/>
          <p:cNvGraphicFramePr/>
          <p:nvPr>
            <p:extLst>
              <p:ext uri="{D42A27DB-BD31-4B8C-83A1-F6EECF244321}">
                <p14:modId xmlns:p14="http://schemas.microsoft.com/office/powerpoint/2010/main" val="2304003100"/>
              </p:ext>
            </p:extLst>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782" name="Find the prefix sum up to index 11."/>
          <p:cNvSpPr/>
          <p:nvPr/>
        </p:nvSpPr>
        <p:spPr>
          <a:xfrm>
            <a:off x="5954402" y="4046856"/>
            <a:ext cx="5896596"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Tìm tổng tiền tố đến chỉ số 11.​</a:t>
            </a:r>
            <a:endParaRPr lang="en-US" sz="3200">
              <a:latin typeface="Menlo"/>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5"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6"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7"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8"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89"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0"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1"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2"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3"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4"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5"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6"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7"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8"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799"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0"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1"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2"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3"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4"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5"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6"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7"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8"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09"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0"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1"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2"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813" name="sum = A[11] + A[10] + A[8]"/>
          <p:cNvSpPr/>
          <p:nvPr/>
        </p:nvSpPr>
        <p:spPr>
          <a:xfrm>
            <a:off x="5161124" y="6021705"/>
            <a:ext cx="600324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stStyle>
          <a:p>
            <a:r>
              <a:rPr dirty="0"/>
              <a:t>sum = </a:t>
            </a:r>
            <a:r>
              <a:rPr lang="vi-VN" dirty="0"/>
              <a:t>BIT</a:t>
            </a:r>
            <a:r>
              <a:rPr dirty="0"/>
              <a:t>[11] + </a:t>
            </a:r>
            <a:r>
              <a:rPr lang="vi-VN" dirty="0"/>
              <a:t>BIT</a:t>
            </a:r>
            <a:r>
              <a:rPr dirty="0"/>
              <a:t>[10] + </a:t>
            </a:r>
            <a:r>
              <a:rPr lang="vi-VN" dirty="0"/>
              <a:t>BIT</a:t>
            </a:r>
            <a:r>
              <a:rPr dirty="0"/>
              <a:t>[8]</a:t>
            </a:r>
          </a:p>
        </p:txBody>
      </p:sp>
      <p:sp>
        <p:nvSpPr>
          <p:cNvPr id="814" name="In a Fenwick tree we may compute the prefix sum up to a certain index, which ultimately lets us perform range sum queries."/>
          <p:cNvSpPr/>
          <p:nvPr/>
        </p:nvSpPr>
        <p:spPr>
          <a:xfrm>
            <a:off x="4847667" y="1116796"/>
            <a:ext cx="8110066" cy="21339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r>
              <a:rPr lang="en-US"/>
              <a:t> </a:t>
            </a:r>
          </a:p>
        </p:txBody>
      </p:sp>
      <p:graphicFrame>
        <p:nvGraphicFramePr>
          <p:cNvPr id="815"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816" name="Find the prefix sum up to index 11."/>
          <p:cNvSpPr/>
          <p:nvPr/>
        </p:nvSpPr>
        <p:spPr>
          <a:xfrm>
            <a:off x="5954402" y="4046856"/>
            <a:ext cx="5896596"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Tìm tổng tiền tố đến chỉ số 11.​</a:t>
            </a:r>
            <a:endParaRPr lang="en-US" sz="3200">
              <a:latin typeface="Menlo"/>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19"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8"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2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8"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39"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0"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1"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2"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3"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4"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5"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46"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847" name="Find the prefix sum up to index 4."/>
          <p:cNvSpPr/>
          <p:nvPr/>
        </p:nvSpPr>
        <p:spPr>
          <a:xfrm>
            <a:off x="5954402" y="3772873"/>
            <a:ext cx="589659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Tìm tổng tiền tố đến chỉ số 4. </a:t>
            </a:r>
            <a:endParaRPr lang="en-US" sz="3200">
              <a:solidFill>
                <a:srgbClr val="E8EAED"/>
              </a:solidFill>
              <a:ea typeface="+mj-lt"/>
              <a:cs typeface="+mj-lt"/>
            </a:endParaRPr>
          </a:p>
          <a:p>
            <a:endParaRPr/>
          </a:p>
        </p:txBody>
      </p:sp>
      <p:sp>
        <p:nvSpPr>
          <p:cNvPr id="848" name="In a Fenwick tree we may compute the prefix sum up to a certain index, which ultimately lets us perform range sum queries."/>
          <p:cNvSpPr/>
          <p:nvPr/>
        </p:nvSpPr>
        <p:spPr>
          <a:xfrm>
            <a:off x="4847667" y="1147573"/>
            <a:ext cx="811006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p>
        </p:txBody>
      </p:sp>
      <p:graphicFrame>
        <p:nvGraphicFramePr>
          <p:cNvPr id="849"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5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1"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3"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4"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7"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8"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69"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0"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1"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2"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3"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4"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5"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6"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7"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8"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879"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880" name="sum = A[4]"/>
          <p:cNvSpPr/>
          <p:nvPr/>
        </p:nvSpPr>
        <p:spPr>
          <a:xfrm>
            <a:off x="7682013" y="5882005"/>
            <a:ext cx="244137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dirty="0"/>
              <a:t>sum = </a:t>
            </a:r>
            <a:r>
              <a:rPr lang="vi-VN" dirty="0"/>
              <a:t>BIT</a:t>
            </a:r>
            <a:r>
              <a:rPr dirty="0"/>
              <a:t>[4]</a:t>
            </a:r>
          </a:p>
        </p:txBody>
      </p:sp>
      <p:sp>
        <p:nvSpPr>
          <p:cNvPr id="881" name="In a Fenwick tree we may compute the prefix sum up to a certain index, which ultimately lets us perform range sum queries."/>
          <p:cNvSpPr/>
          <p:nvPr/>
        </p:nvSpPr>
        <p:spPr>
          <a:xfrm>
            <a:off x="4637795" y="1371641"/>
            <a:ext cx="8110066" cy="213391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Trong cây </a:t>
            </a:r>
            <a:r>
              <a:rPr lang="vi" sz="3200" err="1">
                <a:solidFill>
                  <a:srgbClr val="E8EAED"/>
                </a:solidFill>
                <a:ea typeface="+mj-lt"/>
                <a:cs typeface="+mj-lt"/>
              </a:rPr>
              <a:t>Fenwick</a:t>
            </a:r>
            <a:r>
              <a:rPr lang="vi" sz="3200">
                <a:solidFill>
                  <a:srgbClr val="E8EAED"/>
                </a:solidFill>
                <a:ea typeface="+mj-lt"/>
                <a:cs typeface="+mj-lt"/>
              </a:rPr>
              <a:t>, chúng ta có thể tính tổng tiền tố theo một chỉ số nhất định, điều này cuối cùng cho phép chúng ta thực hiện các truy vấn tổng phạm vi.</a:t>
            </a:r>
            <a:r>
              <a:rPr lang="vi">
                <a:solidFill>
                  <a:srgbClr val="E8EAED"/>
                </a:solidFill>
                <a:latin typeface="Consolas"/>
              </a:rPr>
              <a:t> </a:t>
            </a:r>
            <a:endParaRPr lang="en-US"/>
          </a:p>
        </p:txBody>
      </p:sp>
      <p:graphicFrame>
        <p:nvGraphicFramePr>
          <p:cNvPr id="882"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883" name="Find the prefix sum up to index 4."/>
          <p:cNvSpPr/>
          <p:nvPr/>
        </p:nvSpPr>
        <p:spPr>
          <a:xfrm>
            <a:off x="5954402" y="4046856"/>
            <a:ext cx="5896596"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Tìm tổng tiền tố đến chỉ số 4.​</a:t>
            </a:r>
            <a:endParaRPr lang="en-US" sz="3200">
              <a:latin typeface="Menlo"/>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8"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19"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0"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1"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2"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3"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4"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6"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2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3"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4"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5"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6"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7"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8"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39"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0"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1"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2"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3"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4"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45"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946" name="Let’s use prefix sums to compute the interval sum between [i, j]."/>
          <p:cNvSpPr/>
          <p:nvPr/>
        </p:nvSpPr>
        <p:spPr>
          <a:xfrm>
            <a:off x="5024971" y="1351904"/>
            <a:ext cx="7755458"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Hãy sử dụng tổng tiền tố để tính tổng khoảng giữa [i, j]. </a:t>
            </a:r>
            <a:endParaRPr lang="en-US" sz="3200">
              <a:solidFill>
                <a:srgbClr val="E8EAED"/>
              </a:solidFill>
              <a:ea typeface="+mj-lt"/>
              <a:cs typeface="+mj-lt"/>
            </a:endParaRPr>
          </a:p>
          <a:p>
            <a:endParaRPr/>
          </a:p>
        </p:txBody>
      </p:sp>
      <p:sp>
        <p:nvSpPr>
          <p:cNvPr id="947" name="Compute the interval sum between [11, 15]."/>
          <p:cNvSpPr/>
          <p:nvPr/>
        </p:nvSpPr>
        <p:spPr>
          <a:xfrm>
            <a:off x="5348002" y="3529309"/>
            <a:ext cx="710939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graphicFrame>
        <p:nvGraphicFramePr>
          <p:cNvPr id="948"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2"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5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6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78"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979" name="First we compute the prefix sum of [1, 15], then we will compute the prefix sum of [1,11) and get the difference."/>
          <p:cNvSpPr/>
          <p:nvPr/>
        </p:nvSpPr>
        <p:spPr>
          <a:xfrm>
            <a:off x="4479424" y="5092639"/>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endParaRPr/>
          </a:p>
        </p:txBody>
      </p:sp>
      <p:sp>
        <p:nvSpPr>
          <p:cNvPr id="980" name="Line"/>
          <p:cNvSpPr/>
          <p:nvPr/>
        </p:nvSpPr>
        <p:spPr>
          <a:xfrm flipV="1">
            <a:off x="7821313" y="6252222"/>
            <a:ext cx="4003663" cy="1962790"/>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981" name="Not inclusive! We want the value at position 11."/>
          <p:cNvSpPr/>
          <p:nvPr/>
        </p:nvSpPr>
        <p:spPr>
          <a:xfrm>
            <a:off x="4743327" y="8282762"/>
            <a:ext cx="7109396"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Không bao gồm 11 vì chúng ta đang muốn giá trị ở vị trí 11.​</a:t>
            </a:r>
            <a:endParaRPr lang="en-US" sz="3200" dirty="0">
              <a:latin typeface="Menlo"/>
            </a:endParaRPr>
          </a:p>
        </p:txBody>
      </p:sp>
      <p:graphicFrame>
        <p:nvGraphicFramePr>
          <p:cNvPr id="982"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983" name="Let’s use prefix sums to compute the interval sum between [i, j]."/>
          <p:cNvSpPr/>
          <p:nvPr/>
        </p:nvSpPr>
        <p:spPr>
          <a:xfrm>
            <a:off x="5024971" y="1640016"/>
            <a:ext cx="7755458"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Hãy sử dụng tổng tiền tố để tính tổng khoảng giữa [i, j].​</a:t>
            </a:r>
            <a:endParaRPr lang="en-US" sz="3200">
              <a:latin typeface="Menlo"/>
            </a:endParaRPr>
          </a:p>
        </p:txBody>
      </p:sp>
      <p:sp>
        <p:nvSpPr>
          <p:cNvPr id="984" name="Compute the interval sum between [11, 15]."/>
          <p:cNvSpPr/>
          <p:nvPr/>
        </p:nvSpPr>
        <p:spPr>
          <a:xfrm>
            <a:off x="5348002" y="3529309"/>
            <a:ext cx="7109396"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7"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8"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89"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0"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1"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2"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3"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4" name="Rectangle"/>
          <p:cNvSpPr/>
          <p:nvPr/>
        </p:nvSpPr>
        <p:spPr>
          <a:xfrm rot="21596204">
            <a:off x="3102161" y="1309882"/>
            <a:ext cx="142258" cy="118317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5"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6"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7"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8"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999"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0"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1"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2"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3"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4"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5"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6"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7"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8"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09"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10"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11"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12"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13"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14"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015"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
        <p:nvSpPr>
          <p:cNvPr id="1016"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endParaRPr/>
          </a:p>
        </p:txBody>
      </p:sp>
      <p:sp>
        <p:nvSpPr>
          <p:cNvPr id="1017" name="Sum of [1,15] = A[15]"/>
          <p:cNvSpPr/>
          <p:nvPr/>
        </p:nvSpPr>
        <p:spPr>
          <a:xfrm>
            <a:off x="4600671" y="5554867"/>
            <a:ext cx="3565079"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p>
        </p:txBody>
      </p:sp>
      <p:graphicFrame>
        <p:nvGraphicFramePr>
          <p:cNvPr id="1018"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1"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2"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3"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4"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5"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6"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7"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29"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0"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1"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2"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3"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4"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5"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6"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7"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8"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39"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0"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1"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2"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3"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4"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5"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6"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7"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48"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049" name="Sum of [1,15] = A[15]+A[14]"/>
          <p:cNvSpPr/>
          <p:nvPr/>
        </p:nvSpPr>
        <p:spPr>
          <a:xfrm>
            <a:off x="4600671" y="5554867"/>
            <a:ext cx="4833054"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r>
              <a:rPr lang="vi-VN" dirty="0"/>
              <a:t>]+BIT[</a:t>
            </a:r>
            <a:r>
              <a:rPr dirty="0"/>
              <a:t>14]</a:t>
            </a:r>
          </a:p>
        </p:txBody>
      </p:sp>
      <p:graphicFrame>
        <p:nvGraphicFramePr>
          <p:cNvPr id="1050"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051"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
        <p:nvSpPr>
          <p:cNvPr id="1052"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5"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6"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7"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8"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59"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0"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1"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2"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3"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4"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5"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6"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7"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8"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69"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0"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1"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2"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3"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4"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5"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6"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7"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8"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79"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0"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1"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2"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083" name="Sum of [1,15] = A[15]+A[14]+A[12]"/>
          <p:cNvSpPr/>
          <p:nvPr/>
        </p:nvSpPr>
        <p:spPr>
          <a:xfrm>
            <a:off x="4600671" y="5554867"/>
            <a:ext cx="6101029"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r>
              <a:rPr lang="vi-VN" dirty="0"/>
              <a:t>]+BIT[</a:t>
            </a:r>
            <a:r>
              <a:rPr dirty="0"/>
              <a:t>14</a:t>
            </a:r>
            <a:r>
              <a:rPr lang="vi-VN" dirty="0"/>
              <a:t>]+BIT[</a:t>
            </a:r>
            <a:r>
              <a:rPr dirty="0"/>
              <a:t>12]</a:t>
            </a:r>
          </a:p>
        </p:txBody>
      </p:sp>
      <p:graphicFrame>
        <p:nvGraphicFramePr>
          <p:cNvPr id="1084"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085"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
        <p:nvSpPr>
          <p:cNvPr id="1086"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89"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0"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1"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2"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3"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4"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5"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7"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8"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9"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0"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1"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8"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09"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0"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1"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2"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3"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4"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5"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16"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117" name="Sum of [1,15] = A[15]+A[14]+A[12]+A[8]"/>
          <p:cNvSpPr/>
          <p:nvPr/>
        </p:nvSpPr>
        <p:spPr>
          <a:xfrm>
            <a:off x="4600671" y="5554867"/>
            <a:ext cx="7179851"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r>
              <a:rPr lang="vi-VN" dirty="0"/>
              <a:t>]+BIT[</a:t>
            </a:r>
            <a:r>
              <a:rPr dirty="0"/>
              <a:t>14</a:t>
            </a:r>
            <a:r>
              <a:rPr lang="vi-VN" dirty="0"/>
              <a:t>]+BIT[</a:t>
            </a:r>
            <a:r>
              <a:rPr dirty="0"/>
              <a:t>12</a:t>
            </a:r>
            <a:r>
              <a:rPr lang="vi-VN" dirty="0"/>
              <a:t>]+BIT[</a:t>
            </a:r>
            <a:r>
              <a:rPr dirty="0"/>
              <a:t>8]</a:t>
            </a:r>
          </a:p>
        </p:txBody>
      </p:sp>
      <p:graphicFrame>
        <p:nvGraphicFramePr>
          <p:cNvPr id="1118"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119"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
        <p:nvSpPr>
          <p:cNvPr id="1120"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iven an array of integer values compute the range sum between index [i, j)."/>
          <p:cNvSpPr/>
          <p:nvPr/>
        </p:nvSpPr>
        <p:spPr>
          <a:xfrm>
            <a:off x="936733" y="2192780"/>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p:txBody>
      </p:sp>
      <p:graphicFrame>
        <p:nvGraphicFramePr>
          <p:cNvPr id="146" name="Table"/>
          <p:cNvGraphicFramePr/>
          <p:nvPr>
            <p:extLst>
              <p:ext uri="{D42A27DB-BD31-4B8C-83A1-F6EECF244321}">
                <p14:modId xmlns:p14="http://schemas.microsoft.com/office/powerpoint/2010/main" val="4088219050"/>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chemeClr val="accent6">
                              <a:hueOff val="-241736"/>
                              <a:satOff val="29413"/>
                              <a:lumOff val="20727"/>
                            </a:schemeClr>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7" name="Table"/>
          <p:cNvGraphicFramePr/>
          <p:nvPr>
            <p:extLst>
              <p:ext uri="{D42A27DB-BD31-4B8C-83A1-F6EECF244321}">
                <p14:modId xmlns:p14="http://schemas.microsoft.com/office/powerpoint/2010/main" val="3861164776"/>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4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149" name="Sum of A from [2,7) = 6 + 1 + 0 + -4 + 11 = 14"/>
          <p:cNvSpPr/>
          <p:nvPr/>
        </p:nvSpPr>
        <p:spPr>
          <a:xfrm>
            <a:off x="508869" y="6274082"/>
            <a:ext cx="12508122"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400"/>
            </a:lvl1pPr>
          </a:lstStyle>
          <a:p>
            <a:r>
              <a:t>Sum of A from [2,7) = 6 + 1 + 0 + -4 + 11 = 14</a:t>
            </a:r>
          </a:p>
        </p:txBody>
      </p:sp>
      <p:sp>
        <p:nvSpPr>
          <p:cNvPr id="150" name="Sum of A from [0,4) = 5 + -3 + 6 + 1 = 9"/>
          <p:cNvSpPr/>
          <p:nvPr/>
        </p:nvSpPr>
        <p:spPr>
          <a:xfrm>
            <a:off x="508869" y="6841005"/>
            <a:ext cx="12508122" cy="609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l">
              <a:defRPr sz="3400"/>
            </a:lvl1pPr>
          </a:lstStyle>
          <a:p>
            <a:r>
              <a:t>Sum of A from [0,4) = 5 + -3 + 6 + 1 = 9</a:t>
            </a:r>
          </a:p>
        </p:txBody>
      </p:sp>
      <p:sp>
        <p:nvSpPr>
          <p:cNvPr id="151" name="Fenwick Tree Motivation"/>
          <p:cNvSpPr>
            <a:spLocks noGrp="1"/>
          </p:cNvSpPr>
          <p:nvPr>
            <p:ph type="title"/>
          </p:nvPr>
        </p:nvSpPr>
        <p:spPr>
          <a:xfrm>
            <a:off x="-445416" y="-17906"/>
            <a:ext cx="13895632" cy="2702812"/>
          </a:xfrm>
          <a:prstGeom prst="rect">
            <a:avLst/>
          </a:prstGeom>
        </p:spPr>
        <p:txBody>
          <a:bodyPr>
            <a:normAutofit/>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2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1"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3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4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0"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151"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endParaRPr/>
          </a:p>
        </p:txBody>
      </p:sp>
      <p:sp>
        <p:nvSpPr>
          <p:cNvPr id="1152"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
        <p:nvSpPr>
          <p:cNvPr id="1153" name="Sum of [1,15] = A[15]+A[14]+A[12]+A[8]"/>
          <p:cNvSpPr/>
          <p:nvPr/>
        </p:nvSpPr>
        <p:spPr>
          <a:xfrm>
            <a:off x="4600671" y="5554867"/>
            <a:ext cx="7179851"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r>
              <a:rPr lang="vi-VN" dirty="0"/>
              <a:t>BIT</a:t>
            </a:r>
            <a:r>
              <a:rPr dirty="0"/>
              <a:t>[14</a:t>
            </a:r>
            <a:r>
              <a:rPr lang="vi-VN" dirty="0"/>
              <a:t>]+BIT[</a:t>
            </a:r>
            <a:r>
              <a:rPr dirty="0"/>
              <a:t>12</a:t>
            </a:r>
            <a:r>
              <a:rPr lang="vi-VN" dirty="0"/>
              <a:t>]+BIT[</a:t>
            </a:r>
            <a:r>
              <a:rPr dirty="0"/>
              <a:t>8]</a:t>
            </a:r>
          </a:p>
        </p:txBody>
      </p:sp>
      <p:sp>
        <p:nvSpPr>
          <p:cNvPr id="1154" name="Sum of [1,11) = A[10]"/>
          <p:cNvSpPr/>
          <p:nvPr/>
        </p:nvSpPr>
        <p:spPr>
          <a:xfrm>
            <a:off x="4600671" y="6100967"/>
            <a:ext cx="3563476"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[1,11) = </a:t>
            </a:r>
            <a:r>
              <a:rPr lang="vi-VN" dirty="0"/>
              <a:t>BIT</a:t>
            </a:r>
            <a:r>
              <a:rPr dirty="0"/>
              <a:t>[10]</a:t>
            </a:r>
          </a:p>
        </p:txBody>
      </p:sp>
      <p:graphicFrame>
        <p:nvGraphicFramePr>
          <p:cNvPr id="1155"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8"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59"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0"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1"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2"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3"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4"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6"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6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3"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4"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5"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6"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7"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8"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79"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0"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1"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2"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3"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4"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85"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186" name="Sum of [1,15] = A[15]+A[14]+A[12]+A[8]"/>
          <p:cNvSpPr/>
          <p:nvPr/>
        </p:nvSpPr>
        <p:spPr>
          <a:xfrm>
            <a:off x="4600671" y="5554867"/>
            <a:ext cx="7179851"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r>
              <a:rPr lang="vi-VN" dirty="0"/>
              <a:t>]+BIT[</a:t>
            </a:r>
            <a:r>
              <a:rPr dirty="0"/>
              <a:t>14</a:t>
            </a:r>
            <a:r>
              <a:rPr lang="vi-VN" dirty="0"/>
              <a:t>]+BIT[</a:t>
            </a:r>
            <a:r>
              <a:rPr dirty="0"/>
              <a:t>12</a:t>
            </a:r>
            <a:r>
              <a:rPr lang="vi-VN" dirty="0"/>
              <a:t>]+BIT[</a:t>
            </a:r>
            <a:r>
              <a:rPr dirty="0"/>
              <a:t>8]</a:t>
            </a:r>
          </a:p>
        </p:txBody>
      </p:sp>
      <p:sp>
        <p:nvSpPr>
          <p:cNvPr id="1187" name="Sum of [1,11) = A[10]+A[8]"/>
          <p:cNvSpPr/>
          <p:nvPr/>
        </p:nvSpPr>
        <p:spPr>
          <a:xfrm>
            <a:off x="4600671" y="6100967"/>
            <a:ext cx="4642296"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[1,11) = </a:t>
            </a:r>
            <a:r>
              <a:rPr lang="vi-VN" dirty="0"/>
              <a:t>BIT</a:t>
            </a:r>
            <a:r>
              <a:rPr dirty="0"/>
              <a:t>[10</a:t>
            </a:r>
            <a:r>
              <a:rPr lang="vi-VN" dirty="0"/>
              <a:t>]+BIT[</a:t>
            </a:r>
            <a:r>
              <a:rPr dirty="0"/>
              <a:t>8]</a:t>
            </a:r>
          </a:p>
        </p:txBody>
      </p:sp>
      <p:graphicFrame>
        <p:nvGraphicFramePr>
          <p:cNvPr id="1188"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189" name="First we compute the prefix sum of [1, 15], then we will compute the prefix sum of [1,11) and get the difference."/>
          <p:cNvSpPr/>
          <p:nvPr/>
        </p:nvSpPr>
        <p:spPr>
          <a:xfrm>
            <a:off x="4341570" y="2290762"/>
            <a:ext cx="8607624" cy="2184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ea typeface="+mj-lt"/>
                <a:cs typeface="+mj-lt"/>
              </a:rPr>
              <a:t>Đầu tiên chúng ta tính tổng tiền tố của [1, 15], sau đó chúng ta tính tổng tiền tố của [1,11) và nhận được chênh lệch. </a:t>
            </a:r>
            <a:endParaRPr lang="en-US" sz="3200">
              <a:solidFill>
                <a:srgbClr val="E8EAED"/>
              </a:solidFill>
              <a:ea typeface="+mj-lt"/>
              <a:cs typeface="+mj-lt"/>
            </a:endParaRPr>
          </a:p>
          <a:p>
            <a:r>
              <a:t>.</a:t>
            </a:r>
          </a:p>
        </p:txBody>
      </p:sp>
      <p:sp>
        <p:nvSpPr>
          <p:cNvPr id="1190" name="Compute the interval sum between [11, 15]."/>
          <p:cNvSpPr/>
          <p:nvPr/>
        </p:nvSpPr>
        <p:spPr>
          <a:xfrm>
            <a:off x="5316094" y="1002009"/>
            <a:ext cx="71093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en-US" sz="3200" err="1">
                <a:solidFill>
                  <a:srgbClr val="E8EAED"/>
                </a:solidFill>
                <a:ea typeface="+mj-lt"/>
                <a:cs typeface="+mj-lt"/>
              </a:rPr>
              <a:t>Tính</a:t>
            </a:r>
            <a:r>
              <a:rPr lang="en-US" sz="3200">
                <a:solidFill>
                  <a:srgbClr val="E8EAED"/>
                </a:solidFill>
                <a:ea typeface="+mj-lt"/>
                <a:cs typeface="+mj-lt"/>
              </a:rPr>
              <a:t> </a:t>
            </a:r>
            <a:r>
              <a:rPr lang="en-US" sz="3200" err="1">
                <a:solidFill>
                  <a:srgbClr val="E8EAED"/>
                </a:solidFill>
                <a:ea typeface="+mj-lt"/>
                <a:cs typeface="+mj-lt"/>
              </a:rPr>
              <a:t>tổng</a:t>
            </a:r>
            <a:r>
              <a:rPr lang="en-US" sz="3200">
                <a:solidFill>
                  <a:srgbClr val="E8EAED"/>
                </a:solidFill>
                <a:ea typeface="+mj-lt"/>
                <a:cs typeface="+mj-lt"/>
              </a:rPr>
              <a:t> </a:t>
            </a:r>
            <a:r>
              <a:rPr lang="en-US" sz="3200" err="1">
                <a:solidFill>
                  <a:srgbClr val="E8EAED"/>
                </a:solidFill>
                <a:ea typeface="+mj-lt"/>
                <a:cs typeface="+mj-lt"/>
              </a:rPr>
              <a:t>khoảng</a:t>
            </a:r>
            <a:r>
              <a:rPr lang="en-US" sz="3200">
                <a:solidFill>
                  <a:srgbClr val="E8EAED"/>
                </a:solidFill>
                <a:ea typeface="+mj-lt"/>
                <a:cs typeface="+mj-lt"/>
              </a:rPr>
              <a:t> </a:t>
            </a:r>
            <a:r>
              <a:rPr lang="en-US" sz="3200" err="1">
                <a:solidFill>
                  <a:srgbClr val="E8EAED"/>
                </a:solidFill>
                <a:ea typeface="+mj-lt"/>
                <a:cs typeface="+mj-lt"/>
              </a:rPr>
              <a:t>giữa</a:t>
            </a:r>
            <a:r>
              <a:rPr lang="en-US" sz="3200">
                <a:solidFill>
                  <a:srgbClr val="E8EAED"/>
                </a:solidFill>
                <a:ea typeface="+mj-lt"/>
                <a:cs typeface="+mj-lt"/>
              </a:rPr>
              <a:t> [11, 15].</a:t>
            </a:r>
          </a:p>
          <a:p>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19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0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1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20" name="Range Queries"/>
          <p:cNvSpPr/>
          <p:nvPr/>
        </p:nvSpPr>
        <p:spPr>
          <a:xfrm>
            <a:off x="7202714" y="103505"/>
            <a:ext cx="3399970"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800"/>
            </a:lvl1pPr>
          </a:lstStyle>
          <a:p>
            <a:r>
              <a:rPr lang="vi" sz="3600" b="1" dirty="0">
                <a:solidFill>
                  <a:srgbClr val="E8EAED"/>
                </a:solidFill>
                <a:ea typeface="+mj-lt"/>
                <a:cs typeface="+mj-lt"/>
              </a:rPr>
              <a:t>Truy vấn phạm vi</a:t>
            </a:r>
            <a:endParaRPr lang="vi-VN" dirty="0"/>
          </a:p>
        </p:txBody>
      </p:sp>
      <p:sp>
        <p:nvSpPr>
          <p:cNvPr id="1221" name="Sum of [1,15] = A[15]+A[14]+A[12]+A[8]"/>
          <p:cNvSpPr/>
          <p:nvPr/>
        </p:nvSpPr>
        <p:spPr>
          <a:xfrm>
            <a:off x="4600671" y="5554867"/>
            <a:ext cx="7179851"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[1,15] = </a:t>
            </a:r>
            <a:r>
              <a:rPr lang="vi-VN" dirty="0"/>
              <a:t>BIT</a:t>
            </a:r>
            <a:r>
              <a:rPr dirty="0"/>
              <a:t>[15]+</a:t>
            </a:r>
            <a:r>
              <a:rPr lang="vi-VN" dirty="0"/>
              <a:t>BIT</a:t>
            </a:r>
            <a:r>
              <a:rPr dirty="0"/>
              <a:t>[14</a:t>
            </a:r>
            <a:r>
              <a:rPr lang="vi-VN" dirty="0"/>
              <a:t>]+BIT[</a:t>
            </a:r>
            <a:r>
              <a:rPr dirty="0"/>
              <a:t>12</a:t>
            </a:r>
            <a:r>
              <a:rPr lang="vi-VN" dirty="0"/>
              <a:t>]+BIT[</a:t>
            </a:r>
            <a:r>
              <a:rPr dirty="0"/>
              <a:t>8]</a:t>
            </a:r>
          </a:p>
        </p:txBody>
      </p:sp>
      <p:sp>
        <p:nvSpPr>
          <p:cNvPr id="1222" name="Sum of [1,11) = A[10]+A[8]"/>
          <p:cNvSpPr/>
          <p:nvPr/>
        </p:nvSpPr>
        <p:spPr>
          <a:xfrm>
            <a:off x="4600671" y="6100967"/>
            <a:ext cx="4642296" cy="54886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900"/>
            </a:lvl1pPr>
          </a:lstStyle>
          <a:p>
            <a:r>
              <a:rPr dirty="0"/>
              <a:t>Sum of [1,11) = </a:t>
            </a:r>
            <a:r>
              <a:rPr lang="vi-VN" dirty="0"/>
              <a:t>BIT</a:t>
            </a:r>
            <a:r>
              <a:rPr dirty="0"/>
              <a:t>[10</a:t>
            </a:r>
            <a:r>
              <a:rPr lang="vi-VN" dirty="0"/>
              <a:t>]+BIT[</a:t>
            </a:r>
            <a:r>
              <a:rPr dirty="0"/>
              <a:t>8]</a:t>
            </a:r>
          </a:p>
        </p:txBody>
      </p:sp>
      <p:sp>
        <p:nvSpPr>
          <p:cNvPr id="1223" name="(A[15]+A[14]+A[12]+A[8])-(A[10]+A[8])"/>
          <p:cNvSpPr/>
          <p:nvPr/>
        </p:nvSpPr>
        <p:spPr>
          <a:xfrm>
            <a:off x="4491198" y="7916823"/>
            <a:ext cx="7445949" cy="53347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defRPr sz="2800"/>
            </a:lvl1pPr>
          </a:lstStyle>
          <a:p>
            <a:r>
              <a:rPr lang="vi-VN" dirty="0"/>
              <a:t>(BIT[</a:t>
            </a:r>
            <a:r>
              <a:rPr dirty="0"/>
              <a:t>15</a:t>
            </a:r>
            <a:r>
              <a:rPr lang="vi-VN" dirty="0"/>
              <a:t>]+BIT[</a:t>
            </a:r>
            <a:r>
              <a:rPr dirty="0"/>
              <a:t>14]+</a:t>
            </a:r>
            <a:r>
              <a:rPr lang="vi-VN" dirty="0"/>
              <a:t>BIT</a:t>
            </a:r>
            <a:r>
              <a:rPr dirty="0"/>
              <a:t>[12</a:t>
            </a:r>
            <a:r>
              <a:rPr lang="vi-VN" dirty="0"/>
              <a:t>]+BIT[</a:t>
            </a:r>
            <a:r>
              <a:rPr dirty="0"/>
              <a:t>8</a:t>
            </a:r>
            <a:r>
              <a:rPr lang="vi-VN" dirty="0"/>
              <a:t>]) </a:t>
            </a:r>
            <a:r>
              <a:rPr lang="vi-VN" dirty="0">
                <a:solidFill>
                  <a:schemeClr val="accent2">
                    <a:lumMod val="60000"/>
                    <a:lumOff val="40000"/>
                  </a:schemeClr>
                </a:solidFill>
              </a:rPr>
              <a:t>- </a:t>
            </a:r>
            <a:r>
              <a:rPr lang="vi-VN" dirty="0"/>
              <a:t>(BIT[</a:t>
            </a:r>
            <a:r>
              <a:rPr dirty="0"/>
              <a:t>10</a:t>
            </a:r>
            <a:r>
              <a:rPr lang="vi-VN" dirty="0"/>
              <a:t>]+BIT[</a:t>
            </a:r>
            <a:r>
              <a:rPr dirty="0"/>
              <a:t>8])</a:t>
            </a:r>
          </a:p>
        </p:txBody>
      </p:sp>
      <p:sp>
        <p:nvSpPr>
          <p:cNvPr id="1224" name="Range sum:"/>
          <p:cNvSpPr/>
          <p:nvPr/>
        </p:nvSpPr>
        <p:spPr>
          <a:xfrm>
            <a:off x="7075561" y="7296463"/>
            <a:ext cx="2866878"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Range sum:</a:t>
            </a:r>
          </a:p>
        </p:txBody>
      </p:sp>
      <p:graphicFrame>
        <p:nvGraphicFramePr>
          <p:cNvPr id="1225"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226" name="First we compute the prefix sum of [1, 15], then we will compute the prefix sum of [1,11) and get the difference."/>
          <p:cNvSpPr/>
          <p:nvPr/>
        </p:nvSpPr>
        <p:spPr>
          <a:xfrm>
            <a:off x="4341570" y="2593002"/>
            <a:ext cx="8607624" cy="157992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Đầu tiên chúng ta tính tổng tiền tố của [1, 15], sau đó chúng ta tính tổng tiền tố của [1,11) và nhận được chênh lệch.​</a:t>
            </a:r>
            <a:endParaRPr lang="en-US" sz="3200">
              <a:latin typeface="Menlo"/>
            </a:endParaRPr>
          </a:p>
        </p:txBody>
      </p:sp>
      <p:sp>
        <p:nvSpPr>
          <p:cNvPr id="1227" name="Compute the interval sum between [11, 15]."/>
          <p:cNvSpPr/>
          <p:nvPr/>
        </p:nvSpPr>
        <p:spPr>
          <a:xfrm>
            <a:off x="5316094" y="998993"/>
            <a:ext cx="7109397" cy="114903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br>
              <a:rPr lang="en-US"/>
            </a:br>
            <a:r>
              <a:rPr lang="en-US" sz="3200" err="1">
                <a:solidFill>
                  <a:srgbClr val="E8EAED"/>
                </a:solidFill>
                <a:latin typeface="Menlo"/>
                <a:cs typeface="Arial"/>
              </a:rPr>
              <a:t>Tính</a:t>
            </a:r>
            <a:r>
              <a:rPr lang="en-US" sz="3200">
                <a:solidFill>
                  <a:srgbClr val="E8EAED"/>
                </a:solidFill>
                <a:latin typeface="Menlo"/>
                <a:cs typeface="Arial"/>
              </a:rPr>
              <a:t> </a:t>
            </a:r>
            <a:r>
              <a:rPr lang="en-US" sz="3200" err="1">
                <a:solidFill>
                  <a:srgbClr val="E8EAED"/>
                </a:solidFill>
                <a:latin typeface="Menlo"/>
                <a:cs typeface="Arial"/>
              </a:rPr>
              <a:t>tổng</a:t>
            </a:r>
            <a:r>
              <a:rPr lang="en-US" sz="3200">
                <a:solidFill>
                  <a:srgbClr val="E8EAED"/>
                </a:solidFill>
                <a:latin typeface="Menlo"/>
                <a:cs typeface="Arial"/>
              </a:rPr>
              <a:t> </a:t>
            </a:r>
            <a:r>
              <a:rPr lang="en-US" sz="3200" err="1">
                <a:solidFill>
                  <a:srgbClr val="E8EAED"/>
                </a:solidFill>
                <a:latin typeface="Menlo"/>
                <a:cs typeface="Arial"/>
              </a:rPr>
              <a:t>khoảng</a:t>
            </a:r>
            <a:r>
              <a:rPr lang="en-US" sz="3200">
                <a:solidFill>
                  <a:srgbClr val="E8EAED"/>
                </a:solidFill>
                <a:latin typeface="Menlo"/>
                <a:cs typeface="Arial"/>
              </a:rPr>
              <a:t> </a:t>
            </a:r>
            <a:r>
              <a:rPr lang="en-US" sz="3200" err="1">
                <a:solidFill>
                  <a:srgbClr val="E8EAED"/>
                </a:solidFill>
                <a:latin typeface="Menlo"/>
                <a:cs typeface="Arial"/>
              </a:rPr>
              <a:t>giữa</a:t>
            </a:r>
            <a:r>
              <a:rPr lang="en-US" sz="3200">
                <a:solidFill>
                  <a:srgbClr val="E8EAED"/>
                </a:solidFill>
                <a:latin typeface="Menlo"/>
                <a:cs typeface="Arial"/>
              </a:rPr>
              <a:t> [11, 15].</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1"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28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8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9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0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0"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311" name="Instead of querying a range to find the interval sum we want to update a cell in our array."/>
          <p:cNvSpPr/>
          <p:nvPr/>
        </p:nvSpPr>
        <p:spPr>
          <a:xfrm>
            <a:off x="4503889" y="5034931"/>
            <a:ext cx="7984729" cy="210314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vi" sz="3200" dirty="0">
                <a:solidFill>
                  <a:srgbClr val="E8EAED"/>
                </a:solidFill>
                <a:ea typeface="+mj-lt"/>
                <a:cs typeface="+mj-lt"/>
              </a:rPr>
              <a:t>Để truy vấn một phạm vi để tìm tổng khoảng, thì ta sẽ cập nhật một ô trong mảng của mình. </a:t>
            </a:r>
          </a:p>
          <a:p>
            <a:endParaRPr lang="vi" sz="3200" dirty="0">
              <a:solidFill>
                <a:srgbClr val="E8EAED"/>
              </a:solidFill>
            </a:endParaRPr>
          </a:p>
          <a:p>
            <a:endParaRPr lang="vi-VN"/>
          </a:p>
        </p:txBody>
      </p:sp>
      <p:sp>
        <p:nvSpPr>
          <p:cNvPr id="2" name="Hộp Văn bản 1">
            <a:extLst>
              <a:ext uri="{FF2B5EF4-FFF2-40B4-BE49-F238E27FC236}">
                <a16:creationId xmlns:a16="http://schemas.microsoft.com/office/drawing/2014/main" id="{21790B51-212E-8EEC-297C-BB8EDD3C5A2F}"/>
              </a:ext>
            </a:extLst>
          </p:cNvPr>
          <p:cNvSpPr txBox="1"/>
          <p:nvPr/>
        </p:nvSpPr>
        <p:spPr>
          <a:xfrm>
            <a:off x="5223972" y="2047605"/>
            <a:ext cx="7265381" cy="17645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vi-VN" dirty="0"/>
              <a:t>Ở trên ta tính tổng bằng cách nhìn trực quan vậy khi đưa vào thuật toán thì phải triển khai như thế nào?</a:t>
            </a:r>
            <a:endParaRPr lang="vi-VN" sz="3600" b="0" i="0" u="none" strike="noStrike" cap="none" spc="0" normalizeH="0" baseline="0" dirty="0">
              <a:ln>
                <a:noFill/>
              </a:ln>
              <a:solidFill>
                <a:srgbClr val="FFFFFF"/>
              </a:solidFill>
              <a:effectLst/>
              <a:uFillTx/>
              <a:latin typeface="+mj-lt"/>
              <a:ea typeface="+mj-ea"/>
              <a:cs typeface="+mj-cs"/>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1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3"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29"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0"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1"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2"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3"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4"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5"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6"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7"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8"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39"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0"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1"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342" name="Recall that with range queries we cascaded down from the current index by continuously removing the LSB."/>
          <p:cNvSpPr/>
          <p:nvPr/>
        </p:nvSpPr>
        <p:spPr>
          <a:xfrm>
            <a:off x="4745797" y="2819010"/>
            <a:ext cx="7984729" cy="404213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400"/>
            </a:pPr>
            <a:r>
              <a:rPr lang="vi" sz="3200" dirty="0">
                <a:solidFill>
                  <a:srgbClr val="E8EAED"/>
                </a:solidFill>
                <a:latin typeface="Menlo"/>
              </a:rPr>
              <a:t>Hãy nhớ lại rằng với các truy vấn phạm vi để tính tổng: </a:t>
            </a:r>
            <a:endParaRPr lang="en-US" sz="3200" dirty="0">
              <a:latin typeface="Menlo"/>
            </a:endParaRPr>
          </a:p>
          <a:p>
            <a:pPr>
              <a:defRPr sz="3400"/>
            </a:pPr>
            <a:r>
              <a:rPr lang="vi" sz="3200" dirty="0">
                <a:solidFill>
                  <a:srgbClr val="E8EAED"/>
                </a:solidFill>
                <a:latin typeface="Menlo"/>
              </a:rPr>
              <a:t>Cách 1: xếp tầng từ chỉ mục hiện tại bằng cách liên tục xóa</a:t>
            </a:r>
            <a:r>
              <a:rPr lang="vi" sz="3200" dirty="0">
                <a:solidFill>
                  <a:schemeClr val="accent2">
                    <a:lumMod val="60000"/>
                    <a:lumOff val="40000"/>
                  </a:schemeClr>
                </a:solidFill>
                <a:latin typeface="Menlo"/>
              </a:rPr>
              <a:t> LSB</a:t>
            </a:r>
            <a:r>
              <a:rPr lang="vi" sz="3200" dirty="0">
                <a:solidFill>
                  <a:srgbClr val="E8EAED"/>
                </a:solidFill>
                <a:latin typeface="Menlo"/>
              </a:rPr>
              <a:t>.​</a:t>
            </a:r>
          </a:p>
          <a:p>
            <a:pPr algn="l">
              <a:defRPr sz="3400"/>
            </a:pPr>
            <a:r>
              <a:rPr lang="vi" sz="3200" dirty="0">
                <a:solidFill>
                  <a:srgbClr val="E8EAED"/>
                </a:solidFill>
                <a:latin typeface="Menlo"/>
              </a:rPr>
              <a:t>  Cách 2:</a:t>
            </a:r>
          </a:p>
          <a:p>
            <a:pPr algn="l">
              <a:defRPr sz="3400"/>
            </a:pPr>
            <a:r>
              <a:rPr lang="vi" sz="3200" dirty="0">
                <a:solidFill>
                  <a:srgbClr val="E8EAED"/>
                </a:solidFill>
                <a:ea typeface="+mj-lt"/>
                <a:cs typeface="+mj-lt"/>
              </a:rPr>
              <a:t>     * B1) Tìm bù 2 của </a:t>
            </a:r>
            <a:r>
              <a:rPr lang="vi" sz="3200" dirty="0" err="1">
                <a:solidFill>
                  <a:srgbClr val="E8EAED"/>
                </a:solidFill>
                <a:ea typeface="+mj-lt"/>
                <a:cs typeface="+mj-lt"/>
              </a:rPr>
              <a:t>index</a:t>
            </a:r>
            <a:endParaRPr lang="vi" dirty="0" err="1"/>
          </a:p>
          <a:p>
            <a:pPr algn="l">
              <a:defRPr sz="3400"/>
            </a:pPr>
            <a:r>
              <a:rPr lang="vi" sz="3200" dirty="0">
                <a:solidFill>
                  <a:srgbClr val="E8EAED"/>
                </a:solidFill>
                <a:ea typeface="+mj-lt"/>
                <a:cs typeface="+mj-lt"/>
              </a:rPr>
              <a:t>     * B2) AND số bù 2 với </a:t>
            </a:r>
            <a:r>
              <a:rPr lang="vi" sz="3200" dirty="0" err="1">
                <a:solidFill>
                  <a:srgbClr val="E8EAED"/>
                </a:solidFill>
                <a:ea typeface="+mj-lt"/>
                <a:cs typeface="+mj-lt"/>
              </a:rPr>
              <a:t>index</a:t>
            </a:r>
            <a:endParaRPr lang="vi" dirty="0" err="1"/>
          </a:p>
          <a:p>
            <a:pPr algn="l">
              <a:defRPr sz="3400"/>
            </a:pPr>
            <a:r>
              <a:rPr lang="vi" sz="3200" dirty="0">
                <a:solidFill>
                  <a:srgbClr val="E8EAED"/>
                </a:solidFill>
                <a:ea typeface="+mj-lt"/>
                <a:cs typeface="+mj-lt"/>
              </a:rPr>
              <a:t>     * B3) </a:t>
            </a:r>
            <a:r>
              <a:rPr lang="vi" sz="3200" err="1">
                <a:solidFill>
                  <a:srgbClr val="E8EAED"/>
                </a:solidFill>
                <a:ea typeface="+mj-lt"/>
                <a:cs typeface="+mj-lt"/>
              </a:rPr>
              <a:t>index</a:t>
            </a:r>
            <a:r>
              <a:rPr lang="vi" sz="3200" dirty="0">
                <a:solidFill>
                  <a:srgbClr val="E8EAED"/>
                </a:solidFill>
                <a:ea typeface="+mj-lt"/>
                <a:cs typeface="+mj-lt"/>
              </a:rPr>
              <a:t> </a:t>
            </a:r>
            <a:r>
              <a:rPr lang="vi" sz="3200" dirty="0">
                <a:solidFill>
                  <a:schemeClr val="accent2">
                    <a:lumMod val="60000"/>
                    <a:lumOff val="40000"/>
                  </a:schemeClr>
                </a:solidFill>
                <a:ea typeface="+mj-lt"/>
                <a:cs typeface="+mj-lt"/>
              </a:rPr>
              <a:t>-</a:t>
            </a:r>
            <a:r>
              <a:rPr lang="vi" sz="3200" dirty="0">
                <a:solidFill>
                  <a:srgbClr val="E8EAED"/>
                </a:solidFill>
                <a:ea typeface="+mj-lt"/>
                <a:cs typeface="+mj-lt"/>
              </a:rPr>
              <a:t> số tạo ra sau B2</a:t>
            </a:r>
            <a:endParaRPr lang="vi" dirty="0"/>
          </a:p>
        </p:txBody>
      </p:sp>
      <p:graphicFrame>
        <p:nvGraphicFramePr>
          <p:cNvPr id="1343"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344" name="Instead of querying a range to find the interval sum we want to update a cell in our array."/>
          <p:cNvSpPr/>
          <p:nvPr/>
        </p:nvSpPr>
        <p:spPr>
          <a:xfrm>
            <a:off x="4744658" y="1258889"/>
            <a:ext cx="7984729" cy="161069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r>
              <a:rPr lang="vi" sz="3200" dirty="0">
                <a:solidFill>
                  <a:srgbClr val="E8EAED"/>
                </a:solidFill>
                <a:ea typeface="+mj-lt"/>
                <a:cs typeface="+mj-lt"/>
              </a:rPr>
              <a:t>Để truy vấn một phạm vi để tìm tổng khoảng, thì ta sẽ cập nhật một ô trong mảng của mình. </a:t>
            </a:r>
          </a:p>
          <a:p>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8"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4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4"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5"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6"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7"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8"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59"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0"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1"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2"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3"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4"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5"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6"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7"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8"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69"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0"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1"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2"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3"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74"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375" name="13 = 11012, 11012-00012 = 1100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1376" name="12 = 11002"/>
          <p:cNvSpPr/>
          <p:nvPr/>
        </p:nvSpPr>
        <p:spPr>
          <a:xfrm>
            <a:off x="4741640" y="6826249"/>
            <a:ext cx="277512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12 = 1100</a:t>
            </a:r>
            <a:r>
              <a:rPr baseline="-5999"/>
              <a:t>2</a:t>
            </a:r>
          </a:p>
        </p:txBody>
      </p:sp>
      <p:sp>
        <p:nvSpPr>
          <p:cNvPr id="1377" name="Line"/>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1378" name="Table"/>
          <p:cNvGraphicFramePr/>
          <p:nvPr>
            <p:extLst>
              <p:ext uri="{D42A27DB-BD31-4B8C-83A1-F6EECF244321}">
                <p14:modId xmlns:p14="http://schemas.microsoft.com/office/powerpoint/2010/main" val="1139350693"/>
              </p:ext>
            </p:extLst>
          </p:nvPr>
        </p:nvGraphicFramePr>
        <p:xfrm>
          <a:off x="736255" y="85070"/>
          <a:ext cx="2761424" cy="9583456"/>
        </p:xfrm>
        <a:graphic>
          <a:graphicData uri="http://schemas.openxmlformats.org/drawingml/2006/table">
            <a:tbl>
              <a:tblPr>
                <a:tableStyleId>{4C3C2611-4C71-4FC5-86AE-919BDF0F9419}</a:tableStyleId>
              </a:tblPr>
              <a:tblGrid>
                <a:gridCol w="532450">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4">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dirty="0"/>
                        <a:t>10000</a:t>
                      </a:r>
                      <a:r>
                        <a:rPr baseline="-5999" dirty="0"/>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01100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01000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00100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00011</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dirty="0"/>
                        <a:t>_</a:t>
                      </a:r>
                      <a:r>
                        <a:rPr dirty="0"/>
                        <a:t>00010</a:t>
                      </a:r>
                      <a:r>
                        <a:rPr baseline="-5999" dirty="0"/>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dirty="0">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dirty="0"/>
                        <a:t>_</a:t>
                      </a:r>
                      <a:r>
                        <a:rPr dirty="0"/>
                        <a:t>00001</a:t>
                      </a:r>
                      <a:r>
                        <a:rPr baseline="-5999" dirty="0"/>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379" name="Recall that with range queries we cascaded down from the current index by continuously removing the LSB."/>
          <p:cNvSpPr/>
          <p:nvPr/>
        </p:nvSpPr>
        <p:spPr>
          <a:xfrm>
            <a:off x="4745796" y="1918035"/>
            <a:ext cx="7984729" cy="3549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400"/>
            </a:pPr>
            <a:r>
              <a:rPr lang="vi" sz="3200" dirty="0">
                <a:solidFill>
                  <a:srgbClr val="E8EAED"/>
                </a:solidFill>
                <a:latin typeface="Segoe UI"/>
                <a:cs typeface="Segoe UI"/>
              </a:rPr>
              <a:t>Cách 1: xếp tầng từ chỉ mục hiện tại bằng cách liên tục xóa </a:t>
            </a:r>
            <a:r>
              <a:rPr lang="vi" sz="3200" dirty="0">
                <a:solidFill>
                  <a:schemeClr val="accent2">
                    <a:lumMod val="60000"/>
                    <a:lumOff val="40000"/>
                  </a:schemeClr>
                </a:solidFill>
                <a:latin typeface="Segoe UI"/>
                <a:cs typeface="Segoe UI"/>
              </a:rPr>
              <a:t>LSB</a:t>
            </a:r>
            <a:endParaRPr lang="en-US" sz="3200" dirty="0">
              <a:solidFill>
                <a:schemeClr val="accent2">
                  <a:lumMod val="60000"/>
                  <a:lumOff val="40000"/>
                </a:schemeClr>
              </a:solidFill>
              <a:latin typeface="Segoe UI"/>
              <a:cs typeface="Segoe UI"/>
            </a:endParaRPr>
          </a:p>
          <a:p>
            <a:pPr algn="l">
              <a:defRPr sz="3400"/>
            </a:pPr>
            <a:r>
              <a:rPr lang="vi" sz="3200" dirty="0">
                <a:solidFill>
                  <a:srgbClr val="E8EAED"/>
                </a:solidFill>
                <a:latin typeface="Segoe UI"/>
                <a:cs typeface="Segoe UI"/>
              </a:rPr>
              <a:t>  Cách 2:</a:t>
            </a:r>
            <a:endParaRPr lang="en-US" sz="3200" dirty="0">
              <a:solidFill>
                <a:srgbClr val="34F8FF"/>
              </a:solidFill>
              <a:latin typeface="Segoe UI"/>
              <a:cs typeface="Segoe UI"/>
            </a:endParaRPr>
          </a:p>
          <a:p>
            <a:pPr algn="l">
              <a:defRPr sz="3400"/>
            </a:pPr>
            <a:r>
              <a:rPr lang="vi" sz="3200" dirty="0">
                <a:solidFill>
                  <a:srgbClr val="E8EAED"/>
                </a:solidFill>
                <a:latin typeface="Segoe UI"/>
                <a:cs typeface="Segoe UI"/>
              </a:rPr>
              <a:t>     * B1) Tìm bù 2 của </a:t>
            </a:r>
            <a:r>
              <a:rPr lang="vi" sz="3200" dirty="0" err="1">
                <a:solidFill>
                  <a:srgbClr val="E8EAED"/>
                </a:solidFill>
                <a:latin typeface="Segoe UI"/>
                <a:cs typeface="Segoe UI"/>
              </a:rPr>
              <a:t>index</a:t>
            </a:r>
            <a:endParaRPr lang="vi" sz="3200">
              <a:solidFill>
                <a:srgbClr val="E8EAED"/>
              </a:solidFill>
              <a:latin typeface="Segoe UI"/>
              <a:cs typeface="Segoe UI"/>
            </a:endParaRPr>
          </a:p>
          <a:p>
            <a:pPr algn="l">
              <a:defRPr sz="3400"/>
            </a:pPr>
            <a:r>
              <a:rPr lang="vi" sz="3200" dirty="0">
                <a:solidFill>
                  <a:srgbClr val="E8EAED"/>
                </a:solidFill>
                <a:latin typeface="Segoe UI"/>
                <a:cs typeface="Segoe UI"/>
              </a:rPr>
              <a:t>     * B2) AND so bù 2 với </a:t>
            </a:r>
            <a:r>
              <a:rPr lang="vi" sz="3200" dirty="0" err="1">
                <a:solidFill>
                  <a:srgbClr val="E8EAED"/>
                </a:solidFill>
                <a:latin typeface="Segoe UI"/>
                <a:cs typeface="Segoe UI"/>
              </a:rPr>
              <a:t>index</a:t>
            </a:r>
            <a:endParaRPr lang="vi" sz="3200">
              <a:solidFill>
                <a:srgbClr val="E8EAED"/>
              </a:solidFill>
              <a:latin typeface="Segoe UI"/>
              <a:cs typeface="Segoe UI"/>
            </a:endParaRPr>
          </a:p>
          <a:p>
            <a:pPr algn="l">
              <a:defRPr sz="3400"/>
            </a:pPr>
            <a:r>
              <a:rPr lang="vi" sz="3200" dirty="0">
                <a:solidFill>
                  <a:srgbClr val="E8EAED"/>
                </a:solidFill>
                <a:latin typeface="Segoe UI"/>
                <a:cs typeface="Segoe UI"/>
              </a:rPr>
              <a:t>     * B3) </a:t>
            </a:r>
            <a:r>
              <a:rPr lang="vi" sz="3200" dirty="0" err="1">
                <a:solidFill>
                  <a:srgbClr val="E8EAED"/>
                </a:solidFill>
                <a:latin typeface="Segoe UI"/>
                <a:cs typeface="Segoe UI"/>
              </a:rPr>
              <a:t>index</a:t>
            </a:r>
            <a:r>
              <a:rPr lang="vi" sz="3200" dirty="0">
                <a:solidFill>
                  <a:srgbClr val="E8EAED"/>
                </a:solidFill>
                <a:latin typeface="Segoe UI"/>
                <a:cs typeface="Segoe UI"/>
              </a:rPr>
              <a:t> - số tạo ra sau B2</a:t>
            </a:r>
          </a:p>
          <a:p>
            <a:pPr>
              <a:defRPr sz="3400"/>
            </a:pPr>
            <a:endParaRPr lang="vi" sz="3200" dirty="0">
              <a:solidFill>
                <a:srgbClr val="E8EAED"/>
              </a:solidFill>
              <a:latin typeface="Menlo"/>
            </a:endParaRPr>
          </a:p>
        </p:txBody>
      </p:sp>
      <p:sp>
        <p:nvSpPr>
          <p:cNvPr id="1380" name="Instead of querying a range to find the interval sum we want to update a cell in our array."/>
          <p:cNvSpPr/>
          <p:nvPr/>
        </p:nvSpPr>
        <p:spPr>
          <a:xfrm>
            <a:off x="4744658" y="981083"/>
            <a:ext cx="7984729" cy="111825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endParaRPr lang="vi" sz="3200" dirty="0">
              <a:solidFill>
                <a:srgbClr val="E8EAED"/>
              </a:solidFill>
              <a:ea typeface="+mj-lt"/>
              <a:cs typeface="+mj-lt"/>
            </a:endParaRPr>
          </a:p>
          <a:p>
            <a:endParaRPr/>
          </a:p>
        </p:txBody>
      </p:sp>
      <p:sp>
        <p:nvSpPr>
          <p:cNvPr id="2" name="Dấu Trừ 1">
            <a:extLst>
              <a:ext uri="{FF2B5EF4-FFF2-40B4-BE49-F238E27FC236}">
                <a16:creationId xmlns:a16="http://schemas.microsoft.com/office/drawing/2014/main" id="{096506AF-38E2-BD6B-4F3D-CA1839B1B604}"/>
              </a:ext>
            </a:extLst>
          </p:cNvPr>
          <p:cNvSpPr/>
          <p:nvPr/>
        </p:nvSpPr>
        <p:spPr>
          <a:xfrm rot="5400000">
            <a:off x="2376836" y="1884647"/>
            <a:ext cx="772427" cy="602059"/>
          </a:xfrm>
          <a:prstGeom prst="mathMinus">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vi-VN" sz="2600" b="1" i="0" u="none" strike="noStrike" cap="none" spc="0" normalizeH="0" baseline="0">
              <a:ln>
                <a:noFill/>
              </a:ln>
              <a:solidFill>
                <a:srgbClr val="FFFFFF"/>
              </a:solidFill>
              <a:effectLst/>
              <a:uFillTx/>
              <a:latin typeface="Helvetica"/>
              <a:ea typeface="Helvetica"/>
              <a:cs typeface="Helvetica"/>
              <a:sym typeface="Helvetica"/>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8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6" name="Rectangle"/>
          <p:cNvSpPr/>
          <p:nvPr/>
        </p:nvSpPr>
        <p:spPr>
          <a:xfrm rot="21596204">
            <a:off x="3501197" y="3735439"/>
            <a:ext cx="142228" cy="1091909"/>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7" name="Rectangle"/>
          <p:cNvSpPr/>
          <p:nvPr/>
        </p:nvSpPr>
        <p:spPr>
          <a:xfrm rot="21596204">
            <a:off x="3498379" y="2479184"/>
            <a:ext cx="147676" cy="1262314"/>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39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0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10"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411" name="13 = 11012, 11012-00012 = 1100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1412" name="12 = 11002, 11002-01002 = 10002"/>
          <p:cNvSpPr/>
          <p:nvPr/>
        </p:nvSpPr>
        <p:spPr>
          <a:xfrm>
            <a:off x="4741640" y="6826249"/>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12 = 1100</a:t>
            </a:r>
            <a:r>
              <a:rPr baseline="-5999"/>
              <a:t>2</a:t>
            </a:r>
            <a:r>
              <a:t>, 1100</a:t>
            </a:r>
            <a:r>
              <a:rPr baseline="-5999"/>
              <a:t>2</a:t>
            </a:r>
            <a:r>
              <a:t>-0100</a:t>
            </a:r>
            <a:r>
              <a:rPr baseline="-5999"/>
              <a:t>2</a:t>
            </a:r>
            <a:r>
              <a:t> = 1000</a:t>
            </a:r>
            <a:r>
              <a:rPr baseline="-5999"/>
              <a:t>2</a:t>
            </a:r>
          </a:p>
        </p:txBody>
      </p:sp>
      <p:sp>
        <p:nvSpPr>
          <p:cNvPr id="1413" name="8 = 10002"/>
          <p:cNvSpPr/>
          <p:nvPr/>
        </p:nvSpPr>
        <p:spPr>
          <a:xfrm>
            <a:off x="4741640" y="7791449"/>
            <a:ext cx="277512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8 = 1000</a:t>
            </a:r>
            <a:r>
              <a:rPr baseline="-5999"/>
              <a:t>2</a:t>
            </a:r>
          </a:p>
        </p:txBody>
      </p:sp>
      <p:sp>
        <p:nvSpPr>
          <p:cNvPr id="1414" name="Line"/>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15" name="Line"/>
          <p:cNvSpPr/>
          <p:nvPr/>
        </p:nvSpPr>
        <p:spPr>
          <a:xfrm>
            <a:off x="6729372" y="7427213"/>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1416"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417" name="Recall that with range queries we cascaded down from the current index by continuously removing the LSB."/>
          <p:cNvSpPr/>
          <p:nvPr/>
        </p:nvSpPr>
        <p:spPr>
          <a:xfrm>
            <a:off x="4745797" y="1918036"/>
            <a:ext cx="7984729" cy="3549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400"/>
            </a:pPr>
            <a:r>
              <a:rPr lang="vi" sz="3200" dirty="0">
                <a:solidFill>
                  <a:srgbClr val="E8EAED"/>
                </a:solidFill>
                <a:latin typeface="Segoe UI"/>
                <a:cs typeface="Segoe UI"/>
              </a:rPr>
              <a:t>Cách 1: xếp tầng từ chỉ mục hiện tại bằng cách liên tục xóa </a:t>
            </a:r>
            <a:r>
              <a:rPr lang="vi" sz="3200" dirty="0">
                <a:solidFill>
                  <a:schemeClr val="accent2">
                    <a:lumMod val="60000"/>
                    <a:lumOff val="40000"/>
                  </a:schemeClr>
                </a:solidFill>
                <a:latin typeface="Segoe UI"/>
                <a:cs typeface="Segoe UI"/>
              </a:rPr>
              <a:t>LSB.</a:t>
            </a:r>
            <a:r>
              <a:rPr lang="vi" sz="3200" dirty="0">
                <a:solidFill>
                  <a:srgbClr val="E8EAED"/>
                </a:solidFill>
                <a:latin typeface="Segoe UI"/>
                <a:cs typeface="Segoe UI"/>
              </a:rPr>
              <a:t> </a:t>
            </a:r>
            <a:endParaRPr lang="en-US" sz="3200">
              <a:solidFill>
                <a:srgbClr val="E8EAED"/>
              </a:solidFill>
              <a:latin typeface="Segoe UI"/>
              <a:cs typeface="Segoe UI"/>
            </a:endParaRPr>
          </a:p>
          <a:p>
            <a:pPr algn="l">
              <a:defRPr sz="3400"/>
            </a:pPr>
            <a:r>
              <a:rPr lang="vi" sz="3200" dirty="0">
                <a:solidFill>
                  <a:srgbClr val="E8EAED"/>
                </a:solidFill>
                <a:latin typeface="Segoe UI"/>
                <a:cs typeface="Segoe UI"/>
              </a:rPr>
              <a:t>  Cách 2:</a:t>
            </a:r>
            <a:endParaRPr lang="en-US" sz="3200" dirty="0">
              <a:solidFill>
                <a:srgbClr val="E8EAED"/>
              </a:solidFill>
              <a:latin typeface="Segoe UI"/>
              <a:cs typeface="Segoe UI"/>
            </a:endParaRPr>
          </a:p>
          <a:p>
            <a:pPr algn="l">
              <a:defRPr sz="3400"/>
            </a:pPr>
            <a:r>
              <a:rPr lang="vi" sz="3200" dirty="0">
                <a:solidFill>
                  <a:srgbClr val="E8EAED"/>
                </a:solidFill>
                <a:latin typeface="Segoe UI"/>
                <a:cs typeface="Segoe UI"/>
              </a:rPr>
              <a:t>     * B1) Tìm bù 2 của </a:t>
            </a:r>
            <a:r>
              <a:rPr lang="vi" sz="3200" dirty="0" err="1">
                <a:solidFill>
                  <a:srgbClr val="E8EAED"/>
                </a:solidFill>
                <a:latin typeface="Segoe UI"/>
                <a:cs typeface="Segoe UI"/>
              </a:rPr>
              <a:t>index</a:t>
            </a:r>
            <a:endParaRPr lang="vi" sz="3200" dirty="0">
              <a:solidFill>
                <a:srgbClr val="E8EAED"/>
              </a:solidFill>
              <a:latin typeface="Segoe UI"/>
              <a:cs typeface="Segoe UI"/>
            </a:endParaRPr>
          </a:p>
          <a:p>
            <a:pPr algn="l">
              <a:defRPr sz="3400"/>
            </a:pPr>
            <a:r>
              <a:rPr lang="vi" sz="3200" dirty="0">
                <a:solidFill>
                  <a:srgbClr val="E8EAED"/>
                </a:solidFill>
                <a:latin typeface="Segoe UI"/>
                <a:cs typeface="Segoe UI"/>
              </a:rPr>
              <a:t>     * B2) AND so bù 2 với </a:t>
            </a:r>
            <a:r>
              <a:rPr lang="vi" sz="3200" dirty="0" err="1">
                <a:solidFill>
                  <a:srgbClr val="E8EAED"/>
                </a:solidFill>
                <a:latin typeface="Segoe UI"/>
                <a:cs typeface="Segoe UI"/>
              </a:rPr>
              <a:t>index</a:t>
            </a:r>
            <a:endParaRPr lang="vi" sz="3200" dirty="0">
              <a:solidFill>
                <a:srgbClr val="E8EAED"/>
              </a:solidFill>
              <a:latin typeface="Segoe UI"/>
              <a:cs typeface="Segoe UI"/>
            </a:endParaRPr>
          </a:p>
          <a:p>
            <a:pPr algn="l">
              <a:defRPr sz="3400"/>
            </a:pPr>
            <a:r>
              <a:rPr lang="vi" sz="3200" dirty="0">
                <a:solidFill>
                  <a:srgbClr val="E8EAED"/>
                </a:solidFill>
                <a:latin typeface="Segoe UI"/>
                <a:cs typeface="Segoe UI"/>
              </a:rPr>
              <a:t>     * B3) </a:t>
            </a:r>
            <a:r>
              <a:rPr lang="vi" sz="3200" dirty="0" err="1">
                <a:solidFill>
                  <a:srgbClr val="E8EAED"/>
                </a:solidFill>
                <a:latin typeface="Segoe UI"/>
                <a:cs typeface="Segoe UI"/>
              </a:rPr>
              <a:t>index</a:t>
            </a:r>
            <a:r>
              <a:rPr lang="vi" sz="3200" dirty="0">
                <a:solidFill>
                  <a:srgbClr val="E8EAED"/>
                </a:solidFill>
                <a:latin typeface="Segoe UI"/>
                <a:cs typeface="Segoe UI"/>
              </a:rPr>
              <a:t> - số tạo ra sau B2</a:t>
            </a:r>
          </a:p>
          <a:p>
            <a:pPr>
              <a:defRPr sz="3400"/>
            </a:pPr>
            <a:endParaRPr lang="vi" sz="3200" dirty="0">
              <a:solidFill>
                <a:schemeClr val="accent2">
                  <a:lumMod val="60000"/>
                  <a:lumOff val="40000"/>
                </a:schemeClr>
              </a:solidFill>
              <a:latin typeface="Menlo"/>
            </a:endParaRPr>
          </a:p>
        </p:txBody>
      </p:sp>
      <p:sp>
        <p:nvSpPr>
          <p:cNvPr id="1418" name="Instead of querying a range to find the interval sum we want to update a cell in our array."/>
          <p:cNvSpPr/>
          <p:nvPr/>
        </p:nvSpPr>
        <p:spPr>
          <a:xfrm>
            <a:off x="4744658" y="1766720"/>
            <a:ext cx="7984729"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endParaRPr lang="vi" sz="3200" dirty="0">
              <a:solidFill>
                <a:srgbClr val="E8EAED"/>
              </a:solidFill>
            </a:endParaRPr>
          </a:p>
        </p:txBody>
      </p:sp>
      <p:sp>
        <p:nvSpPr>
          <p:cNvPr id="2" name="Dấu Trừ 1">
            <a:extLst>
              <a:ext uri="{FF2B5EF4-FFF2-40B4-BE49-F238E27FC236}">
                <a16:creationId xmlns:a16="http://schemas.microsoft.com/office/drawing/2014/main" id="{F8D823DC-1CFD-FA67-978A-B8BA0E37E4B0}"/>
              </a:ext>
            </a:extLst>
          </p:cNvPr>
          <p:cNvSpPr/>
          <p:nvPr/>
        </p:nvSpPr>
        <p:spPr>
          <a:xfrm rot="5400000">
            <a:off x="2362501" y="1898878"/>
            <a:ext cx="815019" cy="587861"/>
          </a:xfrm>
          <a:prstGeom prst="mathMinus">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vi-VN" sz="2600" b="1" i="0" u="none" strike="noStrike" cap="none" spc="0" normalizeH="0" baseline="0">
              <a:ln>
                <a:noFill/>
              </a:ln>
              <a:solidFill>
                <a:srgbClr val="FFFFFF"/>
              </a:solidFill>
              <a:effectLst/>
              <a:uFillTx/>
              <a:latin typeface="Helvetica"/>
              <a:ea typeface="Helvetica"/>
              <a:cs typeface="Helvetica"/>
              <a:sym typeface="Helvetica"/>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2"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2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4" name="Rectangle"/>
          <p:cNvSpPr/>
          <p:nvPr/>
        </p:nvSpPr>
        <p:spPr>
          <a:xfrm rot="21596204">
            <a:off x="3501197" y="3735439"/>
            <a:ext cx="142228" cy="1091909"/>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5" name="Rectangle"/>
          <p:cNvSpPr/>
          <p:nvPr/>
        </p:nvSpPr>
        <p:spPr>
          <a:xfrm rot="21596204">
            <a:off x="3498379" y="2479184"/>
            <a:ext cx="147676" cy="1262314"/>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6" name="Rectangle"/>
          <p:cNvSpPr/>
          <p:nvPr/>
        </p:nvSpPr>
        <p:spPr>
          <a:xfrm rot="21596204">
            <a:off x="3920939" y="8470941"/>
            <a:ext cx="142229" cy="1091908"/>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7" name="Rectangle"/>
          <p:cNvSpPr/>
          <p:nvPr/>
        </p:nvSpPr>
        <p:spPr>
          <a:xfrm rot="21596204">
            <a:off x="3919551" y="7280304"/>
            <a:ext cx="144889" cy="1196695"/>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8" name="Rectangle"/>
          <p:cNvSpPr/>
          <p:nvPr/>
        </p:nvSpPr>
        <p:spPr>
          <a:xfrm rot="21596204">
            <a:off x="3919671" y="6086520"/>
            <a:ext cx="144881" cy="1196695"/>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39" name="Rectangle"/>
          <p:cNvSpPr/>
          <p:nvPr/>
        </p:nvSpPr>
        <p:spPr>
          <a:xfrm rot="21596204">
            <a:off x="3916819" y="4837432"/>
            <a:ext cx="147711" cy="1262636"/>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48"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449" name="13 = 11012, 11012-00012 = 11002"/>
          <p:cNvSpPr/>
          <p:nvPr/>
        </p:nvSpPr>
        <p:spPr>
          <a:xfrm>
            <a:off x="4741640" y="5861049"/>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13 = 1101</a:t>
            </a:r>
            <a:r>
              <a:rPr baseline="-5999"/>
              <a:t>2</a:t>
            </a:r>
            <a:r>
              <a:t>, 1101</a:t>
            </a:r>
            <a:r>
              <a:rPr baseline="-5999"/>
              <a:t>2</a:t>
            </a:r>
            <a:r>
              <a:t>-0001</a:t>
            </a:r>
            <a:r>
              <a:rPr baseline="-5999"/>
              <a:t>2</a:t>
            </a:r>
            <a:r>
              <a:t> = 1100</a:t>
            </a:r>
            <a:r>
              <a:rPr baseline="-5999"/>
              <a:t>2</a:t>
            </a:r>
          </a:p>
        </p:txBody>
      </p:sp>
      <p:sp>
        <p:nvSpPr>
          <p:cNvPr id="1450" name="12 = 11002, 11002-01002 = 10002"/>
          <p:cNvSpPr/>
          <p:nvPr/>
        </p:nvSpPr>
        <p:spPr>
          <a:xfrm>
            <a:off x="4741640" y="6826249"/>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12 = 1100</a:t>
            </a:r>
            <a:r>
              <a:rPr baseline="-5999"/>
              <a:t>2</a:t>
            </a:r>
            <a:r>
              <a:t>, 1100</a:t>
            </a:r>
            <a:r>
              <a:rPr baseline="-5999"/>
              <a:t>2</a:t>
            </a:r>
            <a:r>
              <a:t>-0100</a:t>
            </a:r>
            <a:r>
              <a:rPr baseline="-5999"/>
              <a:t>2</a:t>
            </a:r>
            <a:r>
              <a:t> = 1000</a:t>
            </a:r>
            <a:r>
              <a:rPr baseline="-5999"/>
              <a:t>2</a:t>
            </a:r>
          </a:p>
        </p:txBody>
      </p:sp>
      <p:sp>
        <p:nvSpPr>
          <p:cNvPr id="1451" name="8 = 10002, 10002-10002 = 00002"/>
          <p:cNvSpPr/>
          <p:nvPr/>
        </p:nvSpPr>
        <p:spPr>
          <a:xfrm>
            <a:off x="4741640" y="7791449"/>
            <a:ext cx="828027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8 = 1000</a:t>
            </a:r>
            <a:r>
              <a:rPr baseline="-5999"/>
              <a:t>2</a:t>
            </a:r>
            <a:r>
              <a:t>, 1000</a:t>
            </a:r>
            <a:r>
              <a:rPr baseline="-5999"/>
              <a:t>2</a:t>
            </a:r>
            <a:r>
              <a:t>-1000</a:t>
            </a:r>
            <a:r>
              <a:rPr baseline="-5999"/>
              <a:t>2</a:t>
            </a:r>
            <a:r>
              <a:t> = 0000</a:t>
            </a:r>
            <a:r>
              <a:rPr baseline="-5999"/>
              <a:t>2</a:t>
            </a:r>
          </a:p>
        </p:txBody>
      </p:sp>
      <p:sp>
        <p:nvSpPr>
          <p:cNvPr id="1452" name="0 = 00002"/>
          <p:cNvSpPr/>
          <p:nvPr/>
        </p:nvSpPr>
        <p:spPr>
          <a:xfrm>
            <a:off x="4741640" y="8740774"/>
            <a:ext cx="277512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 0 = 0000</a:t>
            </a:r>
            <a:r>
              <a:rPr baseline="-5999"/>
              <a:t>2</a:t>
            </a:r>
          </a:p>
        </p:txBody>
      </p:sp>
      <p:sp>
        <p:nvSpPr>
          <p:cNvPr id="1453" name="Line"/>
          <p:cNvSpPr/>
          <p:nvPr/>
        </p:nvSpPr>
        <p:spPr>
          <a:xfrm>
            <a:off x="6729372" y="6461918"/>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a:off x="6729372" y="7427213"/>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a:off x="6729372" y="8397875"/>
            <a:ext cx="1" cy="36969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1456"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457" name="Recall that with range queries we cascaded down from the current index by continuously removing the LSB."/>
          <p:cNvSpPr/>
          <p:nvPr/>
        </p:nvSpPr>
        <p:spPr>
          <a:xfrm>
            <a:off x="4745797" y="1507312"/>
            <a:ext cx="7984729" cy="35496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400"/>
            </a:pPr>
            <a:r>
              <a:rPr lang="vi" sz="3200" dirty="0">
                <a:solidFill>
                  <a:srgbClr val="E8EAED"/>
                </a:solidFill>
                <a:latin typeface="Segoe UI"/>
                <a:cs typeface="Segoe UI"/>
              </a:rPr>
              <a:t>Cách 1: xếp tầng từ chỉ mục hiện tại bằng cách liên tục xóa </a:t>
            </a:r>
            <a:r>
              <a:rPr lang="vi" sz="3200" dirty="0">
                <a:solidFill>
                  <a:schemeClr val="accent2">
                    <a:lumMod val="60000"/>
                    <a:lumOff val="40000"/>
                  </a:schemeClr>
                </a:solidFill>
                <a:latin typeface="Segoe UI"/>
                <a:cs typeface="Segoe UI"/>
              </a:rPr>
              <a:t>LSB</a:t>
            </a:r>
            <a:r>
              <a:rPr lang="vi" sz="3200" dirty="0">
                <a:solidFill>
                  <a:srgbClr val="E8EAED"/>
                </a:solidFill>
                <a:latin typeface="Segoe UI"/>
                <a:cs typeface="Segoe UI"/>
              </a:rPr>
              <a:t>. </a:t>
            </a:r>
            <a:endParaRPr lang="en-US" sz="3200">
              <a:solidFill>
                <a:srgbClr val="E8EAED"/>
              </a:solidFill>
              <a:latin typeface="Segoe UI"/>
              <a:cs typeface="Segoe UI"/>
            </a:endParaRPr>
          </a:p>
          <a:p>
            <a:pPr algn="l">
              <a:defRPr sz="3400"/>
            </a:pPr>
            <a:r>
              <a:rPr lang="vi" sz="3200" dirty="0">
                <a:solidFill>
                  <a:srgbClr val="E8EAED"/>
                </a:solidFill>
                <a:latin typeface="Segoe UI"/>
                <a:cs typeface="Segoe UI"/>
              </a:rPr>
              <a:t>  Cách 2:</a:t>
            </a:r>
            <a:endParaRPr lang="en-US" sz="3200" dirty="0">
              <a:solidFill>
                <a:srgbClr val="E8EAED"/>
              </a:solidFill>
              <a:latin typeface="Segoe UI"/>
              <a:cs typeface="Segoe UI"/>
            </a:endParaRPr>
          </a:p>
          <a:p>
            <a:pPr algn="l">
              <a:defRPr sz="3400"/>
            </a:pPr>
            <a:r>
              <a:rPr lang="vi" sz="3200" dirty="0">
                <a:solidFill>
                  <a:srgbClr val="E8EAED"/>
                </a:solidFill>
                <a:latin typeface="Segoe UI"/>
                <a:cs typeface="Segoe UI"/>
              </a:rPr>
              <a:t>     * B1) Tim bù 2 của </a:t>
            </a:r>
            <a:r>
              <a:rPr lang="vi" sz="3200" dirty="0" err="1">
                <a:solidFill>
                  <a:srgbClr val="E8EAED"/>
                </a:solidFill>
                <a:latin typeface="Segoe UI"/>
                <a:cs typeface="Segoe UI"/>
              </a:rPr>
              <a:t>index</a:t>
            </a:r>
            <a:endParaRPr lang="vi" sz="3200" dirty="0">
              <a:solidFill>
                <a:srgbClr val="E8EAED"/>
              </a:solidFill>
              <a:latin typeface="Segoe UI"/>
              <a:cs typeface="Segoe UI"/>
            </a:endParaRPr>
          </a:p>
          <a:p>
            <a:pPr algn="l">
              <a:defRPr sz="3400"/>
            </a:pPr>
            <a:r>
              <a:rPr lang="vi" sz="3200" dirty="0">
                <a:solidFill>
                  <a:srgbClr val="E8EAED"/>
                </a:solidFill>
                <a:latin typeface="Segoe UI"/>
                <a:cs typeface="Segoe UI"/>
              </a:rPr>
              <a:t>     * B2) AND so bù 2 với </a:t>
            </a:r>
            <a:r>
              <a:rPr lang="vi" sz="3200" dirty="0" err="1">
                <a:solidFill>
                  <a:srgbClr val="E8EAED"/>
                </a:solidFill>
                <a:latin typeface="Segoe UI"/>
                <a:cs typeface="Segoe UI"/>
              </a:rPr>
              <a:t>index</a:t>
            </a:r>
            <a:endParaRPr lang="vi" sz="3200">
              <a:solidFill>
                <a:srgbClr val="E8EAED"/>
              </a:solidFill>
              <a:latin typeface="Segoe UI"/>
              <a:cs typeface="Segoe UI"/>
            </a:endParaRPr>
          </a:p>
          <a:p>
            <a:pPr algn="l">
              <a:defRPr sz="3400"/>
            </a:pPr>
            <a:r>
              <a:rPr lang="vi" sz="3200" dirty="0">
                <a:solidFill>
                  <a:srgbClr val="E8EAED"/>
                </a:solidFill>
                <a:latin typeface="Segoe UI"/>
                <a:cs typeface="Segoe UI"/>
              </a:rPr>
              <a:t>     * B3) </a:t>
            </a:r>
            <a:r>
              <a:rPr lang="vi" sz="3200" dirty="0" err="1">
                <a:solidFill>
                  <a:srgbClr val="E8EAED"/>
                </a:solidFill>
                <a:latin typeface="Segoe UI"/>
                <a:cs typeface="Segoe UI"/>
              </a:rPr>
              <a:t>index</a:t>
            </a:r>
            <a:r>
              <a:rPr lang="vi" sz="3200" dirty="0">
                <a:solidFill>
                  <a:srgbClr val="E8EAED"/>
                </a:solidFill>
                <a:latin typeface="Segoe UI"/>
                <a:cs typeface="Segoe UI"/>
              </a:rPr>
              <a:t> - số tạo ra sau B2</a:t>
            </a:r>
          </a:p>
          <a:p>
            <a:pPr>
              <a:defRPr sz="3400"/>
            </a:pPr>
            <a:endParaRPr lang="vi" sz="3200" dirty="0">
              <a:solidFill>
                <a:srgbClr val="E8EAED"/>
              </a:solidFill>
              <a:latin typeface="Menlo"/>
            </a:endParaRPr>
          </a:p>
        </p:txBody>
      </p:sp>
      <p:sp>
        <p:nvSpPr>
          <p:cNvPr id="1458" name="Instead of querying a range to find the interval sum we want to update a cell in our array."/>
          <p:cNvSpPr/>
          <p:nvPr/>
        </p:nvSpPr>
        <p:spPr>
          <a:xfrm>
            <a:off x="4744658" y="1766720"/>
            <a:ext cx="7984729"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400"/>
            </a:lvl1pPr>
          </a:lstStyle>
          <a:p>
            <a:endParaRPr lang="vi" sz="3200" dirty="0">
              <a:solidFill>
                <a:srgbClr val="E8EAED"/>
              </a:solidFill>
              <a:latin typeface="Menlo"/>
            </a:endParaRPr>
          </a:p>
        </p:txBody>
      </p:sp>
      <p:sp>
        <p:nvSpPr>
          <p:cNvPr id="2" name="Hộp Văn bản 1">
            <a:extLst>
              <a:ext uri="{FF2B5EF4-FFF2-40B4-BE49-F238E27FC236}">
                <a16:creationId xmlns:a16="http://schemas.microsoft.com/office/drawing/2014/main" id="{50BC95F6-C27A-01BF-02E3-DF579FD17FCF}"/>
              </a:ext>
            </a:extLst>
          </p:cNvPr>
          <p:cNvSpPr txBox="1"/>
          <p:nvPr/>
        </p:nvSpPr>
        <p:spPr>
          <a:xfrm>
            <a:off x="7807299" y="8709440"/>
            <a:ext cx="4668696"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endParaRPr kumimoji="0" lang="vi-VN" sz="3600" b="0" i="0" u="none" strike="noStrike" cap="none" spc="0" normalizeH="0" baseline="0" dirty="0">
              <a:ln>
                <a:noFill/>
              </a:ln>
              <a:solidFill>
                <a:srgbClr val="FFFFFF"/>
              </a:solidFill>
              <a:effectLst/>
              <a:uFillTx/>
              <a:latin typeface="+mj-lt"/>
              <a:ea typeface="+mj-ea"/>
              <a:cs typeface="+mj-cs"/>
              <a:sym typeface="Menlo"/>
            </a:endParaRPr>
          </a:p>
        </p:txBody>
      </p:sp>
      <p:sp>
        <p:nvSpPr>
          <p:cNvPr id="3" name="Dấu Trừ 2">
            <a:extLst>
              <a:ext uri="{FF2B5EF4-FFF2-40B4-BE49-F238E27FC236}">
                <a16:creationId xmlns:a16="http://schemas.microsoft.com/office/drawing/2014/main" id="{D99228A3-C348-AC9A-1CF3-3E640287F046}"/>
              </a:ext>
            </a:extLst>
          </p:cNvPr>
          <p:cNvSpPr/>
          <p:nvPr/>
        </p:nvSpPr>
        <p:spPr>
          <a:xfrm rot="5400000">
            <a:off x="2383831" y="1849189"/>
            <a:ext cx="786625" cy="658846"/>
          </a:xfrm>
          <a:prstGeom prst="mathMinus">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vi-VN" sz="2600" b="1" i="0" u="none" strike="noStrike" cap="none" spc="0" normalizeH="0" baseline="0">
              <a:ln>
                <a:noFill/>
              </a:ln>
              <a:solidFill>
                <a:srgbClr val="FFFFFF"/>
              </a:solidFill>
              <a:effectLst/>
              <a:uFillTx/>
              <a:latin typeface="Helvetica"/>
              <a:ea typeface="Helvetica"/>
              <a:cs typeface="Helvetica"/>
              <a:sym typeface="Helvetica"/>
            </a:endParaRPr>
          </a:p>
        </p:txBody>
      </p:sp>
      <p:sp>
        <p:nvSpPr>
          <p:cNvPr id="4" name="Hộp Văn bản 3">
            <a:extLst>
              <a:ext uri="{FF2B5EF4-FFF2-40B4-BE49-F238E27FC236}">
                <a16:creationId xmlns:a16="http://schemas.microsoft.com/office/drawing/2014/main" id="{C6A72C2F-8BE1-23DA-C5D6-1A5567DFB5DB}"/>
              </a:ext>
            </a:extLst>
          </p:cNvPr>
          <p:cNvSpPr txBox="1"/>
          <p:nvPr/>
        </p:nvSpPr>
        <p:spPr>
          <a:xfrm>
            <a:off x="5697316" y="158040"/>
            <a:ext cx="423392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endParaRPr lang="vi-VN" b="1" dirty="0">
              <a:solidFill>
                <a:srgbClr val="E8EAED"/>
              </a:solidFill>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0"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1"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2"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3"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4"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5"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6"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7"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8"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39"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0"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1"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2"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3" name="Rectangle"/>
          <p:cNvSpPr/>
          <p:nvPr/>
        </p:nvSpPr>
        <p:spPr>
          <a:xfrm rot="21596204">
            <a:off x="3501197" y="3735439"/>
            <a:ext cx="142228" cy="1091909"/>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4" name="Rectangle"/>
          <p:cNvSpPr/>
          <p:nvPr/>
        </p:nvSpPr>
        <p:spPr>
          <a:xfrm rot="21596204">
            <a:off x="3498379" y="2479184"/>
            <a:ext cx="147676" cy="1262314"/>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5" name="Rectangle"/>
          <p:cNvSpPr/>
          <p:nvPr/>
        </p:nvSpPr>
        <p:spPr>
          <a:xfrm rot="21596204">
            <a:off x="3920939" y="8470941"/>
            <a:ext cx="142229" cy="1091908"/>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6" name="Rectangle"/>
          <p:cNvSpPr/>
          <p:nvPr/>
        </p:nvSpPr>
        <p:spPr>
          <a:xfrm rot="21596204">
            <a:off x="3919551" y="7280304"/>
            <a:ext cx="144889" cy="1196695"/>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7" name="Rectangle"/>
          <p:cNvSpPr/>
          <p:nvPr/>
        </p:nvSpPr>
        <p:spPr>
          <a:xfrm rot="21596204">
            <a:off x="3919671" y="6086520"/>
            <a:ext cx="144881" cy="1196695"/>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8" name="Rectangle"/>
          <p:cNvSpPr/>
          <p:nvPr/>
        </p:nvSpPr>
        <p:spPr>
          <a:xfrm rot="21596204">
            <a:off x="3916819" y="4837432"/>
            <a:ext cx="147711" cy="1262636"/>
          </a:xfrm>
          <a:prstGeom prst="rect">
            <a:avLst/>
          </a:prstGeom>
          <a:solidFill>
            <a:srgbClr val="ED7D31"/>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49"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0"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1"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2"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3"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4"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5"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6"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257" name="Range Queries"/>
          <p:cNvSpPr/>
          <p:nvPr/>
        </p:nvSpPr>
        <p:spPr>
          <a:xfrm>
            <a:off x="6735338" y="160158"/>
            <a:ext cx="3982062"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4800"/>
            </a:lvl1pPr>
          </a:lstStyle>
          <a:p>
            <a:endParaRPr lang="vi" sz="3600" b="1" dirty="0">
              <a:solidFill>
                <a:srgbClr val="E8EAED"/>
              </a:solidFill>
              <a:latin typeface="Menlo"/>
            </a:endParaRPr>
          </a:p>
        </p:txBody>
      </p:sp>
      <p:graphicFrame>
        <p:nvGraphicFramePr>
          <p:cNvPr id="1258" name="Table"/>
          <p:cNvGraphicFramePr/>
          <p:nvPr/>
        </p:nvGraphicFramePr>
        <p:xfrm>
          <a:off x="726646"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259" name="Notice that in the worst case the cell we’re querying has a binary representation of all ones (numbers of the form 2n-1)"/>
          <p:cNvSpPr/>
          <p:nvPr/>
        </p:nvSpPr>
        <p:spPr>
          <a:xfrm>
            <a:off x="4408170" y="3033887"/>
            <a:ext cx="8644626"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FF0000"/>
                </a:solidFill>
                <a:latin typeface="Menlo"/>
              </a:rPr>
              <a:t>Lưu ý:</a:t>
            </a:r>
            <a:r>
              <a:rPr lang="vi" sz="3200" dirty="0">
                <a:solidFill>
                  <a:srgbClr val="E8EAED"/>
                </a:solidFill>
                <a:latin typeface="Menlo"/>
              </a:rPr>
              <a:t> rằng trong trường hợp xấu nhất, ô chúng ta đang truy vấn có biểu diễn nhị phân của tất cả các ô (các số có dạng 2</a:t>
            </a:r>
            <a:r>
              <a:rPr lang="vi" sz="4000" baseline="30000" dirty="0">
                <a:solidFill>
                  <a:srgbClr val="E8EAED"/>
                </a:solidFill>
                <a:latin typeface="Menlo"/>
              </a:rPr>
              <a:t>n</a:t>
            </a:r>
            <a:r>
              <a:rPr lang="vi" sz="3200" dirty="0">
                <a:solidFill>
                  <a:srgbClr val="E8EAED"/>
                </a:solidFill>
                <a:latin typeface="Menlo"/>
              </a:rPr>
              <a:t>-1) là số lẻ và là </a:t>
            </a:r>
            <a:r>
              <a:rPr lang="vi" sz="3200" dirty="0" err="1">
                <a:solidFill>
                  <a:srgbClr val="E8EAED"/>
                </a:solidFill>
                <a:latin typeface="Menlo"/>
              </a:rPr>
              <a:t>node</a:t>
            </a:r>
            <a:r>
              <a:rPr lang="vi" sz="3200" dirty="0">
                <a:solidFill>
                  <a:srgbClr val="E8EAED"/>
                </a:solidFill>
                <a:latin typeface="Menlo"/>
              </a:rPr>
              <a:t> lá trong cây​</a:t>
            </a:r>
            <a:endParaRPr lang="en-US" sz="3200" dirty="0">
              <a:latin typeface="Menlo"/>
            </a:endParaRPr>
          </a:p>
        </p:txBody>
      </p:sp>
      <p:sp>
        <p:nvSpPr>
          <p:cNvPr id="1260" name="Hence, it’s easy to see that in the worst case a range query might make us have to do two queries that cost log2(n) operations."/>
          <p:cNvSpPr/>
          <p:nvPr/>
        </p:nvSpPr>
        <p:spPr>
          <a:xfrm>
            <a:off x="4493150" y="6334956"/>
            <a:ext cx="8266585"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 sz="3200" dirty="0">
              <a:solidFill>
                <a:srgbClr val="E8EAED"/>
              </a:solidFill>
              <a:latin typeface="Menlo"/>
            </a:endParaRPr>
          </a:p>
        </p:txBody>
      </p:sp>
      <p:sp>
        <p:nvSpPr>
          <p:cNvPr id="2" name="Hộp Văn bản 1">
            <a:extLst>
              <a:ext uri="{FF2B5EF4-FFF2-40B4-BE49-F238E27FC236}">
                <a16:creationId xmlns:a16="http://schemas.microsoft.com/office/drawing/2014/main" id="{441E7B91-7094-D9C7-E73E-4A6E96E0FD71}"/>
              </a:ext>
            </a:extLst>
          </p:cNvPr>
          <p:cNvSpPr txBox="1"/>
          <p:nvPr/>
        </p:nvSpPr>
        <p:spPr>
          <a:xfrm>
            <a:off x="5091562" y="1122313"/>
            <a:ext cx="811227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l"/>
            <a:r>
              <a:rPr lang="vi-VN" sz="3200" dirty="0"/>
              <a:t>Sum </a:t>
            </a:r>
            <a:r>
              <a:rPr lang="vi-VN" sz="3200" dirty="0" err="1"/>
              <a:t>of</a:t>
            </a:r>
            <a:r>
              <a:rPr lang="vi-VN" sz="3200" dirty="0"/>
              <a:t> [1,13] = BIT[13] + BIT[12] + BIT[8] </a:t>
            </a:r>
            <a:endParaRPr kumimoji="0" lang="vi-VN" sz="3200" b="0" i="0" u="none" strike="noStrike" cap="none" spc="0" normalizeH="0" baseline="0" dirty="0">
              <a:ln>
                <a:noFill/>
              </a:ln>
              <a:solidFill>
                <a:srgbClr val="FFFFFF"/>
              </a:solidFill>
              <a:effectLst/>
              <a:uFillTx/>
              <a:latin typeface="+mj-lt"/>
              <a:ea typeface="+mj-ea"/>
              <a:cs typeface="+mj-cs"/>
              <a:sym typeface="Menlo"/>
            </a:endParaRPr>
          </a:p>
        </p:txBody>
      </p:sp>
      <p:sp>
        <p:nvSpPr>
          <p:cNvPr id="3" name="Dấu Trừ 2">
            <a:extLst>
              <a:ext uri="{FF2B5EF4-FFF2-40B4-BE49-F238E27FC236}">
                <a16:creationId xmlns:a16="http://schemas.microsoft.com/office/drawing/2014/main" id="{36BDEE30-0913-A6AA-0E2A-F5F53C414510}"/>
              </a:ext>
            </a:extLst>
          </p:cNvPr>
          <p:cNvSpPr/>
          <p:nvPr/>
        </p:nvSpPr>
        <p:spPr>
          <a:xfrm rot="5400000">
            <a:off x="2334210" y="1827858"/>
            <a:ext cx="857610" cy="658847"/>
          </a:xfrm>
          <a:prstGeom prst="mathMinus">
            <a:avLst/>
          </a:prstGeom>
          <a:solidFill>
            <a:srgbClr val="ED7D3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vi-VN" sz="2600" b="1" i="0" u="none" strike="noStrike" cap="none" spc="0" normalizeH="0" baseline="0">
              <a:ln>
                <a:noFill/>
              </a:ln>
              <a:solidFill>
                <a:srgbClr val="FFFFFF"/>
              </a:solidFill>
              <a:effectLst/>
              <a:uFillTx/>
              <a:latin typeface="Helvetica"/>
              <a:ea typeface="Helvetica"/>
              <a:cs typeface="Helvetica"/>
              <a:sym typeface="Helvetica"/>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Range query algorithm"/>
          <p:cNvSpPr/>
          <p:nvPr/>
        </p:nvSpPr>
        <p:spPr>
          <a:xfrm>
            <a:off x="2431076" y="173553"/>
            <a:ext cx="8142648"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t>Range query algorithm</a:t>
            </a:r>
          </a:p>
        </p:txBody>
      </p:sp>
      <p:sp>
        <p:nvSpPr>
          <p:cNvPr id="1263" name="function prefixSum(i):…"/>
          <p:cNvSpPr/>
          <p:nvPr/>
        </p:nvSpPr>
        <p:spPr>
          <a:xfrm>
            <a:off x="1035820" y="2798840"/>
            <a:ext cx="7821514" cy="32258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function</a:t>
            </a:r>
            <a:r>
              <a:t> prefixSum(i):</a:t>
            </a:r>
          </a:p>
          <a:p>
            <a:pPr algn="l"/>
            <a:r>
              <a:t>    sum := 0</a:t>
            </a:r>
          </a:p>
          <a:p>
            <a:pPr algn="l"/>
            <a:r>
              <a:t>    </a:t>
            </a:r>
            <a:r>
              <a:rPr b="1">
                <a:solidFill>
                  <a:schemeClr val="accent5">
                    <a:hueOff val="101205"/>
                    <a:satOff val="-13598"/>
                    <a:lumOff val="23877"/>
                  </a:schemeClr>
                </a:solidFill>
              </a:rPr>
              <a:t>while</a:t>
            </a:r>
            <a:r>
              <a:t> i != 0:</a:t>
            </a:r>
          </a:p>
          <a:p>
            <a:pPr algn="l"/>
            <a:r>
              <a:t>        sum = sum + tree[i]</a:t>
            </a:r>
          </a:p>
          <a:p>
            <a:pPr algn="l"/>
            <a:r>
              <a:t>        i = i - </a:t>
            </a:r>
            <a:r>
              <a:rPr b="1">
                <a:solidFill>
                  <a:schemeClr val="accent2">
                    <a:satOff val="-13916"/>
                    <a:lumOff val="13989"/>
                  </a:schemeClr>
                </a:solidFill>
              </a:rPr>
              <a:t>LSB</a:t>
            </a:r>
            <a:r>
              <a:t>(i)</a:t>
            </a:r>
          </a:p>
          <a:p>
            <a:pPr algn="l"/>
            <a:r>
              <a:t>    </a:t>
            </a:r>
            <a:r>
              <a:rPr b="1">
                <a:solidFill>
                  <a:schemeClr val="accent5">
                    <a:hueOff val="101205"/>
                    <a:satOff val="-13598"/>
                    <a:lumOff val="23877"/>
                  </a:schemeClr>
                </a:solidFill>
              </a:rPr>
              <a:t>return</a:t>
            </a:r>
            <a:r>
              <a:t> sum</a:t>
            </a:r>
          </a:p>
        </p:txBody>
      </p:sp>
      <p:sp>
        <p:nvSpPr>
          <p:cNvPr id="1264" name="To do a range query from [i,j] both inclusive a Fenwick tree of size N:"/>
          <p:cNvSpPr/>
          <p:nvPr/>
        </p:nvSpPr>
        <p:spPr>
          <a:xfrm>
            <a:off x="850528" y="1013746"/>
            <a:ext cx="10881730" cy="16414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br>
              <a:rPr lang="en-US" dirty="0"/>
            </a:br>
            <a:r>
              <a:rPr lang="en-US" sz="3200" err="1">
                <a:solidFill>
                  <a:srgbClr val="E8EAED"/>
                </a:solidFill>
                <a:latin typeface="Menlo"/>
                <a:cs typeface="Arial"/>
              </a:rPr>
              <a:t>Để</a:t>
            </a:r>
            <a:r>
              <a:rPr lang="en-US" sz="3200" dirty="0">
                <a:solidFill>
                  <a:srgbClr val="E8EAED"/>
                </a:solidFill>
                <a:latin typeface="Menlo"/>
                <a:cs typeface="Arial"/>
              </a:rPr>
              <a:t> </a:t>
            </a:r>
            <a:r>
              <a:rPr lang="en-US" sz="3200" err="1">
                <a:solidFill>
                  <a:srgbClr val="E8EAED"/>
                </a:solidFill>
                <a:latin typeface="Menlo"/>
                <a:cs typeface="Arial"/>
              </a:rPr>
              <a:t>thực</a:t>
            </a:r>
            <a:r>
              <a:rPr lang="en-US" sz="3200" dirty="0">
                <a:solidFill>
                  <a:srgbClr val="E8EAED"/>
                </a:solidFill>
                <a:latin typeface="Menlo"/>
                <a:cs typeface="Arial"/>
              </a:rPr>
              <a:t> </a:t>
            </a:r>
            <a:r>
              <a:rPr lang="en-US" sz="3200" err="1">
                <a:solidFill>
                  <a:srgbClr val="E8EAED"/>
                </a:solidFill>
                <a:latin typeface="Menlo"/>
                <a:cs typeface="Arial"/>
              </a:rPr>
              <a:t>hiện</a:t>
            </a:r>
            <a:r>
              <a:rPr lang="en-US" sz="3200" dirty="0">
                <a:solidFill>
                  <a:srgbClr val="E8EAED"/>
                </a:solidFill>
                <a:latin typeface="Menlo"/>
                <a:cs typeface="Arial"/>
              </a:rPr>
              <a:t> </a:t>
            </a:r>
            <a:r>
              <a:rPr lang="en-US" sz="3200" err="1">
                <a:solidFill>
                  <a:srgbClr val="E8EAED"/>
                </a:solidFill>
                <a:latin typeface="Menlo"/>
                <a:cs typeface="Arial"/>
              </a:rPr>
              <a:t>một</a:t>
            </a:r>
            <a:r>
              <a:rPr lang="en-US" sz="3200" dirty="0">
                <a:solidFill>
                  <a:srgbClr val="E8EAED"/>
                </a:solidFill>
                <a:latin typeface="Menlo"/>
                <a:cs typeface="Arial"/>
              </a:rPr>
              <a:t> </a:t>
            </a:r>
            <a:r>
              <a:rPr lang="en-US" sz="3200" err="1">
                <a:solidFill>
                  <a:srgbClr val="E8EAED"/>
                </a:solidFill>
                <a:latin typeface="Menlo"/>
                <a:cs typeface="Arial"/>
              </a:rPr>
              <a:t>truy</a:t>
            </a:r>
            <a:r>
              <a:rPr lang="en-US" sz="3200" dirty="0">
                <a:solidFill>
                  <a:srgbClr val="E8EAED"/>
                </a:solidFill>
                <a:latin typeface="Menlo"/>
                <a:cs typeface="Arial"/>
              </a:rPr>
              <a:t> </a:t>
            </a:r>
            <a:r>
              <a:rPr lang="en-US" sz="3200" err="1">
                <a:solidFill>
                  <a:srgbClr val="E8EAED"/>
                </a:solidFill>
                <a:latin typeface="Menlo"/>
                <a:cs typeface="Arial"/>
              </a:rPr>
              <a:t>vấn</a:t>
            </a:r>
            <a:r>
              <a:rPr lang="en-US" sz="3200" dirty="0">
                <a:solidFill>
                  <a:srgbClr val="E8EAED"/>
                </a:solidFill>
                <a:latin typeface="Menlo"/>
                <a:cs typeface="Arial"/>
              </a:rPr>
              <a:t> </a:t>
            </a:r>
            <a:r>
              <a:rPr lang="en-US" sz="3200" err="1">
                <a:solidFill>
                  <a:srgbClr val="E8EAED"/>
                </a:solidFill>
                <a:latin typeface="Menlo"/>
                <a:cs typeface="Arial"/>
              </a:rPr>
              <a:t>phạm</a:t>
            </a:r>
            <a:r>
              <a:rPr lang="en-US" sz="3200" dirty="0">
                <a:solidFill>
                  <a:srgbClr val="E8EAED"/>
                </a:solidFill>
                <a:latin typeface="Menlo"/>
                <a:cs typeface="Arial"/>
              </a:rPr>
              <a:t> vi </a:t>
            </a:r>
            <a:r>
              <a:rPr lang="en-US" sz="3200" err="1">
                <a:solidFill>
                  <a:srgbClr val="E8EAED"/>
                </a:solidFill>
                <a:latin typeface="Menlo"/>
                <a:cs typeface="Arial"/>
              </a:rPr>
              <a:t>từ</a:t>
            </a:r>
            <a:r>
              <a:rPr lang="en-US" sz="3200" dirty="0">
                <a:solidFill>
                  <a:srgbClr val="E8EAED"/>
                </a:solidFill>
                <a:latin typeface="Menlo"/>
                <a:cs typeface="Arial"/>
              </a:rPr>
              <a:t> [</a:t>
            </a:r>
            <a:r>
              <a:rPr lang="en-US" sz="3200" err="1">
                <a:solidFill>
                  <a:srgbClr val="E8EAED"/>
                </a:solidFill>
                <a:latin typeface="Menlo"/>
                <a:cs typeface="Arial"/>
              </a:rPr>
              <a:t>i,j</a:t>
            </a:r>
            <a:r>
              <a:rPr lang="en-US" sz="3200" dirty="0">
                <a:solidFill>
                  <a:srgbClr val="E8EAED"/>
                </a:solidFill>
                <a:latin typeface="Menlo"/>
                <a:cs typeface="Arial"/>
              </a:rPr>
              <a:t>] </a:t>
            </a:r>
            <a:r>
              <a:rPr lang="en-US" sz="3200" err="1">
                <a:solidFill>
                  <a:srgbClr val="E8EAED"/>
                </a:solidFill>
                <a:latin typeface="Menlo"/>
                <a:cs typeface="Arial"/>
              </a:rPr>
              <a:t>đều</a:t>
            </a:r>
            <a:r>
              <a:rPr lang="en-US" sz="3200" dirty="0">
                <a:solidFill>
                  <a:srgbClr val="E8EAED"/>
                </a:solidFill>
                <a:latin typeface="Menlo"/>
                <a:cs typeface="Arial"/>
              </a:rPr>
              <a:t> bao </a:t>
            </a:r>
            <a:r>
              <a:rPr lang="en-US" sz="3200" err="1">
                <a:solidFill>
                  <a:srgbClr val="E8EAED"/>
                </a:solidFill>
                <a:latin typeface="Menlo"/>
                <a:cs typeface="Arial"/>
              </a:rPr>
              <a:t>gồm</a:t>
            </a:r>
            <a:r>
              <a:rPr lang="en-US" sz="3200" dirty="0">
                <a:solidFill>
                  <a:srgbClr val="E8EAED"/>
                </a:solidFill>
                <a:latin typeface="Menlo"/>
                <a:cs typeface="Arial"/>
              </a:rPr>
              <a:t> </a:t>
            </a:r>
            <a:r>
              <a:rPr lang="en-US" sz="3200" err="1">
                <a:solidFill>
                  <a:srgbClr val="E8EAED"/>
                </a:solidFill>
                <a:latin typeface="Menlo"/>
                <a:cs typeface="Arial"/>
              </a:rPr>
              <a:t>cây</a:t>
            </a:r>
            <a:r>
              <a:rPr lang="en-US" sz="3200" dirty="0">
                <a:solidFill>
                  <a:srgbClr val="E8EAED"/>
                </a:solidFill>
                <a:latin typeface="Menlo"/>
                <a:cs typeface="Arial"/>
              </a:rPr>
              <a:t> Fenwick </a:t>
            </a:r>
            <a:r>
              <a:rPr lang="en-US" sz="3200" err="1">
                <a:solidFill>
                  <a:srgbClr val="E8EAED"/>
                </a:solidFill>
                <a:latin typeface="Menlo"/>
                <a:cs typeface="Arial"/>
              </a:rPr>
              <a:t>có</a:t>
            </a:r>
            <a:r>
              <a:rPr lang="en-US" sz="3200" dirty="0">
                <a:solidFill>
                  <a:srgbClr val="E8EAED"/>
                </a:solidFill>
                <a:latin typeface="Menlo"/>
                <a:cs typeface="Arial"/>
              </a:rPr>
              <a:t> </a:t>
            </a:r>
            <a:r>
              <a:rPr lang="en-US" sz="3200" err="1">
                <a:solidFill>
                  <a:srgbClr val="E8EAED"/>
                </a:solidFill>
                <a:latin typeface="Menlo"/>
                <a:cs typeface="Arial"/>
              </a:rPr>
              <a:t>kích</a:t>
            </a:r>
            <a:r>
              <a:rPr lang="en-US" sz="3200" dirty="0">
                <a:solidFill>
                  <a:srgbClr val="E8EAED"/>
                </a:solidFill>
                <a:latin typeface="Menlo"/>
                <a:cs typeface="Arial"/>
              </a:rPr>
              <a:t> </a:t>
            </a:r>
            <a:r>
              <a:rPr lang="en-US" sz="3200" err="1">
                <a:solidFill>
                  <a:srgbClr val="E8EAED"/>
                </a:solidFill>
                <a:latin typeface="Menlo"/>
                <a:cs typeface="Arial"/>
              </a:rPr>
              <a:t>thước</a:t>
            </a:r>
            <a:r>
              <a:rPr lang="en-US" sz="3200" dirty="0">
                <a:solidFill>
                  <a:srgbClr val="E8EAED"/>
                </a:solidFill>
                <a:latin typeface="Menlo"/>
                <a:cs typeface="Arial"/>
              </a:rPr>
              <a:t> N: </a:t>
            </a:r>
            <a:endParaRPr lang="vi-VN">
              <a:latin typeface="Menlo"/>
            </a:endParaRPr>
          </a:p>
        </p:txBody>
      </p:sp>
      <p:sp>
        <p:nvSpPr>
          <p:cNvPr id="1265" name="function rangeQuery(i, j):…"/>
          <p:cNvSpPr/>
          <p:nvPr/>
        </p:nvSpPr>
        <p:spPr>
          <a:xfrm>
            <a:off x="1041333" y="6489980"/>
            <a:ext cx="714137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p>
            <a:pPr algn="l"/>
            <a:r>
              <a:rPr lang="en-US" b="1">
                <a:solidFill>
                  <a:schemeClr val="accent5">
                    <a:hueOff val="101205"/>
                    <a:satOff val="-13598"/>
                    <a:lumOff val="23877"/>
                  </a:schemeClr>
                </a:solidFill>
                <a:ea typeface="+mj-lt"/>
                <a:cs typeface="+mj-lt"/>
              </a:rPr>
              <a:t>function</a:t>
            </a:r>
            <a:r>
              <a:rPr lang="en-US">
                <a:ea typeface="+mj-lt"/>
                <a:cs typeface="+mj-lt"/>
              </a:rPr>
              <a:t> </a:t>
            </a:r>
            <a:r>
              <a:rPr lang="en-US" err="1">
                <a:ea typeface="+mj-lt"/>
                <a:cs typeface="+mj-lt"/>
              </a:rPr>
              <a:t>rangeQuery</a:t>
            </a:r>
            <a:r>
              <a:rPr lang="en-US">
                <a:ea typeface="+mj-lt"/>
                <a:cs typeface="+mj-lt"/>
              </a:rPr>
              <a:t>(</a:t>
            </a:r>
            <a:r>
              <a:rPr lang="en-US" err="1">
                <a:ea typeface="+mj-lt"/>
                <a:cs typeface="+mj-lt"/>
              </a:rPr>
              <a:t>i</a:t>
            </a:r>
            <a:r>
              <a:rPr lang="en-US">
                <a:ea typeface="+mj-lt"/>
                <a:cs typeface="+mj-lt"/>
              </a:rPr>
              <a:t>, j):</a:t>
            </a:r>
            <a:endParaRPr lang="en-US"/>
          </a:p>
          <a:p>
            <a:pPr algn="l"/>
            <a:r>
              <a:rPr lang="en-US">
                <a:ea typeface="+mj-lt"/>
                <a:cs typeface="+mj-lt"/>
              </a:rPr>
              <a:t>    </a:t>
            </a:r>
            <a:r>
              <a:rPr lang="en-US" b="1">
                <a:solidFill>
                  <a:schemeClr val="accent5">
                    <a:hueOff val="101205"/>
                    <a:satOff val="-13598"/>
                    <a:lumOff val="23877"/>
                  </a:schemeClr>
                </a:solidFill>
                <a:ea typeface="+mj-lt"/>
                <a:cs typeface="+mj-lt"/>
              </a:rPr>
              <a:t>return</a:t>
            </a:r>
            <a:r>
              <a:rPr lang="en-US">
                <a:ea typeface="+mj-lt"/>
                <a:cs typeface="+mj-lt"/>
              </a:rPr>
              <a:t> </a:t>
            </a:r>
            <a:r>
              <a:rPr lang="en-US" err="1">
                <a:ea typeface="+mj-lt"/>
                <a:cs typeface="+mj-lt"/>
              </a:rPr>
              <a:t>prefixSum</a:t>
            </a:r>
            <a:r>
              <a:rPr lang="en-US">
                <a:ea typeface="+mj-lt"/>
                <a:cs typeface="+mj-lt"/>
              </a:rPr>
              <a:t>(j) - </a:t>
            </a:r>
            <a:r>
              <a:rPr lang="en-US" err="1">
                <a:ea typeface="+mj-lt"/>
                <a:cs typeface="+mj-lt"/>
              </a:rPr>
              <a:t>prefixSum</a:t>
            </a:r>
            <a:r>
              <a:rPr lang="en-US">
                <a:ea typeface="+mj-lt"/>
                <a:cs typeface="+mj-lt"/>
              </a:rPr>
              <a:t>(i-1)</a:t>
            </a:r>
            <a:endParaRPr/>
          </a:p>
        </p:txBody>
      </p:sp>
      <p:sp>
        <p:nvSpPr>
          <p:cNvPr id="1266" name="Where LSB returns the value of the least significant bit."/>
          <p:cNvSpPr/>
          <p:nvPr/>
        </p:nvSpPr>
        <p:spPr>
          <a:xfrm>
            <a:off x="944091" y="7712873"/>
            <a:ext cx="9756480" cy="16414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br>
              <a:rPr lang="en-US" dirty="0"/>
            </a:br>
            <a:r>
              <a:rPr lang="en-US" sz="3200" dirty="0">
                <a:solidFill>
                  <a:srgbClr val="E8EAED"/>
                </a:solidFill>
                <a:latin typeface="Menlo"/>
                <a:cs typeface="Arial"/>
              </a:rPr>
              <a:t>Trong </a:t>
            </a:r>
            <a:r>
              <a:rPr lang="en-US" sz="3200" err="1">
                <a:solidFill>
                  <a:srgbClr val="E8EAED"/>
                </a:solidFill>
                <a:latin typeface="Menlo"/>
                <a:cs typeface="Arial"/>
              </a:rPr>
              <a:t>đó</a:t>
            </a:r>
            <a:r>
              <a:rPr lang="en-US" sz="3200" dirty="0">
                <a:solidFill>
                  <a:srgbClr val="E8EAED"/>
                </a:solidFill>
                <a:latin typeface="Menlo"/>
                <a:cs typeface="Arial"/>
              </a:rPr>
              <a:t> </a:t>
            </a:r>
            <a:r>
              <a:rPr lang="en-US" sz="3200" dirty="0">
                <a:solidFill>
                  <a:schemeClr val="accent2">
                    <a:lumMod val="60000"/>
                    <a:lumOff val="40000"/>
                  </a:schemeClr>
                </a:solidFill>
                <a:latin typeface="Menlo"/>
                <a:cs typeface="Arial"/>
              </a:rPr>
              <a:t>LSB</a:t>
            </a:r>
            <a:r>
              <a:rPr lang="en-US" sz="3200" dirty="0">
                <a:solidFill>
                  <a:srgbClr val="E8EAED"/>
                </a:solidFill>
                <a:latin typeface="Menlo"/>
                <a:cs typeface="Arial"/>
              </a:rPr>
              <a:t> </a:t>
            </a:r>
            <a:r>
              <a:rPr lang="en-US" sz="3200" err="1">
                <a:solidFill>
                  <a:srgbClr val="E8EAED"/>
                </a:solidFill>
                <a:latin typeface="Menlo"/>
                <a:cs typeface="Arial"/>
              </a:rPr>
              <a:t>trả</a:t>
            </a:r>
            <a:r>
              <a:rPr lang="en-US" sz="3200" dirty="0">
                <a:solidFill>
                  <a:srgbClr val="E8EAED"/>
                </a:solidFill>
                <a:latin typeface="Menlo"/>
                <a:cs typeface="Arial"/>
              </a:rPr>
              <a:t> </a:t>
            </a:r>
            <a:r>
              <a:rPr lang="en-US" sz="3200" err="1">
                <a:solidFill>
                  <a:srgbClr val="E8EAED"/>
                </a:solidFill>
                <a:latin typeface="Menlo"/>
                <a:cs typeface="Arial"/>
              </a:rPr>
              <a:t>về</a:t>
            </a:r>
            <a:r>
              <a:rPr lang="en-US" sz="3200" dirty="0">
                <a:solidFill>
                  <a:srgbClr val="E8EAED"/>
                </a:solidFill>
                <a:latin typeface="Menlo"/>
                <a:cs typeface="Arial"/>
              </a:rPr>
              <a:t> </a:t>
            </a:r>
            <a:r>
              <a:rPr lang="en-US" sz="3200" err="1">
                <a:solidFill>
                  <a:srgbClr val="E8EAED"/>
                </a:solidFill>
                <a:latin typeface="Menlo"/>
                <a:cs typeface="Arial"/>
              </a:rPr>
              <a:t>giá</a:t>
            </a:r>
            <a:r>
              <a:rPr lang="en-US" sz="3200" dirty="0">
                <a:solidFill>
                  <a:srgbClr val="E8EAED"/>
                </a:solidFill>
                <a:latin typeface="Menlo"/>
                <a:cs typeface="Arial"/>
              </a:rPr>
              <a:t> </a:t>
            </a:r>
            <a:r>
              <a:rPr lang="en-US" sz="3200" err="1">
                <a:solidFill>
                  <a:srgbClr val="E8EAED"/>
                </a:solidFill>
                <a:latin typeface="Menlo"/>
                <a:cs typeface="Arial"/>
              </a:rPr>
              <a:t>trị</a:t>
            </a:r>
            <a:r>
              <a:rPr lang="en-US" sz="3200" dirty="0">
                <a:solidFill>
                  <a:srgbClr val="E8EAED"/>
                </a:solidFill>
                <a:latin typeface="Menlo"/>
                <a:cs typeface="Arial"/>
              </a:rPr>
              <a:t> </a:t>
            </a:r>
            <a:r>
              <a:rPr lang="en-US" sz="3200" err="1">
                <a:solidFill>
                  <a:srgbClr val="E8EAED"/>
                </a:solidFill>
                <a:latin typeface="Menlo"/>
                <a:cs typeface="Arial"/>
              </a:rPr>
              <a:t>của</a:t>
            </a:r>
            <a:r>
              <a:rPr lang="en-US" sz="3200" dirty="0">
                <a:solidFill>
                  <a:srgbClr val="E8EAED"/>
                </a:solidFill>
                <a:latin typeface="Menlo"/>
                <a:cs typeface="Arial"/>
              </a:rPr>
              <a:t> </a:t>
            </a:r>
            <a:r>
              <a:rPr lang="en-US" sz="3200" dirty="0">
                <a:solidFill>
                  <a:schemeClr val="accent2">
                    <a:lumMod val="60000"/>
                    <a:lumOff val="40000"/>
                  </a:schemeClr>
                </a:solidFill>
                <a:latin typeface="Menlo"/>
                <a:cs typeface="Arial"/>
              </a:rPr>
              <a:t>bit </a:t>
            </a:r>
            <a:r>
              <a:rPr lang="en-US" sz="3200" err="1">
                <a:solidFill>
                  <a:schemeClr val="accent2">
                    <a:lumMod val="60000"/>
                    <a:lumOff val="40000"/>
                  </a:schemeClr>
                </a:solidFill>
                <a:latin typeface="Menlo"/>
                <a:cs typeface="Arial"/>
              </a:rPr>
              <a:t>ít</a:t>
            </a:r>
            <a:r>
              <a:rPr lang="en-US" sz="3200" dirty="0">
                <a:solidFill>
                  <a:schemeClr val="accent2">
                    <a:lumMod val="60000"/>
                    <a:lumOff val="40000"/>
                  </a:schemeClr>
                </a:solidFill>
                <a:latin typeface="Menlo"/>
                <a:cs typeface="Arial"/>
              </a:rPr>
              <a:t> </a:t>
            </a:r>
            <a:r>
              <a:rPr lang="en-US" sz="3200" err="1">
                <a:solidFill>
                  <a:schemeClr val="accent2">
                    <a:lumMod val="60000"/>
                    <a:lumOff val="40000"/>
                  </a:schemeClr>
                </a:solidFill>
                <a:latin typeface="Menlo"/>
                <a:cs typeface="Arial"/>
              </a:rPr>
              <a:t>quan</a:t>
            </a:r>
            <a:r>
              <a:rPr lang="en-US" sz="3200" dirty="0">
                <a:solidFill>
                  <a:schemeClr val="accent2">
                    <a:lumMod val="60000"/>
                    <a:lumOff val="40000"/>
                  </a:schemeClr>
                </a:solidFill>
                <a:latin typeface="Menlo"/>
                <a:cs typeface="Arial"/>
              </a:rPr>
              <a:t> </a:t>
            </a:r>
            <a:r>
              <a:rPr lang="en-US" sz="3200" err="1">
                <a:solidFill>
                  <a:schemeClr val="accent2">
                    <a:lumMod val="60000"/>
                    <a:lumOff val="40000"/>
                  </a:schemeClr>
                </a:solidFill>
                <a:latin typeface="Menlo"/>
                <a:cs typeface="Arial"/>
              </a:rPr>
              <a:t>trọng</a:t>
            </a:r>
            <a:r>
              <a:rPr lang="en-US" sz="3200" dirty="0">
                <a:solidFill>
                  <a:schemeClr val="accent2">
                    <a:lumMod val="60000"/>
                    <a:lumOff val="40000"/>
                  </a:schemeClr>
                </a:solidFill>
                <a:latin typeface="Menlo"/>
                <a:cs typeface="Arial"/>
              </a:rPr>
              <a:t> </a:t>
            </a:r>
            <a:r>
              <a:rPr lang="en-US" sz="3200" err="1">
                <a:solidFill>
                  <a:schemeClr val="accent2">
                    <a:lumMod val="60000"/>
                    <a:lumOff val="40000"/>
                  </a:schemeClr>
                </a:solidFill>
                <a:latin typeface="Menlo"/>
                <a:cs typeface="Arial"/>
              </a:rPr>
              <a:t>nhất</a:t>
            </a:r>
            <a:r>
              <a:rPr lang="en-US" sz="3200" dirty="0">
                <a:solidFill>
                  <a:srgbClr val="E8EAED"/>
                </a:solidFill>
                <a:latin typeface="Menlo"/>
                <a:cs typeface="Arial"/>
              </a:rPr>
              <a:t> </a:t>
            </a:r>
            <a:r>
              <a:rPr lang="en-US" sz="3200" err="1">
                <a:solidFill>
                  <a:srgbClr val="E8EAED"/>
                </a:solidFill>
                <a:latin typeface="Menlo"/>
                <a:cs typeface="Arial"/>
              </a:rPr>
              <a:t>để</a:t>
            </a:r>
            <a:r>
              <a:rPr lang="en-US" sz="3200" dirty="0">
                <a:solidFill>
                  <a:srgbClr val="E8EAED"/>
                </a:solidFill>
                <a:latin typeface="Menlo"/>
                <a:cs typeface="Arial"/>
              </a:rPr>
              <a:t> </a:t>
            </a:r>
            <a:r>
              <a:rPr lang="en-US" sz="3200" err="1">
                <a:solidFill>
                  <a:srgbClr val="E8EAED"/>
                </a:solidFill>
                <a:latin typeface="Menlo"/>
                <a:cs typeface="Arial"/>
              </a:rPr>
              <a:t>đưa</a:t>
            </a:r>
            <a:r>
              <a:rPr lang="en-US" sz="3200" dirty="0">
                <a:solidFill>
                  <a:srgbClr val="E8EAED"/>
                </a:solidFill>
                <a:latin typeface="Menlo"/>
                <a:cs typeface="Arial"/>
              </a:rPr>
              <a:t> </a:t>
            </a:r>
            <a:r>
              <a:rPr lang="en-US" sz="3200" err="1">
                <a:solidFill>
                  <a:srgbClr val="E8EAED"/>
                </a:solidFill>
                <a:latin typeface="Menlo"/>
                <a:cs typeface="Arial"/>
              </a:rPr>
              <a:t>chỉ</a:t>
            </a:r>
            <a:r>
              <a:rPr lang="en-US" sz="3200" dirty="0">
                <a:solidFill>
                  <a:srgbClr val="E8EAED"/>
                </a:solidFill>
                <a:latin typeface="Menlo"/>
                <a:cs typeface="Arial"/>
              </a:rPr>
              <a:t> </a:t>
            </a:r>
            <a:r>
              <a:rPr lang="en-US" sz="3200" err="1">
                <a:solidFill>
                  <a:srgbClr val="E8EAED"/>
                </a:solidFill>
                <a:latin typeface="Menlo"/>
                <a:cs typeface="Arial"/>
              </a:rPr>
              <a:t>số</a:t>
            </a:r>
            <a:r>
              <a:rPr lang="en-US" sz="3200" dirty="0">
                <a:solidFill>
                  <a:srgbClr val="E8EAED"/>
                </a:solidFill>
                <a:latin typeface="Menlo"/>
                <a:cs typeface="Arial"/>
              </a:rPr>
              <a:t> I </a:t>
            </a:r>
            <a:r>
              <a:rPr lang="en-US" sz="3200" err="1">
                <a:solidFill>
                  <a:srgbClr val="E8EAED"/>
                </a:solidFill>
                <a:latin typeface="Menlo"/>
                <a:cs typeface="Arial"/>
              </a:rPr>
              <a:t>đến</a:t>
            </a:r>
            <a:r>
              <a:rPr lang="en-US" sz="3200" dirty="0">
                <a:solidFill>
                  <a:srgbClr val="E8EAED"/>
                </a:solidFill>
                <a:latin typeface="Menlo"/>
                <a:cs typeface="Arial"/>
              </a:rPr>
              <a:t> </a:t>
            </a:r>
            <a:r>
              <a:rPr lang="en-US" sz="3200" err="1">
                <a:solidFill>
                  <a:srgbClr val="E8EAED"/>
                </a:solidFill>
                <a:latin typeface="Menlo"/>
                <a:cs typeface="Arial"/>
              </a:rPr>
              <a:t>vị</a:t>
            </a:r>
            <a:r>
              <a:rPr lang="en-US" sz="3200" dirty="0">
                <a:solidFill>
                  <a:srgbClr val="E8EAED"/>
                </a:solidFill>
                <a:latin typeface="Menlo"/>
                <a:cs typeface="Arial"/>
              </a:rPr>
              <a:t> </a:t>
            </a:r>
            <a:r>
              <a:rPr lang="en-US" sz="3200" err="1">
                <a:solidFill>
                  <a:srgbClr val="E8EAED"/>
                </a:solidFill>
                <a:latin typeface="Menlo"/>
                <a:cs typeface="Arial"/>
              </a:rPr>
              <a:t>trí</a:t>
            </a:r>
            <a:r>
              <a:rPr lang="en-US" sz="3200" dirty="0">
                <a:solidFill>
                  <a:srgbClr val="E8EAED"/>
                </a:solidFill>
                <a:latin typeface="Menlo"/>
                <a:cs typeface="Arial"/>
              </a:rPr>
              <a:t> </a:t>
            </a:r>
            <a:r>
              <a:rPr lang="en-US" sz="3200" err="1">
                <a:solidFill>
                  <a:srgbClr val="E8EAED"/>
                </a:solidFill>
                <a:latin typeface="Menlo"/>
                <a:cs typeface="Arial"/>
              </a:rPr>
              <a:t>tiếp</a:t>
            </a:r>
            <a:r>
              <a:rPr lang="en-US" sz="3200" dirty="0">
                <a:solidFill>
                  <a:srgbClr val="E8EAED"/>
                </a:solidFill>
                <a:latin typeface="Menlo"/>
                <a:cs typeface="Arial"/>
              </a:rPr>
              <a:t> </a:t>
            </a:r>
            <a:r>
              <a:rPr lang="en-US" sz="3200" err="1">
                <a:solidFill>
                  <a:srgbClr val="E8EAED"/>
                </a:solidFill>
                <a:latin typeface="Menlo"/>
                <a:cs typeface="Arial"/>
              </a:rPr>
              <a:t>theo</a:t>
            </a:r>
            <a:endParaRPr lang="en-US" sz="3200">
              <a:solidFill>
                <a:srgbClr val="E8EAED"/>
              </a:solidFill>
              <a:latin typeface="Menlo"/>
              <a:cs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iven an array of integer values compute the range sum between index [i, j)."/>
          <p:cNvSpPr/>
          <p:nvPr/>
        </p:nvSpPr>
        <p:spPr>
          <a:xfrm>
            <a:off x="984034" y="2287383"/>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176" name="Table"/>
          <p:cNvGraphicFramePr/>
          <p:nvPr>
            <p:extLst>
              <p:ext uri="{D42A27DB-BD31-4B8C-83A1-F6EECF244321}">
                <p14:modId xmlns:p14="http://schemas.microsoft.com/office/powerpoint/2010/main" val="1247147014"/>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7" name="Table"/>
          <p:cNvGraphicFramePr/>
          <p:nvPr>
            <p:extLst>
              <p:ext uri="{D42A27DB-BD31-4B8C-83A1-F6EECF244321}">
                <p14:modId xmlns:p14="http://schemas.microsoft.com/office/powerpoint/2010/main" val="3706392321"/>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78"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179"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180" name="Table"/>
          <p:cNvGraphicFramePr/>
          <p:nvPr>
            <p:extLst>
              <p:ext uri="{D42A27DB-BD31-4B8C-83A1-F6EECF244321}">
                <p14:modId xmlns:p14="http://schemas.microsoft.com/office/powerpoint/2010/main" val="1762913708"/>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81" name="Let P be an array containing all…"/>
          <p:cNvSpPr/>
          <p:nvPr/>
        </p:nvSpPr>
        <p:spPr>
          <a:xfrm>
            <a:off x="2304135" y="7668379"/>
            <a:ext cx="8396529" cy="1210588"/>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br>
              <a:rPr lang="en-US" dirty="0"/>
            </a:br>
            <a:r>
              <a:rPr lang="en-US" sz="3200" err="1">
                <a:solidFill>
                  <a:srgbClr val="E8EAED"/>
                </a:solidFill>
                <a:latin typeface="Menlo"/>
                <a:cs typeface="Arial"/>
              </a:rPr>
              <a:t>Đặt</a:t>
            </a:r>
            <a:r>
              <a:rPr lang="en-US" sz="3200" dirty="0">
                <a:solidFill>
                  <a:srgbClr val="E8EAED"/>
                </a:solidFill>
                <a:latin typeface="Menlo"/>
                <a:cs typeface="Arial"/>
              </a:rPr>
              <a:t> P </a:t>
            </a:r>
            <a:r>
              <a:rPr lang="en-US" sz="3200" err="1">
                <a:solidFill>
                  <a:srgbClr val="E8EAED"/>
                </a:solidFill>
                <a:latin typeface="Menlo"/>
                <a:cs typeface="Arial"/>
              </a:rPr>
              <a:t>là</a:t>
            </a:r>
            <a:r>
              <a:rPr lang="en-US" sz="3200" dirty="0">
                <a:solidFill>
                  <a:srgbClr val="E8EAED"/>
                </a:solidFill>
                <a:latin typeface="Menlo"/>
                <a:cs typeface="Arial"/>
              </a:rPr>
              <a:t> </a:t>
            </a:r>
            <a:r>
              <a:rPr lang="en-US" sz="3200" err="1">
                <a:solidFill>
                  <a:srgbClr val="E8EAED"/>
                </a:solidFill>
                <a:latin typeface="Menlo"/>
                <a:cs typeface="Arial"/>
              </a:rPr>
              <a:t>một</a:t>
            </a:r>
            <a:r>
              <a:rPr lang="en-US" sz="3200" dirty="0">
                <a:solidFill>
                  <a:srgbClr val="E8EAED"/>
                </a:solidFill>
                <a:latin typeface="Menlo"/>
                <a:cs typeface="Arial"/>
              </a:rPr>
              <a:t> </a:t>
            </a:r>
            <a:r>
              <a:rPr lang="en-US" sz="3200" err="1">
                <a:solidFill>
                  <a:srgbClr val="E8EAED"/>
                </a:solidFill>
                <a:latin typeface="Menlo"/>
                <a:cs typeface="Arial"/>
              </a:rPr>
              <a:t>mảng</a:t>
            </a:r>
            <a:r>
              <a:rPr lang="en-US" sz="3200" dirty="0">
                <a:solidFill>
                  <a:srgbClr val="E8EAED"/>
                </a:solidFill>
                <a:latin typeface="Menlo"/>
                <a:cs typeface="Arial"/>
              </a:rPr>
              <a:t> </a:t>
            </a:r>
            <a:r>
              <a:rPr lang="en-US" sz="3200" err="1">
                <a:solidFill>
                  <a:srgbClr val="E8EAED"/>
                </a:solidFill>
                <a:latin typeface="Menlo"/>
                <a:cs typeface="Arial"/>
              </a:rPr>
              <a:t>chứa</a:t>
            </a:r>
            <a:r>
              <a:rPr lang="en-US" sz="3200" dirty="0">
                <a:solidFill>
                  <a:srgbClr val="E8EAED"/>
                </a:solidFill>
                <a:latin typeface="Menlo"/>
                <a:cs typeface="Arial"/>
              </a:rPr>
              <a:t> </a:t>
            </a:r>
            <a:r>
              <a:rPr lang="en-US" sz="3200" err="1">
                <a:solidFill>
                  <a:srgbClr val="E8EAED"/>
                </a:solidFill>
                <a:latin typeface="Menlo"/>
                <a:cs typeface="Arial"/>
              </a:rPr>
              <a:t>tất</a:t>
            </a:r>
            <a:r>
              <a:rPr lang="en-US" sz="3200" dirty="0">
                <a:solidFill>
                  <a:srgbClr val="E8EAED"/>
                </a:solidFill>
                <a:latin typeface="Menlo"/>
                <a:cs typeface="Arial"/>
              </a:rPr>
              <a:t> </a:t>
            </a:r>
            <a:r>
              <a:rPr lang="en-US" sz="3200" err="1">
                <a:solidFill>
                  <a:srgbClr val="E8EAED"/>
                </a:solidFill>
                <a:latin typeface="Menlo"/>
                <a:cs typeface="Arial"/>
              </a:rPr>
              <a:t>cả</a:t>
            </a:r>
            <a:r>
              <a:rPr lang="en-US" sz="3200" dirty="0">
                <a:solidFill>
                  <a:srgbClr val="E8EAED"/>
                </a:solidFill>
                <a:latin typeface="Menlo"/>
                <a:cs typeface="Arial"/>
              </a:rPr>
              <a:t> </a:t>
            </a:r>
            <a:r>
              <a:rPr lang="en-US" sz="3200" err="1">
                <a:solidFill>
                  <a:schemeClr val="accent2">
                    <a:lumMod val="60000"/>
                    <a:lumOff val="40000"/>
                  </a:schemeClr>
                </a:solidFill>
                <a:latin typeface="Menlo"/>
                <a:cs typeface="Arial"/>
              </a:rPr>
              <a:t>tổng</a:t>
            </a:r>
            <a:r>
              <a:rPr lang="en-US" sz="3200" dirty="0">
                <a:solidFill>
                  <a:schemeClr val="accent2">
                    <a:lumMod val="60000"/>
                    <a:lumOff val="40000"/>
                  </a:schemeClr>
                </a:solidFill>
                <a:latin typeface="Menlo"/>
                <a:cs typeface="Arial"/>
              </a:rPr>
              <a:t> </a:t>
            </a:r>
            <a:r>
              <a:rPr lang="en-US" sz="3200" err="1">
                <a:solidFill>
                  <a:schemeClr val="accent2">
                    <a:lumMod val="60000"/>
                    <a:lumOff val="40000"/>
                  </a:schemeClr>
                </a:solidFill>
                <a:latin typeface="Menlo"/>
                <a:cs typeface="Arial"/>
              </a:rPr>
              <a:t>tiền</a:t>
            </a:r>
            <a:r>
              <a:rPr lang="en-US" sz="3200" dirty="0">
                <a:solidFill>
                  <a:schemeClr val="accent2">
                    <a:lumMod val="60000"/>
                    <a:lumOff val="40000"/>
                  </a:schemeClr>
                </a:solidFill>
                <a:latin typeface="Menlo"/>
                <a:cs typeface="Arial"/>
              </a:rPr>
              <a:t> </a:t>
            </a:r>
            <a:r>
              <a:rPr lang="en-US" sz="3200" err="1">
                <a:solidFill>
                  <a:schemeClr val="accent2">
                    <a:lumMod val="60000"/>
                    <a:lumOff val="40000"/>
                  </a:schemeClr>
                </a:solidFill>
                <a:latin typeface="Menlo"/>
                <a:cs typeface="Arial"/>
              </a:rPr>
              <a:t>tố</a:t>
            </a:r>
            <a:r>
              <a:rPr lang="en-US" sz="3200" dirty="0">
                <a:solidFill>
                  <a:schemeClr val="accent2">
                    <a:lumMod val="60000"/>
                    <a:lumOff val="40000"/>
                  </a:schemeClr>
                </a:solidFill>
                <a:latin typeface="Menlo"/>
                <a:cs typeface="Arial"/>
              </a:rPr>
              <a:t> </a:t>
            </a:r>
            <a:r>
              <a:rPr lang="en-US" sz="3200" err="1">
                <a:solidFill>
                  <a:srgbClr val="E8EAED"/>
                </a:solidFill>
                <a:latin typeface="Menlo"/>
                <a:cs typeface="Arial"/>
              </a:rPr>
              <a:t>của</a:t>
            </a:r>
            <a:r>
              <a:rPr lang="en-US" dirty="0">
                <a:solidFill>
                  <a:srgbClr val="E8EAED"/>
                </a:solidFill>
                <a:latin typeface="Menlo"/>
                <a:cs typeface="Arial"/>
              </a:rPr>
              <a:t> A</a:t>
            </a:r>
            <a:r>
              <a:rPr lang="en-US" sz="2100" dirty="0">
                <a:solidFill>
                  <a:srgbClr val="E8EAED"/>
                </a:solidFill>
                <a:latin typeface="Arial"/>
                <a:cs typeface="Arial"/>
              </a:rPr>
              <a:t>. </a:t>
            </a:r>
            <a:endParaRPr lang="vi-VN" dirty="0"/>
          </a:p>
        </p:txBody>
      </p:sp>
      <p:sp>
        <p:nvSpPr>
          <p:cNvPr id="182"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 name="Fenwick Tree Point Updates"/>
          <p:cNvSpPr>
            <a:spLocks noGrp="1"/>
          </p:cNvSpPr>
          <p:nvPr>
            <p:ph type="title"/>
          </p:nvPr>
        </p:nvSpPr>
        <p:spPr>
          <a:xfrm>
            <a:off x="-1350274" y="633078"/>
            <a:ext cx="15705348" cy="5932822"/>
          </a:xfrm>
          <a:prstGeom prst="rect">
            <a:avLst/>
          </a:prstGeom>
        </p:spPr>
        <p:txBody>
          <a:bodyPr>
            <a:normAutofit/>
          </a:bodyPr>
          <a:lstStyle>
            <a:lvl1pPr>
              <a:defRPr sz="12200" b="1"/>
            </a:lvl1pPr>
          </a:lstStyle>
          <a:p>
            <a:r>
              <a:rPr lang="vi" sz="8800" dirty="0">
                <a:solidFill>
                  <a:srgbClr val="E8EAED"/>
                </a:solidFill>
                <a:latin typeface="Menlo"/>
              </a:rPr>
              <a:t>Cập nhật điểm của cây </a:t>
            </a:r>
            <a:r>
              <a:rPr lang="vi" sz="8800" dirty="0" err="1">
                <a:solidFill>
                  <a:srgbClr val="E8EAED"/>
                </a:solidFill>
                <a:latin typeface="Menlo"/>
              </a:rPr>
              <a:t>Fenwick</a:t>
            </a:r>
            <a:endParaRPr lang="vi" sz="8800" dirty="0">
              <a:solidFill>
                <a:srgbClr val="E8EAED"/>
              </a:solidFill>
              <a:latin typeface="Menlo"/>
            </a:endParaRPr>
          </a:p>
        </p:txBody>
      </p:sp>
      <p:sp>
        <p:nvSpPr>
          <p:cNvPr id="1275" name="William Fiset"/>
          <p:cNvSpPr>
            <a:spLocks noGrp="1"/>
          </p:cNvSpPr>
          <p:nvPr>
            <p:ph type="body" sz="quarter" idx="1"/>
          </p:nvPr>
        </p:nvSpPr>
        <p:spPr>
          <a:xfrm>
            <a:off x="1270000" y="6351039"/>
            <a:ext cx="10464800" cy="1130301"/>
          </a:xfrm>
          <a:prstGeom prst="rect">
            <a:avLst/>
          </a:prstGeom>
        </p:spPr>
        <p:txBody>
          <a:bodyPr anchor="t"/>
          <a:lstStyle>
            <a:lvl1pPr marL="0" indent="0" algn="ctr">
              <a:spcBef>
                <a:spcPts val="0"/>
              </a:spcBef>
              <a:buSzTx/>
              <a:buNone/>
              <a:defRPr sz="4500"/>
            </a:lvl1pPr>
          </a:lstStyle>
          <a:p>
            <a:endParaRPr lang="vi-VN" dirty="0"/>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1"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2"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3"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4"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5"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6"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7"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8"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69"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0"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1"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2"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3"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4"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5"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6"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7"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8"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79"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0"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1"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2"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3"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4"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5"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6"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7"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88" name="Point Updates"/>
          <p:cNvSpPr/>
          <p:nvPr/>
        </p:nvSpPr>
        <p:spPr>
          <a:xfrm>
            <a:off x="6692368" y="286784"/>
            <a:ext cx="3939262" cy="1210588"/>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lvl1pPr>
              <a:defRPr sz="5000" b="1"/>
            </a:lvl1pPr>
          </a:lstStyle>
          <a:p>
            <a:r>
              <a:rPr lang="vi" sz="3600" dirty="0">
                <a:solidFill>
                  <a:srgbClr val="E8EAED"/>
                </a:solidFill>
                <a:latin typeface="Menlo"/>
              </a:rPr>
              <a:t>Cập nhật điểm</a:t>
            </a:r>
            <a:endParaRPr lang="vi-VN" sz="3600" dirty="0">
              <a:latin typeface="Menlo"/>
            </a:endParaRPr>
          </a:p>
          <a:p>
            <a:r>
              <a:rPr lang="vi-VN" sz="3600" dirty="0"/>
              <a:t>(</a:t>
            </a:r>
            <a:r>
              <a:rPr lang="vi-VN" sz="3600" dirty="0" err="1"/>
              <a:t>Point</a:t>
            </a:r>
            <a:r>
              <a:rPr lang="vi-VN" sz="3600" dirty="0"/>
              <a:t> </a:t>
            </a:r>
            <a:r>
              <a:rPr lang="vi-VN" sz="3600" dirty="0" err="1"/>
              <a:t>update</a:t>
            </a:r>
            <a:r>
              <a:rPr lang="vi-VN" sz="3600" dirty="0"/>
              <a:t>)</a:t>
            </a:r>
          </a:p>
        </p:txBody>
      </p:sp>
      <p:sp>
        <p:nvSpPr>
          <p:cNvPr id="1489" name="Point updates are the opposite of this, we want to add the LSB to propagate the value up to the cells responsible for us."/>
          <p:cNvSpPr/>
          <p:nvPr/>
        </p:nvSpPr>
        <p:spPr>
          <a:xfrm>
            <a:off x="4715467" y="1588745"/>
            <a:ext cx="8276902" cy="748923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Vấn đề đặt ra là khi cập nhập(Thay đổi giá trị) một điểm thì nó cũng sẽ ảnh hưởng tới các tổng mà nó chịu trách nhiệm .</a:t>
            </a:r>
          </a:p>
          <a:p>
            <a:pPr algn="l"/>
            <a:endParaRPr lang="vi" sz="3200" dirty="0">
              <a:solidFill>
                <a:srgbClr val="E8EAED"/>
              </a:solidFill>
              <a:latin typeface="Menlo"/>
            </a:endParaRPr>
          </a:p>
          <a:p>
            <a:pPr algn="l"/>
            <a:r>
              <a:rPr lang="vi" sz="3200" dirty="0">
                <a:solidFill>
                  <a:srgbClr val="E8EAED"/>
                </a:solidFill>
                <a:latin typeface="Menlo"/>
              </a:rPr>
              <a:t>Do đó ta cũng cần cập nhập đến các điểm tiếp theo để thay đổi tổng sao cho đúng</a:t>
            </a:r>
          </a:p>
          <a:p>
            <a:endParaRPr lang="vi" sz="3200" dirty="0">
              <a:solidFill>
                <a:srgbClr val="E8EAED"/>
              </a:solidFill>
              <a:latin typeface="Menlo"/>
            </a:endParaRPr>
          </a:p>
          <a:p>
            <a:pPr algn="l"/>
            <a:r>
              <a:rPr lang="vi" sz="3200" dirty="0">
                <a:solidFill>
                  <a:srgbClr val="E8EAED"/>
                </a:solidFill>
                <a:latin typeface="Menlo"/>
              </a:rPr>
              <a:t>Cách 1: thêm </a:t>
            </a:r>
            <a:r>
              <a:rPr lang="vi" sz="3200" dirty="0">
                <a:solidFill>
                  <a:schemeClr val="accent2">
                    <a:lumMod val="60000"/>
                    <a:lumOff val="40000"/>
                  </a:schemeClr>
                </a:solidFill>
                <a:latin typeface="Menlo"/>
              </a:rPr>
              <a:t>LSB </a:t>
            </a:r>
            <a:r>
              <a:rPr lang="vi" sz="3200" dirty="0">
                <a:solidFill>
                  <a:srgbClr val="E8EAED"/>
                </a:solidFill>
                <a:latin typeface="Menlo"/>
              </a:rPr>
              <a:t>để truyền giá trị đến các ô chịu trách nhiệm của chúng.​</a:t>
            </a:r>
          </a:p>
          <a:p>
            <a:pPr algn="l"/>
            <a:endParaRPr lang="vi" sz="3200" dirty="0">
              <a:solidFill>
                <a:srgbClr val="E8EAED"/>
              </a:solidFill>
              <a:latin typeface="Menlo"/>
            </a:endParaRPr>
          </a:p>
          <a:p>
            <a:pPr algn="l"/>
            <a:r>
              <a:rPr lang="vi" sz="3200" dirty="0">
                <a:solidFill>
                  <a:srgbClr val="E8EAED"/>
                </a:solidFill>
                <a:latin typeface="Menlo"/>
              </a:rPr>
              <a:t>Cách 2: </a:t>
            </a:r>
          </a:p>
          <a:p>
            <a:pPr algn="l"/>
            <a:r>
              <a:rPr lang="vi" sz="3200" dirty="0">
                <a:solidFill>
                  <a:srgbClr val="E8EAED"/>
                </a:solidFill>
                <a:ea typeface="+mj-lt"/>
                <a:cs typeface="+mj-lt"/>
              </a:rPr>
              <a:t>* Để từ </a:t>
            </a:r>
            <a:r>
              <a:rPr lang="vi" sz="3200" dirty="0" err="1">
                <a:solidFill>
                  <a:srgbClr val="E8EAED"/>
                </a:solidFill>
                <a:ea typeface="+mj-lt"/>
                <a:cs typeface="+mj-lt"/>
              </a:rPr>
              <a:t>node</a:t>
            </a:r>
            <a:r>
              <a:rPr lang="vi" sz="3200" dirty="0">
                <a:solidFill>
                  <a:srgbClr val="E8EAED"/>
                </a:solidFill>
                <a:ea typeface="+mj-lt"/>
                <a:cs typeface="+mj-lt"/>
              </a:rPr>
              <a:t> hiện tại -&gt; </a:t>
            </a:r>
            <a:r>
              <a:rPr lang="vi" sz="3200" dirty="0" err="1">
                <a:solidFill>
                  <a:srgbClr val="E8EAED"/>
                </a:solidFill>
                <a:ea typeface="+mj-lt"/>
                <a:cs typeface="+mj-lt"/>
              </a:rPr>
              <a:t>node</a:t>
            </a:r>
            <a:r>
              <a:rPr lang="vi" sz="3200" dirty="0">
                <a:solidFill>
                  <a:srgbClr val="E8EAED"/>
                </a:solidFill>
                <a:ea typeface="+mj-lt"/>
                <a:cs typeface="+mj-lt"/>
              </a:rPr>
              <a:t> tiếp theo</a:t>
            </a:r>
            <a:endParaRPr lang="vi" dirty="0"/>
          </a:p>
          <a:p>
            <a:pPr algn="l"/>
            <a:r>
              <a:rPr lang="vi" sz="3200" dirty="0">
                <a:solidFill>
                  <a:srgbClr val="E8EAED"/>
                </a:solidFill>
                <a:ea typeface="+mj-lt"/>
                <a:cs typeface="+mj-lt"/>
              </a:rPr>
              <a:t>     * 1) Tìm bù 2 của </a:t>
            </a:r>
            <a:r>
              <a:rPr lang="vi" sz="3200" dirty="0" err="1">
                <a:solidFill>
                  <a:srgbClr val="E8EAED"/>
                </a:solidFill>
                <a:ea typeface="+mj-lt"/>
                <a:cs typeface="+mj-lt"/>
              </a:rPr>
              <a:t>index</a:t>
            </a:r>
            <a:endParaRPr lang="vi" dirty="0" err="1"/>
          </a:p>
          <a:p>
            <a:pPr algn="l"/>
            <a:r>
              <a:rPr lang="vi" sz="3200" dirty="0">
                <a:solidFill>
                  <a:srgbClr val="E8EAED"/>
                </a:solidFill>
                <a:ea typeface="+mj-lt"/>
                <a:cs typeface="+mj-lt"/>
              </a:rPr>
              <a:t>     * 2) AND số bù 2 với </a:t>
            </a:r>
            <a:r>
              <a:rPr lang="vi" sz="3200" dirty="0" err="1">
                <a:solidFill>
                  <a:srgbClr val="E8EAED"/>
                </a:solidFill>
                <a:ea typeface="+mj-lt"/>
                <a:cs typeface="+mj-lt"/>
              </a:rPr>
              <a:t>index</a:t>
            </a:r>
            <a:endParaRPr lang="vi" dirty="0" err="1"/>
          </a:p>
          <a:p>
            <a:pPr algn="l"/>
            <a:r>
              <a:rPr lang="vi" sz="3200" dirty="0">
                <a:solidFill>
                  <a:srgbClr val="E8EAED"/>
                </a:solidFill>
                <a:ea typeface="+mj-lt"/>
                <a:cs typeface="+mj-lt"/>
              </a:rPr>
              <a:t>     * 3) </a:t>
            </a:r>
            <a:r>
              <a:rPr lang="vi" sz="3200" err="1">
                <a:solidFill>
                  <a:srgbClr val="E8EAED"/>
                </a:solidFill>
                <a:ea typeface="+mj-lt"/>
                <a:cs typeface="+mj-lt"/>
              </a:rPr>
              <a:t>index</a:t>
            </a:r>
            <a:r>
              <a:rPr lang="vi" sz="3200" dirty="0">
                <a:solidFill>
                  <a:srgbClr val="E8EAED"/>
                </a:solidFill>
                <a:ea typeface="+mj-lt"/>
                <a:cs typeface="+mj-lt"/>
              </a:rPr>
              <a:t> </a:t>
            </a:r>
            <a:r>
              <a:rPr lang="vi" sz="3200" dirty="0">
                <a:solidFill>
                  <a:schemeClr val="accent2">
                    <a:lumMod val="60000"/>
                    <a:lumOff val="40000"/>
                  </a:schemeClr>
                </a:solidFill>
                <a:ea typeface="+mj-lt"/>
                <a:cs typeface="+mj-lt"/>
              </a:rPr>
              <a:t>+</a:t>
            </a:r>
            <a:r>
              <a:rPr lang="vi" sz="3200" dirty="0">
                <a:solidFill>
                  <a:srgbClr val="E8EAED"/>
                </a:solidFill>
                <a:ea typeface="+mj-lt"/>
                <a:cs typeface="+mj-lt"/>
              </a:rPr>
              <a:t> số tạo ra sau B2</a:t>
            </a:r>
            <a:endParaRPr lang="vi" dirty="0"/>
          </a:p>
        </p:txBody>
      </p:sp>
      <p:graphicFrame>
        <p:nvGraphicFramePr>
          <p:cNvPr id="1490"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3"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4"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5"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6"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7"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8"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499"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0"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1"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2"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3"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4"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5"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6"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7"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8"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09"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0"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1"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2"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3"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4"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5"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6"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7"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8"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19"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0"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521" name="Point updates are the opposite of this, we want to add the LSB to propagate the value up to the cells responsible for us."/>
          <p:cNvSpPr/>
          <p:nvPr/>
        </p:nvSpPr>
        <p:spPr>
          <a:xfrm>
            <a:off x="4731355" y="741817"/>
            <a:ext cx="7410862" cy="1149033"/>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vi" b="1" dirty="0">
                <a:solidFill>
                  <a:srgbClr val="E8EAED"/>
                </a:solidFill>
                <a:ea typeface="+mj-lt"/>
                <a:cs typeface="+mj-lt"/>
              </a:rPr>
              <a:t>Cập nhật điểm</a:t>
            </a:r>
            <a:endParaRPr lang="vi-VN" dirty="0"/>
          </a:p>
          <a:p>
            <a:endParaRPr lang="vi" sz="3200" dirty="0">
              <a:solidFill>
                <a:srgbClr val="E8EAED"/>
              </a:solidFill>
              <a:latin typeface="Menlo"/>
            </a:endParaRPr>
          </a:p>
        </p:txBody>
      </p:sp>
      <p:sp>
        <p:nvSpPr>
          <p:cNvPr id="1522" name="10 = 10102"/>
          <p:cNvSpPr/>
          <p:nvPr/>
        </p:nvSpPr>
        <p:spPr>
          <a:xfrm>
            <a:off x="4594250" y="5080000"/>
            <a:ext cx="2701213"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10 = 1010</a:t>
            </a:r>
            <a:r>
              <a:rPr baseline="-5999"/>
              <a:t>2</a:t>
            </a:r>
          </a:p>
        </p:txBody>
      </p:sp>
      <p:sp>
        <p:nvSpPr>
          <p:cNvPr id="1523"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524"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1525"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5"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6"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7"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8"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69"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0"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1"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2"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3"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4"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5"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6"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7"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8"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79"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0"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1"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2"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3"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4"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5"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6"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7"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8"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89"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0"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1"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92"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593" name="Point updates are the opposite of this, we want to add the LSB to propagate the value up to the cells responsible for us."/>
          <p:cNvSpPr/>
          <p:nvPr/>
        </p:nvSpPr>
        <p:spPr>
          <a:xfrm>
            <a:off x="4616327" y="2075794"/>
            <a:ext cx="8276902"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 sz="3200" dirty="0">
              <a:solidFill>
                <a:srgbClr val="E8EAED"/>
              </a:solidFill>
              <a:latin typeface="Menlo"/>
            </a:endParaRPr>
          </a:p>
        </p:txBody>
      </p:sp>
      <p:sp>
        <p:nvSpPr>
          <p:cNvPr id="1594"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595" name="12 = 11002, 11002+01002 = 100002"/>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1596" name="16 = 100002"/>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16 = 10000</a:t>
            </a:r>
            <a:r>
              <a:rPr baseline="-5999"/>
              <a:t>2</a:t>
            </a:r>
          </a:p>
        </p:txBody>
      </p:sp>
      <p:sp>
        <p:nvSpPr>
          <p:cNvPr id="1597"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8" name="Line"/>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99"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600"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1601"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8"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29"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0"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1"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2"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3"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4"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5"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6"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7"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8"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39"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0"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1"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2"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3"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4"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5"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6"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7"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8"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49"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0"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1"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2"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3"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4"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555" name="Point Updates"/>
          <p:cNvSpPr/>
          <p:nvPr/>
        </p:nvSpPr>
        <p:spPr>
          <a:xfrm>
            <a:off x="8851372" y="-4217"/>
            <a:ext cx="102656" cy="87203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endParaRPr lang="vi-VN" dirty="0"/>
          </a:p>
        </p:txBody>
      </p:sp>
      <p:sp>
        <p:nvSpPr>
          <p:cNvPr id="1556" name="Point updates are the opposite of this, we want to add the LSB to propagate the value up to the cells responsible for us."/>
          <p:cNvSpPr/>
          <p:nvPr/>
        </p:nvSpPr>
        <p:spPr>
          <a:xfrm>
            <a:off x="4403884" y="472935"/>
            <a:ext cx="8276902" cy="65659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b="1" dirty="0">
                <a:solidFill>
                  <a:srgbClr val="E8EAED"/>
                </a:solidFill>
                <a:ea typeface="+mj-lt"/>
                <a:cs typeface="+mj-lt"/>
              </a:rPr>
              <a:t>Cập nhật điểm</a:t>
            </a:r>
            <a:endParaRPr lang="vi-VN" dirty="0"/>
          </a:p>
        </p:txBody>
      </p:sp>
      <p:sp>
        <p:nvSpPr>
          <p:cNvPr id="1557"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558" name="12 = 11002"/>
          <p:cNvSpPr/>
          <p:nvPr/>
        </p:nvSpPr>
        <p:spPr>
          <a:xfrm>
            <a:off x="4585309" y="6196012"/>
            <a:ext cx="2701213"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12 = 1100</a:t>
            </a:r>
            <a:r>
              <a:rPr baseline="-5999"/>
              <a:t>2</a:t>
            </a:r>
          </a:p>
        </p:txBody>
      </p:sp>
      <p:sp>
        <p:nvSpPr>
          <p:cNvPr id="1559"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560"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561"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graphicFrame>
        <p:nvGraphicFramePr>
          <p:cNvPr id="1562"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Rectangle"/>
          <p:cNvSpPr/>
          <p:nvPr/>
        </p:nvSpPr>
        <p:spPr>
          <a:xfrm>
            <a:off x="2711450" y="7302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4" name="Rectangle"/>
          <p:cNvSpPr/>
          <p:nvPr/>
        </p:nvSpPr>
        <p:spPr>
          <a:xfrm rot="26157">
            <a:off x="2707377" y="1930400"/>
            <a:ext cx="131758" cy="50671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5" name="Rectangle"/>
          <p:cNvSpPr/>
          <p:nvPr/>
        </p:nvSpPr>
        <p:spPr>
          <a:xfrm>
            <a:off x="2711450" y="31305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6"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7" name="Rectangle"/>
          <p:cNvSpPr/>
          <p:nvPr/>
        </p:nvSpPr>
        <p:spPr>
          <a:xfrm>
            <a:off x="2711450" y="5487987"/>
            <a:ext cx="123627" cy="50482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8" name="Rectangle"/>
          <p:cNvSpPr/>
          <p:nvPr/>
        </p:nvSpPr>
        <p:spPr>
          <a:xfrm>
            <a:off x="2711450" y="67310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09" name="Rectangle"/>
          <p:cNvSpPr/>
          <p:nvPr/>
        </p:nvSpPr>
        <p:spPr>
          <a:xfrm>
            <a:off x="2711450" y="793115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0" name="Rectangle"/>
          <p:cNvSpPr/>
          <p:nvPr/>
        </p:nvSpPr>
        <p:spPr>
          <a:xfrm>
            <a:off x="2711450" y="9045575"/>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1" name="Rectangle"/>
          <p:cNvSpPr/>
          <p:nvPr/>
        </p:nvSpPr>
        <p:spPr>
          <a:xfrm rot="21596204">
            <a:off x="3102161" y="1309882"/>
            <a:ext cx="142258" cy="118317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2"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3"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4" name="Rectangle"/>
          <p:cNvSpPr/>
          <p:nvPr/>
        </p:nvSpPr>
        <p:spPr>
          <a:xfrm rot="21596204">
            <a:off x="3102158"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5" name="Rectangle"/>
          <p:cNvSpPr/>
          <p:nvPr/>
        </p:nvSpPr>
        <p:spPr>
          <a:xfrm rot="21596204">
            <a:off x="3510826" y="8470941"/>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6" name="Rectangle"/>
          <p:cNvSpPr/>
          <p:nvPr/>
        </p:nvSpPr>
        <p:spPr>
          <a:xfrm rot="21596204">
            <a:off x="3509437" y="7280304"/>
            <a:ext cx="14489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7"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8"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19"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0"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1"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2"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3"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4"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5"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6"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7"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8"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29"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0"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31"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632" name="Point updates are the opposite of this, we want to add the LSB to propagate the value up to the cells responsible for us."/>
          <p:cNvSpPr/>
          <p:nvPr/>
        </p:nvSpPr>
        <p:spPr>
          <a:xfrm>
            <a:off x="4616327" y="2075794"/>
            <a:ext cx="8276902"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 sz="3200" dirty="0">
              <a:solidFill>
                <a:srgbClr val="E8EAED"/>
              </a:solidFill>
              <a:latin typeface="Menlo"/>
            </a:endParaRPr>
          </a:p>
        </p:txBody>
      </p:sp>
      <p:sp>
        <p:nvSpPr>
          <p:cNvPr id="1633"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634" name="12 = 11002, 11002+01002 = 100002"/>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1635" name="16 = 100002"/>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16 = 10000</a:t>
            </a:r>
            <a:r>
              <a:rPr baseline="-5999"/>
              <a:t>2</a:t>
            </a:r>
          </a:p>
        </p:txBody>
      </p:sp>
      <p:sp>
        <p:nvSpPr>
          <p:cNvPr id="1636"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38"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639"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a:off x="2595280" y="4583112"/>
            <a:ext cx="1973320"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1641"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8" name="Rectangle"/>
          <p:cNvSpPr/>
          <p:nvPr/>
        </p:nvSpPr>
        <p:spPr>
          <a:xfrm>
            <a:off x="2711450" y="4330700"/>
            <a:ext cx="123627" cy="50482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4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4" name="Rectangle"/>
          <p:cNvSpPr/>
          <p:nvPr/>
        </p:nvSpPr>
        <p:spPr>
          <a:xfrm rot="21596204">
            <a:off x="3103403" y="3676369"/>
            <a:ext cx="139752" cy="115502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59" name="Rectangle"/>
          <p:cNvSpPr/>
          <p:nvPr/>
        </p:nvSpPr>
        <p:spPr>
          <a:xfrm rot="21596204">
            <a:off x="3501197" y="3735439"/>
            <a:ext cx="142228"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0" name="Rectangle"/>
          <p:cNvSpPr/>
          <p:nvPr/>
        </p:nvSpPr>
        <p:spPr>
          <a:xfrm rot="21596204">
            <a:off x="3498379" y="2479184"/>
            <a:ext cx="147676" cy="12623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5"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6"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7"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8"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69"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0"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1"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2"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73"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674" name="Point updates are the opposite of this, we want to add the LSB to propagate the value up to the cells responsible for us."/>
          <p:cNvSpPr/>
          <p:nvPr/>
        </p:nvSpPr>
        <p:spPr>
          <a:xfrm>
            <a:off x="4616327" y="2075794"/>
            <a:ext cx="8276902"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endParaRPr lang="vi" sz="3200" dirty="0">
              <a:solidFill>
                <a:srgbClr val="E8EAED"/>
              </a:solidFill>
              <a:latin typeface="Menlo"/>
            </a:endParaRPr>
          </a:p>
        </p:txBody>
      </p:sp>
      <p:sp>
        <p:nvSpPr>
          <p:cNvPr id="1675" name="10 = 10102, 10102+00102 =  11002"/>
          <p:cNvSpPr/>
          <p:nvPr/>
        </p:nvSpPr>
        <p:spPr>
          <a:xfrm>
            <a:off x="4594250" y="50800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10 = 1010</a:t>
            </a:r>
            <a:r>
              <a:rPr baseline="-5999"/>
              <a:t>2</a:t>
            </a:r>
            <a:r>
              <a:t>, 1010</a:t>
            </a:r>
            <a:r>
              <a:rPr baseline="-5999"/>
              <a:t>2</a:t>
            </a:r>
            <a:r>
              <a:t>+0010</a:t>
            </a:r>
            <a:r>
              <a:rPr baseline="-5999"/>
              <a:t>2</a:t>
            </a:r>
            <a:r>
              <a:t> =  1100</a:t>
            </a:r>
            <a:r>
              <a:rPr baseline="-5999"/>
              <a:t>2</a:t>
            </a:r>
          </a:p>
        </p:txBody>
      </p:sp>
      <p:sp>
        <p:nvSpPr>
          <p:cNvPr id="1676" name="12 = 11002, 11002+01002 = 100002"/>
          <p:cNvSpPr/>
          <p:nvPr/>
        </p:nvSpPr>
        <p:spPr>
          <a:xfrm>
            <a:off x="4585309" y="6196012"/>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12 = 1100</a:t>
            </a:r>
            <a:r>
              <a:rPr baseline="-5999"/>
              <a:t>2</a:t>
            </a:r>
            <a:r>
              <a:t>, 1100</a:t>
            </a:r>
            <a:r>
              <a:rPr baseline="-5999"/>
              <a:t>2</a:t>
            </a:r>
            <a:r>
              <a:t>+0100</a:t>
            </a:r>
            <a:r>
              <a:rPr baseline="-5999"/>
              <a:t>2</a:t>
            </a:r>
            <a:r>
              <a:t> = 10000</a:t>
            </a:r>
            <a:r>
              <a:rPr baseline="-5999"/>
              <a:t>2</a:t>
            </a:r>
          </a:p>
        </p:txBody>
      </p:sp>
      <p:sp>
        <p:nvSpPr>
          <p:cNvPr id="1677" name="16 = 100002"/>
          <p:cNvSpPr/>
          <p:nvPr/>
        </p:nvSpPr>
        <p:spPr>
          <a:xfrm>
            <a:off x="4585309" y="7230742"/>
            <a:ext cx="296882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16 = 10000</a:t>
            </a:r>
            <a:r>
              <a:rPr baseline="-5999"/>
              <a:t>2</a:t>
            </a:r>
          </a:p>
        </p:txBody>
      </p:sp>
      <p:sp>
        <p:nvSpPr>
          <p:cNvPr id="1678" name="Line"/>
          <p:cNvSpPr/>
          <p:nvPr/>
        </p:nvSpPr>
        <p:spPr>
          <a:xfrm>
            <a:off x="6602372" y="57004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79" name="Line"/>
          <p:cNvSpPr/>
          <p:nvPr/>
        </p:nvSpPr>
        <p:spPr>
          <a:xfrm>
            <a:off x="6593431" y="6790625"/>
            <a:ext cx="1" cy="369700"/>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0" name="9 = 10012, 10012+00012 =  10102"/>
          <p:cNvSpPr/>
          <p:nvPr/>
        </p:nvSpPr>
        <p:spPr>
          <a:xfrm>
            <a:off x="4597830" y="39878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9 = 1001</a:t>
            </a:r>
            <a:r>
              <a:rPr baseline="-5999"/>
              <a:t>2</a:t>
            </a:r>
            <a:r>
              <a:t>, 1001</a:t>
            </a:r>
            <a:r>
              <a:rPr baseline="-5999"/>
              <a:t>2</a:t>
            </a:r>
            <a:r>
              <a:t>+0001</a:t>
            </a:r>
            <a:r>
              <a:rPr baseline="-5999"/>
              <a:t>2</a:t>
            </a:r>
            <a:r>
              <a:t> =  1010</a:t>
            </a:r>
            <a:r>
              <a:rPr baseline="-5999"/>
              <a:t>2</a:t>
            </a:r>
          </a:p>
        </p:txBody>
      </p:sp>
      <p:sp>
        <p:nvSpPr>
          <p:cNvPr id="1681" name="Line"/>
          <p:cNvSpPr/>
          <p:nvPr/>
        </p:nvSpPr>
        <p:spPr>
          <a:xfrm>
            <a:off x="6602372" y="46365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682" name="Line"/>
          <p:cNvSpPr/>
          <p:nvPr/>
        </p:nvSpPr>
        <p:spPr>
          <a:xfrm>
            <a:off x="2595280" y="4583112"/>
            <a:ext cx="1973320"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1683"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6"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7"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8"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89"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0"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1"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2"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3"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4"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5" name="Rectangle"/>
          <p:cNvSpPr/>
          <p:nvPr/>
        </p:nvSpPr>
        <p:spPr>
          <a:xfrm rot="21596204">
            <a:off x="3103421" y="6034282"/>
            <a:ext cx="139752" cy="119638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6"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7"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8"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699"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0"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1"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2"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3"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4"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5"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6"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7"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8"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09"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0"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1"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2"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3"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714" name="If we add x to position 6 in the Fenwick tree which cells do we also need to modify?"/>
          <p:cNvSpPr/>
          <p:nvPr/>
        </p:nvSpPr>
        <p:spPr>
          <a:xfrm>
            <a:off x="4445024" y="1357730"/>
            <a:ext cx="8586133"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Nếu chúng ta thêm x vào vị trí 6 trong cây </a:t>
            </a:r>
            <a:r>
              <a:rPr lang="vi" sz="3200" dirty="0" err="1">
                <a:solidFill>
                  <a:srgbClr val="E8EAED"/>
                </a:solidFill>
                <a:latin typeface="Menlo"/>
              </a:rPr>
              <a:t>Fenwick</a:t>
            </a:r>
            <a:r>
              <a:rPr lang="vi" sz="3200" dirty="0">
                <a:solidFill>
                  <a:srgbClr val="E8EAED"/>
                </a:solidFill>
                <a:latin typeface="Menlo"/>
              </a:rPr>
              <a:t> thì chúng ta cũng cần sửa đổi những ô nào?​</a:t>
            </a:r>
            <a:endParaRPr lang="en-US" sz="3200" dirty="0">
              <a:latin typeface="Menlo"/>
            </a:endParaRPr>
          </a:p>
        </p:txBody>
      </p:sp>
      <p:graphicFrame>
        <p:nvGraphicFramePr>
          <p:cNvPr id="1715"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17"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718"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9"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0"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1"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2"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3"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4"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5"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6"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7"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8"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29"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0"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1"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2"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3"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4" name="Rectangle"/>
          <p:cNvSpPr/>
          <p:nvPr/>
        </p:nvSpPr>
        <p:spPr>
          <a:xfrm rot="21596204">
            <a:off x="3920939"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5" name="Rectangle"/>
          <p:cNvSpPr/>
          <p:nvPr/>
        </p:nvSpPr>
        <p:spPr>
          <a:xfrm rot="21596204">
            <a:off x="3919551" y="728030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6" name="Rectangle"/>
          <p:cNvSpPr/>
          <p:nvPr/>
        </p:nvSpPr>
        <p:spPr>
          <a:xfrm rot="21596204">
            <a:off x="3919671" y="6086520"/>
            <a:ext cx="144881"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7" name="Rectangle"/>
          <p:cNvSpPr/>
          <p:nvPr/>
        </p:nvSpPr>
        <p:spPr>
          <a:xfrm rot="21596204">
            <a:off x="3916819" y="4837432"/>
            <a:ext cx="147711"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8"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39"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0"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1"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2"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3"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4"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5"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46"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747" name="If we add x to position 6 in the Fenwick tree which cells do we also need to modify?"/>
          <p:cNvSpPr/>
          <p:nvPr/>
        </p:nvSpPr>
        <p:spPr>
          <a:xfrm>
            <a:off x="4445024" y="1357730"/>
            <a:ext cx="8586133"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Nếu chúng ta thêm x vào vị trí 6 trong cây </a:t>
            </a:r>
            <a:r>
              <a:rPr lang="vi" sz="3200" err="1">
                <a:solidFill>
                  <a:srgbClr val="E8EAED"/>
                </a:solidFill>
                <a:latin typeface="Menlo"/>
              </a:rPr>
              <a:t>Fenwick</a:t>
            </a:r>
            <a:r>
              <a:rPr lang="vi" sz="3200">
                <a:solidFill>
                  <a:srgbClr val="E8EAED"/>
                </a:solidFill>
                <a:latin typeface="Menlo"/>
              </a:rPr>
              <a:t> thì chúng ta cũng cần sửa đổi những ô nào?​</a:t>
            </a:r>
            <a:endParaRPr lang="en-US" sz="3200">
              <a:latin typeface="Menlo"/>
            </a:endParaRPr>
          </a:p>
        </p:txBody>
      </p:sp>
      <p:sp>
        <p:nvSpPr>
          <p:cNvPr id="1748" name="6 = 01102"/>
          <p:cNvSpPr/>
          <p:nvPr/>
        </p:nvSpPr>
        <p:spPr>
          <a:xfrm>
            <a:off x="4583823" y="3670300"/>
            <a:ext cx="2701213"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6 = 0110</a:t>
            </a:r>
            <a:r>
              <a:rPr baseline="-5999"/>
              <a:t>2</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50"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75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5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1"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3"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4"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7"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8"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69"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0"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1" name="Rectangle"/>
          <p:cNvSpPr/>
          <p:nvPr/>
        </p:nvSpPr>
        <p:spPr>
          <a:xfrm rot="21596204">
            <a:off x="4336276" y="8462474"/>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2" name="Rectangle"/>
          <p:cNvSpPr/>
          <p:nvPr/>
        </p:nvSpPr>
        <p:spPr>
          <a:xfrm rot="21596204">
            <a:off x="4334888" y="7271837"/>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3" name="Rectangle"/>
          <p:cNvSpPr/>
          <p:nvPr/>
        </p:nvSpPr>
        <p:spPr>
          <a:xfrm rot="21596204">
            <a:off x="4335008" y="6078054"/>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4" name="Rectangle"/>
          <p:cNvSpPr/>
          <p:nvPr/>
        </p:nvSpPr>
        <p:spPr>
          <a:xfrm rot="21596204">
            <a:off x="4332156" y="4828965"/>
            <a:ext cx="147710" cy="1262637"/>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5" name="Rectangle"/>
          <p:cNvSpPr/>
          <p:nvPr/>
        </p:nvSpPr>
        <p:spPr>
          <a:xfrm rot="21596204">
            <a:off x="4335263" y="3798420"/>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6" name="Rectangle"/>
          <p:cNvSpPr/>
          <p:nvPr/>
        </p:nvSpPr>
        <p:spPr>
          <a:xfrm rot="21596204">
            <a:off x="4333875" y="2607784"/>
            <a:ext cx="144889"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7" name="Rectangle"/>
          <p:cNvSpPr/>
          <p:nvPr/>
        </p:nvSpPr>
        <p:spPr>
          <a:xfrm rot="21596204">
            <a:off x="4333995" y="1414000"/>
            <a:ext cx="14488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8" name="Rectangle"/>
          <p:cNvSpPr/>
          <p:nvPr/>
        </p:nvSpPr>
        <p:spPr>
          <a:xfrm rot="21596204">
            <a:off x="4331143" y="164912"/>
            <a:ext cx="147710" cy="126263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79"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780" name="If we add x to position 6 in the Fenwick tree which cells do we also need to modify?"/>
          <p:cNvSpPr/>
          <p:nvPr/>
        </p:nvSpPr>
        <p:spPr>
          <a:xfrm>
            <a:off x="4445024" y="1357730"/>
            <a:ext cx="8586133"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Nếu chúng ta thêm x vào vị trí 6 trong cây </a:t>
            </a:r>
            <a:r>
              <a:rPr lang="vi" sz="3200" err="1">
                <a:solidFill>
                  <a:srgbClr val="E8EAED"/>
                </a:solidFill>
                <a:latin typeface="Menlo"/>
              </a:rPr>
              <a:t>Fenwick</a:t>
            </a:r>
            <a:r>
              <a:rPr lang="vi" sz="3200">
                <a:solidFill>
                  <a:srgbClr val="E8EAED"/>
                </a:solidFill>
                <a:latin typeface="Menlo"/>
              </a:rPr>
              <a:t> thì chúng ta cũng cần sửa đổi những ô nào?​</a:t>
            </a:r>
            <a:endParaRPr lang="en-US" sz="3200">
              <a:latin typeface="Menlo"/>
            </a:endParaRPr>
          </a:p>
        </p:txBody>
      </p:sp>
      <p:sp>
        <p:nvSpPr>
          <p:cNvPr id="1781" name="8 = 10002"/>
          <p:cNvSpPr/>
          <p:nvPr/>
        </p:nvSpPr>
        <p:spPr>
          <a:xfrm>
            <a:off x="4577562" y="4792804"/>
            <a:ext cx="2701213"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8 = 1000</a:t>
            </a:r>
            <a:r>
              <a:rPr baseline="-5999"/>
              <a:t>2</a:t>
            </a:r>
          </a:p>
        </p:txBody>
      </p:sp>
      <p:sp>
        <p:nvSpPr>
          <p:cNvPr id="1782"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783"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Given an array of integer values compute the range sum between index [i, j)."/>
          <p:cNvSpPr/>
          <p:nvPr/>
        </p:nvSpPr>
        <p:spPr>
          <a:xfrm>
            <a:off x="952500" y="2429287"/>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latin typeface="Segoe UI"/>
                <a:cs typeface="Segoe UI"/>
              </a:rPr>
              <a:t>Cho </a:t>
            </a:r>
            <a:r>
              <a:rPr lang="en-US" err="1">
                <a:latin typeface="Segoe UI"/>
                <a:cs typeface="Segoe UI"/>
              </a:rPr>
              <a:t>một</a:t>
            </a:r>
            <a:r>
              <a:rPr lang="en-US">
                <a:latin typeface="Segoe UI"/>
                <a:cs typeface="Segoe UI"/>
              </a:rPr>
              <a:t> </a:t>
            </a:r>
            <a:r>
              <a:rPr lang="en-US" err="1">
                <a:latin typeface="Segoe UI"/>
                <a:cs typeface="Segoe UI"/>
              </a:rPr>
              <a:t>mảng</a:t>
            </a:r>
            <a:r>
              <a:rPr lang="en-US">
                <a:latin typeface="Segoe UI"/>
                <a:cs typeface="Segoe UI"/>
              </a:rPr>
              <a:t> </a:t>
            </a:r>
            <a:r>
              <a:rPr lang="en-US" err="1">
                <a:latin typeface="Segoe UI"/>
                <a:cs typeface="Segoe UI"/>
              </a:rPr>
              <a:t>các</a:t>
            </a:r>
            <a:r>
              <a:rPr lang="en-US">
                <a:latin typeface="Segoe UI"/>
                <a:cs typeface="Segoe UI"/>
              </a:rPr>
              <a:t> </a:t>
            </a:r>
            <a:r>
              <a:rPr lang="en-US" err="1">
                <a:latin typeface="Segoe UI"/>
                <a:cs typeface="Segoe UI"/>
              </a:rPr>
              <a:t>giá</a:t>
            </a:r>
            <a:r>
              <a:rPr lang="en-US">
                <a:latin typeface="Segoe UI"/>
                <a:cs typeface="Segoe UI"/>
              </a:rPr>
              <a:t> </a:t>
            </a:r>
            <a:r>
              <a:rPr lang="en-US" err="1">
                <a:latin typeface="Segoe UI"/>
                <a:cs typeface="Segoe UI"/>
              </a:rPr>
              <a:t>trị</a:t>
            </a:r>
            <a:r>
              <a:rPr lang="en-US">
                <a:latin typeface="Segoe UI"/>
                <a:cs typeface="Segoe UI"/>
              </a:rPr>
              <a:t> </a:t>
            </a:r>
            <a:r>
              <a:rPr lang="en-US" err="1">
                <a:latin typeface="Segoe UI"/>
                <a:cs typeface="Segoe UI"/>
              </a:rPr>
              <a:t>số</a:t>
            </a:r>
            <a:r>
              <a:rPr lang="en-US">
                <a:latin typeface="Segoe UI"/>
                <a:cs typeface="Segoe UI"/>
              </a:rPr>
              <a:t> </a:t>
            </a:r>
            <a:r>
              <a:rPr lang="en-US" err="1">
                <a:latin typeface="Segoe UI"/>
                <a:cs typeface="Segoe UI"/>
              </a:rPr>
              <a:t>nguyên</a:t>
            </a:r>
            <a:r>
              <a:rPr lang="en-US">
                <a:latin typeface="Segoe UI"/>
                <a:cs typeface="Segoe UI"/>
              </a:rPr>
              <a:t>, </a:t>
            </a:r>
            <a:r>
              <a:rPr lang="en-US" err="1">
                <a:latin typeface="Segoe UI"/>
                <a:cs typeface="Segoe UI"/>
              </a:rPr>
              <a:t>tính</a:t>
            </a:r>
            <a:r>
              <a:rPr lang="en-US">
                <a:latin typeface="Segoe UI"/>
                <a:cs typeface="Segoe UI"/>
              </a:rPr>
              <a:t> </a:t>
            </a:r>
            <a:r>
              <a:rPr lang="en-US" err="1">
                <a:latin typeface="Segoe UI"/>
                <a:cs typeface="Segoe UI"/>
              </a:rPr>
              <a:t>tổng</a:t>
            </a:r>
            <a:r>
              <a:rPr lang="en-US">
                <a:latin typeface="Segoe UI"/>
                <a:cs typeface="Segoe UI"/>
              </a:rPr>
              <a:t> </a:t>
            </a:r>
            <a:r>
              <a:rPr lang="en-US" err="1">
                <a:latin typeface="Segoe UI"/>
                <a:cs typeface="Segoe UI"/>
              </a:rPr>
              <a:t>phạm</a:t>
            </a:r>
            <a:r>
              <a:rPr lang="en-US">
                <a:latin typeface="Segoe UI"/>
                <a:cs typeface="Segoe UI"/>
              </a:rPr>
              <a:t> vi </a:t>
            </a:r>
            <a:r>
              <a:rPr lang="en-US" err="1">
                <a:latin typeface="Segoe UI"/>
                <a:cs typeface="Segoe UI"/>
              </a:rPr>
              <a:t>giữa</a:t>
            </a:r>
            <a:r>
              <a:rPr lang="en-US">
                <a:latin typeface="Segoe UI"/>
                <a:cs typeface="Segoe UI"/>
              </a:rPr>
              <a:t> </a:t>
            </a:r>
            <a:r>
              <a:rPr lang="en-US" err="1">
                <a:latin typeface="Segoe UI"/>
                <a:cs typeface="Segoe UI"/>
              </a:rPr>
              <a:t>chỉ</a:t>
            </a:r>
            <a:r>
              <a:rPr lang="en-US">
                <a:latin typeface="Segoe UI"/>
                <a:cs typeface="Segoe UI"/>
              </a:rPr>
              <a:t> </a:t>
            </a:r>
            <a:r>
              <a:rPr lang="en-US" err="1">
                <a:latin typeface="Segoe UI"/>
                <a:cs typeface="Segoe UI"/>
              </a:rPr>
              <a:t>số</a:t>
            </a:r>
            <a:r>
              <a:rPr lang="en-US">
                <a:latin typeface="Segoe UI"/>
                <a:cs typeface="Segoe UI"/>
              </a:rPr>
              <a:t> [</a:t>
            </a:r>
            <a:r>
              <a:rPr lang="en-US" err="1">
                <a:latin typeface="Segoe UI"/>
                <a:cs typeface="Segoe UI"/>
              </a:rPr>
              <a:t>i</a:t>
            </a:r>
            <a:r>
              <a:rPr lang="en-US">
                <a:latin typeface="Segoe UI"/>
                <a:cs typeface="Segoe UI"/>
              </a:rPr>
              <a:t>, j). </a:t>
            </a:r>
          </a:p>
          <a:p>
            <a:endParaRPr lang="en-US">
              <a:latin typeface="Segoe UI"/>
              <a:cs typeface="Segoe UI"/>
            </a:endParaRPr>
          </a:p>
        </p:txBody>
      </p:sp>
      <p:graphicFrame>
        <p:nvGraphicFramePr>
          <p:cNvPr id="185" name="Table"/>
          <p:cNvGraphicFramePr/>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a:solidFill>
                            <a:srgbClr val="FFFFFF"/>
                          </a:solidFill>
                          <a:latin typeface="Helvetica"/>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86" name="Table"/>
          <p:cNvGraphicFramePr/>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a:solidFill>
                            <a:srgbClr val="FFFFFF"/>
                          </a:solidFill>
                          <a:latin typeface="Helvetica"/>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87"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188"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189" name="Table"/>
          <p:cNvGraphicFramePr/>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a:solidFill>
                            <a:srgbClr val="FFFFFF"/>
                          </a:solidFill>
                          <a:latin typeface="Helvetica"/>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0"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191"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5"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786"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87"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88"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89"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0"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1"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2"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3"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4"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5"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6"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7"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8"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99"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0"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1"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2"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3"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4"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5"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6"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7"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8"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09"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10"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11"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12"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13"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14"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815" name="If we add x to position 6 in the Fenwick tree which cells do we also need to modify?"/>
          <p:cNvSpPr/>
          <p:nvPr/>
        </p:nvSpPr>
        <p:spPr>
          <a:xfrm>
            <a:off x="4580258" y="1357730"/>
            <a:ext cx="8450899"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Nếu chúng ta thêm x vào vị trí 6 trong cây </a:t>
            </a:r>
            <a:r>
              <a:rPr lang="vi" sz="3200" err="1">
                <a:solidFill>
                  <a:srgbClr val="E8EAED"/>
                </a:solidFill>
                <a:latin typeface="Menlo"/>
              </a:rPr>
              <a:t>Fenwick</a:t>
            </a:r>
            <a:r>
              <a:rPr lang="vi" sz="3200">
                <a:solidFill>
                  <a:srgbClr val="E8EAED"/>
                </a:solidFill>
                <a:latin typeface="Menlo"/>
              </a:rPr>
              <a:t> thì chúng ta cũng cần sửa đổi những ô nào?​</a:t>
            </a:r>
            <a:endParaRPr lang="en-US" sz="3200">
              <a:latin typeface="Menlo"/>
            </a:endParaRPr>
          </a:p>
        </p:txBody>
      </p:sp>
      <p:sp>
        <p:nvSpPr>
          <p:cNvPr id="1816" name="8 = 10002, 10002+10002 = 10000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1817" name="16 = 100002"/>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16 = 10000</a:t>
            </a:r>
            <a:r>
              <a:rPr baseline="-5999"/>
              <a:t>2</a:t>
            </a:r>
          </a:p>
        </p:txBody>
      </p:sp>
      <p:sp>
        <p:nvSpPr>
          <p:cNvPr id="1818" name="Line"/>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19"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820"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22"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823"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24"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25"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26"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27"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28"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29"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0"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1"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2"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3"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4"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5"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6"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7"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8"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39"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0"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1"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2"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3"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4"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5"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6"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7"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8"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49"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0"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1"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852" name="If we add x to position 6 in the Fenwick tree which cells do we also need to modify?"/>
          <p:cNvSpPr/>
          <p:nvPr/>
        </p:nvSpPr>
        <p:spPr>
          <a:xfrm>
            <a:off x="4580258" y="1357730"/>
            <a:ext cx="8450899"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Nếu chúng ta thêm x vào vị trí 6 trong cây </a:t>
            </a:r>
            <a:r>
              <a:rPr lang="vi" sz="3200" err="1">
                <a:solidFill>
                  <a:srgbClr val="E8EAED"/>
                </a:solidFill>
                <a:latin typeface="Menlo"/>
              </a:rPr>
              <a:t>Fenwick</a:t>
            </a:r>
            <a:r>
              <a:rPr lang="vi" sz="3200">
                <a:solidFill>
                  <a:srgbClr val="E8EAED"/>
                </a:solidFill>
                <a:latin typeface="Menlo"/>
              </a:rPr>
              <a:t> thì chúng ta cũng cần sửa đổi những ô nào?​</a:t>
            </a:r>
            <a:endParaRPr lang="en-US" sz="3200">
              <a:latin typeface="Menlo"/>
            </a:endParaRPr>
          </a:p>
        </p:txBody>
      </p:sp>
      <p:sp>
        <p:nvSpPr>
          <p:cNvPr id="1853" name="8 = 10002, 10002+10002 = 10000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1854" name="16 = 100002"/>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16 = 10000</a:t>
            </a:r>
            <a:r>
              <a:rPr baseline="-5999"/>
              <a:t>2</a:t>
            </a:r>
          </a:p>
        </p:txBody>
      </p:sp>
      <p:sp>
        <p:nvSpPr>
          <p:cNvPr id="1855" name="Line"/>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6"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857"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58" name="Line"/>
          <p:cNvSpPr/>
          <p:nvPr/>
        </p:nvSpPr>
        <p:spPr>
          <a:xfrm>
            <a:off x="2803203" y="6383337"/>
            <a:ext cx="1755768"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60" name="Table"/>
          <p:cNvGraphicFramePr/>
          <p:nvPr/>
        </p:nvGraphicFramePr>
        <p:xfrm>
          <a:off x="736255" y="85070"/>
          <a:ext cx="2761426" cy="9583456"/>
        </p:xfrm>
        <a:graphic>
          <a:graphicData uri="http://schemas.openxmlformats.org/drawingml/2006/table">
            <a:tbl>
              <a:tblPr>
                <a:tableStyleId>{4C3C2611-4C71-4FC5-86AE-919BDF0F9419}</a:tableStyleId>
              </a:tblPr>
              <a:tblGrid>
                <a:gridCol w="532451">
                  <a:extLst>
                    <a:ext uri="{9D8B030D-6E8A-4147-A177-3AD203B41FA5}">
                      <a16:colId xmlns:a16="http://schemas.microsoft.com/office/drawing/2014/main" val="20000"/>
                    </a:ext>
                  </a:extLst>
                </a:gridCol>
                <a:gridCol w="1564550">
                  <a:extLst>
                    <a:ext uri="{9D8B030D-6E8A-4147-A177-3AD203B41FA5}">
                      <a16:colId xmlns:a16="http://schemas.microsoft.com/office/drawing/2014/main" val="20001"/>
                    </a:ext>
                  </a:extLst>
                </a:gridCol>
                <a:gridCol w="664425">
                  <a:extLst>
                    <a:ext uri="{9D8B030D-6E8A-4147-A177-3AD203B41FA5}">
                      <a16:colId xmlns:a16="http://schemas.microsoft.com/office/drawing/2014/main" val="20002"/>
                    </a:ext>
                  </a:extLst>
                </a:gridCol>
              </a:tblGrid>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16</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t>10000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598966">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1"/>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2"/>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3"/>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4"/>
                  </a:ext>
                </a:extLst>
              </a:tr>
              <a:tr h="598966">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endParaRP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5"/>
                  </a:ext>
                </a:extLst>
              </a:tr>
            </a:tbl>
          </a:graphicData>
        </a:graphic>
      </p:graphicFrame>
      <p:sp>
        <p:nvSpPr>
          <p:cNvPr id="1861" name="Rectangle"/>
          <p:cNvSpPr/>
          <p:nvPr/>
        </p:nvSpPr>
        <p:spPr>
          <a:xfrm>
            <a:off x="2711450" y="7302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2" name="Rectangle"/>
          <p:cNvSpPr/>
          <p:nvPr/>
        </p:nvSpPr>
        <p:spPr>
          <a:xfrm rot="26157">
            <a:off x="2707377" y="1930400"/>
            <a:ext cx="131758" cy="50671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3" name="Rectangle"/>
          <p:cNvSpPr/>
          <p:nvPr/>
        </p:nvSpPr>
        <p:spPr>
          <a:xfrm>
            <a:off x="2711450" y="31305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4" name="Rectangle"/>
          <p:cNvSpPr/>
          <p:nvPr/>
        </p:nvSpPr>
        <p:spPr>
          <a:xfrm>
            <a:off x="2711450" y="43307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5" name="Rectangle"/>
          <p:cNvSpPr/>
          <p:nvPr/>
        </p:nvSpPr>
        <p:spPr>
          <a:xfrm>
            <a:off x="2711450" y="5487987"/>
            <a:ext cx="123627" cy="504826"/>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6" name="Rectangle"/>
          <p:cNvSpPr/>
          <p:nvPr/>
        </p:nvSpPr>
        <p:spPr>
          <a:xfrm>
            <a:off x="2711450" y="673100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7" name="Rectangle"/>
          <p:cNvSpPr/>
          <p:nvPr/>
        </p:nvSpPr>
        <p:spPr>
          <a:xfrm>
            <a:off x="2711450" y="7931150"/>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8" name="Rectangle"/>
          <p:cNvSpPr/>
          <p:nvPr/>
        </p:nvSpPr>
        <p:spPr>
          <a:xfrm>
            <a:off x="2711450" y="9045575"/>
            <a:ext cx="123627" cy="50482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69" name="Rectangle"/>
          <p:cNvSpPr/>
          <p:nvPr/>
        </p:nvSpPr>
        <p:spPr>
          <a:xfrm rot="21596204">
            <a:off x="3102161" y="1309882"/>
            <a:ext cx="142258" cy="118317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0" name="Rectangle"/>
          <p:cNvSpPr/>
          <p:nvPr/>
        </p:nvSpPr>
        <p:spPr>
          <a:xfrm rot="21596204">
            <a:off x="3103403" y="3676369"/>
            <a:ext cx="139752" cy="115502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1" name="Rectangle"/>
          <p:cNvSpPr/>
          <p:nvPr/>
        </p:nvSpPr>
        <p:spPr>
          <a:xfrm rot="21596204">
            <a:off x="3103421" y="6034282"/>
            <a:ext cx="139752" cy="119638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2" name="Rectangle"/>
          <p:cNvSpPr/>
          <p:nvPr/>
        </p:nvSpPr>
        <p:spPr>
          <a:xfrm rot="21596204">
            <a:off x="3102158" y="8470941"/>
            <a:ext cx="142229"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3" name="Rectangle"/>
          <p:cNvSpPr/>
          <p:nvPr/>
        </p:nvSpPr>
        <p:spPr>
          <a:xfrm rot="21596204">
            <a:off x="3510826" y="8470941"/>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4" name="Rectangle"/>
          <p:cNvSpPr/>
          <p:nvPr/>
        </p:nvSpPr>
        <p:spPr>
          <a:xfrm rot="21596204">
            <a:off x="3509437" y="7280304"/>
            <a:ext cx="144890" cy="1196695"/>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5" name="Rectangle"/>
          <p:cNvSpPr/>
          <p:nvPr/>
        </p:nvSpPr>
        <p:spPr>
          <a:xfrm rot="21596204">
            <a:off x="3501197" y="3735439"/>
            <a:ext cx="142228"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6" name="Rectangle"/>
          <p:cNvSpPr/>
          <p:nvPr/>
        </p:nvSpPr>
        <p:spPr>
          <a:xfrm rot="21596204">
            <a:off x="3498379" y="2479184"/>
            <a:ext cx="147676" cy="12623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7" name="Rectangle"/>
          <p:cNvSpPr/>
          <p:nvPr/>
        </p:nvSpPr>
        <p:spPr>
          <a:xfrm rot="21596204">
            <a:off x="3920939" y="8470941"/>
            <a:ext cx="142229"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8" name="Rectangle"/>
          <p:cNvSpPr/>
          <p:nvPr/>
        </p:nvSpPr>
        <p:spPr>
          <a:xfrm rot="21596204">
            <a:off x="3919551" y="728030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79" name="Rectangle"/>
          <p:cNvSpPr/>
          <p:nvPr/>
        </p:nvSpPr>
        <p:spPr>
          <a:xfrm rot="21596204">
            <a:off x="3919671" y="6086520"/>
            <a:ext cx="144881"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0" name="Rectangle"/>
          <p:cNvSpPr/>
          <p:nvPr/>
        </p:nvSpPr>
        <p:spPr>
          <a:xfrm rot="21596204">
            <a:off x="3916819" y="4837432"/>
            <a:ext cx="147711"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1" name="Rectangle"/>
          <p:cNvSpPr/>
          <p:nvPr/>
        </p:nvSpPr>
        <p:spPr>
          <a:xfrm rot="21596204">
            <a:off x="4336276" y="8462474"/>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2" name="Rectangle"/>
          <p:cNvSpPr/>
          <p:nvPr/>
        </p:nvSpPr>
        <p:spPr>
          <a:xfrm rot="21596204">
            <a:off x="4334888" y="7271837"/>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3" name="Rectangle"/>
          <p:cNvSpPr/>
          <p:nvPr/>
        </p:nvSpPr>
        <p:spPr>
          <a:xfrm rot="21596204">
            <a:off x="4335008" y="6078054"/>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4" name="Rectangle"/>
          <p:cNvSpPr/>
          <p:nvPr/>
        </p:nvSpPr>
        <p:spPr>
          <a:xfrm rot="21596204">
            <a:off x="4332156" y="4828965"/>
            <a:ext cx="147710" cy="1262637"/>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5" name="Rectangle"/>
          <p:cNvSpPr/>
          <p:nvPr/>
        </p:nvSpPr>
        <p:spPr>
          <a:xfrm rot="21596204">
            <a:off x="4335263" y="3798420"/>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6" name="Rectangle"/>
          <p:cNvSpPr/>
          <p:nvPr/>
        </p:nvSpPr>
        <p:spPr>
          <a:xfrm rot="21596204">
            <a:off x="4333875" y="2607784"/>
            <a:ext cx="144889"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7" name="Rectangle"/>
          <p:cNvSpPr/>
          <p:nvPr/>
        </p:nvSpPr>
        <p:spPr>
          <a:xfrm rot="21596204">
            <a:off x="4333995" y="1414000"/>
            <a:ext cx="144880" cy="1196695"/>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8" name="Rectangle"/>
          <p:cNvSpPr/>
          <p:nvPr/>
        </p:nvSpPr>
        <p:spPr>
          <a:xfrm rot="21596204">
            <a:off x="4331143" y="164912"/>
            <a:ext cx="147710" cy="1262636"/>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89" name="Point Updates"/>
          <p:cNvSpPr/>
          <p:nvPr/>
        </p:nvSpPr>
        <p:spPr>
          <a:xfrm>
            <a:off x="7452783" y="103504"/>
            <a:ext cx="2899833"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rPr lang="vi" sz="3600" dirty="0">
                <a:solidFill>
                  <a:srgbClr val="E8EAED"/>
                </a:solidFill>
                <a:ea typeface="+mj-lt"/>
                <a:cs typeface="+mj-lt"/>
              </a:rPr>
              <a:t>Cập nhật điểm</a:t>
            </a:r>
            <a:endParaRPr lang="vi-VN" dirty="0"/>
          </a:p>
        </p:txBody>
      </p:sp>
      <p:sp>
        <p:nvSpPr>
          <p:cNvPr id="1890" name="If we add x to position 6 in the Fenwick tree which cells do we also need to modify?"/>
          <p:cNvSpPr/>
          <p:nvPr/>
        </p:nvSpPr>
        <p:spPr>
          <a:xfrm>
            <a:off x="4580258" y="1357730"/>
            <a:ext cx="8450899"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a:solidFill>
                  <a:srgbClr val="E8EAED"/>
                </a:solidFill>
                <a:latin typeface="Menlo"/>
              </a:rPr>
              <a:t>Nếu chúng ta thêm x vào vị trí 6 trong cây </a:t>
            </a:r>
            <a:r>
              <a:rPr lang="vi" sz="3200" err="1">
                <a:solidFill>
                  <a:srgbClr val="E8EAED"/>
                </a:solidFill>
                <a:latin typeface="Menlo"/>
              </a:rPr>
              <a:t>Fenwick</a:t>
            </a:r>
            <a:r>
              <a:rPr lang="vi" sz="3200">
                <a:solidFill>
                  <a:srgbClr val="E8EAED"/>
                </a:solidFill>
                <a:latin typeface="Menlo"/>
              </a:rPr>
              <a:t> thì chúng ta cũng cần sửa đổi những ô nào?​</a:t>
            </a:r>
            <a:endParaRPr lang="en-US" sz="3200">
              <a:latin typeface="Menlo"/>
            </a:endParaRPr>
          </a:p>
        </p:txBody>
      </p:sp>
      <p:sp>
        <p:nvSpPr>
          <p:cNvPr id="1891" name="8 = 10002, 10002+10002 = 100002"/>
          <p:cNvSpPr/>
          <p:nvPr/>
        </p:nvSpPr>
        <p:spPr>
          <a:xfrm>
            <a:off x="4577562" y="4792804"/>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8 = 1000</a:t>
            </a:r>
            <a:r>
              <a:rPr baseline="-5999"/>
              <a:t>2</a:t>
            </a:r>
            <a:r>
              <a:t>, 1000</a:t>
            </a:r>
            <a:r>
              <a:rPr baseline="-5999"/>
              <a:t>2</a:t>
            </a:r>
            <a:r>
              <a:t>+1000</a:t>
            </a:r>
            <a:r>
              <a:rPr baseline="-5999"/>
              <a:t>2</a:t>
            </a:r>
            <a:r>
              <a:t> = 10000</a:t>
            </a:r>
            <a:r>
              <a:rPr baseline="-5999"/>
              <a:t>2</a:t>
            </a:r>
          </a:p>
        </p:txBody>
      </p:sp>
      <p:sp>
        <p:nvSpPr>
          <p:cNvPr id="1892" name="16 = 100002"/>
          <p:cNvSpPr/>
          <p:nvPr/>
        </p:nvSpPr>
        <p:spPr>
          <a:xfrm>
            <a:off x="4580243" y="5998842"/>
            <a:ext cx="2968824"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16 = 10000</a:t>
            </a:r>
            <a:r>
              <a:rPr baseline="-5999"/>
              <a:t>2</a:t>
            </a:r>
          </a:p>
        </p:txBody>
      </p:sp>
      <p:sp>
        <p:nvSpPr>
          <p:cNvPr id="1893" name="Line"/>
          <p:cNvSpPr/>
          <p:nvPr/>
        </p:nvSpPr>
        <p:spPr>
          <a:xfrm>
            <a:off x="6588365" y="5471887"/>
            <a:ext cx="1" cy="427169"/>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4" name="6 = 01102, 01102+00102 =  10002"/>
          <p:cNvSpPr/>
          <p:nvPr/>
        </p:nvSpPr>
        <p:spPr>
          <a:xfrm>
            <a:off x="4583823" y="3670300"/>
            <a:ext cx="8321056" cy="609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3500"/>
            </a:pPr>
            <a:r>
              <a:t> 6 = 0110</a:t>
            </a:r>
            <a:r>
              <a:rPr baseline="-5999"/>
              <a:t>2</a:t>
            </a:r>
            <a:r>
              <a:t>, 0110</a:t>
            </a:r>
            <a:r>
              <a:rPr baseline="-5999"/>
              <a:t>2</a:t>
            </a:r>
            <a:r>
              <a:t>+0010</a:t>
            </a:r>
            <a:r>
              <a:rPr baseline="-5999"/>
              <a:t>2</a:t>
            </a:r>
            <a:r>
              <a:t> =  1000</a:t>
            </a:r>
            <a:r>
              <a:rPr baseline="-5999"/>
              <a:t>2</a:t>
            </a:r>
          </a:p>
        </p:txBody>
      </p:sp>
      <p:sp>
        <p:nvSpPr>
          <p:cNvPr id="1895" name="Line"/>
          <p:cNvSpPr/>
          <p:nvPr/>
        </p:nvSpPr>
        <p:spPr>
          <a:xfrm>
            <a:off x="6588365" y="4319077"/>
            <a:ext cx="1" cy="404246"/>
          </a:xfrm>
          <a:prstGeom prst="line">
            <a:avLst/>
          </a:prstGeom>
          <a:ln w="508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896" name="A[6] = A[6] + x"/>
          <p:cNvSpPr/>
          <p:nvPr/>
        </p:nvSpPr>
        <p:spPr>
          <a:xfrm>
            <a:off x="6678293" y="7550357"/>
            <a:ext cx="339676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vi-VN" dirty="0"/>
              <a:t>BIT</a:t>
            </a:r>
            <a:r>
              <a:rPr dirty="0"/>
              <a:t>[6] = </a:t>
            </a:r>
            <a:r>
              <a:rPr lang="vi-VN" dirty="0"/>
              <a:t>BIT</a:t>
            </a:r>
            <a:r>
              <a:rPr dirty="0"/>
              <a:t>[6] + x</a:t>
            </a:r>
          </a:p>
        </p:txBody>
      </p:sp>
      <p:sp>
        <p:nvSpPr>
          <p:cNvPr id="1897" name="Required Updates:"/>
          <p:cNvSpPr/>
          <p:nvPr/>
        </p:nvSpPr>
        <p:spPr>
          <a:xfrm>
            <a:off x="7553240" y="6759678"/>
            <a:ext cx="198772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u="sng"/>
            </a:lvl1pPr>
          </a:lstStyle>
          <a:p>
            <a:r>
              <a:rPr lang="vi-VN" dirty="0" err="1"/>
              <a:t>Cập</a:t>
            </a:r>
            <a:r>
              <a:rPr lang="vi-VN"/>
              <a:t> nhập</a:t>
            </a:r>
            <a:r>
              <a:t>:</a:t>
            </a:r>
          </a:p>
        </p:txBody>
      </p:sp>
      <p:sp>
        <p:nvSpPr>
          <p:cNvPr id="1898" name="A[8] = A[8] + x"/>
          <p:cNvSpPr/>
          <p:nvPr/>
        </p:nvSpPr>
        <p:spPr>
          <a:xfrm>
            <a:off x="6678293" y="8121857"/>
            <a:ext cx="3396764"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vi-VN" dirty="0"/>
              <a:t>BIT</a:t>
            </a:r>
            <a:r>
              <a:rPr dirty="0"/>
              <a:t>[8] = </a:t>
            </a:r>
            <a:r>
              <a:rPr lang="vi-VN" dirty="0"/>
              <a:t>BIT</a:t>
            </a:r>
            <a:r>
              <a:rPr dirty="0"/>
              <a:t>[8] + x</a:t>
            </a:r>
          </a:p>
        </p:txBody>
      </p:sp>
      <p:sp>
        <p:nvSpPr>
          <p:cNvPr id="1899" name="A[16] = A[16] + x"/>
          <p:cNvSpPr/>
          <p:nvPr/>
        </p:nvSpPr>
        <p:spPr>
          <a:xfrm>
            <a:off x="6444254" y="8726090"/>
            <a:ext cx="3864841"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vi-VN" dirty="0"/>
              <a:t>BIT</a:t>
            </a:r>
            <a:r>
              <a:rPr dirty="0"/>
              <a:t>[16] = </a:t>
            </a:r>
            <a:r>
              <a:rPr lang="vi-VN" dirty="0"/>
              <a:t>BIT</a:t>
            </a:r>
            <a:r>
              <a:rPr dirty="0"/>
              <a:t>[16] + x</a:t>
            </a:r>
          </a:p>
        </p:txBody>
      </p:sp>
      <p:sp>
        <p:nvSpPr>
          <p:cNvPr id="1900" name="Line"/>
          <p:cNvSpPr/>
          <p:nvPr/>
        </p:nvSpPr>
        <p:spPr>
          <a:xfrm>
            <a:off x="2803203" y="6383337"/>
            <a:ext cx="1755768" cy="1"/>
          </a:xfrm>
          <a:prstGeom prst="line">
            <a:avLst/>
          </a:prstGeom>
          <a:ln w="76200">
            <a:solidFill>
              <a:schemeClr val="accent5"/>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2" name="Point update algorithm"/>
          <p:cNvSpPr/>
          <p:nvPr/>
        </p:nvSpPr>
        <p:spPr>
          <a:xfrm>
            <a:off x="2239925" y="173553"/>
            <a:ext cx="8524950" cy="8382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5000" b="1"/>
            </a:lvl1pPr>
          </a:lstStyle>
          <a:p>
            <a:r>
              <a:t>Point update algorithm</a:t>
            </a:r>
          </a:p>
        </p:txBody>
      </p:sp>
      <p:sp>
        <p:nvSpPr>
          <p:cNvPr id="1903" name="function add(i, x):…"/>
          <p:cNvSpPr/>
          <p:nvPr/>
        </p:nvSpPr>
        <p:spPr>
          <a:xfrm>
            <a:off x="2316385" y="2930651"/>
            <a:ext cx="8372030" cy="2184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lgn="l"/>
            <a:r>
              <a:rPr b="1">
                <a:solidFill>
                  <a:schemeClr val="accent5">
                    <a:hueOff val="101205"/>
                    <a:satOff val="-13598"/>
                    <a:lumOff val="23877"/>
                  </a:schemeClr>
                </a:solidFill>
              </a:rPr>
              <a:t>function</a:t>
            </a:r>
            <a:r>
              <a:t> add(i, x):</a:t>
            </a:r>
          </a:p>
          <a:p>
            <a:pPr algn="l"/>
            <a:r>
              <a:t>    </a:t>
            </a:r>
            <a:r>
              <a:rPr b="1">
                <a:solidFill>
                  <a:schemeClr val="accent5">
                    <a:hueOff val="101205"/>
                    <a:satOff val="-13598"/>
                    <a:lumOff val="23877"/>
                  </a:schemeClr>
                </a:solidFill>
              </a:rPr>
              <a:t>while</a:t>
            </a:r>
            <a:r>
              <a:t> i &lt; N:</a:t>
            </a:r>
          </a:p>
          <a:p>
            <a:pPr algn="l"/>
            <a:r>
              <a:t>        tree[i] = tree[i] + x</a:t>
            </a:r>
          </a:p>
          <a:p>
            <a:pPr algn="l"/>
            <a:r>
              <a:t>        i = i + </a:t>
            </a:r>
            <a:r>
              <a:rPr b="1">
                <a:solidFill>
                  <a:schemeClr val="accent2">
                    <a:satOff val="-13916"/>
                    <a:lumOff val="13989"/>
                  </a:schemeClr>
                </a:solidFill>
              </a:rPr>
              <a:t>LSB</a:t>
            </a:r>
            <a:r>
              <a:t>(i)</a:t>
            </a:r>
          </a:p>
        </p:txBody>
      </p:sp>
      <p:sp>
        <p:nvSpPr>
          <p:cNvPr id="1904" name="To update the cell at index i in the a Fenwick tree of size N:"/>
          <p:cNvSpPr/>
          <p:nvPr/>
        </p:nvSpPr>
        <p:spPr>
          <a:xfrm>
            <a:off x="1667365" y="1309086"/>
            <a:ext cx="9670070"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Để cập nhật ô tại chỉ mục i trong cây </a:t>
            </a:r>
            <a:r>
              <a:rPr lang="vi" sz="3200" err="1">
                <a:solidFill>
                  <a:srgbClr val="E8EAED"/>
                </a:solidFill>
                <a:latin typeface="Menlo"/>
              </a:rPr>
              <a:t>Fenwick</a:t>
            </a:r>
            <a:r>
              <a:rPr lang="vi" sz="3200" dirty="0">
                <a:solidFill>
                  <a:srgbClr val="E8EAED"/>
                </a:solidFill>
                <a:latin typeface="Menlo"/>
              </a:rPr>
              <a:t> có kích thước N:​</a:t>
            </a:r>
            <a:endParaRPr lang="vi-VN" sz="3200" dirty="0">
              <a:latin typeface="Menlo"/>
            </a:endParaRPr>
          </a:p>
        </p:txBody>
      </p:sp>
      <p:sp>
        <p:nvSpPr>
          <p:cNvPr id="1905" name="Where LSB returns the value of the least significant bit. For example:"/>
          <p:cNvSpPr/>
          <p:nvPr/>
        </p:nvSpPr>
        <p:spPr>
          <a:xfrm>
            <a:off x="1614135" y="5895360"/>
            <a:ext cx="10733827" cy="59503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Trong đó </a:t>
            </a:r>
            <a:r>
              <a:rPr lang="vi" sz="3200" dirty="0">
                <a:solidFill>
                  <a:schemeClr val="accent2">
                    <a:lumMod val="60000"/>
                    <a:lumOff val="40000"/>
                  </a:schemeClr>
                </a:solidFill>
                <a:latin typeface="Menlo"/>
              </a:rPr>
              <a:t>LSB</a:t>
            </a:r>
            <a:r>
              <a:rPr lang="vi" sz="3200" dirty="0">
                <a:solidFill>
                  <a:srgbClr val="E8EAED"/>
                </a:solidFill>
                <a:latin typeface="Menlo"/>
              </a:rPr>
              <a:t> trả về giá trị của </a:t>
            </a:r>
            <a:r>
              <a:rPr lang="vi" sz="3200" err="1">
                <a:solidFill>
                  <a:srgbClr val="E8EAED"/>
                </a:solidFill>
                <a:latin typeface="Menlo"/>
              </a:rPr>
              <a:t>bit</a:t>
            </a:r>
            <a:r>
              <a:rPr lang="vi" sz="3200" dirty="0">
                <a:solidFill>
                  <a:srgbClr val="E8EAED"/>
                </a:solidFill>
                <a:latin typeface="Menlo"/>
              </a:rPr>
              <a:t> ít quan trọng nhất. Ví dụ:​</a:t>
            </a:r>
            <a:endParaRPr lang="vi-VN" sz="3200" dirty="0">
              <a:latin typeface="Menlo"/>
            </a:endParaRPr>
          </a:p>
        </p:txBody>
      </p:sp>
      <p:sp>
        <p:nvSpPr>
          <p:cNvPr id="1906" name="LSB(12) = 4 because 1210 = 11002 and the least significant bit of 11002 is 1002, or 4 in base ten"/>
          <p:cNvSpPr/>
          <p:nvPr/>
        </p:nvSpPr>
        <p:spPr>
          <a:xfrm>
            <a:off x="1297758" y="7260504"/>
            <a:ext cx="11366581" cy="1210588"/>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dirty="0">
                <a:solidFill>
                  <a:schemeClr val="accent2">
                    <a:satOff val="-13916"/>
                    <a:lumOff val="13989"/>
                  </a:schemeClr>
                </a:solidFill>
              </a:rPr>
              <a:t>LSB</a:t>
            </a:r>
            <a:r>
              <a:rPr dirty="0"/>
              <a:t>(12) = 4 </a:t>
            </a:r>
            <a:r>
              <a:rPr lang="vi-VN" dirty="0"/>
              <a:t>bởi vì12</a:t>
            </a:r>
            <a:r>
              <a:rPr lang="vi-VN" baseline="-5999" dirty="0"/>
              <a:t>10</a:t>
            </a:r>
            <a:r>
              <a:rPr dirty="0"/>
              <a:t> = </a:t>
            </a:r>
            <a:r>
              <a:rPr lang="vi-VN" dirty="0"/>
              <a:t>1100</a:t>
            </a:r>
            <a:r>
              <a:rPr lang="vi-VN" baseline="-5999" dirty="0"/>
              <a:t>2 </a:t>
            </a:r>
            <a:r>
              <a:rPr lang="vi-VN" dirty="0"/>
              <a:t> và</a:t>
            </a:r>
            <a:r>
              <a:rPr dirty="0"/>
              <a:t> </a:t>
            </a:r>
            <a:r>
              <a:rPr lang="vi-VN" dirty="0" err="1"/>
              <a:t>bits</a:t>
            </a:r>
            <a:r>
              <a:rPr lang="vi-VN" dirty="0"/>
              <a:t> ít quan trọng nhất của 1100</a:t>
            </a:r>
            <a:r>
              <a:rPr lang="vi-VN" baseline="-5999" dirty="0"/>
              <a:t>2</a:t>
            </a:r>
            <a:r>
              <a:rPr baseline="-5999" dirty="0"/>
              <a:t> </a:t>
            </a:r>
            <a:r>
              <a:rPr dirty="0"/>
              <a:t>is 100</a:t>
            </a:r>
            <a:r>
              <a:rPr baseline="-5999" dirty="0"/>
              <a:t>2</a:t>
            </a:r>
            <a:r>
              <a:rPr dirty="0"/>
              <a:t>, </a:t>
            </a:r>
            <a:r>
              <a:rPr lang="vi-VN" dirty="0"/>
              <a:t>hoặc</a:t>
            </a:r>
            <a:r>
              <a:rPr dirty="0"/>
              <a:t> 4 </a:t>
            </a:r>
            <a:r>
              <a:rPr lang="vi-VN" dirty="0"/>
              <a:t>trong cơ số 10</a:t>
            </a:r>
            <a:endParaRPr dirty="0"/>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 name="Fenwick Tree Construction"/>
          <p:cNvSpPr>
            <a:spLocks noGrp="1"/>
          </p:cNvSpPr>
          <p:nvPr>
            <p:ph type="title"/>
          </p:nvPr>
        </p:nvSpPr>
        <p:spPr>
          <a:xfrm>
            <a:off x="-1350274" y="633078"/>
            <a:ext cx="15705348" cy="5932822"/>
          </a:xfrm>
          <a:prstGeom prst="rect">
            <a:avLst/>
          </a:prstGeom>
        </p:spPr>
        <p:txBody>
          <a:bodyPr>
            <a:normAutofit/>
          </a:bodyPr>
          <a:lstStyle>
            <a:lvl1pPr>
              <a:defRPr sz="13000" b="1"/>
            </a:lvl1pPr>
          </a:lstStyle>
          <a:p>
            <a:r>
              <a:rPr lang="vi" sz="9600" dirty="0">
                <a:solidFill>
                  <a:srgbClr val="E8EAED"/>
                </a:solidFill>
                <a:latin typeface="Menlo"/>
              </a:rPr>
              <a:t>Xây dựng cây </a:t>
            </a:r>
            <a:r>
              <a:rPr lang="vi" sz="9600" err="1">
                <a:solidFill>
                  <a:srgbClr val="E8EAED"/>
                </a:solidFill>
                <a:latin typeface="Menlo"/>
              </a:rPr>
              <a:t>Fenwick</a:t>
            </a:r>
            <a:endParaRPr lang="vi" sz="9600">
              <a:solidFill>
                <a:srgbClr val="E8EAED"/>
              </a:solidFill>
              <a:latin typeface="Menlo"/>
            </a:endParaRPr>
          </a:p>
        </p:txBody>
      </p:sp>
      <p:sp>
        <p:nvSpPr>
          <p:cNvPr id="1915" name="William Fiset"/>
          <p:cNvSpPr>
            <a:spLocks noGrp="1"/>
          </p:cNvSpPr>
          <p:nvPr>
            <p:ph type="body" sz="quarter" idx="1"/>
          </p:nvPr>
        </p:nvSpPr>
        <p:spPr>
          <a:xfrm>
            <a:off x="1270000" y="6351039"/>
            <a:ext cx="10464800" cy="1130301"/>
          </a:xfrm>
          <a:prstGeom prst="rect">
            <a:avLst/>
          </a:prstGeom>
        </p:spPr>
        <p:txBody>
          <a:bodyPr anchor="t"/>
          <a:lstStyle>
            <a:lvl1pPr marL="0" indent="0" algn="ctr">
              <a:spcBef>
                <a:spcPts val="0"/>
              </a:spcBef>
              <a:buSzTx/>
              <a:buNone/>
              <a:defRPr sz="4500"/>
            </a:lvl1pPr>
          </a:lstStyle>
          <a:p>
            <a:endParaRPr lang="en-US"/>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0" name="Rectangle" descr="Rectangle"/>
          <p:cNvPicPr>
            <a:picLocks/>
          </p:cNvPicPr>
          <p:nvPr/>
        </p:nvPicPr>
        <p:blipFill>
          <a:blip r:embed="rId2">
            <a:alphaModFix amt="71000"/>
          </a:blip>
          <a:stretch>
            <a:fillRect/>
          </a:stretch>
        </p:blipFill>
        <p:spPr>
          <a:xfrm>
            <a:off x="2997200" y="318988"/>
            <a:ext cx="994321" cy="9115624"/>
          </a:xfrm>
          <a:prstGeom prst="rect">
            <a:avLst/>
          </a:prstGeom>
        </p:spPr>
      </p:pic>
      <p:sp>
        <p:nvSpPr>
          <p:cNvPr id="1922" name="Input values we wish to turn into a legitimate Fenwick tree."/>
          <p:cNvSpPr/>
          <p:nvPr/>
        </p:nvSpPr>
        <p:spPr>
          <a:xfrm>
            <a:off x="6240022" y="1533930"/>
            <a:ext cx="6950956"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Các giá trị đầu vào mà chúng ta muốn biến thành cây </a:t>
            </a:r>
            <a:r>
              <a:rPr lang="vi" sz="3200" dirty="0" err="1">
                <a:solidFill>
                  <a:srgbClr val="E8EAED"/>
                </a:solidFill>
                <a:latin typeface="Menlo"/>
              </a:rPr>
              <a:t>Fenwick</a:t>
            </a:r>
            <a:r>
              <a:rPr lang="vi" sz="3200" dirty="0">
                <a:solidFill>
                  <a:srgbClr val="E8EAED"/>
                </a:solidFill>
                <a:latin typeface="Menlo"/>
              </a:rPr>
              <a:t> hợp lệ.​</a:t>
            </a:r>
            <a:endParaRPr lang="en-US" sz="3200" dirty="0">
              <a:latin typeface="Menlo"/>
            </a:endParaRPr>
          </a:p>
        </p:txBody>
      </p:sp>
      <p:graphicFrame>
        <p:nvGraphicFramePr>
          <p:cNvPr id="1923"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1924" name="Rectangle"/>
          <p:cNvSpPr/>
          <p:nvPr/>
        </p:nvSpPr>
        <p:spPr>
          <a:xfrm>
            <a:off x="4543425" y="861965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5"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6"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7"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8"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29"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0"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1"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2"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3"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4"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5"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6"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7"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8"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39"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40"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41" name="Line"/>
          <p:cNvSpPr/>
          <p:nvPr/>
        </p:nvSpPr>
        <p:spPr>
          <a:xfrm flipH="1">
            <a:off x="4161035" y="2549656"/>
            <a:ext cx="3546869" cy="1236233"/>
          </a:xfrm>
          <a:prstGeom prst="line">
            <a:avLst/>
          </a:prstGeom>
          <a:ln w="635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1942" name="Linear Construction"/>
          <p:cNvSpPr/>
          <p:nvPr/>
        </p:nvSpPr>
        <p:spPr>
          <a:xfrm>
            <a:off x="7766258"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latin typeface="Menlo"/>
              </a:rPr>
              <a:t>Xây dựng tuyến tính</a:t>
            </a:r>
            <a:endParaRPr lang="vi-VN" sz="3200" dirty="0">
              <a:latin typeface="Menlo"/>
            </a:endParaRP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4"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194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46"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4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4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49"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4"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5"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8"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59"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60"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61"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62"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1963" name="Idea: Add the value in the current cell to the immediate cell that is responsible for us. This resembles what we did for point updates but only one cell at a time."/>
          <p:cNvSpPr/>
          <p:nvPr/>
        </p:nvSpPr>
        <p:spPr>
          <a:xfrm>
            <a:off x="6114646" y="2256900"/>
            <a:ext cx="6612336" cy="256480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lang="vi" sz="3200" dirty="0">
                <a:solidFill>
                  <a:schemeClr val="accent2">
                    <a:lumMod val="60000"/>
                    <a:lumOff val="40000"/>
                  </a:schemeClr>
                </a:solidFill>
                <a:latin typeface="Menlo"/>
              </a:rPr>
              <a:t>Ý tưởng</a:t>
            </a:r>
            <a:r>
              <a:rPr lang="vi" sz="3200" dirty="0">
                <a:solidFill>
                  <a:srgbClr val="E8EAED"/>
                </a:solidFill>
                <a:latin typeface="Menlo"/>
              </a:rPr>
              <a:t>: Thêm giá trị trong ô hiện tại vào ô chịu trách nhiệm cho nó. Điều này tương tự như những gì ta đã làm để cập nhật điểm nhưng chỉ một ô mỗi lần.​</a:t>
            </a:r>
            <a:endParaRPr lang="en-US" sz="3200" dirty="0">
              <a:latin typeface="Menlo"/>
            </a:endParaRPr>
          </a:p>
        </p:txBody>
      </p:sp>
      <p:sp>
        <p:nvSpPr>
          <p:cNvPr id="1964" name="This will make the ‘cascading’ effect in range queries possible by propagating the value in each cell throughout the tree."/>
          <p:cNvSpPr/>
          <p:nvPr/>
        </p:nvSpPr>
        <p:spPr>
          <a:xfrm>
            <a:off x="6282243" y="6290046"/>
            <a:ext cx="6277142" cy="207236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r>
              <a:rPr lang="vi" sz="3200">
                <a:solidFill>
                  <a:srgbClr val="E8EAED"/>
                </a:solidFill>
                <a:latin typeface="Menlo"/>
              </a:rPr>
              <a:t>Điều này sẽ tạo ra hiệu ứng 'xếp tầng' trong các truy vấn phạm vi bằng cách truyền giá trị trong mỗi ô khắp cây.​</a:t>
            </a:r>
            <a:endParaRPr lang="en-US" sz="3200">
              <a:latin typeface="Menlo"/>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196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6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6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7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8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8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8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8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84"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1985" name="Let i be the current index"/>
          <p:cNvSpPr/>
          <p:nvPr/>
        </p:nvSpPr>
        <p:spPr>
          <a:xfrm>
            <a:off x="7305399" y="2099185"/>
            <a:ext cx="4490012"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err="1"/>
              <a:t>Để</a:t>
            </a:r>
            <a:r>
              <a:rPr lang="en-US"/>
              <a:t> </a:t>
            </a:r>
            <a:r>
              <a:rPr lang="en-US" err="1"/>
              <a:t>cho</a:t>
            </a:r>
            <a:r>
              <a:rPr lang="en-US"/>
              <a:t> </a:t>
            </a:r>
            <a:r>
              <a:rPr lang="en-US" err="1"/>
              <a:t>i</a:t>
            </a:r>
            <a:r>
              <a:rPr lang="en-US"/>
              <a:t> </a:t>
            </a:r>
            <a:r>
              <a:rPr lang="en-US" err="1"/>
              <a:t>làm</a:t>
            </a:r>
            <a:r>
              <a:rPr lang="en-US"/>
              <a:t> </a:t>
            </a:r>
            <a:r>
              <a:rPr lang="en-US" err="1"/>
              <a:t>vị</a:t>
            </a:r>
            <a:r>
              <a:rPr lang="en-US"/>
              <a:t> </a:t>
            </a:r>
            <a:r>
              <a:rPr lang="en-US" err="1"/>
              <a:t>trí</a:t>
            </a:r>
            <a:r>
              <a:rPr lang="en-US"/>
              <a:t> </a:t>
            </a:r>
            <a:r>
              <a:rPr lang="en-US" err="1"/>
              <a:t>hiện</a:t>
            </a:r>
            <a:r>
              <a:rPr lang="en-US"/>
              <a:t> </a:t>
            </a:r>
            <a:r>
              <a:rPr lang="en-US" err="1"/>
              <a:t>tại</a:t>
            </a:r>
            <a:endParaRPr lang="en-US"/>
          </a:p>
        </p:txBody>
      </p:sp>
      <p:sp>
        <p:nvSpPr>
          <p:cNvPr id="1986" name="The immediate cell above us is at position j given by:"/>
          <p:cNvSpPr/>
          <p:nvPr/>
        </p:nvSpPr>
        <p:spPr>
          <a:xfrm>
            <a:off x="5992329" y="2782414"/>
            <a:ext cx="6987303" cy="159530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300"/>
            </a:lvl1pPr>
          </a:lstStyle>
          <a:p>
            <a:br>
              <a:rPr lang="en-US"/>
            </a:br>
            <a:r>
              <a:rPr lang="en-US" sz="3200">
                <a:solidFill>
                  <a:srgbClr val="E8EAED"/>
                </a:solidFill>
                <a:latin typeface="Menlo"/>
                <a:cs typeface="Arial"/>
              </a:rPr>
              <a:t>Ô </a:t>
            </a:r>
            <a:r>
              <a:rPr lang="en-US" sz="3200" err="1">
                <a:solidFill>
                  <a:srgbClr val="E8EAED"/>
                </a:solidFill>
                <a:latin typeface="Menlo"/>
                <a:cs typeface="Arial"/>
              </a:rPr>
              <a:t>ngay</a:t>
            </a:r>
            <a:r>
              <a:rPr lang="en-US" sz="3200">
                <a:solidFill>
                  <a:srgbClr val="E8EAED"/>
                </a:solidFill>
                <a:latin typeface="Menlo"/>
                <a:cs typeface="Arial"/>
              </a:rPr>
              <a:t> </a:t>
            </a:r>
            <a:r>
              <a:rPr lang="en-US" sz="3200" err="1">
                <a:solidFill>
                  <a:srgbClr val="E8EAED"/>
                </a:solidFill>
                <a:latin typeface="Menlo"/>
                <a:cs typeface="Arial"/>
              </a:rPr>
              <a:t>phía</a:t>
            </a:r>
            <a:r>
              <a:rPr lang="en-US" sz="3200">
                <a:solidFill>
                  <a:srgbClr val="E8EAED"/>
                </a:solidFill>
                <a:latin typeface="Menlo"/>
                <a:cs typeface="Arial"/>
              </a:rPr>
              <a:t> </a:t>
            </a:r>
            <a:r>
              <a:rPr lang="en-US" sz="3200" err="1">
                <a:solidFill>
                  <a:srgbClr val="E8EAED"/>
                </a:solidFill>
                <a:latin typeface="Menlo"/>
                <a:cs typeface="Arial"/>
              </a:rPr>
              <a:t>trên</a:t>
            </a:r>
            <a:r>
              <a:rPr lang="en-US" sz="3200">
                <a:solidFill>
                  <a:srgbClr val="E8EAED"/>
                </a:solidFill>
                <a:latin typeface="Menlo"/>
                <a:cs typeface="Arial"/>
              </a:rPr>
              <a:t> </a:t>
            </a:r>
            <a:r>
              <a:rPr lang="en-US" sz="3200" err="1">
                <a:solidFill>
                  <a:srgbClr val="E8EAED"/>
                </a:solidFill>
                <a:latin typeface="Menlo"/>
                <a:cs typeface="Arial"/>
              </a:rPr>
              <a:t>chúng</a:t>
            </a:r>
            <a:r>
              <a:rPr lang="en-US" sz="3200">
                <a:solidFill>
                  <a:srgbClr val="E8EAED"/>
                </a:solidFill>
                <a:latin typeface="Menlo"/>
                <a:cs typeface="Arial"/>
              </a:rPr>
              <a:t> ta ở </a:t>
            </a:r>
            <a:r>
              <a:rPr lang="en-US" sz="3200" err="1">
                <a:solidFill>
                  <a:srgbClr val="E8EAED"/>
                </a:solidFill>
                <a:latin typeface="Menlo"/>
                <a:cs typeface="Arial"/>
              </a:rPr>
              <a:t>vị</a:t>
            </a:r>
            <a:r>
              <a:rPr lang="en-US" sz="3200">
                <a:solidFill>
                  <a:srgbClr val="E8EAED"/>
                </a:solidFill>
                <a:latin typeface="Menlo"/>
                <a:cs typeface="Arial"/>
              </a:rPr>
              <a:t> </a:t>
            </a:r>
            <a:r>
              <a:rPr lang="en-US" sz="3200" err="1">
                <a:solidFill>
                  <a:srgbClr val="E8EAED"/>
                </a:solidFill>
                <a:latin typeface="Menlo"/>
                <a:cs typeface="Arial"/>
              </a:rPr>
              <a:t>trí</a:t>
            </a:r>
            <a:r>
              <a:rPr lang="en-US" sz="3200">
                <a:solidFill>
                  <a:srgbClr val="E8EAED"/>
                </a:solidFill>
                <a:latin typeface="Menlo"/>
                <a:cs typeface="Arial"/>
              </a:rPr>
              <a:t> j </a:t>
            </a:r>
            <a:r>
              <a:rPr lang="en-US" sz="3200" err="1">
                <a:solidFill>
                  <a:srgbClr val="E8EAED"/>
                </a:solidFill>
                <a:latin typeface="Menlo"/>
                <a:cs typeface="Arial"/>
              </a:rPr>
              <a:t>cho</a:t>
            </a:r>
            <a:r>
              <a:rPr lang="en-US" sz="3200">
                <a:solidFill>
                  <a:srgbClr val="E8EAED"/>
                </a:solidFill>
                <a:latin typeface="Menlo"/>
                <a:cs typeface="Arial"/>
              </a:rPr>
              <a:t> </a:t>
            </a:r>
            <a:r>
              <a:rPr lang="en-US" sz="3200" err="1">
                <a:solidFill>
                  <a:srgbClr val="E8EAED"/>
                </a:solidFill>
                <a:latin typeface="Menlo"/>
                <a:cs typeface="Arial"/>
              </a:rPr>
              <a:t>bởi</a:t>
            </a:r>
            <a:r>
              <a:rPr lang="en-US" sz="3200">
                <a:solidFill>
                  <a:srgbClr val="E8EAED"/>
                </a:solidFill>
                <a:latin typeface="Menlo"/>
                <a:cs typeface="Arial"/>
              </a:rPr>
              <a:t>: </a:t>
            </a:r>
            <a:endParaRPr lang="en-US">
              <a:latin typeface="Menlo"/>
            </a:endParaRPr>
          </a:p>
        </p:txBody>
      </p:sp>
      <p:sp>
        <p:nvSpPr>
          <p:cNvPr id="1987" name="j := i + LSB(i)"/>
          <p:cNvSpPr/>
          <p:nvPr/>
        </p:nvSpPr>
        <p:spPr>
          <a:xfrm>
            <a:off x="6263213" y="4612043"/>
            <a:ext cx="6445536" cy="67197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700"/>
            </a:lvl1pPr>
          </a:lstStyle>
          <a:p>
            <a:r>
              <a:rPr dirty="0"/>
              <a:t>j := </a:t>
            </a:r>
            <a:r>
              <a:rPr dirty="0" err="1"/>
              <a:t>i</a:t>
            </a:r>
            <a:r>
              <a:rPr dirty="0"/>
              <a:t> + </a:t>
            </a:r>
            <a:r>
              <a:rPr dirty="0">
                <a:solidFill>
                  <a:schemeClr val="accent2">
                    <a:lumMod val="60000"/>
                    <a:lumOff val="40000"/>
                  </a:schemeClr>
                </a:solidFill>
              </a:rPr>
              <a:t>LSB</a:t>
            </a:r>
            <a:r>
              <a:rPr dirty="0"/>
              <a:t>(</a:t>
            </a:r>
            <a:r>
              <a:rPr dirty="0" err="1"/>
              <a:t>i</a:t>
            </a:r>
            <a:r>
              <a:rPr dirty="0"/>
              <a:t>)</a:t>
            </a:r>
          </a:p>
        </p:txBody>
      </p:sp>
      <p:sp>
        <p:nvSpPr>
          <p:cNvPr id="1988" name="Where LSB is the Least Significant Bit of i"/>
          <p:cNvSpPr/>
          <p:nvPr/>
        </p:nvSpPr>
        <p:spPr>
          <a:xfrm>
            <a:off x="6263213" y="6097368"/>
            <a:ext cx="6445536" cy="56425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endParaRPr lang="vi-VN"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0"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1991"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2"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3"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4"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5"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6"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7"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8"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9"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0"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1"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2"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3"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4"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5"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6"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7"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08"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009" name="j = 00012 + 00012 = 0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0001</a:t>
            </a:r>
            <a:r>
              <a:rPr baseline="-5999"/>
              <a:t>2 </a:t>
            </a:r>
            <a:r>
              <a:t>+ 0001</a:t>
            </a:r>
            <a:r>
              <a:rPr baseline="-5999"/>
              <a:t>2</a:t>
            </a:r>
            <a:r>
              <a:t> = 0010</a:t>
            </a:r>
            <a:r>
              <a:rPr baseline="-5999"/>
              <a:t>2</a:t>
            </a:r>
          </a:p>
          <a:p>
            <a:pPr algn="l"/>
            <a:r>
              <a:rPr baseline="-5999"/>
              <a:t>   </a:t>
            </a:r>
            <a:r>
              <a:t>= 2</a:t>
            </a:r>
          </a:p>
        </p:txBody>
      </p:sp>
      <p:sp>
        <p:nvSpPr>
          <p:cNvPr id="2010" name="i = 1 = 0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 = 0001</a:t>
            </a:r>
            <a:r>
              <a:rPr baseline="-5999"/>
              <a:t>2</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2"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013"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14"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15"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16"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17"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18"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19"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0"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1"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2"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3"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4"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5"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6"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7"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8"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29"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30"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031" name="j = 00012 + 00012 = 0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0001</a:t>
            </a:r>
            <a:r>
              <a:rPr baseline="-5999"/>
              <a:t>2 </a:t>
            </a:r>
            <a:r>
              <a:t>+ 0001</a:t>
            </a:r>
            <a:r>
              <a:rPr baseline="-5999"/>
              <a:t>2</a:t>
            </a:r>
            <a:r>
              <a:t> = 0010</a:t>
            </a:r>
            <a:r>
              <a:rPr baseline="-5999"/>
              <a:t>2</a:t>
            </a:r>
          </a:p>
          <a:p>
            <a:pPr algn="l"/>
            <a:r>
              <a:rPr baseline="-5999"/>
              <a:t>   </a:t>
            </a:r>
            <a:r>
              <a:t>= 2</a:t>
            </a:r>
          </a:p>
        </p:txBody>
      </p:sp>
      <p:sp>
        <p:nvSpPr>
          <p:cNvPr id="2032" name="i = 1 = 0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 = 0001</a:t>
            </a:r>
            <a:r>
              <a:rPr baseline="-5999"/>
              <a:t>2</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Given an array of integer values compute the range sum between index [i, j)."/>
          <p:cNvSpPr/>
          <p:nvPr/>
        </p:nvSpPr>
        <p:spPr>
          <a:xfrm>
            <a:off x="952500" y="2192780"/>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167" name="Table"/>
          <p:cNvGraphicFramePr/>
          <p:nvPr>
            <p:extLst>
              <p:ext uri="{D42A27DB-BD31-4B8C-83A1-F6EECF244321}">
                <p14:modId xmlns:p14="http://schemas.microsoft.com/office/powerpoint/2010/main" val="1638823294"/>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8" name="Table"/>
          <p:cNvGraphicFramePr/>
          <p:nvPr>
            <p:extLst>
              <p:ext uri="{D42A27DB-BD31-4B8C-83A1-F6EECF244321}">
                <p14:modId xmlns:p14="http://schemas.microsoft.com/office/powerpoint/2010/main" val="2466958313"/>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69"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170"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sp>
        <p:nvSpPr>
          <p:cNvPr id="171" name="Let P be an array containing all…"/>
          <p:cNvSpPr/>
          <p:nvPr/>
        </p:nvSpPr>
        <p:spPr>
          <a:xfrm>
            <a:off x="2400316" y="7976155"/>
            <a:ext cx="8204169"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dirty="0" err="1">
                <a:solidFill>
                  <a:srgbClr val="E8EAED"/>
                </a:solidFill>
                <a:ea typeface="+mj-lt"/>
                <a:cs typeface="+mj-lt"/>
              </a:rPr>
              <a:t>Đặt</a:t>
            </a:r>
            <a:r>
              <a:rPr lang="en-US" sz="3200" dirty="0">
                <a:solidFill>
                  <a:srgbClr val="E8EAED"/>
                </a:solidFill>
                <a:ea typeface="+mj-lt"/>
                <a:cs typeface="+mj-lt"/>
              </a:rPr>
              <a:t> P </a:t>
            </a:r>
            <a:r>
              <a:rPr lang="en-US" sz="3200" dirty="0" err="1">
                <a:solidFill>
                  <a:srgbClr val="E8EAED"/>
                </a:solidFill>
                <a:ea typeface="+mj-lt"/>
                <a:cs typeface="+mj-lt"/>
              </a:rPr>
              <a:t>là</a:t>
            </a:r>
            <a:r>
              <a:rPr lang="en-US" sz="3200" dirty="0">
                <a:solidFill>
                  <a:srgbClr val="E8EAED"/>
                </a:solidFill>
                <a:ea typeface="+mj-lt"/>
                <a:cs typeface="+mj-lt"/>
              </a:rPr>
              <a:t> </a:t>
            </a:r>
            <a:r>
              <a:rPr lang="en-US" sz="3200" dirty="0" err="1">
                <a:solidFill>
                  <a:srgbClr val="E8EAED"/>
                </a:solidFill>
                <a:ea typeface="+mj-lt"/>
                <a:cs typeface="+mj-lt"/>
              </a:rPr>
              <a:t>một</a:t>
            </a:r>
            <a:r>
              <a:rPr lang="en-US" sz="3200" dirty="0">
                <a:solidFill>
                  <a:srgbClr val="E8EAED"/>
                </a:solidFill>
                <a:ea typeface="+mj-lt"/>
                <a:cs typeface="+mj-lt"/>
              </a:rPr>
              <a:t> </a:t>
            </a:r>
            <a:r>
              <a:rPr lang="en-US" sz="3200" dirty="0" err="1">
                <a:solidFill>
                  <a:srgbClr val="E8EAED"/>
                </a:solidFill>
                <a:ea typeface="+mj-lt"/>
                <a:cs typeface="+mj-lt"/>
              </a:rPr>
              <a:t>mảng</a:t>
            </a:r>
            <a:r>
              <a:rPr lang="en-US" sz="3200" dirty="0">
                <a:solidFill>
                  <a:srgbClr val="E8EAED"/>
                </a:solidFill>
                <a:ea typeface="+mj-lt"/>
                <a:cs typeface="+mj-lt"/>
              </a:rPr>
              <a:t> </a:t>
            </a:r>
            <a:r>
              <a:rPr lang="en-US" sz="3200" dirty="0" err="1">
                <a:solidFill>
                  <a:srgbClr val="E8EAED"/>
                </a:solidFill>
                <a:ea typeface="+mj-lt"/>
                <a:cs typeface="+mj-lt"/>
              </a:rPr>
              <a:t>chứa</a:t>
            </a:r>
            <a:r>
              <a:rPr lang="en-US" sz="3200" dirty="0">
                <a:solidFill>
                  <a:srgbClr val="E8EAED"/>
                </a:solidFill>
                <a:ea typeface="+mj-lt"/>
                <a:cs typeface="+mj-lt"/>
              </a:rPr>
              <a:t> </a:t>
            </a:r>
            <a:r>
              <a:rPr lang="en-US" sz="3200" dirty="0" err="1">
                <a:solidFill>
                  <a:srgbClr val="E8EAED"/>
                </a:solidFill>
                <a:ea typeface="+mj-lt"/>
                <a:cs typeface="+mj-lt"/>
              </a:rPr>
              <a:t>tất</a:t>
            </a:r>
            <a:r>
              <a:rPr lang="en-US" sz="3200" dirty="0">
                <a:solidFill>
                  <a:srgbClr val="E8EAED"/>
                </a:solidFill>
                <a:ea typeface="+mj-lt"/>
                <a:cs typeface="+mj-lt"/>
              </a:rPr>
              <a:t> </a:t>
            </a:r>
            <a:r>
              <a:rPr lang="en-US" sz="3200" dirty="0" err="1">
                <a:solidFill>
                  <a:srgbClr val="E8EAED"/>
                </a:solidFill>
                <a:ea typeface="+mj-lt"/>
                <a:cs typeface="+mj-lt"/>
              </a:rPr>
              <a:t>cả</a:t>
            </a:r>
            <a:r>
              <a:rPr lang="en-US" sz="3200" dirty="0">
                <a:solidFill>
                  <a:srgbClr val="E8EAED"/>
                </a:solidFill>
                <a:ea typeface="+mj-lt"/>
                <a:cs typeface="+mj-lt"/>
              </a:rPr>
              <a:t> </a:t>
            </a:r>
            <a:r>
              <a:rPr lang="en-US" sz="3200" dirty="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dirty="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dirty="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dirty="0" err="1">
                <a:solidFill>
                  <a:srgbClr val="E8EAED"/>
                </a:solidFill>
                <a:ea typeface="+mj-lt"/>
                <a:cs typeface="+mj-lt"/>
              </a:rPr>
              <a:t>của</a:t>
            </a:r>
            <a:r>
              <a:rPr lang="en-US" sz="3200" dirty="0">
                <a:solidFill>
                  <a:srgbClr val="E8EAED"/>
                </a:solidFill>
                <a:ea typeface="+mj-lt"/>
                <a:cs typeface="+mj-lt"/>
              </a:rPr>
              <a:t> A</a:t>
            </a:r>
            <a:endParaRPr lang="vi-VN" dirty="0"/>
          </a:p>
        </p:txBody>
      </p:sp>
      <p:graphicFrame>
        <p:nvGraphicFramePr>
          <p:cNvPr id="172" name="Table"/>
          <p:cNvGraphicFramePr/>
          <p:nvPr>
            <p:extLst>
              <p:ext uri="{D42A27DB-BD31-4B8C-83A1-F6EECF244321}">
                <p14:modId xmlns:p14="http://schemas.microsoft.com/office/powerpoint/2010/main" val="3826853041"/>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73"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endParaRPr lang="en-US" sz="8000" b="0">
              <a:ea typeface="+mj-lt"/>
              <a:cs typeface="+mj-lt"/>
            </a:endParaRP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4"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03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36"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3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3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39"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4"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5"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8"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49"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50"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51"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52"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053" name="j = 00102 + 0010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0010</a:t>
            </a:r>
            <a:r>
              <a:rPr baseline="-5999"/>
              <a:t>2 </a:t>
            </a:r>
            <a:r>
              <a:t>+ 0010</a:t>
            </a:r>
            <a:r>
              <a:rPr baseline="-5999"/>
              <a:t>2</a:t>
            </a:r>
            <a:r>
              <a:t> = 0100</a:t>
            </a:r>
            <a:r>
              <a:rPr baseline="-5999"/>
              <a:t>2</a:t>
            </a:r>
          </a:p>
          <a:p>
            <a:pPr algn="l"/>
            <a:r>
              <a:rPr baseline="-5999"/>
              <a:t>   </a:t>
            </a:r>
            <a:r>
              <a:t>= 4</a:t>
            </a:r>
          </a:p>
        </p:txBody>
      </p:sp>
      <p:sp>
        <p:nvSpPr>
          <p:cNvPr id="2054" name="i = 2 = 00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2 = 0010</a:t>
            </a:r>
            <a:r>
              <a:rPr baseline="-5999"/>
              <a:t>2</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6"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05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58" name="Rectangle"/>
          <p:cNvSpPr/>
          <p:nvPr/>
        </p:nvSpPr>
        <p:spPr>
          <a:xfrm rot="21596204">
            <a:off x="4920314" y="7868909"/>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5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6"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7"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6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7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7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7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7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74"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075" name="j = 00102 + 0010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0010</a:t>
            </a:r>
            <a:r>
              <a:rPr baseline="-5999"/>
              <a:t>2 </a:t>
            </a:r>
            <a:r>
              <a:t>+ 0010</a:t>
            </a:r>
            <a:r>
              <a:rPr baseline="-5999"/>
              <a:t>2</a:t>
            </a:r>
            <a:r>
              <a:t> = 0100</a:t>
            </a:r>
            <a:r>
              <a:rPr baseline="-5999"/>
              <a:t>2</a:t>
            </a:r>
          </a:p>
          <a:p>
            <a:pPr algn="l"/>
            <a:r>
              <a:rPr baseline="-5999"/>
              <a:t>   </a:t>
            </a:r>
            <a:r>
              <a:t>= 4</a:t>
            </a:r>
          </a:p>
        </p:txBody>
      </p:sp>
      <p:sp>
        <p:nvSpPr>
          <p:cNvPr id="2076" name="i = 2 = 00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2 = 0010</a:t>
            </a:r>
            <a:r>
              <a:rPr baseline="-5999"/>
              <a:t>2</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8"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079"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0"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1"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2"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3"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4"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5"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6"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7"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8"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89"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0"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1"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2"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3"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4"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5"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096"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097" name="j = 00112 + 0001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0011</a:t>
            </a:r>
            <a:r>
              <a:rPr baseline="-5999"/>
              <a:t>2 </a:t>
            </a:r>
            <a:r>
              <a:t>+ 0001</a:t>
            </a:r>
            <a:r>
              <a:rPr baseline="-5999"/>
              <a:t>2</a:t>
            </a:r>
            <a:r>
              <a:t> = 0100</a:t>
            </a:r>
            <a:r>
              <a:rPr baseline="-5999"/>
              <a:t>2</a:t>
            </a:r>
          </a:p>
          <a:p>
            <a:pPr algn="l"/>
            <a:r>
              <a:rPr baseline="-5999"/>
              <a:t>   </a:t>
            </a:r>
            <a:r>
              <a:t>= 4</a:t>
            </a:r>
          </a:p>
        </p:txBody>
      </p:sp>
      <p:sp>
        <p:nvSpPr>
          <p:cNvPr id="2098" name="i = 3 = 00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3 = 0011</a:t>
            </a:r>
            <a:r>
              <a:rPr baseline="-5999"/>
              <a:t>2</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0"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101"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2"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3" name="Rectangle"/>
          <p:cNvSpPr/>
          <p:nvPr/>
        </p:nvSpPr>
        <p:spPr>
          <a:xfrm>
            <a:off x="4543425" y="712740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4"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5"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6"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7"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8"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09"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0"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1"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2"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3"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4"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5"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6"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7"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18"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119" name="j = 00112 + 00012 = 0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0011</a:t>
            </a:r>
            <a:r>
              <a:rPr baseline="-5999"/>
              <a:t>2 </a:t>
            </a:r>
            <a:r>
              <a:t>+ 0001</a:t>
            </a:r>
            <a:r>
              <a:rPr baseline="-5999"/>
              <a:t>2</a:t>
            </a:r>
            <a:r>
              <a:t> = 0100</a:t>
            </a:r>
            <a:r>
              <a:rPr baseline="-5999"/>
              <a:t>2</a:t>
            </a:r>
          </a:p>
          <a:p>
            <a:pPr algn="l"/>
            <a:r>
              <a:rPr baseline="-5999"/>
              <a:t>   </a:t>
            </a:r>
            <a:r>
              <a:t>= 4</a:t>
            </a:r>
          </a:p>
        </p:txBody>
      </p:sp>
      <p:sp>
        <p:nvSpPr>
          <p:cNvPr id="2120" name="i = 3 = 00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3 = 0011</a:t>
            </a:r>
            <a:r>
              <a:rPr baseline="-5999"/>
              <a:t>2</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2"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123"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24"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25"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26"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27"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28"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29"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0"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1"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2"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3"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4"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5"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6"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7"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8"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39"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0"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141" name="j = 01002 + 010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0100</a:t>
            </a:r>
            <a:r>
              <a:rPr baseline="-5999"/>
              <a:t>2 </a:t>
            </a:r>
            <a:r>
              <a:t>+ 0100</a:t>
            </a:r>
            <a:r>
              <a:rPr baseline="-5999"/>
              <a:t>2</a:t>
            </a:r>
            <a:r>
              <a:t> = 1000</a:t>
            </a:r>
            <a:r>
              <a:rPr baseline="-5999"/>
              <a:t>2</a:t>
            </a:r>
          </a:p>
          <a:p>
            <a:pPr algn="l"/>
            <a:r>
              <a:rPr baseline="-5999"/>
              <a:t>   </a:t>
            </a:r>
            <a:r>
              <a:t>= 8</a:t>
            </a:r>
          </a:p>
        </p:txBody>
      </p:sp>
      <p:sp>
        <p:nvSpPr>
          <p:cNvPr id="2142" name="i = 4 = 010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4 = 0100</a:t>
            </a:r>
            <a:r>
              <a:rPr baseline="-5999"/>
              <a:t>2</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4"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14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6"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9"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4" name="Rectangle"/>
          <p:cNvSpPr/>
          <p:nvPr/>
        </p:nvSpPr>
        <p:spPr>
          <a:xfrm rot="21596204">
            <a:off x="5314338" y="8283775"/>
            <a:ext cx="142229" cy="1091909"/>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5" name="Rectangle"/>
          <p:cNvSpPr/>
          <p:nvPr/>
        </p:nvSpPr>
        <p:spPr>
          <a:xfrm rot="21596204">
            <a:off x="5310419" y="6362621"/>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8"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59"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60"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61"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62"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163" name="j = 01002 + 010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0100</a:t>
            </a:r>
            <a:r>
              <a:rPr baseline="-5999"/>
              <a:t>2 </a:t>
            </a:r>
            <a:r>
              <a:t>+ 0100</a:t>
            </a:r>
            <a:r>
              <a:rPr baseline="-5999"/>
              <a:t>2</a:t>
            </a:r>
            <a:r>
              <a:t> = 1000</a:t>
            </a:r>
            <a:r>
              <a:rPr baseline="-5999"/>
              <a:t>2</a:t>
            </a:r>
          </a:p>
          <a:p>
            <a:pPr algn="l"/>
            <a:r>
              <a:rPr baseline="-5999"/>
              <a:t>   </a:t>
            </a:r>
            <a:r>
              <a:t>= 8</a:t>
            </a:r>
          </a:p>
        </p:txBody>
      </p:sp>
      <p:sp>
        <p:nvSpPr>
          <p:cNvPr id="2164" name="i = 4 = 010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4 = 0100</a:t>
            </a:r>
            <a:r>
              <a:rPr baseline="-5999"/>
              <a:t>2</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6"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16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6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6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0"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1"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7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80"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81"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82"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83"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84"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185" name="j = 01012 + 00012 = 01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0101</a:t>
            </a:r>
            <a:r>
              <a:rPr baseline="-5999"/>
              <a:t>2 </a:t>
            </a:r>
            <a:r>
              <a:t>+ 0001</a:t>
            </a:r>
            <a:r>
              <a:rPr baseline="-5999"/>
              <a:t>2</a:t>
            </a:r>
            <a:r>
              <a:t> = 0110</a:t>
            </a:r>
            <a:r>
              <a:rPr baseline="-5999"/>
              <a:t>2</a:t>
            </a:r>
          </a:p>
          <a:p>
            <a:pPr algn="l"/>
            <a:r>
              <a:rPr baseline="-5999"/>
              <a:t>   </a:t>
            </a:r>
            <a:r>
              <a:t>= 6</a:t>
            </a:r>
          </a:p>
        </p:txBody>
      </p:sp>
      <p:sp>
        <p:nvSpPr>
          <p:cNvPr id="2186" name="i = 5 = 01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5 = 0101</a:t>
            </a:r>
            <a:r>
              <a:rPr baseline="-5999"/>
              <a:t>2</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8"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189"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0"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1"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2" name="Rectangle"/>
          <p:cNvSpPr/>
          <p:nvPr/>
        </p:nvSpPr>
        <p:spPr>
          <a:xfrm>
            <a:off x="4543425" y="5635150"/>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3"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4"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5"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6"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7"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8"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99"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0"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1"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2"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3"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4"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5"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06"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207" name="j = 01012 + 00012 = 01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0101</a:t>
            </a:r>
            <a:r>
              <a:rPr baseline="-5999"/>
              <a:t>2 </a:t>
            </a:r>
            <a:r>
              <a:t>+ 0001</a:t>
            </a:r>
            <a:r>
              <a:rPr baseline="-5999"/>
              <a:t>2</a:t>
            </a:r>
            <a:r>
              <a:t> = 0110</a:t>
            </a:r>
            <a:r>
              <a:rPr baseline="-5999"/>
              <a:t>2</a:t>
            </a:r>
          </a:p>
          <a:p>
            <a:pPr algn="l"/>
            <a:r>
              <a:rPr baseline="-5999"/>
              <a:t>   </a:t>
            </a:r>
            <a:r>
              <a:t>= 6</a:t>
            </a:r>
          </a:p>
        </p:txBody>
      </p:sp>
      <p:sp>
        <p:nvSpPr>
          <p:cNvPr id="2208" name="i = 5 = 01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5 = 0101</a:t>
            </a:r>
            <a:r>
              <a:rPr baseline="-5999"/>
              <a:t>2</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10"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211"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2"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3"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4"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5"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6"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7"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8"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19"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0"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1"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2"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3"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4"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5"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6"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7"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28"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229" name="j = 01102 + 001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0110</a:t>
            </a:r>
            <a:r>
              <a:rPr baseline="-5999"/>
              <a:t>2 </a:t>
            </a:r>
            <a:r>
              <a:t>+ 0010</a:t>
            </a:r>
            <a:r>
              <a:rPr baseline="-5999"/>
              <a:t>2</a:t>
            </a:r>
            <a:r>
              <a:t> = 1000</a:t>
            </a:r>
            <a:r>
              <a:rPr baseline="-5999"/>
              <a:t>2</a:t>
            </a:r>
          </a:p>
          <a:p>
            <a:pPr algn="l"/>
            <a:r>
              <a:rPr baseline="-5999"/>
              <a:t>   </a:t>
            </a:r>
            <a:r>
              <a:t>= 8</a:t>
            </a:r>
          </a:p>
        </p:txBody>
      </p:sp>
      <p:sp>
        <p:nvSpPr>
          <p:cNvPr id="2230" name="i = 6 = 01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6 = 0110</a:t>
            </a:r>
            <a:r>
              <a:rPr baseline="-5999"/>
              <a:t>2</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32"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233"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34"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35"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36"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37"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38"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39"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0" name="Rectangle"/>
          <p:cNvSpPr/>
          <p:nvPr/>
        </p:nvSpPr>
        <p:spPr>
          <a:xfrm rot="21596204">
            <a:off x="4920314" y="4863135"/>
            <a:ext cx="138548" cy="1481800"/>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1"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2"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3"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4"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5"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46"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247" name="j = 01102 + 0010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0110</a:t>
            </a:r>
            <a:r>
              <a:rPr baseline="-5999"/>
              <a:t>2 </a:t>
            </a:r>
            <a:r>
              <a:t>+ 0010</a:t>
            </a:r>
            <a:r>
              <a:rPr baseline="-5999"/>
              <a:t>2</a:t>
            </a:r>
            <a:r>
              <a:t> = 1000</a:t>
            </a:r>
            <a:r>
              <a:rPr baseline="-5999"/>
              <a:t>2</a:t>
            </a:r>
          </a:p>
          <a:p>
            <a:pPr algn="l"/>
            <a:r>
              <a:rPr baseline="-5999"/>
              <a:t>   </a:t>
            </a:r>
            <a:r>
              <a:t>= 8</a:t>
            </a:r>
          </a:p>
        </p:txBody>
      </p:sp>
      <p:sp>
        <p:nvSpPr>
          <p:cNvPr id="2248" name="i = 6 = 011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6 = 0110</a:t>
            </a:r>
            <a:r>
              <a:rPr baseline="-5999"/>
              <a:t>2</a:t>
            </a:r>
          </a:p>
        </p:txBody>
      </p:sp>
      <p:sp>
        <p:nvSpPr>
          <p:cNvPr id="2249"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0"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1"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2"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Given an array of integer values compute the range sum between index [i, j)."/>
          <p:cNvSpPr/>
          <p:nvPr/>
        </p:nvSpPr>
        <p:spPr>
          <a:xfrm>
            <a:off x="952500" y="2334684"/>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a:defRPr sz="3500"/>
            </a:lvl1pPr>
          </a:lstStyle>
          <a:p>
            <a:r>
              <a:rPr lang="en-US">
                <a:ea typeface="+mj-lt"/>
                <a:cs typeface="+mj-lt"/>
              </a:rPr>
              <a:t>Cho </a:t>
            </a:r>
            <a:r>
              <a:rPr lang="en-US" err="1">
                <a:ea typeface="+mj-lt"/>
                <a:cs typeface="+mj-lt"/>
              </a:rPr>
              <a:t>một</a:t>
            </a:r>
            <a:r>
              <a:rPr lang="en-US">
                <a:ea typeface="+mj-lt"/>
                <a:cs typeface="+mj-lt"/>
              </a:rPr>
              <a:t> </a:t>
            </a:r>
            <a:r>
              <a:rPr lang="en-US" err="1">
                <a:ea typeface="+mj-lt"/>
                <a:cs typeface="+mj-lt"/>
              </a:rPr>
              <a:t>mảng</a:t>
            </a:r>
            <a:r>
              <a:rPr lang="en-US">
                <a:ea typeface="+mj-lt"/>
                <a:cs typeface="+mj-lt"/>
              </a:rPr>
              <a:t> </a:t>
            </a:r>
            <a:r>
              <a:rPr lang="en-US" err="1">
                <a:ea typeface="+mj-lt"/>
                <a:cs typeface="+mj-lt"/>
              </a:rPr>
              <a:t>các</a:t>
            </a:r>
            <a:r>
              <a:rPr lang="en-US">
                <a:ea typeface="+mj-lt"/>
                <a:cs typeface="+mj-lt"/>
              </a:rPr>
              <a:t> </a:t>
            </a:r>
            <a:r>
              <a:rPr lang="en-US" err="1">
                <a:ea typeface="+mj-lt"/>
                <a:cs typeface="+mj-lt"/>
              </a:rPr>
              <a:t>giá</a:t>
            </a:r>
            <a:r>
              <a:rPr lang="en-US">
                <a:ea typeface="+mj-lt"/>
                <a:cs typeface="+mj-lt"/>
              </a:rPr>
              <a:t> </a:t>
            </a:r>
            <a:r>
              <a:rPr lang="en-US" err="1">
                <a:ea typeface="+mj-lt"/>
                <a:cs typeface="+mj-lt"/>
              </a:rPr>
              <a:t>trị</a:t>
            </a:r>
            <a:r>
              <a:rPr lang="en-US">
                <a:ea typeface="+mj-lt"/>
                <a:cs typeface="+mj-lt"/>
              </a:rPr>
              <a:t> </a:t>
            </a:r>
            <a:r>
              <a:rPr lang="en-US" err="1">
                <a:ea typeface="+mj-lt"/>
                <a:cs typeface="+mj-lt"/>
              </a:rPr>
              <a:t>số</a:t>
            </a:r>
            <a:r>
              <a:rPr lang="en-US">
                <a:ea typeface="+mj-lt"/>
                <a:cs typeface="+mj-lt"/>
              </a:rPr>
              <a:t> </a:t>
            </a:r>
            <a:r>
              <a:rPr lang="en-US" err="1">
                <a:ea typeface="+mj-lt"/>
                <a:cs typeface="+mj-lt"/>
              </a:rPr>
              <a:t>nguyên</a:t>
            </a:r>
            <a:r>
              <a:rPr lang="en-US">
                <a:ea typeface="+mj-lt"/>
                <a:cs typeface="+mj-lt"/>
              </a:rPr>
              <a:t>, </a:t>
            </a:r>
            <a:r>
              <a:rPr lang="en-US" err="1">
                <a:ea typeface="+mj-lt"/>
                <a:cs typeface="+mj-lt"/>
              </a:rPr>
              <a:t>tính</a:t>
            </a:r>
            <a:r>
              <a:rPr lang="en-US">
                <a:ea typeface="+mj-lt"/>
                <a:cs typeface="+mj-lt"/>
              </a:rPr>
              <a:t> </a:t>
            </a:r>
            <a:r>
              <a:rPr lang="en-US" err="1">
                <a:ea typeface="+mj-lt"/>
                <a:cs typeface="+mj-lt"/>
              </a:rPr>
              <a:t>tổng</a:t>
            </a:r>
            <a:r>
              <a:rPr lang="en-US">
                <a:ea typeface="+mj-lt"/>
                <a:cs typeface="+mj-lt"/>
              </a:rPr>
              <a:t> </a:t>
            </a:r>
            <a:r>
              <a:rPr lang="en-US" err="1">
                <a:ea typeface="+mj-lt"/>
                <a:cs typeface="+mj-lt"/>
              </a:rPr>
              <a:t>phạm</a:t>
            </a:r>
            <a:r>
              <a:rPr lang="en-US">
                <a:ea typeface="+mj-lt"/>
                <a:cs typeface="+mj-lt"/>
              </a:rPr>
              <a:t> vi </a:t>
            </a:r>
            <a:r>
              <a:rPr lang="en-US" err="1">
                <a:ea typeface="+mj-lt"/>
                <a:cs typeface="+mj-lt"/>
              </a:rPr>
              <a:t>giữa</a:t>
            </a:r>
            <a:r>
              <a:rPr lang="en-US">
                <a:ea typeface="+mj-lt"/>
                <a:cs typeface="+mj-lt"/>
              </a:rPr>
              <a:t> </a:t>
            </a:r>
            <a:r>
              <a:rPr lang="en-US" err="1">
                <a:ea typeface="+mj-lt"/>
                <a:cs typeface="+mj-lt"/>
              </a:rPr>
              <a:t>chỉ</a:t>
            </a:r>
            <a:r>
              <a:rPr lang="en-US">
                <a:ea typeface="+mj-lt"/>
                <a:cs typeface="+mj-lt"/>
              </a:rPr>
              <a:t> </a:t>
            </a:r>
            <a:r>
              <a:rPr lang="en-US" err="1">
                <a:ea typeface="+mj-lt"/>
                <a:cs typeface="+mj-lt"/>
              </a:rPr>
              <a:t>số</a:t>
            </a:r>
            <a:r>
              <a:rPr lang="en-US">
                <a:ea typeface="+mj-lt"/>
                <a:cs typeface="+mj-lt"/>
              </a:rPr>
              <a:t> [</a:t>
            </a:r>
            <a:r>
              <a:rPr lang="en-US" err="1">
                <a:ea typeface="+mj-lt"/>
                <a:cs typeface="+mj-lt"/>
              </a:rPr>
              <a:t>i</a:t>
            </a:r>
            <a:r>
              <a:rPr lang="en-US">
                <a:ea typeface="+mj-lt"/>
                <a:cs typeface="+mj-lt"/>
              </a:rPr>
              <a:t>, j). </a:t>
            </a:r>
          </a:p>
          <a:p>
            <a:endParaRPr/>
          </a:p>
        </p:txBody>
      </p:sp>
      <p:graphicFrame>
        <p:nvGraphicFramePr>
          <p:cNvPr id="194" name="Table"/>
          <p:cNvGraphicFramePr/>
          <p:nvPr>
            <p:extLst>
              <p:ext uri="{D42A27DB-BD31-4B8C-83A1-F6EECF244321}">
                <p14:modId xmlns:p14="http://schemas.microsoft.com/office/powerpoint/2010/main" val="531174339"/>
              </p:ext>
            </p:extLst>
          </p:nvPr>
        </p:nvGraphicFramePr>
        <p:xfrm>
          <a:off x="1683806" y="5087473"/>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5" name="Table"/>
          <p:cNvGraphicFramePr/>
          <p:nvPr>
            <p:extLst>
              <p:ext uri="{D42A27DB-BD31-4B8C-83A1-F6EECF244321}">
                <p14:modId xmlns:p14="http://schemas.microsoft.com/office/powerpoint/2010/main" val="4269750880"/>
              </p:ext>
            </p:extLst>
          </p:nvPr>
        </p:nvGraphicFramePr>
        <p:xfrm>
          <a:off x="1683807" y="4286334"/>
          <a:ext cx="9637180" cy="953242"/>
        </p:xfrm>
        <a:graphic>
          <a:graphicData uri="http://schemas.openxmlformats.org/drawingml/2006/table">
            <a:tbl>
              <a:tblPr>
                <a:tableStyleId>{4C3C2611-4C71-4FC5-86AE-919BDF0F9419}</a:tableStyleId>
              </a:tblPr>
              <a:tblGrid>
                <a:gridCol w="963718">
                  <a:extLst>
                    <a:ext uri="{9D8B030D-6E8A-4147-A177-3AD203B41FA5}">
                      <a16:colId xmlns:a16="http://schemas.microsoft.com/office/drawing/2014/main" val="20000"/>
                    </a:ext>
                  </a:extLst>
                </a:gridCol>
                <a:gridCol w="963718">
                  <a:extLst>
                    <a:ext uri="{9D8B030D-6E8A-4147-A177-3AD203B41FA5}">
                      <a16:colId xmlns:a16="http://schemas.microsoft.com/office/drawing/2014/main" val="20001"/>
                    </a:ext>
                  </a:extLst>
                </a:gridCol>
                <a:gridCol w="963718">
                  <a:extLst>
                    <a:ext uri="{9D8B030D-6E8A-4147-A177-3AD203B41FA5}">
                      <a16:colId xmlns:a16="http://schemas.microsoft.com/office/drawing/2014/main" val="20002"/>
                    </a:ext>
                  </a:extLst>
                </a:gridCol>
                <a:gridCol w="963718">
                  <a:extLst>
                    <a:ext uri="{9D8B030D-6E8A-4147-A177-3AD203B41FA5}">
                      <a16:colId xmlns:a16="http://schemas.microsoft.com/office/drawing/2014/main" val="20003"/>
                    </a:ext>
                  </a:extLst>
                </a:gridCol>
                <a:gridCol w="963718">
                  <a:extLst>
                    <a:ext uri="{9D8B030D-6E8A-4147-A177-3AD203B41FA5}">
                      <a16:colId xmlns:a16="http://schemas.microsoft.com/office/drawing/2014/main" val="20004"/>
                    </a:ext>
                  </a:extLst>
                </a:gridCol>
                <a:gridCol w="963718">
                  <a:extLst>
                    <a:ext uri="{9D8B030D-6E8A-4147-A177-3AD203B41FA5}">
                      <a16:colId xmlns:a16="http://schemas.microsoft.com/office/drawing/2014/main" val="20005"/>
                    </a:ext>
                  </a:extLst>
                </a:gridCol>
                <a:gridCol w="963718">
                  <a:extLst>
                    <a:ext uri="{9D8B030D-6E8A-4147-A177-3AD203B41FA5}">
                      <a16:colId xmlns:a16="http://schemas.microsoft.com/office/drawing/2014/main" val="20006"/>
                    </a:ext>
                  </a:extLst>
                </a:gridCol>
                <a:gridCol w="963718">
                  <a:extLst>
                    <a:ext uri="{9D8B030D-6E8A-4147-A177-3AD203B41FA5}">
                      <a16:colId xmlns:a16="http://schemas.microsoft.com/office/drawing/2014/main" val="20007"/>
                    </a:ext>
                  </a:extLst>
                </a:gridCol>
                <a:gridCol w="963718">
                  <a:extLst>
                    <a:ext uri="{9D8B030D-6E8A-4147-A177-3AD203B41FA5}">
                      <a16:colId xmlns:a16="http://schemas.microsoft.com/office/drawing/2014/main" val="20008"/>
                    </a:ext>
                  </a:extLst>
                </a:gridCol>
                <a:gridCol w="963718">
                  <a:extLst>
                    <a:ext uri="{9D8B030D-6E8A-4147-A177-3AD203B41FA5}">
                      <a16:colId xmlns:a16="http://schemas.microsoft.com/office/drawing/2014/main" val="20009"/>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1</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3</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4</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6</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7</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8</a:t>
                      </a:r>
                    </a:p>
                  </a:txBody>
                  <a:tcPr marL="50800" marR="50800" marT="50800" marB="50800" anchor="ctr" horzOverflow="overflow">
                    <a:lnL w="12700">
                      <a:miter lim="400000"/>
                    </a:lnL>
                    <a:lnR w="12700">
                      <a:miter lim="400000"/>
                    </a:lnR>
                    <a:lnT w="0">
                      <a:miter lim="400000"/>
                    </a:lnT>
                    <a:lnB w="0">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9</a:t>
                      </a:r>
                    </a:p>
                  </a:txBody>
                  <a:tcPr marL="50800" marR="50800" marT="50800" marB="50800" anchor="ctr" horzOverflow="overflow">
                    <a:lnL w="12700">
                      <a:miter lim="400000"/>
                    </a:lnL>
                    <a:lnR w="0">
                      <a:miter lim="400000"/>
                    </a:lnR>
                    <a:lnT w="0">
                      <a:miter lim="400000"/>
                    </a:lnT>
                    <a:lnB w="0">
                      <a:miter lim="400000"/>
                    </a:lnB>
                  </a:tcPr>
                </a:tc>
                <a:extLst>
                  <a:ext uri="{0D108BD9-81ED-4DB2-BD59-A6C34878D82A}">
                    <a16:rowId xmlns:a16="http://schemas.microsoft.com/office/drawing/2014/main" val="10000"/>
                  </a:ext>
                </a:extLst>
              </a:tr>
            </a:tbl>
          </a:graphicData>
        </a:graphic>
      </p:graphicFrame>
      <p:sp>
        <p:nvSpPr>
          <p:cNvPr id="196" name="A ="/>
          <p:cNvSpPr/>
          <p:nvPr/>
        </p:nvSpPr>
        <p:spPr>
          <a:xfrm>
            <a:off x="512379" y="5252944"/>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A =</a:t>
            </a:r>
          </a:p>
        </p:txBody>
      </p:sp>
      <p:sp>
        <p:nvSpPr>
          <p:cNvPr id="197" name="P ="/>
          <p:cNvSpPr/>
          <p:nvPr/>
        </p:nvSpPr>
        <p:spPr>
          <a:xfrm>
            <a:off x="512379" y="6563469"/>
            <a:ext cx="940074"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P =</a:t>
            </a:r>
          </a:p>
        </p:txBody>
      </p:sp>
      <p:graphicFrame>
        <p:nvGraphicFramePr>
          <p:cNvPr id="198" name="Table"/>
          <p:cNvGraphicFramePr/>
          <p:nvPr>
            <p:extLst>
              <p:ext uri="{D42A27DB-BD31-4B8C-83A1-F6EECF244321}">
                <p14:modId xmlns:p14="http://schemas.microsoft.com/office/powerpoint/2010/main" val="481299483"/>
              </p:ext>
            </p:extLst>
          </p:nvPr>
        </p:nvGraphicFramePr>
        <p:xfrm>
          <a:off x="1683807" y="6397998"/>
          <a:ext cx="10613537" cy="953242"/>
        </p:xfrm>
        <a:graphic>
          <a:graphicData uri="http://schemas.openxmlformats.org/drawingml/2006/table">
            <a:tbl>
              <a:tblPr>
                <a:tableStyleId>{4C3C2611-4C71-4FC5-86AE-919BDF0F9419}</a:tableStyleId>
              </a:tblPr>
              <a:tblGrid>
                <a:gridCol w="964867">
                  <a:extLst>
                    <a:ext uri="{9D8B030D-6E8A-4147-A177-3AD203B41FA5}">
                      <a16:colId xmlns:a16="http://schemas.microsoft.com/office/drawing/2014/main" val="20000"/>
                    </a:ext>
                  </a:extLst>
                </a:gridCol>
                <a:gridCol w="964867">
                  <a:extLst>
                    <a:ext uri="{9D8B030D-6E8A-4147-A177-3AD203B41FA5}">
                      <a16:colId xmlns:a16="http://schemas.microsoft.com/office/drawing/2014/main" val="20001"/>
                    </a:ext>
                  </a:extLst>
                </a:gridCol>
                <a:gridCol w="964867">
                  <a:extLst>
                    <a:ext uri="{9D8B030D-6E8A-4147-A177-3AD203B41FA5}">
                      <a16:colId xmlns:a16="http://schemas.microsoft.com/office/drawing/2014/main" val="20002"/>
                    </a:ext>
                  </a:extLst>
                </a:gridCol>
                <a:gridCol w="964867">
                  <a:extLst>
                    <a:ext uri="{9D8B030D-6E8A-4147-A177-3AD203B41FA5}">
                      <a16:colId xmlns:a16="http://schemas.microsoft.com/office/drawing/2014/main" val="20003"/>
                    </a:ext>
                  </a:extLst>
                </a:gridCol>
                <a:gridCol w="964867">
                  <a:extLst>
                    <a:ext uri="{9D8B030D-6E8A-4147-A177-3AD203B41FA5}">
                      <a16:colId xmlns:a16="http://schemas.microsoft.com/office/drawing/2014/main" val="20004"/>
                    </a:ext>
                  </a:extLst>
                </a:gridCol>
                <a:gridCol w="964867">
                  <a:extLst>
                    <a:ext uri="{9D8B030D-6E8A-4147-A177-3AD203B41FA5}">
                      <a16:colId xmlns:a16="http://schemas.microsoft.com/office/drawing/2014/main" val="20005"/>
                    </a:ext>
                  </a:extLst>
                </a:gridCol>
                <a:gridCol w="964867">
                  <a:extLst>
                    <a:ext uri="{9D8B030D-6E8A-4147-A177-3AD203B41FA5}">
                      <a16:colId xmlns:a16="http://schemas.microsoft.com/office/drawing/2014/main" val="20006"/>
                    </a:ext>
                  </a:extLst>
                </a:gridCol>
                <a:gridCol w="964867">
                  <a:extLst>
                    <a:ext uri="{9D8B030D-6E8A-4147-A177-3AD203B41FA5}">
                      <a16:colId xmlns:a16="http://schemas.microsoft.com/office/drawing/2014/main" val="20007"/>
                    </a:ext>
                  </a:extLst>
                </a:gridCol>
                <a:gridCol w="964867">
                  <a:extLst>
                    <a:ext uri="{9D8B030D-6E8A-4147-A177-3AD203B41FA5}">
                      <a16:colId xmlns:a16="http://schemas.microsoft.com/office/drawing/2014/main" val="20008"/>
                    </a:ext>
                  </a:extLst>
                </a:gridCol>
                <a:gridCol w="964867">
                  <a:extLst>
                    <a:ext uri="{9D8B030D-6E8A-4147-A177-3AD203B41FA5}">
                      <a16:colId xmlns:a16="http://schemas.microsoft.com/office/drawing/2014/main" val="20009"/>
                    </a:ext>
                  </a:extLst>
                </a:gridCol>
                <a:gridCol w="964867">
                  <a:extLst>
                    <a:ext uri="{9D8B030D-6E8A-4147-A177-3AD203B41FA5}">
                      <a16:colId xmlns:a16="http://schemas.microsoft.com/office/drawing/2014/main" val="20010"/>
                    </a:ext>
                  </a:extLst>
                </a:gridCol>
              </a:tblGrid>
              <a:tr h="953242">
                <a:tc>
                  <a:txBody>
                    <a:bodyPr/>
                    <a:lstStyle/>
                    <a:p>
                      <a:pPr defTabSz="914400">
                        <a:defRPr>
                          <a:solidFill>
                            <a:srgbClr val="000000"/>
                          </a:solidFill>
                        </a:defRPr>
                      </a:pPr>
                      <a:r>
                        <a:rPr sz="3200" b="1" dirty="0">
                          <a:solidFill>
                            <a:srgbClr val="FFFFFF"/>
                          </a:solidFill>
                          <a:latin typeface="Arial"/>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3200" b="1" dirty="0">
                          <a:solidFill>
                            <a:srgbClr val="FFFFFF"/>
                          </a:solidFill>
                          <a:latin typeface="Arial"/>
                          <a:ea typeface="Helvetica"/>
                          <a:cs typeface="Helvetica"/>
                          <a:sym typeface="Helvetica"/>
                        </a:rPr>
                        <a:t>∅</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9" name="Let P be an array containing all…"/>
          <p:cNvSpPr/>
          <p:nvPr/>
        </p:nvSpPr>
        <p:spPr>
          <a:xfrm>
            <a:off x="2320967" y="7945377"/>
            <a:ext cx="8362866" cy="65659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lang="en-US" sz="3200" err="1">
                <a:solidFill>
                  <a:srgbClr val="E8EAED"/>
                </a:solidFill>
                <a:ea typeface="+mj-lt"/>
                <a:cs typeface="+mj-lt"/>
              </a:rPr>
              <a:t>Đặt</a:t>
            </a:r>
            <a:r>
              <a:rPr lang="en-US" sz="3200" dirty="0">
                <a:solidFill>
                  <a:srgbClr val="E8EAED"/>
                </a:solidFill>
                <a:ea typeface="+mj-lt"/>
                <a:cs typeface="+mj-lt"/>
              </a:rPr>
              <a:t> P </a:t>
            </a:r>
            <a:r>
              <a:rPr lang="en-US" sz="3200" err="1">
                <a:solidFill>
                  <a:srgbClr val="E8EAED"/>
                </a:solidFill>
                <a:ea typeface="+mj-lt"/>
                <a:cs typeface="+mj-lt"/>
              </a:rPr>
              <a:t>là</a:t>
            </a:r>
            <a:r>
              <a:rPr lang="en-US" sz="3200" dirty="0">
                <a:solidFill>
                  <a:srgbClr val="E8EAED"/>
                </a:solidFill>
                <a:ea typeface="+mj-lt"/>
                <a:cs typeface="+mj-lt"/>
              </a:rPr>
              <a:t> </a:t>
            </a:r>
            <a:r>
              <a:rPr lang="en-US" sz="3200" err="1">
                <a:solidFill>
                  <a:srgbClr val="E8EAED"/>
                </a:solidFill>
                <a:ea typeface="+mj-lt"/>
                <a:cs typeface="+mj-lt"/>
              </a:rPr>
              <a:t>một</a:t>
            </a:r>
            <a:r>
              <a:rPr lang="en-US" sz="3200" dirty="0">
                <a:solidFill>
                  <a:srgbClr val="E8EAED"/>
                </a:solidFill>
                <a:ea typeface="+mj-lt"/>
                <a:cs typeface="+mj-lt"/>
              </a:rPr>
              <a:t> </a:t>
            </a:r>
            <a:r>
              <a:rPr lang="en-US" sz="3200" err="1">
                <a:solidFill>
                  <a:srgbClr val="E8EAED"/>
                </a:solidFill>
                <a:ea typeface="+mj-lt"/>
                <a:cs typeface="+mj-lt"/>
              </a:rPr>
              <a:t>mảng</a:t>
            </a:r>
            <a:r>
              <a:rPr lang="en-US" sz="3200" dirty="0">
                <a:solidFill>
                  <a:srgbClr val="E8EAED"/>
                </a:solidFill>
                <a:ea typeface="+mj-lt"/>
                <a:cs typeface="+mj-lt"/>
              </a:rPr>
              <a:t> </a:t>
            </a:r>
            <a:r>
              <a:rPr lang="en-US" sz="3200" err="1">
                <a:solidFill>
                  <a:srgbClr val="E8EAED"/>
                </a:solidFill>
                <a:ea typeface="+mj-lt"/>
                <a:cs typeface="+mj-lt"/>
              </a:rPr>
              <a:t>chứa</a:t>
            </a:r>
            <a:r>
              <a:rPr lang="en-US" sz="3200" dirty="0">
                <a:solidFill>
                  <a:srgbClr val="E8EAED"/>
                </a:solidFill>
                <a:ea typeface="+mj-lt"/>
                <a:cs typeface="+mj-lt"/>
              </a:rPr>
              <a:t> </a:t>
            </a:r>
            <a:r>
              <a:rPr lang="en-US" sz="3200" err="1">
                <a:solidFill>
                  <a:srgbClr val="E8EAED"/>
                </a:solidFill>
                <a:ea typeface="+mj-lt"/>
                <a:cs typeface="+mj-lt"/>
              </a:rPr>
              <a:t>tất</a:t>
            </a:r>
            <a:r>
              <a:rPr lang="en-US" sz="3200" dirty="0">
                <a:solidFill>
                  <a:srgbClr val="E8EAED"/>
                </a:solidFill>
                <a:ea typeface="+mj-lt"/>
                <a:cs typeface="+mj-lt"/>
              </a:rPr>
              <a:t> </a:t>
            </a:r>
            <a:r>
              <a:rPr lang="en-US" sz="3200" err="1">
                <a:solidFill>
                  <a:srgbClr val="E8EAED"/>
                </a:solidFill>
                <a:ea typeface="+mj-lt"/>
                <a:cs typeface="+mj-lt"/>
              </a:rPr>
              <a:t>cả</a:t>
            </a:r>
            <a:r>
              <a:rPr lang="en-US" sz="3200" dirty="0">
                <a:solidFill>
                  <a:srgbClr val="E8EAED"/>
                </a:solidFill>
                <a:ea typeface="+mj-lt"/>
                <a:cs typeface="+mj-lt"/>
              </a:rPr>
              <a:t> </a:t>
            </a:r>
            <a:r>
              <a:rPr lang="en-US" sz="3200" err="1">
                <a:solidFill>
                  <a:schemeClr val="accent2">
                    <a:lumMod val="60000"/>
                    <a:lumOff val="40000"/>
                  </a:schemeClr>
                </a:solidFill>
                <a:ea typeface="+mj-lt"/>
                <a:cs typeface="+mj-lt"/>
              </a:rPr>
              <a:t>tổng</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tiền</a:t>
            </a:r>
            <a:r>
              <a:rPr lang="en-US" sz="3200" dirty="0">
                <a:solidFill>
                  <a:schemeClr val="accent2">
                    <a:lumMod val="60000"/>
                    <a:lumOff val="40000"/>
                  </a:schemeClr>
                </a:solidFill>
                <a:ea typeface="+mj-lt"/>
                <a:cs typeface="+mj-lt"/>
              </a:rPr>
              <a:t> </a:t>
            </a:r>
            <a:r>
              <a:rPr lang="en-US" sz="3200" err="1">
                <a:solidFill>
                  <a:schemeClr val="accent2">
                    <a:lumMod val="60000"/>
                    <a:lumOff val="40000"/>
                  </a:schemeClr>
                </a:solidFill>
                <a:ea typeface="+mj-lt"/>
                <a:cs typeface="+mj-lt"/>
              </a:rPr>
              <a:t>tố</a:t>
            </a:r>
            <a:r>
              <a:rPr lang="en-US" sz="3200" dirty="0">
                <a:solidFill>
                  <a:srgbClr val="E8EAED"/>
                </a:solidFill>
                <a:ea typeface="+mj-lt"/>
                <a:cs typeface="+mj-lt"/>
              </a:rPr>
              <a:t> </a:t>
            </a:r>
            <a:r>
              <a:rPr lang="en-US" sz="3200" err="1">
                <a:solidFill>
                  <a:srgbClr val="E8EAED"/>
                </a:solidFill>
                <a:ea typeface="+mj-lt"/>
                <a:cs typeface="+mj-lt"/>
              </a:rPr>
              <a:t>của</a:t>
            </a:r>
            <a:r>
              <a:rPr lang="vi-VN" dirty="0"/>
              <a:t> </a:t>
            </a:r>
            <a:r>
              <a:rPr dirty="0"/>
              <a:t>A.</a:t>
            </a:r>
            <a:endParaRPr lang="vi-VN" dirty="0"/>
          </a:p>
        </p:txBody>
      </p:sp>
      <p:sp>
        <p:nvSpPr>
          <p:cNvPr id="200" name="Fenwick Tree Motivation"/>
          <p:cNvSpPr>
            <a:spLocks noGrp="1"/>
          </p:cNvSpPr>
          <p:nvPr>
            <p:ph type="title"/>
          </p:nvPr>
        </p:nvSpPr>
        <p:spPr>
          <a:xfrm>
            <a:off x="-445416" y="-17906"/>
            <a:ext cx="13895632" cy="2702812"/>
          </a:xfrm>
          <a:prstGeom prst="rect">
            <a:avLst/>
          </a:prstGeom>
        </p:spPr>
        <p:txBody>
          <a:bodyPr/>
          <a:lstStyle>
            <a:lvl1pPr>
              <a:defRPr sz="8500" b="1"/>
            </a:lvl1pPr>
          </a:lstStyle>
          <a:p>
            <a:r>
              <a:rPr lang="en-US" sz="8000" err="1">
                <a:ea typeface="+mj-lt"/>
                <a:cs typeface="+mj-lt"/>
              </a:rPr>
              <a:t>Động</a:t>
            </a:r>
            <a:r>
              <a:rPr lang="en-US" sz="8000">
                <a:ea typeface="+mj-lt"/>
                <a:cs typeface="+mj-lt"/>
              </a:rPr>
              <a:t> </a:t>
            </a:r>
            <a:r>
              <a:rPr lang="en-US" sz="8000" err="1">
                <a:ea typeface="+mj-lt"/>
                <a:cs typeface="+mj-lt"/>
              </a:rPr>
              <a:t>lực</a:t>
            </a:r>
            <a:r>
              <a:rPr lang="en-US" sz="8000">
                <a:ea typeface="+mj-lt"/>
                <a:cs typeface="+mj-lt"/>
              </a:rPr>
              <a:t> </a:t>
            </a:r>
            <a:r>
              <a:rPr lang="en-US" sz="8000" err="1">
                <a:ea typeface="+mj-lt"/>
                <a:cs typeface="+mj-lt"/>
              </a:rPr>
              <a:t>của</a:t>
            </a:r>
            <a:r>
              <a:rPr lang="en-US" sz="8000">
                <a:ea typeface="+mj-lt"/>
                <a:cs typeface="+mj-lt"/>
              </a:rPr>
              <a:t> </a:t>
            </a:r>
            <a:r>
              <a:rPr lang="en-US" sz="8000" err="1">
                <a:ea typeface="+mj-lt"/>
                <a:cs typeface="+mj-lt"/>
              </a:rPr>
              <a:t>cây</a:t>
            </a:r>
            <a:r>
              <a:rPr lang="en-US" sz="8000">
                <a:ea typeface="+mj-lt"/>
                <a:cs typeface="+mj-lt"/>
              </a:rPr>
              <a:t> Fenwick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4"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18</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255"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6"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7"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8"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59"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0"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1"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2"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3"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4"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5"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6"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7"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8"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69"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70"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71"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72"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273" name="j = 01112 + 0001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0111</a:t>
            </a:r>
            <a:r>
              <a:rPr baseline="-5999"/>
              <a:t>2 </a:t>
            </a:r>
            <a:r>
              <a:t>+ 0001</a:t>
            </a:r>
            <a:r>
              <a:rPr baseline="-5999"/>
              <a:t>2</a:t>
            </a:r>
            <a:r>
              <a:t> = 1000</a:t>
            </a:r>
            <a:r>
              <a:rPr baseline="-5999"/>
              <a:t>2</a:t>
            </a:r>
          </a:p>
          <a:p>
            <a:pPr algn="l"/>
            <a:r>
              <a:rPr baseline="-5999"/>
              <a:t>   </a:t>
            </a:r>
            <a:r>
              <a:t>= 8</a:t>
            </a:r>
          </a:p>
        </p:txBody>
      </p:sp>
      <p:sp>
        <p:nvSpPr>
          <p:cNvPr id="2274" name="i = 7 = 01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7 = 0111</a:t>
            </a:r>
            <a:r>
              <a:rPr baseline="-5999"/>
              <a:t>2</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6"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18+5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277"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78"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79"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0"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1" name="Rectangle"/>
          <p:cNvSpPr/>
          <p:nvPr/>
        </p:nvSpPr>
        <p:spPr>
          <a:xfrm>
            <a:off x="4543425" y="4142901"/>
            <a:ext cx="123627" cy="73304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2"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3"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4"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5"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6"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7"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8"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89"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0" name="Rectangle"/>
          <p:cNvSpPr/>
          <p:nvPr/>
        </p:nvSpPr>
        <p:spPr>
          <a:xfrm rot="21596204">
            <a:off x="5718221" y="8292242"/>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1" name="Rectangle"/>
          <p:cNvSpPr/>
          <p:nvPr/>
        </p:nvSpPr>
        <p:spPr>
          <a:xfrm rot="21596204">
            <a:off x="5714301" y="6371088"/>
            <a:ext cx="149145"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2" name="Rectangle"/>
          <p:cNvSpPr/>
          <p:nvPr/>
        </p:nvSpPr>
        <p:spPr>
          <a:xfrm rot="21596204">
            <a:off x="5716209" y="5307239"/>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3" name="Rectangle"/>
          <p:cNvSpPr/>
          <p:nvPr/>
        </p:nvSpPr>
        <p:spPr>
          <a:xfrm rot="21596204">
            <a:off x="5712290" y="3386084"/>
            <a:ext cx="149144" cy="1927213"/>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4"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295" name="j = 01112 + 00012 = 10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0111</a:t>
            </a:r>
            <a:r>
              <a:rPr baseline="-5999"/>
              <a:t>2 </a:t>
            </a:r>
            <a:r>
              <a:t>+ 0001</a:t>
            </a:r>
            <a:r>
              <a:rPr baseline="-5999"/>
              <a:t>2</a:t>
            </a:r>
            <a:r>
              <a:t> = 1000</a:t>
            </a:r>
            <a:r>
              <a:rPr baseline="-5999"/>
              <a:t>2</a:t>
            </a:r>
          </a:p>
          <a:p>
            <a:pPr algn="l"/>
            <a:r>
              <a:rPr baseline="-5999"/>
              <a:t>   </a:t>
            </a:r>
            <a:r>
              <a:t>= 8</a:t>
            </a:r>
          </a:p>
        </p:txBody>
      </p:sp>
      <p:sp>
        <p:nvSpPr>
          <p:cNvPr id="2296" name="i = 7 = 011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7 = 0111</a:t>
            </a:r>
            <a:r>
              <a:rPr baseline="-5999"/>
              <a:t>2</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98"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299"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0"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1"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2"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3"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4"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5"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6"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7"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8"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09"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0"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1"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2"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3"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4"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5"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16" name="Linear Construction"/>
          <p:cNvSpPr/>
          <p:nvPr/>
        </p:nvSpPr>
        <p:spPr>
          <a:xfrm>
            <a:off x="7766257" y="273982"/>
            <a:ext cx="3568285" cy="5950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r>
              <a:rPr lang="vi" sz="3200" dirty="0">
                <a:solidFill>
                  <a:srgbClr val="E8EAED"/>
                </a:solidFill>
                <a:ea typeface="+mj-lt"/>
                <a:cs typeface="+mj-lt"/>
              </a:rPr>
              <a:t>Xây dựng tuyến tính</a:t>
            </a:r>
            <a:endParaRPr lang="vi-VN" dirty="0"/>
          </a:p>
        </p:txBody>
      </p:sp>
      <p:sp>
        <p:nvSpPr>
          <p:cNvPr id="2317" name="j = 10002 + 10002 = 100002…"/>
          <p:cNvSpPr/>
          <p:nvPr/>
        </p:nvSpPr>
        <p:spPr>
          <a:xfrm>
            <a:off x="6190158" y="5168900"/>
            <a:ext cx="699574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1000</a:t>
            </a:r>
            <a:r>
              <a:rPr baseline="-5999"/>
              <a:t>2 </a:t>
            </a:r>
            <a:r>
              <a:t>+ 1000</a:t>
            </a:r>
            <a:r>
              <a:rPr baseline="-5999"/>
              <a:t>2</a:t>
            </a:r>
            <a:r>
              <a:t> = 10000</a:t>
            </a:r>
            <a:r>
              <a:rPr baseline="-5999"/>
              <a:t>2</a:t>
            </a:r>
          </a:p>
          <a:p>
            <a:pPr algn="l"/>
            <a:r>
              <a:rPr baseline="-5999"/>
              <a:t>   </a:t>
            </a:r>
            <a:r>
              <a:t>= </a:t>
            </a:r>
            <a:r>
              <a:rPr b="1">
                <a:solidFill>
                  <a:schemeClr val="accent5"/>
                </a:solidFill>
              </a:rPr>
              <a:t>16</a:t>
            </a:r>
          </a:p>
        </p:txBody>
      </p:sp>
      <p:sp>
        <p:nvSpPr>
          <p:cNvPr id="2318" name="i = 8 = 1000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8 = 1000</a:t>
            </a:r>
            <a:r>
              <a:rPr baseline="-5999"/>
              <a:t>2</a:t>
            </a:r>
          </a:p>
        </p:txBody>
      </p:sp>
      <p:sp>
        <p:nvSpPr>
          <p:cNvPr id="2319" name="Ignore updating j if index is out of bounds"/>
          <p:cNvSpPr/>
          <p:nvPr/>
        </p:nvSpPr>
        <p:spPr>
          <a:xfrm>
            <a:off x="6318244" y="7138971"/>
            <a:ext cx="6464312" cy="1087477"/>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lang="vi" sz="3200" dirty="0">
                <a:solidFill>
                  <a:srgbClr val="E8EAED"/>
                </a:solidFill>
                <a:latin typeface="Menlo"/>
              </a:rPr>
              <a:t>Bỏ qua việc cập nhật j nếu chỉ mục nằm ngoài giới hạn​</a:t>
            </a:r>
            <a:endParaRPr lang="vi-VN" sz="3200" dirty="0">
              <a:latin typeface="Menlo"/>
            </a:endParaRP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21"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322"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3"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4"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5"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6"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7"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8"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29"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0"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1"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2"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3"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4"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5"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6"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7"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8"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39" name="Linear Construction"/>
          <p:cNvSpPr/>
          <p:nvPr/>
        </p:nvSpPr>
        <p:spPr>
          <a:xfrm>
            <a:off x="7766258" y="-672431"/>
            <a:ext cx="3568285" cy="248786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br>
              <a:rPr lang="en-US" dirty="0"/>
            </a:br>
            <a:endParaRPr lang="vi-VN"/>
          </a:p>
          <a:p>
            <a:pPr algn="l"/>
            <a:r>
              <a:rPr lang="vi" sz="3200">
                <a:solidFill>
                  <a:srgbClr val="E8EAED"/>
                </a:solidFill>
                <a:latin typeface="Menlo"/>
              </a:rPr>
              <a:t>Xây dựng tuyến tính</a:t>
            </a:r>
            <a:endParaRPr lang="vi-VN" sz="3200">
              <a:latin typeface="Menlo"/>
            </a:endParaRPr>
          </a:p>
          <a:p>
            <a:endParaRPr lang="vi-VN" dirty="0"/>
          </a:p>
        </p:txBody>
      </p:sp>
      <p:sp>
        <p:nvSpPr>
          <p:cNvPr id="2340" name="j = 10012 + 00012 = 1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1001</a:t>
            </a:r>
            <a:r>
              <a:rPr baseline="-5999"/>
              <a:t>2 </a:t>
            </a:r>
            <a:r>
              <a:t>+ 0001</a:t>
            </a:r>
            <a:r>
              <a:rPr baseline="-5999"/>
              <a:t>2</a:t>
            </a:r>
            <a:r>
              <a:t> = 1010</a:t>
            </a:r>
            <a:r>
              <a:rPr baseline="-5999"/>
              <a:t>2</a:t>
            </a:r>
          </a:p>
          <a:p>
            <a:pPr algn="l"/>
            <a:r>
              <a:rPr baseline="-5999"/>
              <a:t>   </a:t>
            </a:r>
            <a:r>
              <a:t>= 10</a:t>
            </a:r>
          </a:p>
        </p:txBody>
      </p:sp>
      <p:sp>
        <p:nvSpPr>
          <p:cNvPr id="2341" name="i = 9 = 1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9 = 1001</a:t>
            </a:r>
            <a:r>
              <a:rPr baseline="-5999"/>
              <a:t>2</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43"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344"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45"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46"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47"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48"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49" name="Rectangle"/>
          <p:cNvSpPr/>
          <p:nvPr/>
        </p:nvSpPr>
        <p:spPr>
          <a:xfrm>
            <a:off x="4546600" y="266335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0"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1"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2"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3"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4"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5"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6"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7"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8"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59"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60"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61" name="Linear Construction"/>
          <p:cNvSpPr/>
          <p:nvPr/>
        </p:nvSpPr>
        <p:spPr>
          <a:xfrm>
            <a:off x="6954165" y="567516"/>
            <a:ext cx="3568285" cy="12259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pPr algn="l"/>
            <a:r>
              <a:rPr lang="vi" sz="3200" dirty="0">
                <a:solidFill>
                  <a:srgbClr val="E8EAED"/>
                </a:solidFill>
                <a:ea typeface="+mj-lt"/>
                <a:cs typeface="+mj-lt"/>
              </a:rPr>
              <a:t>Xây dựng tuyến tính</a:t>
            </a:r>
            <a:endParaRPr lang="en-US" sz="3200" b="0" dirty="0">
              <a:solidFill>
                <a:srgbClr val="E8EAED"/>
              </a:solidFill>
              <a:ea typeface="+mj-lt"/>
              <a:cs typeface="+mj-lt"/>
            </a:endParaRPr>
          </a:p>
          <a:p>
            <a:endParaRPr dirty="0"/>
          </a:p>
        </p:txBody>
      </p:sp>
      <p:sp>
        <p:nvSpPr>
          <p:cNvPr id="2362" name="j = 10012 + 00012 = 101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1001</a:t>
            </a:r>
            <a:r>
              <a:rPr baseline="-5999"/>
              <a:t>2 </a:t>
            </a:r>
            <a:r>
              <a:t>+ 0001</a:t>
            </a:r>
            <a:r>
              <a:rPr baseline="-5999"/>
              <a:t>2</a:t>
            </a:r>
            <a:r>
              <a:t> = 1010</a:t>
            </a:r>
            <a:r>
              <a:rPr baseline="-5999"/>
              <a:t>2</a:t>
            </a:r>
          </a:p>
          <a:p>
            <a:pPr algn="l"/>
            <a:r>
              <a:rPr baseline="-5999"/>
              <a:t>   </a:t>
            </a:r>
            <a:r>
              <a:t>= 10</a:t>
            </a:r>
          </a:p>
        </p:txBody>
      </p:sp>
      <p:sp>
        <p:nvSpPr>
          <p:cNvPr id="2363" name="i = 9 = 10012"/>
          <p:cNvSpPr/>
          <p:nvPr/>
        </p:nvSpPr>
        <p:spPr>
          <a:xfrm>
            <a:off x="6144206" y="4038540"/>
            <a:ext cx="3600897"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9 = 1001</a:t>
            </a:r>
            <a:r>
              <a:rPr baseline="-5999"/>
              <a:t>2</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65"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366"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67"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68"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69"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0"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1"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2"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3"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4"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5"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6"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7"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8"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79"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80"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81"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82"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83" name="Linear Construction"/>
          <p:cNvSpPr/>
          <p:nvPr/>
        </p:nvSpPr>
        <p:spPr>
          <a:xfrm>
            <a:off x="6996654" y="567516"/>
            <a:ext cx="3568285" cy="12259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pPr algn="l"/>
            <a:r>
              <a:rPr lang="vi" sz="3200" dirty="0">
                <a:solidFill>
                  <a:srgbClr val="E8EAED"/>
                </a:solidFill>
                <a:ea typeface="+mj-lt"/>
                <a:cs typeface="+mj-lt"/>
              </a:rPr>
              <a:t>Xây dựng tuyến tính</a:t>
            </a:r>
            <a:endParaRPr lang="en-US" sz="3200" b="0" dirty="0">
              <a:solidFill>
                <a:srgbClr val="E8EAED"/>
              </a:solidFill>
              <a:ea typeface="+mj-lt"/>
              <a:cs typeface="+mj-lt"/>
            </a:endParaRPr>
          </a:p>
          <a:p>
            <a:endParaRPr dirty="0"/>
          </a:p>
        </p:txBody>
      </p:sp>
      <p:sp>
        <p:nvSpPr>
          <p:cNvPr id="2384" name="j = 10102 + 0010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1010</a:t>
            </a:r>
            <a:r>
              <a:rPr baseline="-5999"/>
              <a:t>2 </a:t>
            </a:r>
            <a:r>
              <a:t>+ 0010</a:t>
            </a:r>
            <a:r>
              <a:rPr baseline="-5999"/>
              <a:t>2</a:t>
            </a:r>
            <a:r>
              <a:t> = 1100</a:t>
            </a:r>
            <a:r>
              <a:rPr baseline="-5999"/>
              <a:t>2</a:t>
            </a:r>
          </a:p>
          <a:p>
            <a:pPr algn="l"/>
            <a:r>
              <a:rPr baseline="-5999"/>
              <a:t>   </a:t>
            </a:r>
            <a:r>
              <a:t>= 12</a:t>
            </a:r>
          </a:p>
        </p:txBody>
      </p:sp>
      <p:sp>
        <p:nvSpPr>
          <p:cNvPr id="2385" name="i = 10 = 1010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10 = 1010</a:t>
            </a:r>
            <a:r>
              <a:rPr baseline="-5999"/>
              <a:t>2</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87"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-8+-7</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388"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89"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0"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1"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2"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3"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4"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5"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6" name="Rectangle"/>
          <p:cNvSpPr/>
          <p:nvPr/>
        </p:nvSpPr>
        <p:spPr>
          <a:xfrm rot="21596204">
            <a:off x="4920314" y="1933668"/>
            <a:ext cx="138548" cy="1481801"/>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7"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8"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399"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00"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01"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02"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03"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04"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05" name="Linear Construction"/>
          <p:cNvSpPr/>
          <p:nvPr/>
        </p:nvSpPr>
        <p:spPr>
          <a:xfrm>
            <a:off x="6940002" y="694982"/>
            <a:ext cx="3568285" cy="12259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pPr algn="l"/>
            <a:r>
              <a:rPr lang="vi" sz="3200" dirty="0">
                <a:solidFill>
                  <a:srgbClr val="E8EAED"/>
                </a:solidFill>
                <a:ea typeface="+mj-lt"/>
                <a:cs typeface="+mj-lt"/>
              </a:rPr>
              <a:t>Xây dựng tuyến tính</a:t>
            </a:r>
            <a:endParaRPr lang="en-US" sz="3200" b="0" dirty="0">
              <a:solidFill>
                <a:srgbClr val="E8EAED"/>
              </a:solidFill>
              <a:ea typeface="+mj-lt"/>
              <a:cs typeface="+mj-lt"/>
            </a:endParaRPr>
          </a:p>
          <a:p>
            <a:endParaRPr dirty="0"/>
          </a:p>
        </p:txBody>
      </p:sp>
      <p:sp>
        <p:nvSpPr>
          <p:cNvPr id="2406" name="j = 10102 + 0010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1010</a:t>
            </a:r>
            <a:r>
              <a:rPr baseline="-5999"/>
              <a:t>2 </a:t>
            </a:r>
            <a:r>
              <a:t>+ 0010</a:t>
            </a:r>
            <a:r>
              <a:rPr baseline="-5999"/>
              <a:t>2</a:t>
            </a:r>
            <a:r>
              <a:t> = 1100</a:t>
            </a:r>
            <a:r>
              <a:rPr baseline="-5999"/>
              <a:t>2</a:t>
            </a:r>
          </a:p>
          <a:p>
            <a:pPr algn="l"/>
            <a:r>
              <a:rPr baseline="-5999"/>
              <a:t>   </a:t>
            </a:r>
            <a:r>
              <a:t>= 12</a:t>
            </a:r>
          </a:p>
        </p:txBody>
      </p:sp>
      <p:sp>
        <p:nvSpPr>
          <p:cNvPr id="2407" name="i = 10 = 1010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10 = 1010</a:t>
            </a:r>
            <a:r>
              <a:rPr baseline="-5999"/>
              <a:t>2</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09"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-15</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410"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1"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2"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3"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4"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5"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6"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7"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8"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19"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0"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1" name="Rectangle"/>
          <p:cNvSpPr/>
          <p:nvPr/>
        </p:nvSpPr>
        <p:spPr>
          <a:xfrm rot="21596204">
            <a:off x="5314800" y="2290608"/>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2" name="Rectangle"/>
          <p:cNvSpPr/>
          <p:nvPr/>
        </p:nvSpPr>
        <p:spPr>
          <a:xfrm rot="21596204">
            <a:off x="5310880" y="369453"/>
            <a:ext cx="149145" cy="1927214"/>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3"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4"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5"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6"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27" name="Linear Construction"/>
          <p:cNvSpPr/>
          <p:nvPr/>
        </p:nvSpPr>
        <p:spPr>
          <a:xfrm>
            <a:off x="6996654" y="1006566"/>
            <a:ext cx="3568285" cy="12259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pPr algn="l"/>
            <a:r>
              <a:rPr lang="vi" sz="3200" dirty="0">
                <a:solidFill>
                  <a:srgbClr val="E8EAED"/>
                </a:solidFill>
                <a:ea typeface="+mj-lt"/>
                <a:cs typeface="+mj-lt"/>
              </a:rPr>
              <a:t>Xây dựng tuyến tính</a:t>
            </a:r>
            <a:endParaRPr lang="en-US" sz="3200" b="0" dirty="0">
              <a:solidFill>
                <a:srgbClr val="E8EAED"/>
              </a:solidFill>
              <a:ea typeface="+mj-lt"/>
              <a:cs typeface="+mj-lt"/>
            </a:endParaRPr>
          </a:p>
          <a:p>
            <a:endParaRPr dirty="0"/>
          </a:p>
        </p:txBody>
      </p:sp>
      <p:sp>
        <p:nvSpPr>
          <p:cNvPr id="2428" name="j = 10112 + 0001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1011</a:t>
            </a:r>
            <a:r>
              <a:rPr baseline="-5999"/>
              <a:t>2 </a:t>
            </a:r>
            <a:r>
              <a:t>+ 0001</a:t>
            </a:r>
            <a:r>
              <a:rPr baseline="-5999"/>
              <a:t>2</a:t>
            </a:r>
            <a:r>
              <a:t> = 1100</a:t>
            </a:r>
            <a:r>
              <a:rPr baseline="-5999"/>
              <a:t>2</a:t>
            </a:r>
          </a:p>
          <a:p>
            <a:pPr algn="l"/>
            <a:r>
              <a:rPr baseline="-5999"/>
              <a:t>   </a:t>
            </a:r>
            <a:r>
              <a:t>= 12</a:t>
            </a:r>
          </a:p>
        </p:txBody>
      </p:sp>
      <p:sp>
        <p:nvSpPr>
          <p:cNvPr id="2429" name="i = 11 = 1011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11 = 1011</a:t>
            </a:r>
            <a:r>
              <a:rPr baseline="-5999"/>
              <a:t>2</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1"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-15+4</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432"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3"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4"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5"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6"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7"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8" name="Rectangle"/>
          <p:cNvSpPr/>
          <p:nvPr/>
        </p:nvSpPr>
        <p:spPr>
          <a:xfrm>
            <a:off x="4543425" y="1171101"/>
            <a:ext cx="123627" cy="733042"/>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39"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0"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1"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2"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3"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4"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5"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6"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7"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8"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9" name="Linear Construction"/>
          <p:cNvSpPr/>
          <p:nvPr/>
        </p:nvSpPr>
        <p:spPr>
          <a:xfrm>
            <a:off x="7279912" y="709145"/>
            <a:ext cx="3568285" cy="12259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pPr algn="l"/>
            <a:r>
              <a:rPr lang="vi" sz="3200" dirty="0">
                <a:solidFill>
                  <a:srgbClr val="E8EAED"/>
                </a:solidFill>
                <a:ea typeface="+mj-lt"/>
                <a:cs typeface="+mj-lt"/>
              </a:rPr>
              <a:t>Xây dựng tuyến tính</a:t>
            </a:r>
            <a:endParaRPr lang="en-US" sz="3200" b="0" dirty="0">
              <a:solidFill>
                <a:srgbClr val="E8EAED"/>
              </a:solidFill>
              <a:ea typeface="+mj-lt"/>
              <a:cs typeface="+mj-lt"/>
            </a:endParaRPr>
          </a:p>
          <a:p>
            <a:endParaRPr dirty="0"/>
          </a:p>
        </p:txBody>
      </p:sp>
      <p:sp>
        <p:nvSpPr>
          <p:cNvPr id="2450" name="j = 10112 + 00012 = 11002…"/>
          <p:cNvSpPr/>
          <p:nvPr/>
        </p:nvSpPr>
        <p:spPr>
          <a:xfrm>
            <a:off x="6190158" y="5168900"/>
            <a:ext cx="672048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1011</a:t>
            </a:r>
            <a:r>
              <a:rPr baseline="-5999"/>
              <a:t>2 </a:t>
            </a:r>
            <a:r>
              <a:t>+ 0001</a:t>
            </a:r>
            <a:r>
              <a:rPr baseline="-5999"/>
              <a:t>2</a:t>
            </a:r>
            <a:r>
              <a:t> = 1100</a:t>
            </a:r>
            <a:r>
              <a:rPr baseline="-5999"/>
              <a:t>2</a:t>
            </a:r>
          </a:p>
          <a:p>
            <a:pPr algn="l"/>
            <a:r>
              <a:rPr baseline="-5999"/>
              <a:t>   </a:t>
            </a:r>
            <a:r>
              <a:t>= 12</a:t>
            </a:r>
          </a:p>
        </p:txBody>
      </p:sp>
      <p:sp>
        <p:nvSpPr>
          <p:cNvPr id="2451" name="i = 11 = 1011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11 = 1011</a:t>
            </a:r>
            <a:r>
              <a:rPr baseline="-5999"/>
              <a:t>2</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3" name="Table"/>
          <p:cNvGraphicFramePr/>
          <p:nvPr/>
        </p:nvGraphicFramePr>
        <p:xfrm>
          <a:off x="571458" y="415895"/>
          <a:ext cx="3557430" cy="8921808"/>
        </p:xfrm>
        <a:graphic>
          <a:graphicData uri="http://schemas.openxmlformats.org/drawingml/2006/table">
            <a:tbl>
              <a:tblPr>
                <a:tableStyleId>{4C3C2611-4C71-4FC5-86AE-919BDF0F9419}</a:tableStyleId>
              </a:tblPr>
              <a:tblGrid>
                <a:gridCol w="685935">
                  <a:extLst>
                    <a:ext uri="{9D8B030D-6E8A-4147-A177-3AD203B41FA5}">
                      <a16:colId xmlns:a16="http://schemas.microsoft.com/office/drawing/2014/main" val="20000"/>
                    </a:ext>
                  </a:extLst>
                </a:gridCol>
                <a:gridCol w="1541824">
                  <a:extLst>
                    <a:ext uri="{9D8B030D-6E8A-4147-A177-3AD203B41FA5}">
                      <a16:colId xmlns:a16="http://schemas.microsoft.com/office/drawing/2014/main" val="20001"/>
                    </a:ext>
                  </a:extLst>
                </a:gridCol>
                <a:gridCol w="1329671">
                  <a:extLst>
                    <a:ext uri="{9D8B030D-6E8A-4147-A177-3AD203B41FA5}">
                      <a16:colId xmlns:a16="http://schemas.microsoft.com/office/drawing/2014/main" val="20002"/>
                    </a:ext>
                  </a:extLst>
                </a:gridCol>
              </a:tblGrid>
              <a:tr h="74348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12</a:t>
                      </a:r>
                    </a:p>
                  </a:txBody>
                  <a:tcPr marL="50800" marR="50800" marT="50800" marB="50800" anchor="ctr" horzOverflow="overflow">
                    <a:lnL w="0">
                      <a:miter lim="400000"/>
                    </a:lnL>
                    <a:lnR w="12700">
                      <a:miter lim="400000"/>
                    </a:lnR>
                    <a:lnT w="0">
                      <a:miter lim="400000"/>
                    </a:lnT>
                    <a:lnB w="12700">
                      <a:miter lim="400000"/>
                    </a:lnB>
                  </a:tcPr>
                </a:tc>
                <a:tc>
                  <a:txBody>
                    <a:bodyPr/>
                    <a:lstStyle/>
                    <a:p>
                      <a:pPr defTabSz="914400">
                        <a:defRPr sz="2800" b="1">
                          <a:latin typeface="Helvetica"/>
                          <a:ea typeface="Helvetica"/>
                          <a:cs typeface="Helvetica"/>
                          <a:sym typeface="Helvetica"/>
                        </a:defRPr>
                      </a:pPr>
                      <a:r>
                        <a:rPr sz="100"/>
                        <a:t>_</a:t>
                      </a:r>
                      <a:r>
                        <a:t>1100</a:t>
                      </a:r>
                      <a:r>
                        <a:rPr baseline="-5999"/>
                        <a:t>2</a:t>
                      </a:r>
                    </a:p>
                  </a:txBody>
                  <a:tcPr marL="50800" marR="50800" marT="50800" marB="50800" anchor="ctr" horzOverflow="overflow">
                    <a:lnL w="12700">
                      <a:miter lim="400000"/>
                    </a:lnL>
                    <a:lnR w="12700">
                      <a:miter lim="400000"/>
                    </a:lnR>
                    <a:lnT w="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12700">
                      <a:miter lim="400000"/>
                    </a:lnL>
                    <a:lnR w="0">
                      <a:miter lim="400000"/>
                    </a:lnR>
                    <a:lnT w="0">
                      <a:miter lim="400000"/>
                    </a:lnT>
                    <a:lnB w="12700">
                      <a:miter lim="400000"/>
                    </a:lnB>
                  </a:tcPr>
                </a:tc>
                <a:extLst>
                  <a:ext uri="{0D108BD9-81ED-4DB2-BD59-A6C34878D82A}">
                    <a16:rowId xmlns:a16="http://schemas.microsoft.com/office/drawing/2014/main" val="1000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1"/>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2"/>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3"/>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1000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4"/>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5"/>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6"/>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7"/>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0100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8"/>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0011</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09"/>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L w="0">
                      <a:miter lim="400000"/>
                    </a:lnL>
                    <a:lnR w="12700">
                      <a:miter lim="400000"/>
                    </a:lnR>
                    <a:lnT w="12700">
                      <a:miter lim="400000"/>
                    </a:lnT>
                    <a:lnB w="12700">
                      <a:miter lim="400000"/>
                    </a:lnB>
                  </a:tcPr>
                </a:tc>
                <a:tc>
                  <a:txBody>
                    <a:bodyPr/>
                    <a:lstStyle/>
                    <a:p>
                      <a:pPr defTabSz="914400">
                        <a:defRPr sz="2800" b="1">
                          <a:latin typeface="Helvetica"/>
                          <a:ea typeface="Helvetica"/>
                          <a:cs typeface="Helvetica"/>
                          <a:sym typeface="Helvetica"/>
                        </a:defRPr>
                      </a:pPr>
                      <a:r>
                        <a:rPr sz="100"/>
                        <a:t>_</a:t>
                      </a:r>
                      <a:r>
                        <a:t>0010</a:t>
                      </a:r>
                      <a:r>
                        <a:rPr baseline="-5999"/>
                        <a:t>2</a:t>
                      </a:r>
                    </a:p>
                  </a:txBody>
                  <a:tcPr marL="50800" marR="50800" marT="50800" marB="50800" anchor="ctr" horzOverflow="overflow">
                    <a:lnL w="12700">
                      <a:miter lim="400000"/>
                    </a:lnL>
                    <a:lnR w="12700">
                      <a:miter lim="400000"/>
                    </a:lnR>
                    <a:lnT w="12700">
                      <a:miter lim="400000"/>
                    </a:lnT>
                    <a:lnB w="1270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L w="12700">
                      <a:miter lim="400000"/>
                    </a:lnL>
                    <a:lnR w="0">
                      <a:miter lim="400000"/>
                    </a:lnR>
                    <a:lnT w="12700">
                      <a:miter lim="400000"/>
                    </a:lnT>
                    <a:lnB w="12700">
                      <a:miter lim="400000"/>
                    </a:lnB>
                  </a:tcPr>
                </a:tc>
                <a:extLst>
                  <a:ext uri="{0D108BD9-81ED-4DB2-BD59-A6C34878D82A}">
                    <a16:rowId xmlns:a16="http://schemas.microsoft.com/office/drawing/2014/main" val="10010"/>
                  </a:ext>
                </a:extLst>
              </a:tr>
              <a:tr h="743484">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L w="0">
                      <a:miter lim="400000"/>
                    </a:lnL>
                    <a:lnR w="12700">
                      <a:miter lim="400000"/>
                    </a:lnR>
                    <a:lnT w="12700">
                      <a:miter lim="400000"/>
                    </a:lnT>
                    <a:lnB w="0">
                      <a:miter lim="400000"/>
                    </a:lnB>
                  </a:tcPr>
                </a:tc>
                <a:tc>
                  <a:txBody>
                    <a:bodyPr/>
                    <a:lstStyle/>
                    <a:p>
                      <a:pPr defTabSz="914400">
                        <a:defRPr sz="2800" b="1">
                          <a:latin typeface="Helvetica"/>
                          <a:ea typeface="Helvetica"/>
                          <a:cs typeface="Helvetica"/>
                          <a:sym typeface="Helvetica"/>
                        </a:defRPr>
                      </a:pPr>
                      <a:r>
                        <a:rPr sz="100"/>
                        <a:t>_</a:t>
                      </a:r>
                      <a:r>
                        <a:t>0001</a:t>
                      </a:r>
                      <a:r>
                        <a:rPr baseline="-5999"/>
                        <a:t>2</a:t>
                      </a:r>
                    </a:p>
                  </a:txBody>
                  <a:tcPr marL="50800" marR="50800" marT="50800" marB="50800" anchor="ctr" horzOverflow="overflow">
                    <a:lnL w="12700">
                      <a:miter lim="400000"/>
                    </a:lnL>
                    <a:lnR w="12700">
                      <a:miter lim="400000"/>
                    </a:lnR>
                    <a:lnT w="12700">
                      <a:miter lim="400000"/>
                    </a:lnT>
                    <a:lnB w="0">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L w="12700">
                      <a:miter lim="400000"/>
                    </a:lnL>
                    <a:lnR w="0">
                      <a:miter lim="400000"/>
                    </a:lnR>
                    <a:lnT w="12700">
                      <a:miter lim="400000"/>
                    </a:lnT>
                    <a:lnB w="0">
                      <a:miter lim="400000"/>
                    </a:lnB>
                  </a:tcPr>
                </a:tc>
                <a:extLst>
                  <a:ext uri="{0D108BD9-81ED-4DB2-BD59-A6C34878D82A}">
                    <a16:rowId xmlns:a16="http://schemas.microsoft.com/office/drawing/2014/main" val="10011"/>
                  </a:ext>
                </a:extLst>
              </a:tr>
            </a:tbl>
          </a:graphicData>
        </a:graphic>
      </p:graphicFrame>
      <p:sp>
        <p:nvSpPr>
          <p:cNvPr id="2454" name="Rectangle"/>
          <p:cNvSpPr/>
          <p:nvPr/>
        </p:nvSpPr>
        <p:spPr>
          <a:xfrm>
            <a:off x="4543425" y="86196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5" name="Rectangle"/>
          <p:cNvSpPr/>
          <p:nvPr/>
        </p:nvSpPr>
        <p:spPr>
          <a:xfrm rot="21596204">
            <a:off x="4920314" y="7868909"/>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6" name="Rectangle"/>
          <p:cNvSpPr/>
          <p:nvPr/>
        </p:nvSpPr>
        <p:spPr>
          <a:xfrm>
            <a:off x="4543425" y="712740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7" name="Rectangle"/>
          <p:cNvSpPr/>
          <p:nvPr/>
        </p:nvSpPr>
        <p:spPr>
          <a:xfrm>
            <a:off x="4543425" y="5635150"/>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8" name="Rectangle"/>
          <p:cNvSpPr/>
          <p:nvPr/>
        </p:nvSpPr>
        <p:spPr>
          <a:xfrm>
            <a:off x="4543425" y="4142901"/>
            <a:ext cx="123627" cy="73304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9" name="Rectangle"/>
          <p:cNvSpPr/>
          <p:nvPr/>
        </p:nvSpPr>
        <p:spPr>
          <a:xfrm>
            <a:off x="4546600" y="266335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0" name="Rectangle"/>
          <p:cNvSpPr/>
          <p:nvPr/>
        </p:nvSpPr>
        <p:spPr>
          <a:xfrm>
            <a:off x="4543425" y="1171101"/>
            <a:ext cx="123627" cy="733042"/>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1" name="Rectangle"/>
          <p:cNvSpPr/>
          <p:nvPr/>
        </p:nvSpPr>
        <p:spPr>
          <a:xfrm rot="21596204">
            <a:off x="4920314" y="4863135"/>
            <a:ext cx="138548" cy="1481800"/>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2" name="Rectangle"/>
          <p:cNvSpPr/>
          <p:nvPr/>
        </p:nvSpPr>
        <p:spPr>
          <a:xfrm rot="21596204">
            <a:off x="4920314" y="1933668"/>
            <a:ext cx="138548" cy="1481801"/>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3" name="Rectangle"/>
          <p:cNvSpPr/>
          <p:nvPr/>
        </p:nvSpPr>
        <p:spPr>
          <a:xfrm rot="21596204">
            <a:off x="5314338" y="8283775"/>
            <a:ext cx="142229" cy="1091909"/>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4" name="Rectangle"/>
          <p:cNvSpPr/>
          <p:nvPr/>
        </p:nvSpPr>
        <p:spPr>
          <a:xfrm rot="21596204">
            <a:off x="5310419" y="6362621"/>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5" name="Rectangle"/>
          <p:cNvSpPr/>
          <p:nvPr/>
        </p:nvSpPr>
        <p:spPr>
          <a:xfrm rot="21596204">
            <a:off x="5314800" y="2290608"/>
            <a:ext cx="142228" cy="1091908"/>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6" name="Rectangle"/>
          <p:cNvSpPr/>
          <p:nvPr/>
        </p:nvSpPr>
        <p:spPr>
          <a:xfrm rot="21596204">
            <a:off x="5310880" y="369453"/>
            <a:ext cx="149145" cy="1927214"/>
          </a:xfrm>
          <a:prstGeom prst="rect">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7" name="Rectangle"/>
          <p:cNvSpPr/>
          <p:nvPr/>
        </p:nvSpPr>
        <p:spPr>
          <a:xfrm rot="21596204">
            <a:off x="5718221" y="8292242"/>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8" name="Rectangle"/>
          <p:cNvSpPr/>
          <p:nvPr/>
        </p:nvSpPr>
        <p:spPr>
          <a:xfrm rot="21596204">
            <a:off x="5714301" y="6371088"/>
            <a:ext cx="149145"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69" name="Rectangle"/>
          <p:cNvSpPr/>
          <p:nvPr/>
        </p:nvSpPr>
        <p:spPr>
          <a:xfrm rot="21596204">
            <a:off x="5716209" y="5307239"/>
            <a:ext cx="142228" cy="1091908"/>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0" name="Rectangle"/>
          <p:cNvSpPr/>
          <p:nvPr/>
        </p:nvSpPr>
        <p:spPr>
          <a:xfrm rot="21596204">
            <a:off x="5712290" y="3386084"/>
            <a:ext cx="149144" cy="1927213"/>
          </a:xfrm>
          <a:prstGeom prst="rect">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1" name="Linear Construction"/>
          <p:cNvSpPr/>
          <p:nvPr/>
        </p:nvSpPr>
        <p:spPr>
          <a:xfrm>
            <a:off x="7478192" y="709145"/>
            <a:ext cx="3568285" cy="1225977"/>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4100" b="1"/>
            </a:lvl1pPr>
          </a:lstStyle>
          <a:p>
            <a:pPr algn="l"/>
            <a:r>
              <a:rPr lang="vi" sz="3200" dirty="0">
                <a:solidFill>
                  <a:srgbClr val="E8EAED"/>
                </a:solidFill>
                <a:ea typeface="+mj-lt"/>
                <a:cs typeface="+mj-lt"/>
              </a:rPr>
              <a:t>Xây dựng tuyến tính</a:t>
            </a:r>
            <a:endParaRPr lang="en-US" sz="3200" b="0" dirty="0">
              <a:solidFill>
                <a:srgbClr val="E8EAED"/>
              </a:solidFill>
              <a:ea typeface="+mj-lt"/>
              <a:cs typeface="+mj-lt"/>
            </a:endParaRPr>
          </a:p>
          <a:p>
            <a:endParaRPr dirty="0"/>
          </a:p>
        </p:txBody>
      </p:sp>
      <p:sp>
        <p:nvSpPr>
          <p:cNvPr id="2472" name="j = 11002 + 01002 = 100002…"/>
          <p:cNvSpPr/>
          <p:nvPr/>
        </p:nvSpPr>
        <p:spPr>
          <a:xfrm>
            <a:off x="6190158" y="5168900"/>
            <a:ext cx="6995742"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j =</a:t>
            </a:r>
            <a:r>
              <a:rPr baseline="-5999"/>
              <a:t> </a:t>
            </a:r>
            <a:r>
              <a:t>1100</a:t>
            </a:r>
            <a:r>
              <a:rPr baseline="-5999"/>
              <a:t>2 </a:t>
            </a:r>
            <a:r>
              <a:t>+ 0100</a:t>
            </a:r>
            <a:r>
              <a:rPr baseline="-5999"/>
              <a:t>2</a:t>
            </a:r>
            <a:r>
              <a:t> = 10000</a:t>
            </a:r>
            <a:r>
              <a:rPr baseline="-5999"/>
              <a:t>2</a:t>
            </a:r>
          </a:p>
          <a:p>
            <a:pPr algn="l"/>
            <a:r>
              <a:rPr baseline="-5999"/>
              <a:t>   </a:t>
            </a:r>
            <a:r>
              <a:t>= </a:t>
            </a:r>
            <a:r>
              <a:rPr b="1">
                <a:solidFill>
                  <a:schemeClr val="accent5"/>
                </a:solidFill>
              </a:rPr>
              <a:t>16</a:t>
            </a:r>
          </a:p>
        </p:txBody>
      </p:sp>
      <p:sp>
        <p:nvSpPr>
          <p:cNvPr id="2473" name="i = 12 = 11002"/>
          <p:cNvSpPr/>
          <p:nvPr/>
        </p:nvSpPr>
        <p:spPr>
          <a:xfrm>
            <a:off x="6184377" y="4038540"/>
            <a:ext cx="3876155"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 = 12 = 1100</a:t>
            </a:r>
            <a:r>
              <a:rPr baseline="-5999"/>
              <a:t>2</a:t>
            </a:r>
          </a:p>
        </p:txBody>
      </p:sp>
      <p:sp>
        <p:nvSpPr>
          <p:cNvPr id="2474" name="Ignore updating j if index is out of bounds"/>
          <p:cNvSpPr/>
          <p:nvPr/>
        </p:nvSpPr>
        <p:spPr>
          <a:xfrm>
            <a:off x="6318244" y="6861972"/>
            <a:ext cx="6464312" cy="164147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br>
              <a:rPr lang="en-US"/>
            </a:br>
            <a:r>
              <a:rPr lang="en-US" sz="3200" err="1">
                <a:solidFill>
                  <a:srgbClr val="E8EAED"/>
                </a:solidFill>
                <a:latin typeface="Menlo"/>
                <a:cs typeface="Arial"/>
              </a:rPr>
              <a:t>Bỏ</a:t>
            </a:r>
            <a:r>
              <a:rPr lang="en-US" sz="3200">
                <a:solidFill>
                  <a:srgbClr val="E8EAED"/>
                </a:solidFill>
                <a:latin typeface="Menlo"/>
                <a:cs typeface="Arial"/>
              </a:rPr>
              <a:t> qua </a:t>
            </a:r>
            <a:r>
              <a:rPr lang="en-US" sz="3200" err="1">
                <a:solidFill>
                  <a:srgbClr val="E8EAED"/>
                </a:solidFill>
                <a:latin typeface="Menlo"/>
                <a:cs typeface="Arial"/>
              </a:rPr>
              <a:t>việc</a:t>
            </a:r>
            <a:r>
              <a:rPr lang="en-US" sz="3200">
                <a:solidFill>
                  <a:srgbClr val="E8EAED"/>
                </a:solidFill>
                <a:latin typeface="Menlo"/>
                <a:cs typeface="Arial"/>
              </a:rPr>
              <a:t> </a:t>
            </a:r>
            <a:r>
              <a:rPr lang="en-US" sz="3200" err="1">
                <a:solidFill>
                  <a:srgbClr val="E8EAED"/>
                </a:solidFill>
                <a:latin typeface="Menlo"/>
                <a:cs typeface="Arial"/>
              </a:rPr>
              <a:t>cập</a:t>
            </a:r>
            <a:r>
              <a:rPr lang="en-US" sz="3200">
                <a:solidFill>
                  <a:srgbClr val="E8EAED"/>
                </a:solidFill>
                <a:latin typeface="Menlo"/>
                <a:cs typeface="Arial"/>
              </a:rPr>
              <a:t> </a:t>
            </a:r>
            <a:r>
              <a:rPr lang="en-US" sz="3200" err="1">
                <a:solidFill>
                  <a:srgbClr val="E8EAED"/>
                </a:solidFill>
                <a:latin typeface="Menlo"/>
                <a:cs typeface="Arial"/>
              </a:rPr>
              <a:t>nhật</a:t>
            </a:r>
            <a:r>
              <a:rPr lang="en-US" sz="3200">
                <a:solidFill>
                  <a:srgbClr val="E8EAED"/>
                </a:solidFill>
                <a:latin typeface="Menlo"/>
                <a:cs typeface="Arial"/>
              </a:rPr>
              <a:t> j </a:t>
            </a:r>
            <a:r>
              <a:rPr lang="en-US" sz="3200" err="1">
                <a:solidFill>
                  <a:srgbClr val="E8EAED"/>
                </a:solidFill>
                <a:latin typeface="Menlo"/>
                <a:cs typeface="Arial"/>
              </a:rPr>
              <a:t>nếu</a:t>
            </a:r>
            <a:r>
              <a:rPr lang="en-US" sz="3200">
                <a:solidFill>
                  <a:srgbClr val="E8EAED"/>
                </a:solidFill>
                <a:latin typeface="Menlo"/>
                <a:cs typeface="Arial"/>
              </a:rPr>
              <a:t> </a:t>
            </a:r>
            <a:r>
              <a:rPr lang="en-US" sz="3200" err="1">
                <a:solidFill>
                  <a:srgbClr val="E8EAED"/>
                </a:solidFill>
                <a:latin typeface="Menlo"/>
                <a:cs typeface="Arial"/>
              </a:rPr>
              <a:t>chỉ</a:t>
            </a:r>
            <a:r>
              <a:rPr lang="en-US" sz="3200">
                <a:solidFill>
                  <a:srgbClr val="E8EAED"/>
                </a:solidFill>
                <a:latin typeface="Menlo"/>
                <a:cs typeface="Arial"/>
              </a:rPr>
              <a:t> </a:t>
            </a:r>
            <a:r>
              <a:rPr lang="en-US" sz="3200" err="1">
                <a:solidFill>
                  <a:srgbClr val="E8EAED"/>
                </a:solidFill>
                <a:latin typeface="Menlo"/>
                <a:cs typeface="Arial"/>
              </a:rPr>
              <a:t>số</a:t>
            </a:r>
            <a:r>
              <a:rPr lang="en-US" sz="3200">
                <a:solidFill>
                  <a:srgbClr val="E8EAED"/>
                </a:solidFill>
                <a:latin typeface="Menlo"/>
                <a:cs typeface="Arial"/>
              </a:rPr>
              <a:t> </a:t>
            </a:r>
            <a:r>
              <a:rPr lang="en-US" sz="3200" err="1">
                <a:solidFill>
                  <a:srgbClr val="E8EAED"/>
                </a:solidFill>
                <a:latin typeface="Menlo"/>
                <a:cs typeface="Arial"/>
              </a:rPr>
              <a:t>nằm</a:t>
            </a:r>
            <a:r>
              <a:rPr lang="en-US" sz="3200">
                <a:solidFill>
                  <a:srgbClr val="E8EAED"/>
                </a:solidFill>
                <a:latin typeface="Menlo"/>
                <a:cs typeface="Arial"/>
              </a:rPr>
              <a:t> </a:t>
            </a:r>
            <a:r>
              <a:rPr lang="en-US" sz="3200" err="1">
                <a:solidFill>
                  <a:srgbClr val="E8EAED"/>
                </a:solidFill>
                <a:latin typeface="Menlo"/>
                <a:cs typeface="Arial"/>
              </a:rPr>
              <a:t>ngoài</a:t>
            </a:r>
            <a:r>
              <a:rPr lang="en-US" sz="3200">
                <a:solidFill>
                  <a:srgbClr val="E8EAED"/>
                </a:solidFill>
                <a:latin typeface="Menlo"/>
                <a:cs typeface="Arial"/>
              </a:rPr>
              <a:t> </a:t>
            </a:r>
            <a:r>
              <a:rPr lang="en-US" sz="3200" err="1">
                <a:solidFill>
                  <a:srgbClr val="E8EAED"/>
                </a:solidFill>
                <a:latin typeface="Menlo"/>
                <a:cs typeface="Arial"/>
              </a:rPr>
              <a:t>giới</a:t>
            </a:r>
            <a:r>
              <a:rPr lang="en-US" sz="3200">
                <a:solidFill>
                  <a:srgbClr val="E8EAED"/>
                </a:solidFill>
                <a:latin typeface="Menlo"/>
                <a:cs typeface="Arial"/>
              </a:rPr>
              <a:t> </a:t>
            </a:r>
            <a:r>
              <a:rPr lang="en-US" sz="3200" err="1">
                <a:solidFill>
                  <a:srgbClr val="E8EAED"/>
                </a:solidFill>
                <a:latin typeface="Menlo"/>
                <a:cs typeface="Arial"/>
              </a:rPr>
              <a:t>hạn</a:t>
            </a:r>
            <a:r>
              <a:rPr lang="en-US" sz="2100">
                <a:solidFill>
                  <a:srgbClr val="E8EAED"/>
                </a:solidFill>
                <a:latin typeface="Arial"/>
                <a:cs typeface="Arial"/>
              </a:rPr>
              <a:t> </a:t>
            </a:r>
            <a:endParaRPr lang="en-US"/>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Tùy chỉnh</PresentationFormat>
  <Slides>145</Slides>
  <Notes>25</Notes>
  <HiddenSlides>0</HiddenSlides>
  <ScaleCrop>false</ScaleCrop>
  <HeadingPairs>
    <vt:vector size="4" baseType="variant">
      <vt:variant>
        <vt:lpstr>Chủ đề</vt:lpstr>
      </vt:variant>
      <vt:variant>
        <vt:i4>1</vt:i4>
      </vt:variant>
      <vt:variant>
        <vt:lpstr>Tiêu đề Bản chiếu</vt:lpstr>
      </vt:variant>
      <vt:variant>
        <vt:i4>145</vt:i4>
      </vt:variant>
    </vt:vector>
  </HeadingPairs>
  <TitlesOfParts>
    <vt:vector size="146" baseType="lpstr">
      <vt:lpstr>Black</vt:lpstr>
      <vt:lpstr>Fenwick Tree </vt:lpstr>
      <vt:lpstr>Nội Dung</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Động lực của cây Fenwick </vt:lpstr>
      <vt:lpstr>Cây Fenwick là gì?</vt:lpstr>
      <vt:lpstr>Độ phức tạp</vt:lpstr>
      <vt:lpstr>Truy vấn dãy của cây Fenwick</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Cập nhật điểm của cây Fenwick</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Xây dựng cây Fenwick</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Trực quan hóa xây dựng cây Fenwick​</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Fenwick Tree Analysis</vt:lpstr>
      <vt:lpstr>Fenwick Tree Analysis</vt:lpstr>
      <vt:lpstr>Fenwick Tree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Fenwick Tree </dc:title>
  <cp:revision>892</cp:revision>
  <dcterms:modified xsi:type="dcterms:W3CDTF">2023-12-07T11:39:02Z</dcterms:modified>
</cp:coreProperties>
</file>