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4"/>
  </p:notesMasterIdLst>
  <p:sldIdLst>
    <p:sldId id="256" r:id="rId2"/>
    <p:sldId id="258" r:id="rId3"/>
    <p:sldId id="270" r:id="rId4"/>
    <p:sldId id="306" r:id="rId5"/>
    <p:sldId id="312" r:id="rId6"/>
    <p:sldId id="305" r:id="rId7"/>
    <p:sldId id="308" r:id="rId8"/>
    <p:sldId id="310" r:id="rId9"/>
    <p:sldId id="311" r:id="rId10"/>
    <p:sldId id="309" r:id="rId11"/>
    <p:sldId id="259" r:id="rId12"/>
    <p:sldId id="286" r:id="rId13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5"/>
    </p:embeddedFont>
    <p:embeddedFont>
      <p:font typeface="Corbel" panose="020B0503020204020204" pitchFamily="34" charset="0"/>
      <p:regular r:id="rId16"/>
      <p:bold r:id="rId17"/>
      <p:italic r:id="rId18"/>
      <p:boldItalic r:id="rId19"/>
    </p:embeddedFont>
    <p:embeddedFont>
      <p:font typeface="Figtree Black" panose="020B0604020202020204" charset="0"/>
      <p:bold r:id="rId20"/>
      <p:boldItalic r:id="rId21"/>
    </p:embeddedFont>
    <p:embeddedFont>
      <p:font typeface="Hanken Grotesk" panose="020B0604020202020204" charset="0"/>
      <p:regular r:id="rId22"/>
      <p:bold r:id="rId23"/>
      <p:italic r:id="rId24"/>
      <p:boldItalic r:id="rId25"/>
    </p:embeddedFont>
    <p:embeddedFont>
      <p:font typeface="Inter" panose="020B0604020202020204" charset="0"/>
      <p:regular r:id="rId26"/>
      <p:bold r:id="rId27"/>
      <p:italic r:id="rId28"/>
      <p:boldItalic r:id="rId29"/>
    </p:embeddedFont>
    <p:embeddedFont>
      <p:font typeface="Lato" panose="020F0502020204030203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B2D5"/>
    <a:srgbClr val="1EA27C"/>
    <a:srgbClr val="2066A0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2A64F5-1974-4D80-9E9F-DF22311882F5}">
  <a:tblStyle styleId="{C22A64F5-1974-4D80-9E9F-DF22311882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15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768ca7ef44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768ca7ef44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>
          <a:extLst>
            <a:ext uri="{FF2B5EF4-FFF2-40B4-BE49-F238E27FC236}">
              <a16:creationId xmlns:a16="http://schemas.microsoft.com/office/drawing/2014/main" id="{BC617889-6CF8-01BB-C4E2-AD916FCCF5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dd46dd1d67_2_512:notes">
            <a:extLst>
              <a:ext uri="{FF2B5EF4-FFF2-40B4-BE49-F238E27FC236}">
                <a16:creationId xmlns:a16="http://schemas.microsoft.com/office/drawing/2014/main" id="{E4644FBF-2C77-E3DC-1121-2E91D68AA0A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1dd46dd1d67_2_512:notes">
            <a:extLst>
              <a:ext uri="{FF2B5EF4-FFF2-40B4-BE49-F238E27FC236}">
                <a16:creationId xmlns:a16="http://schemas.microsoft.com/office/drawing/2014/main" id="{635959AF-14FC-EBC9-4FD8-35BD44DD67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51864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9" name="Google Shape;1249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768bdccc6f_2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768bdccc6f_2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dd46dd1d67_2_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1dd46dd1d67_2_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>
          <a:extLst>
            <a:ext uri="{FF2B5EF4-FFF2-40B4-BE49-F238E27FC236}">
              <a16:creationId xmlns:a16="http://schemas.microsoft.com/office/drawing/2014/main" id="{815222BE-DE38-5DA7-AE95-77916F2221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dd46dd1d67_2_512:notes">
            <a:extLst>
              <a:ext uri="{FF2B5EF4-FFF2-40B4-BE49-F238E27FC236}">
                <a16:creationId xmlns:a16="http://schemas.microsoft.com/office/drawing/2014/main" id="{F52862F4-3A56-7863-E303-4DDD1FA411A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1dd46dd1d67_2_512:notes">
            <a:extLst>
              <a:ext uri="{FF2B5EF4-FFF2-40B4-BE49-F238E27FC236}">
                <a16:creationId xmlns:a16="http://schemas.microsoft.com/office/drawing/2014/main" id="{1C5D5E0D-B01B-7403-C3C4-FCE2783D5E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8541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>
          <a:extLst>
            <a:ext uri="{FF2B5EF4-FFF2-40B4-BE49-F238E27FC236}">
              <a16:creationId xmlns:a16="http://schemas.microsoft.com/office/drawing/2014/main" id="{7E799EEE-B328-D198-4112-8D98E5E2F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dd46dd1d67_2_512:notes">
            <a:extLst>
              <a:ext uri="{FF2B5EF4-FFF2-40B4-BE49-F238E27FC236}">
                <a16:creationId xmlns:a16="http://schemas.microsoft.com/office/drawing/2014/main" id="{3D982852-9D52-9C10-42C3-14750062BA4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1dd46dd1d67_2_512:notes">
            <a:extLst>
              <a:ext uri="{FF2B5EF4-FFF2-40B4-BE49-F238E27FC236}">
                <a16:creationId xmlns:a16="http://schemas.microsoft.com/office/drawing/2014/main" id="{33A3DA37-5C61-7253-47DD-9008DFAC11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1150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>
          <a:extLst>
            <a:ext uri="{FF2B5EF4-FFF2-40B4-BE49-F238E27FC236}">
              <a16:creationId xmlns:a16="http://schemas.microsoft.com/office/drawing/2014/main" id="{27B7DF46-D950-6425-ADAE-93DD2EDBBE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dd46dd1d67_2_512:notes">
            <a:extLst>
              <a:ext uri="{FF2B5EF4-FFF2-40B4-BE49-F238E27FC236}">
                <a16:creationId xmlns:a16="http://schemas.microsoft.com/office/drawing/2014/main" id="{954610FE-F589-885C-3FB6-A92C3995C6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1dd46dd1d67_2_512:notes">
            <a:extLst>
              <a:ext uri="{FF2B5EF4-FFF2-40B4-BE49-F238E27FC236}">
                <a16:creationId xmlns:a16="http://schemas.microsoft.com/office/drawing/2014/main" id="{7054AD25-863D-C85A-6A25-168CCAA8D7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1282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>
          <a:extLst>
            <a:ext uri="{FF2B5EF4-FFF2-40B4-BE49-F238E27FC236}">
              <a16:creationId xmlns:a16="http://schemas.microsoft.com/office/drawing/2014/main" id="{9DC906BA-0719-A575-BAE8-91A0EB2957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dd46dd1d67_2_512:notes">
            <a:extLst>
              <a:ext uri="{FF2B5EF4-FFF2-40B4-BE49-F238E27FC236}">
                <a16:creationId xmlns:a16="http://schemas.microsoft.com/office/drawing/2014/main" id="{3444609E-F684-FA15-A9B3-A82461A6C2B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1dd46dd1d67_2_512:notes">
            <a:extLst>
              <a:ext uri="{FF2B5EF4-FFF2-40B4-BE49-F238E27FC236}">
                <a16:creationId xmlns:a16="http://schemas.microsoft.com/office/drawing/2014/main" id="{D33C334D-EBA4-991C-CC64-F0A4D5396C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634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>
          <a:extLst>
            <a:ext uri="{FF2B5EF4-FFF2-40B4-BE49-F238E27FC236}">
              <a16:creationId xmlns:a16="http://schemas.microsoft.com/office/drawing/2014/main" id="{1D578C70-C243-77B1-78A5-23624DE804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dd46dd1d67_2_512:notes">
            <a:extLst>
              <a:ext uri="{FF2B5EF4-FFF2-40B4-BE49-F238E27FC236}">
                <a16:creationId xmlns:a16="http://schemas.microsoft.com/office/drawing/2014/main" id="{B9AC3B0D-88D3-E3EA-FAF6-5E1C99B3883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1dd46dd1d67_2_512:notes">
            <a:extLst>
              <a:ext uri="{FF2B5EF4-FFF2-40B4-BE49-F238E27FC236}">
                <a16:creationId xmlns:a16="http://schemas.microsoft.com/office/drawing/2014/main" id="{704233A4-1A4F-268D-23CB-76CE63BCEF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89578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>
          <a:extLst>
            <a:ext uri="{FF2B5EF4-FFF2-40B4-BE49-F238E27FC236}">
              <a16:creationId xmlns:a16="http://schemas.microsoft.com/office/drawing/2014/main" id="{56A6A83D-B797-DB36-245F-87926B0B7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dd46dd1d67_2_512:notes">
            <a:extLst>
              <a:ext uri="{FF2B5EF4-FFF2-40B4-BE49-F238E27FC236}">
                <a16:creationId xmlns:a16="http://schemas.microsoft.com/office/drawing/2014/main" id="{FF1835A8-0ABD-DC9F-C6C9-25F16A6A1D7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1dd46dd1d67_2_512:notes">
            <a:extLst>
              <a:ext uri="{FF2B5EF4-FFF2-40B4-BE49-F238E27FC236}">
                <a16:creationId xmlns:a16="http://schemas.microsoft.com/office/drawing/2014/main" id="{B0FBAA9A-034B-3B2C-02B8-1B07F4CC39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2386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346075" y="130450"/>
            <a:ext cx="4889100" cy="4889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727425" y="-49275"/>
            <a:ext cx="7703400" cy="5243325"/>
            <a:chOff x="727425" y="-49275"/>
            <a:chExt cx="7703400" cy="5243325"/>
          </a:xfrm>
        </p:grpSpPr>
        <p:sp>
          <p:nvSpPr>
            <p:cNvPr id="11" name="Google Shape;11;p2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" name="Google Shape;12;p2"/>
            <p:cNvCxnSpPr/>
            <p:nvPr/>
          </p:nvCxnSpPr>
          <p:spPr>
            <a:xfrm rot="10800000">
              <a:off x="727425" y="-49275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 rot="10800000">
              <a:off x="8430775" y="4608450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87125" y="1670213"/>
            <a:ext cx="5897400" cy="13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087125" y="2997488"/>
            <a:ext cx="58974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6433725" y="0"/>
            <a:ext cx="5143500" cy="514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18;p3"/>
          <p:cNvGrpSpPr/>
          <p:nvPr/>
        </p:nvGrpSpPr>
        <p:grpSpPr>
          <a:xfrm>
            <a:off x="713225" y="-62550"/>
            <a:ext cx="7717800" cy="5210100"/>
            <a:chOff x="713225" y="-62550"/>
            <a:chExt cx="7717800" cy="5210100"/>
          </a:xfrm>
        </p:grpSpPr>
        <p:sp>
          <p:nvSpPr>
            <p:cNvPr id="19" name="Google Shape;19;p3"/>
            <p:cNvSpPr/>
            <p:nvPr/>
          </p:nvSpPr>
          <p:spPr>
            <a:xfrm>
              <a:off x="713225" y="533550"/>
              <a:ext cx="77178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" name="Google Shape;20;p3"/>
            <p:cNvCxnSpPr/>
            <p:nvPr/>
          </p:nvCxnSpPr>
          <p:spPr>
            <a:xfrm rot="10800000">
              <a:off x="713225" y="-62550"/>
              <a:ext cx="0" cy="5961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3"/>
            <p:cNvCxnSpPr/>
            <p:nvPr/>
          </p:nvCxnSpPr>
          <p:spPr>
            <a:xfrm>
              <a:off x="8430775" y="4608450"/>
              <a:ext cx="0" cy="5391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216475" y="1977150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533550"/>
            <a:ext cx="824400" cy="705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3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1216475" y="2730750"/>
            <a:ext cx="50676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/>
          <p:nvPr/>
        </p:nvSpPr>
        <p:spPr>
          <a:xfrm>
            <a:off x="-2613450" y="-126025"/>
            <a:ext cx="5402100" cy="5402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" name="Google Shape;70;p9"/>
          <p:cNvGrpSpPr/>
          <p:nvPr/>
        </p:nvGrpSpPr>
        <p:grpSpPr>
          <a:xfrm>
            <a:off x="727425" y="-49275"/>
            <a:ext cx="7703400" cy="5243325"/>
            <a:chOff x="727425" y="-49275"/>
            <a:chExt cx="7703400" cy="5243325"/>
          </a:xfrm>
        </p:grpSpPr>
        <p:sp>
          <p:nvSpPr>
            <p:cNvPr id="71" name="Google Shape;71;p9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2" name="Google Shape;72;p9"/>
            <p:cNvCxnSpPr/>
            <p:nvPr/>
          </p:nvCxnSpPr>
          <p:spPr>
            <a:xfrm rot="10800000">
              <a:off x="727425" y="-49275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9"/>
            <p:cNvCxnSpPr/>
            <p:nvPr/>
          </p:nvCxnSpPr>
          <p:spPr>
            <a:xfrm rot="10800000">
              <a:off x="8430775" y="4608450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4" name="Google Shape;74;p9"/>
          <p:cNvSpPr txBox="1">
            <a:spLocks noGrp="1"/>
          </p:cNvSpPr>
          <p:nvPr>
            <p:ph type="title"/>
          </p:nvPr>
        </p:nvSpPr>
        <p:spPr>
          <a:xfrm>
            <a:off x="3496850" y="1021763"/>
            <a:ext cx="4294800" cy="20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ubTitle" idx="1"/>
          </p:nvPr>
        </p:nvSpPr>
        <p:spPr>
          <a:xfrm>
            <a:off x="3496850" y="3117038"/>
            <a:ext cx="4294800" cy="10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-941925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" name="Google Shape;90;p13"/>
          <p:cNvGrpSpPr/>
          <p:nvPr/>
        </p:nvGrpSpPr>
        <p:grpSpPr>
          <a:xfrm>
            <a:off x="-19050" y="232800"/>
            <a:ext cx="9189150" cy="4684500"/>
            <a:chOff x="-19050" y="232800"/>
            <a:chExt cx="9189150" cy="4684500"/>
          </a:xfrm>
        </p:grpSpPr>
        <p:sp>
          <p:nvSpPr>
            <p:cNvPr id="91" name="Google Shape;91;p13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2" name="Google Shape;92;p13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" name="Google Shape;93;p13"/>
            <p:cNvCxnSpPr/>
            <p:nvPr/>
          </p:nvCxnSpPr>
          <p:spPr>
            <a:xfrm rot="10800000">
              <a:off x="8911200" y="49173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4" name="Google Shape;94;p13"/>
          <p:cNvSpPr txBox="1">
            <a:spLocks noGrp="1"/>
          </p:cNvSpPr>
          <p:nvPr>
            <p:ph type="title"/>
          </p:nvPr>
        </p:nvSpPr>
        <p:spPr>
          <a:xfrm>
            <a:off x="6632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1"/>
          </p:nvPr>
        </p:nvSpPr>
        <p:spPr>
          <a:xfrm>
            <a:off x="788675" y="21058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2"/>
          </p:nvPr>
        </p:nvSpPr>
        <p:spPr>
          <a:xfrm>
            <a:off x="788675" y="3772552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3"/>
          </p:nvPr>
        </p:nvSpPr>
        <p:spPr>
          <a:xfrm>
            <a:off x="3418500" y="3772552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4"/>
          </p:nvPr>
        </p:nvSpPr>
        <p:spPr>
          <a:xfrm>
            <a:off x="3418500" y="21058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5" hasCustomPrompt="1"/>
          </p:nvPr>
        </p:nvSpPr>
        <p:spPr>
          <a:xfrm>
            <a:off x="919575" y="1319650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6" hasCustomPrompt="1"/>
          </p:nvPr>
        </p:nvSpPr>
        <p:spPr>
          <a:xfrm>
            <a:off x="3509050" y="2977575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7" hasCustomPrompt="1"/>
          </p:nvPr>
        </p:nvSpPr>
        <p:spPr>
          <a:xfrm>
            <a:off x="919575" y="2977575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8" hasCustomPrompt="1"/>
          </p:nvPr>
        </p:nvSpPr>
        <p:spPr>
          <a:xfrm>
            <a:off x="3528275" y="1319650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9"/>
          </p:nvPr>
        </p:nvSpPr>
        <p:spPr>
          <a:xfrm>
            <a:off x="6048325" y="3772552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13"/>
          </p:nvPr>
        </p:nvSpPr>
        <p:spPr>
          <a:xfrm>
            <a:off x="6048325" y="21058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14" hasCustomPrompt="1"/>
          </p:nvPr>
        </p:nvSpPr>
        <p:spPr>
          <a:xfrm>
            <a:off x="6136975" y="2977575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15" hasCustomPrompt="1"/>
          </p:nvPr>
        </p:nvSpPr>
        <p:spPr>
          <a:xfrm>
            <a:off x="6136975" y="1319650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16"/>
          </p:nvPr>
        </p:nvSpPr>
        <p:spPr>
          <a:xfrm>
            <a:off x="788675" y="1848775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7"/>
          </p:nvPr>
        </p:nvSpPr>
        <p:spPr>
          <a:xfrm>
            <a:off x="788675" y="3503023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18"/>
          </p:nvPr>
        </p:nvSpPr>
        <p:spPr>
          <a:xfrm>
            <a:off x="3418500" y="3503023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19"/>
          </p:nvPr>
        </p:nvSpPr>
        <p:spPr>
          <a:xfrm>
            <a:off x="3418500" y="1848775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20"/>
          </p:nvPr>
        </p:nvSpPr>
        <p:spPr>
          <a:xfrm>
            <a:off x="6048325" y="3503023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21"/>
          </p:nvPr>
        </p:nvSpPr>
        <p:spPr>
          <a:xfrm>
            <a:off x="6048325" y="1848775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0_1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/>
          <p:nvPr/>
        </p:nvSpPr>
        <p:spPr>
          <a:xfrm>
            <a:off x="7069475" y="3282725"/>
            <a:ext cx="3701700" cy="3701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18"/>
          <p:cNvGrpSpPr/>
          <p:nvPr/>
        </p:nvGrpSpPr>
        <p:grpSpPr>
          <a:xfrm>
            <a:off x="-19050" y="232800"/>
            <a:ext cx="8930250" cy="5117250"/>
            <a:chOff x="-19050" y="232800"/>
            <a:chExt cx="8930250" cy="5117250"/>
          </a:xfrm>
        </p:grpSpPr>
        <p:sp>
          <p:nvSpPr>
            <p:cNvPr id="148" name="Google Shape;148;p18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9" name="Google Shape;149;p18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" name="Google Shape;150;p18"/>
            <p:cNvCxnSpPr/>
            <p:nvPr/>
          </p:nvCxnSpPr>
          <p:spPr>
            <a:xfrm rot="10800000">
              <a:off x="8911200" y="4917150"/>
              <a:ext cx="0" cy="432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1" name="Google Shape;151;p18"/>
          <p:cNvSpPr txBox="1">
            <a:spLocks noGrp="1"/>
          </p:cNvSpPr>
          <p:nvPr>
            <p:ph type="title"/>
          </p:nvPr>
        </p:nvSpPr>
        <p:spPr>
          <a:xfrm>
            <a:off x="722326" y="445025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subTitle" idx="1"/>
          </p:nvPr>
        </p:nvSpPr>
        <p:spPr>
          <a:xfrm>
            <a:off x="713175" y="1421525"/>
            <a:ext cx="5945400" cy="26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_1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3" name="Google Shape;213;p23"/>
          <p:cNvGrpSpPr/>
          <p:nvPr/>
        </p:nvGrpSpPr>
        <p:grpSpPr>
          <a:xfrm>
            <a:off x="232200" y="232800"/>
            <a:ext cx="8988300" cy="5000100"/>
            <a:chOff x="232200" y="232800"/>
            <a:chExt cx="8988300" cy="5000100"/>
          </a:xfrm>
        </p:grpSpPr>
        <p:sp>
          <p:nvSpPr>
            <p:cNvPr id="214" name="Google Shape;214;p23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5" name="Google Shape;215;p23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" name="Google Shape;216;p23"/>
            <p:cNvCxnSpPr/>
            <p:nvPr/>
          </p:nvCxnSpPr>
          <p:spPr>
            <a:xfrm>
              <a:off x="233525" y="4917300"/>
              <a:ext cx="0" cy="31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7" name="Google Shape;217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3"/>
          <p:cNvSpPr txBox="1">
            <a:spLocks noGrp="1"/>
          </p:cNvSpPr>
          <p:nvPr>
            <p:ph type="subTitle" idx="1"/>
          </p:nvPr>
        </p:nvSpPr>
        <p:spPr>
          <a:xfrm>
            <a:off x="874134" y="2145979"/>
            <a:ext cx="2199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3"/>
          <p:cNvSpPr txBox="1">
            <a:spLocks noGrp="1"/>
          </p:cNvSpPr>
          <p:nvPr>
            <p:ph type="subTitle" idx="2"/>
          </p:nvPr>
        </p:nvSpPr>
        <p:spPr>
          <a:xfrm>
            <a:off x="3319800" y="2145979"/>
            <a:ext cx="2199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3"/>
          <p:cNvSpPr txBox="1">
            <a:spLocks noGrp="1"/>
          </p:cNvSpPr>
          <p:nvPr>
            <p:ph type="subTitle" idx="3"/>
          </p:nvPr>
        </p:nvSpPr>
        <p:spPr>
          <a:xfrm>
            <a:off x="874134" y="3635775"/>
            <a:ext cx="2199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3"/>
          <p:cNvSpPr txBox="1">
            <a:spLocks noGrp="1"/>
          </p:cNvSpPr>
          <p:nvPr>
            <p:ph type="subTitle" idx="4"/>
          </p:nvPr>
        </p:nvSpPr>
        <p:spPr>
          <a:xfrm>
            <a:off x="3319800" y="3635775"/>
            <a:ext cx="2199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3"/>
          <p:cNvSpPr txBox="1">
            <a:spLocks noGrp="1"/>
          </p:cNvSpPr>
          <p:nvPr>
            <p:ph type="subTitle" idx="5"/>
          </p:nvPr>
        </p:nvSpPr>
        <p:spPr>
          <a:xfrm>
            <a:off x="5765466" y="2145979"/>
            <a:ext cx="2199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3"/>
          <p:cNvSpPr txBox="1">
            <a:spLocks noGrp="1"/>
          </p:cNvSpPr>
          <p:nvPr>
            <p:ph type="subTitle" idx="6"/>
          </p:nvPr>
        </p:nvSpPr>
        <p:spPr>
          <a:xfrm>
            <a:off x="5765466" y="3635775"/>
            <a:ext cx="2199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3"/>
          <p:cNvSpPr txBox="1">
            <a:spLocks noGrp="1"/>
          </p:cNvSpPr>
          <p:nvPr>
            <p:ph type="subTitle" idx="7"/>
          </p:nvPr>
        </p:nvSpPr>
        <p:spPr>
          <a:xfrm>
            <a:off x="872334" y="1769325"/>
            <a:ext cx="2203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225" name="Google Shape;225;p23"/>
          <p:cNvSpPr txBox="1">
            <a:spLocks noGrp="1"/>
          </p:cNvSpPr>
          <p:nvPr>
            <p:ph type="subTitle" idx="8"/>
          </p:nvPr>
        </p:nvSpPr>
        <p:spPr>
          <a:xfrm>
            <a:off x="3318000" y="1769325"/>
            <a:ext cx="2203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226" name="Google Shape;226;p23"/>
          <p:cNvSpPr txBox="1">
            <a:spLocks noGrp="1"/>
          </p:cNvSpPr>
          <p:nvPr>
            <p:ph type="subTitle" idx="9"/>
          </p:nvPr>
        </p:nvSpPr>
        <p:spPr>
          <a:xfrm>
            <a:off x="5763666" y="1769325"/>
            <a:ext cx="2203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227" name="Google Shape;227;p23"/>
          <p:cNvSpPr txBox="1">
            <a:spLocks noGrp="1"/>
          </p:cNvSpPr>
          <p:nvPr>
            <p:ph type="subTitle" idx="13"/>
          </p:nvPr>
        </p:nvSpPr>
        <p:spPr>
          <a:xfrm>
            <a:off x="872334" y="3258926"/>
            <a:ext cx="2203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228" name="Google Shape;228;p23"/>
          <p:cNvSpPr txBox="1">
            <a:spLocks noGrp="1"/>
          </p:cNvSpPr>
          <p:nvPr>
            <p:ph type="subTitle" idx="14"/>
          </p:nvPr>
        </p:nvSpPr>
        <p:spPr>
          <a:xfrm>
            <a:off x="3318000" y="3258926"/>
            <a:ext cx="2203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229" name="Google Shape;229;p23"/>
          <p:cNvSpPr txBox="1">
            <a:spLocks noGrp="1"/>
          </p:cNvSpPr>
          <p:nvPr>
            <p:ph type="subTitle" idx="15"/>
          </p:nvPr>
        </p:nvSpPr>
        <p:spPr>
          <a:xfrm>
            <a:off x="5763666" y="3258926"/>
            <a:ext cx="2203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8" name="Google Shape;268;p28"/>
          <p:cNvGrpSpPr/>
          <p:nvPr/>
        </p:nvGrpSpPr>
        <p:grpSpPr>
          <a:xfrm>
            <a:off x="232200" y="-49400"/>
            <a:ext cx="8679000" cy="5250800"/>
            <a:chOff x="232200" y="-49400"/>
            <a:chExt cx="8679000" cy="5250800"/>
          </a:xfrm>
        </p:grpSpPr>
        <p:sp>
          <p:nvSpPr>
            <p:cNvPr id="269" name="Google Shape;269;p28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0" name="Google Shape;270;p28"/>
            <p:cNvGrpSpPr/>
            <p:nvPr/>
          </p:nvGrpSpPr>
          <p:grpSpPr>
            <a:xfrm>
              <a:off x="232200" y="-49400"/>
              <a:ext cx="8679000" cy="5250800"/>
              <a:chOff x="232200" y="-49400"/>
              <a:chExt cx="8679000" cy="5250800"/>
            </a:xfrm>
          </p:grpSpPr>
          <p:cxnSp>
            <p:nvCxnSpPr>
              <p:cNvPr id="271" name="Google Shape;271;p28"/>
              <p:cNvCxnSpPr/>
              <p:nvPr/>
            </p:nvCxnSpPr>
            <p:spPr>
              <a:xfrm rot="10800000">
                <a:off x="232200" y="-49400"/>
                <a:ext cx="0" cy="28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2" name="Google Shape;272;p28"/>
              <p:cNvCxnSpPr/>
              <p:nvPr/>
            </p:nvCxnSpPr>
            <p:spPr>
              <a:xfrm rot="10800000">
                <a:off x="8911200" y="4917300"/>
                <a:ext cx="0" cy="28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5" name="Google Shape;275;p29"/>
          <p:cNvGrpSpPr/>
          <p:nvPr/>
        </p:nvGrpSpPr>
        <p:grpSpPr>
          <a:xfrm>
            <a:off x="232200" y="232800"/>
            <a:ext cx="9045000" cy="4975500"/>
            <a:chOff x="232200" y="232800"/>
            <a:chExt cx="9045000" cy="4975500"/>
          </a:xfrm>
        </p:grpSpPr>
        <p:sp>
          <p:nvSpPr>
            <p:cNvPr id="276" name="Google Shape;276;p29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7" name="Google Shape;277;p29"/>
            <p:cNvCxnSpPr/>
            <p:nvPr/>
          </p:nvCxnSpPr>
          <p:spPr>
            <a:xfrm>
              <a:off x="8911200" y="232800"/>
              <a:ext cx="366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" name="Google Shape;278;p29"/>
            <p:cNvCxnSpPr/>
            <p:nvPr/>
          </p:nvCxnSpPr>
          <p:spPr>
            <a:xfrm>
              <a:off x="232200" y="4917300"/>
              <a:ext cx="1200" cy="291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gtree Black"/>
              <a:buNone/>
              <a:defRPr sz="28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59" r:id="rId5"/>
    <p:sldLayoutId id="2147483664" r:id="rId6"/>
    <p:sldLayoutId id="2147483669" r:id="rId7"/>
    <p:sldLayoutId id="2147483674" r:id="rId8"/>
    <p:sldLayoutId id="2147483675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802.05054.pdf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3"/>
          <p:cNvSpPr txBox="1">
            <a:spLocks noGrp="1"/>
          </p:cNvSpPr>
          <p:nvPr>
            <p:ph type="ctrTitle"/>
          </p:nvPr>
        </p:nvSpPr>
        <p:spPr>
          <a:xfrm>
            <a:off x="1087125" y="1670212"/>
            <a:ext cx="7275210" cy="16186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GEP-PG: Decoupling Exploration and Exploitation in Deep Reinforcement Learning Algorithms</a:t>
            </a:r>
            <a:endParaRPr dirty="0"/>
          </a:p>
        </p:txBody>
      </p:sp>
      <p:sp>
        <p:nvSpPr>
          <p:cNvPr id="290" name="Google Shape;290;p33"/>
          <p:cNvSpPr txBox="1">
            <a:spLocks noGrp="1"/>
          </p:cNvSpPr>
          <p:nvPr>
            <p:ph type="subTitle" idx="1"/>
          </p:nvPr>
        </p:nvSpPr>
        <p:spPr>
          <a:xfrm>
            <a:off x="976512" y="3288889"/>
            <a:ext cx="58974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Cédric Colas       Olivier </a:t>
            </a:r>
            <a:r>
              <a:rPr lang="fr-FR" dirty="0" err="1"/>
              <a:t>Sigaud</a:t>
            </a:r>
            <a:r>
              <a:rPr lang="fr-FR" dirty="0"/>
              <a:t>        Pierre-Yves </a:t>
            </a:r>
            <a:r>
              <a:rPr lang="fr-FR" dirty="0" err="1"/>
              <a:t>Oudeyer</a:t>
            </a:r>
            <a:endParaRPr dirty="0"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>
          <a:extLst>
            <a:ext uri="{FF2B5EF4-FFF2-40B4-BE49-F238E27FC236}">
              <a16:creationId xmlns:a16="http://schemas.microsoft.com/office/drawing/2014/main" id="{72F02B6F-FF9D-7EC2-1A95-809C9BFA9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7">
            <a:extLst>
              <a:ext uri="{FF2B5EF4-FFF2-40B4-BE49-F238E27FC236}">
                <a16:creationId xmlns:a16="http://schemas.microsoft.com/office/drawing/2014/main" id="{CE590758-53DD-0250-15ED-2E005BD860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89501" y="263150"/>
            <a:ext cx="224145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Ouverture</a:t>
            </a:r>
            <a:endParaRPr dirty="0"/>
          </a:p>
        </p:txBody>
      </p:sp>
      <p:sp>
        <p:nvSpPr>
          <p:cNvPr id="553" name="Google Shape;553;p47">
            <a:extLst>
              <a:ext uri="{FF2B5EF4-FFF2-40B4-BE49-F238E27FC236}">
                <a16:creationId xmlns:a16="http://schemas.microsoft.com/office/drawing/2014/main" id="{0AA077E7-0CA3-5475-4306-74E362433B1E}"/>
              </a:ext>
            </a:extLst>
          </p:cNvPr>
          <p:cNvSpPr txBox="1">
            <a:spLocks noGrp="1"/>
          </p:cNvSpPr>
          <p:nvPr>
            <p:ph type="subTitle" idx="9"/>
          </p:nvPr>
        </p:nvSpPr>
        <p:spPr>
          <a:xfrm>
            <a:off x="235124" y="837422"/>
            <a:ext cx="3394866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Méthodes évolutionnaires</a:t>
            </a:r>
          </a:p>
        </p:txBody>
      </p:sp>
      <p:sp>
        <p:nvSpPr>
          <p:cNvPr id="16" name="Google Shape;553;p47">
            <a:extLst>
              <a:ext uri="{FF2B5EF4-FFF2-40B4-BE49-F238E27FC236}">
                <a16:creationId xmlns:a16="http://schemas.microsoft.com/office/drawing/2014/main" id="{2EC00C7F-1ED2-1A1D-D45A-7A61FBE32353}"/>
              </a:ext>
            </a:extLst>
          </p:cNvPr>
          <p:cNvSpPr txBox="1">
            <a:spLocks/>
          </p:cNvSpPr>
          <p:nvPr/>
        </p:nvSpPr>
        <p:spPr>
          <a:xfrm>
            <a:off x="4821741" y="822961"/>
            <a:ext cx="4076979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19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marL="0" indent="0"/>
            <a:r>
              <a:rPr lang="fr-FR" dirty="0"/>
              <a:t>Optimisation méthode gradient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3BB2409-F2DA-F0F2-2A0D-1E0F5439C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365" y="1366889"/>
            <a:ext cx="1732428" cy="313124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 : coins arrondis 6">
                <a:extLst>
                  <a:ext uri="{FF2B5EF4-FFF2-40B4-BE49-F238E27FC236}">
                    <a16:creationId xmlns:a16="http://schemas.microsoft.com/office/drawing/2014/main" id="{EB3E0515-3B6D-602A-23C9-579B803064F1}"/>
                  </a:ext>
                </a:extLst>
              </p:cNvPr>
              <p:cNvSpPr/>
              <p:nvPr/>
            </p:nvSpPr>
            <p:spPr>
              <a:xfrm>
                <a:off x="2368373" y="4038111"/>
                <a:ext cx="1356162" cy="460025"/>
              </a:xfrm>
              <a:prstGeom prst="roundRect">
                <a:avLst/>
              </a:prstGeom>
              <a:solidFill>
                <a:srgbClr val="64B2D5"/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𝑅𝑒𝑝𝑙𝑎𝑦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𝐵𝑢𝑓𝑓𝑒𝑟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" name="Rectangle : coins arrondis 6">
                <a:extLst>
                  <a:ext uri="{FF2B5EF4-FFF2-40B4-BE49-F238E27FC236}">
                    <a16:creationId xmlns:a16="http://schemas.microsoft.com/office/drawing/2014/main" id="{EB3E0515-3B6D-602A-23C9-579B803064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8373" y="4038111"/>
                <a:ext cx="1356162" cy="460025"/>
              </a:xfrm>
              <a:prstGeom prst="roundRect">
                <a:avLst/>
              </a:prstGeom>
              <a:blipFill>
                <a:blip r:embed="rId4"/>
                <a:stretch>
                  <a:fillRect l="-1339"/>
                </a:stretch>
              </a:blipFill>
              <a:ln w="9525"/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ZoneTexte 7">
            <a:extLst>
              <a:ext uri="{FF2B5EF4-FFF2-40B4-BE49-F238E27FC236}">
                <a16:creationId xmlns:a16="http://schemas.microsoft.com/office/drawing/2014/main" id="{EF3D95AC-B535-54C0-E72F-9930BAC29AF3}"/>
              </a:ext>
            </a:extLst>
          </p:cNvPr>
          <p:cNvSpPr txBox="1"/>
          <p:nvPr/>
        </p:nvSpPr>
        <p:spPr>
          <a:xfrm>
            <a:off x="2462918" y="2416375"/>
            <a:ext cx="11670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Novelty</a:t>
            </a:r>
            <a:r>
              <a:rPr lang="fr-FR" dirty="0"/>
              <a:t> </a:t>
            </a:r>
            <a:r>
              <a:rPr lang="fr-FR" dirty="0" err="1"/>
              <a:t>Search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Quality</a:t>
            </a:r>
            <a:r>
              <a:rPr lang="fr-FR" dirty="0"/>
              <a:t> Diversity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8ED6BF9-8B98-972D-66BC-95D2437BB660}"/>
              </a:ext>
            </a:extLst>
          </p:cNvPr>
          <p:cNvSpPr txBox="1"/>
          <p:nvPr/>
        </p:nvSpPr>
        <p:spPr>
          <a:xfrm>
            <a:off x="2758692" y="1391213"/>
            <a:ext cx="1261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GEP</a:t>
            </a:r>
          </a:p>
        </p:txBody>
      </p:sp>
      <p:sp>
        <p:nvSpPr>
          <p:cNvPr id="13" name="Flèche : bas 12">
            <a:extLst>
              <a:ext uri="{FF2B5EF4-FFF2-40B4-BE49-F238E27FC236}">
                <a16:creationId xmlns:a16="http://schemas.microsoft.com/office/drawing/2014/main" id="{796751E5-C0F9-282D-52C8-D8A07A5675E0}"/>
              </a:ext>
            </a:extLst>
          </p:cNvPr>
          <p:cNvSpPr/>
          <p:nvPr/>
        </p:nvSpPr>
        <p:spPr>
          <a:xfrm>
            <a:off x="2903579" y="1843398"/>
            <a:ext cx="285750" cy="4926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52" name="Picture 4" descr="First approximation process of K-FAC | Download Scientific Diagram">
            <a:extLst>
              <a:ext uri="{FF2B5EF4-FFF2-40B4-BE49-F238E27FC236}">
                <a16:creationId xmlns:a16="http://schemas.microsoft.com/office/drawing/2014/main" id="{69BB8CFE-7144-8380-2F28-8B1F971F4E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14"/>
          <a:stretch/>
        </p:blipFill>
        <p:spPr bwMode="auto">
          <a:xfrm>
            <a:off x="6242951" y="3104758"/>
            <a:ext cx="1451322" cy="1419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C1B92C84-C1F7-0874-9BA5-E7B42C0316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3033" y="1329715"/>
            <a:ext cx="1181240" cy="1181240"/>
          </a:xfrm>
          <a:prstGeom prst="rect">
            <a:avLst/>
          </a:prstGeom>
        </p:spPr>
      </p:pic>
      <p:sp>
        <p:nvSpPr>
          <p:cNvPr id="18" name="Flèche : bas 17">
            <a:extLst>
              <a:ext uri="{FF2B5EF4-FFF2-40B4-BE49-F238E27FC236}">
                <a16:creationId xmlns:a16="http://schemas.microsoft.com/office/drawing/2014/main" id="{29A8EA15-242F-E828-EE00-1C63F7BBC163}"/>
              </a:ext>
            </a:extLst>
          </p:cNvPr>
          <p:cNvSpPr/>
          <p:nvPr/>
        </p:nvSpPr>
        <p:spPr>
          <a:xfrm>
            <a:off x="6825737" y="2454373"/>
            <a:ext cx="285750" cy="4926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EC56D37-6584-7683-2BE7-AE7485DE1405}"/>
              </a:ext>
            </a:extLst>
          </p:cNvPr>
          <p:cNvSpPr txBox="1"/>
          <p:nvPr/>
        </p:nvSpPr>
        <p:spPr>
          <a:xfrm>
            <a:off x="5354589" y="1681220"/>
            <a:ext cx="1261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DDPG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0EE6CE9B-2285-4756-1BAB-0757CC8200C3}"/>
              </a:ext>
            </a:extLst>
          </p:cNvPr>
          <p:cNvSpPr txBox="1"/>
          <p:nvPr/>
        </p:nvSpPr>
        <p:spPr>
          <a:xfrm>
            <a:off x="5356785" y="3611590"/>
            <a:ext cx="1261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ACKTR</a:t>
            </a:r>
          </a:p>
        </p:txBody>
      </p:sp>
    </p:spTree>
    <p:extLst>
      <p:ext uri="{BB962C8B-B14F-4D97-AF65-F5344CB8AC3E}">
        <p14:creationId xmlns:p14="http://schemas.microsoft.com/office/powerpoint/2010/main" val="1777236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"/>
          <p:cNvSpPr txBox="1">
            <a:spLocks noGrp="1"/>
          </p:cNvSpPr>
          <p:nvPr>
            <p:ph type="title"/>
          </p:nvPr>
        </p:nvSpPr>
        <p:spPr>
          <a:xfrm>
            <a:off x="1216475" y="1977150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Merci !</a:t>
            </a:r>
            <a:endParaRPr dirty="0"/>
          </a:p>
        </p:txBody>
      </p:sp>
      <p:sp>
        <p:nvSpPr>
          <p:cNvPr id="330" name="Google Shape;330;p36"/>
          <p:cNvSpPr txBox="1">
            <a:spLocks noGrp="1"/>
          </p:cNvSpPr>
          <p:nvPr>
            <p:ph type="subTitle" idx="1"/>
          </p:nvPr>
        </p:nvSpPr>
        <p:spPr>
          <a:xfrm>
            <a:off x="1216475" y="2730750"/>
            <a:ext cx="50676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Avez-vous des questions ?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p63"/>
          <p:cNvSpPr txBox="1">
            <a:spLocks noGrp="1"/>
          </p:cNvSpPr>
          <p:nvPr>
            <p:ph type="title"/>
          </p:nvPr>
        </p:nvSpPr>
        <p:spPr>
          <a:xfrm>
            <a:off x="722326" y="445025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1252" name="Google Shape;1252;p63"/>
          <p:cNvSpPr txBox="1">
            <a:spLocks noGrp="1"/>
          </p:cNvSpPr>
          <p:nvPr>
            <p:ph type="subTitle" idx="1"/>
          </p:nvPr>
        </p:nvSpPr>
        <p:spPr>
          <a:xfrm>
            <a:off x="713175" y="1421525"/>
            <a:ext cx="5945400" cy="26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 dirty="0"/>
              <a:t>Papier</a:t>
            </a:r>
            <a:endParaRPr b="1" dirty="0"/>
          </a:p>
          <a:p>
            <a:pPr marL="241300" indent="-203200">
              <a:spcBef>
                <a:spcPts val="300"/>
              </a:spcBef>
              <a:buFont typeface="Inter"/>
              <a:buChar char="●"/>
            </a:pPr>
            <a:r>
              <a:rPr lang="fr-FR" b="0" i="0" dirty="0">
                <a:solidFill>
                  <a:srgbClr val="1D2125"/>
                </a:solidFill>
                <a:effectLst/>
                <a:latin typeface="-apple-system"/>
              </a:rPr>
              <a:t>C Colas, O </a:t>
            </a:r>
            <a:r>
              <a:rPr lang="fr-FR" b="0" i="0" dirty="0" err="1">
                <a:solidFill>
                  <a:srgbClr val="1D2125"/>
                </a:solidFill>
                <a:effectLst/>
                <a:latin typeface="-apple-system"/>
              </a:rPr>
              <a:t>Sigaud</a:t>
            </a:r>
            <a:r>
              <a:rPr lang="fr-FR" b="0" i="0" dirty="0">
                <a:solidFill>
                  <a:srgbClr val="1D2125"/>
                </a:solidFill>
                <a:effectLst/>
                <a:latin typeface="-apple-system"/>
              </a:rPr>
              <a:t>, PY </a:t>
            </a:r>
            <a:r>
              <a:rPr lang="fr-FR" b="0" i="0" dirty="0" err="1">
                <a:solidFill>
                  <a:srgbClr val="1D2125"/>
                </a:solidFill>
                <a:effectLst/>
                <a:latin typeface="-apple-system"/>
              </a:rPr>
              <a:t>Oudeyer</a:t>
            </a:r>
            <a:r>
              <a:rPr lang="fr-FR" b="0" i="0" dirty="0">
                <a:solidFill>
                  <a:srgbClr val="1D2125"/>
                </a:solidFill>
                <a:effectLst/>
                <a:latin typeface="-apple-system"/>
              </a:rPr>
              <a:t> (2018) </a:t>
            </a:r>
            <a:r>
              <a:rPr lang="fr-FR" b="0" i="0" u="none" strike="noStrike" dirty="0">
                <a:solidFill>
                  <a:srgbClr val="0F6CBF"/>
                </a:solidFill>
                <a:effectLst/>
                <a:latin typeface="-apple-system"/>
                <a:hlinkClick r:id="rId3"/>
              </a:rPr>
              <a:t>GEP-PG: </a:t>
            </a:r>
            <a:r>
              <a:rPr lang="fr-FR" b="0" i="0" u="none" strike="noStrike" dirty="0" err="1">
                <a:solidFill>
                  <a:srgbClr val="0F6CBF"/>
                </a:solidFill>
                <a:effectLst/>
                <a:latin typeface="-apple-system"/>
                <a:hlinkClick r:id="rId3"/>
              </a:rPr>
              <a:t>Decoupling</a:t>
            </a:r>
            <a:r>
              <a:rPr lang="fr-FR" b="0" i="0" u="none" strike="noStrike" dirty="0">
                <a:solidFill>
                  <a:srgbClr val="0F6CBF"/>
                </a:solidFill>
                <a:effectLst/>
                <a:latin typeface="-apple-system"/>
                <a:hlinkClick r:id="rId3"/>
              </a:rPr>
              <a:t> Exploration and Exploitation in Deep </a:t>
            </a:r>
            <a:r>
              <a:rPr lang="fr-FR" b="0" i="0" u="none" strike="noStrike" dirty="0" err="1">
                <a:solidFill>
                  <a:srgbClr val="0F6CBF"/>
                </a:solidFill>
                <a:effectLst/>
                <a:latin typeface="-apple-system"/>
                <a:hlinkClick r:id="rId3"/>
              </a:rPr>
              <a:t>Reinforcement</a:t>
            </a:r>
            <a:r>
              <a:rPr lang="fr-FR" b="0" i="0" u="none" strike="noStrike" dirty="0">
                <a:solidFill>
                  <a:srgbClr val="0F6CBF"/>
                </a:solidFill>
                <a:effectLst/>
                <a:latin typeface="-apple-system"/>
                <a:hlinkClick r:id="rId3"/>
              </a:rPr>
              <a:t> Learning </a:t>
            </a:r>
            <a:r>
              <a:rPr lang="fr-FR" b="0" i="0" u="none" strike="noStrike" dirty="0" err="1">
                <a:solidFill>
                  <a:srgbClr val="0F6CBF"/>
                </a:solidFill>
                <a:effectLst/>
                <a:latin typeface="-apple-system"/>
                <a:hlinkClick r:id="rId3"/>
              </a:rPr>
              <a:t>Algorithms</a:t>
            </a:r>
            <a:r>
              <a:rPr lang="fr-FR" b="0" i="0" dirty="0">
                <a:solidFill>
                  <a:srgbClr val="1D2125"/>
                </a:solidFill>
                <a:effectLst/>
                <a:latin typeface="-apple-system"/>
              </a:rPr>
              <a:t> International </a:t>
            </a:r>
            <a:r>
              <a:rPr lang="fr-FR" b="0" i="0" dirty="0" err="1">
                <a:solidFill>
                  <a:srgbClr val="1D2125"/>
                </a:solidFill>
                <a:effectLst/>
                <a:latin typeface="-apple-system"/>
              </a:rPr>
              <a:t>Conference</a:t>
            </a:r>
            <a:r>
              <a:rPr lang="fr-FR" b="0" i="0" dirty="0">
                <a:solidFill>
                  <a:srgbClr val="1D2125"/>
                </a:solidFill>
                <a:effectLst/>
                <a:latin typeface="-apple-system"/>
              </a:rPr>
              <a:t> in Machine Learning (ICML)</a:t>
            </a:r>
          </a:p>
          <a:p>
            <a:pPr marL="241300" lvl="0" indent="-203200" algn="l" rtl="0">
              <a:spcBef>
                <a:spcPts val="300"/>
              </a:spcBef>
              <a:spcAft>
                <a:spcPts val="0"/>
              </a:spcAft>
              <a:buSzPts val="1200"/>
              <a:buFont typeface="Inter"/>
              <a:buChar char="●"/>
            </a:pPr>
            <a:endParaRPr lang="fr-FR" u="sng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 dirty="0"/>
              <a:t>Schémas</a:t>
            </a:r>
            <a:endParaRPr b="1" dirty="0"/>
          </a:p>
          <a:p>
            <a:pPr marL="241300" lvl="0" indent="-203200" algn="l" rtl="0">
              <a:spcBef>
                <a:spcPts val="300"/>
              </a:spcBef>
              <a:spcAft>
                <a:spcPts val="0"/>
              </a:spcAft>
              <a:buSzPts val="1200"/>
              <a:buFont typeface="Inter"/>
              <a:buChar char="●"/>
            </a:pPr>
            <a:r>
              <a:rPr lang="fr-FR" u="sng" dirty="0"/>
              <a:t>https://www.youtube.com/@OlivierSigaud</a:t>
            </a:r>
            <a:endParaRPr lang="en-US" u="sng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4" name="Google Shape;304;p35"/>
          <p:cNvCxnSpPr>
            <a:stCxn id="305" idx="1"/>
          </p:cNvCxnSpPr>
          <p:nvPr/>
        </p:nvCxnSpPr>
        <p:spPr>
          <a:xfrm rot="10800000">
            <a:off x="-167825" y="3160425"/>
            <a:ext cx="6304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6" name="Google Shape;306;p35"/>
          <p:cNvCxnSpPr>
            <a:stCxn id="307" idx="3"/>
          </p:cNvCxnSpPr>
          <p:nvPr/>
        </p:nvCxnSpPr>
        <p:spPr>
          <a:xfrm>
            <a:off x="1285275" y="1502500"/>
            <a:ext cx="8009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8" name="Google Shape;308;p35"/>
          <p:cNvSpPr txBox="1">
            <a:spLocks noGrp="1"/>
          </p:cNvSpPr>
          <p:nvPr>
            <p:ph type="title"/>
          </p:nvPr>
        </p:nvSpPr>
        <p:spPr>
          <a:xfrm>
            <a:off x="6632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des matières</a:t>
            </a:r>
            <a:endParaRPr dirty="0"/>
          </a:p>
        </p:txBody>
      </p:sp>
      <p:sp>
        <p:nvSpPr>
          <p:cNvPr id="307" name="Google Shape;307;p35"/>
          <p:cNvSpPr txBox="1">
            <a:spLocks noGrp="1"/>
          </p:cNvSpPr>
          <p:nvPr>
            <p:ph type="title" idx="5"/>
          </p:nvPr>
        </p:nvSpPr>
        <p:spPr>
          <a:xfrm>
            <a:off x="919575" y="1319650"/>
            <a:ext cx="36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13" name="Google Shape;313;p35"/>
          <p:cNvSpPr txBox="1">
            <a:spLocks noGrp="1"/>
          </p:cNvSpPr>
          <p:nvPr>
            <p:ph type="title" idx="6"/>
          </p:nvPr>
        </p:nvSpPr>
        <p:spPr>
          <a:xfrm>
            <a:off x="3509050" y="2977575"/>
            <a:ext cx="36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14" name="Google Shape;314;p35"/>
          <p:cNvSpPr txBox="1">
            <a:spLocks noGrp="1"/>
          </p:cNvSpPr>
          <p:nvPr>
            <p:ph type="title" idx="7"/>
          </p:nvPr>
        </p:nvSpPr>
        <p:spPr>
          <a:xfrm>
            <a:off x="919575" y="2977575"/>
            <a:ext cx="36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15" name="Google Shape;315;p35"/>
          <p:cNvSpPr txBox="1">
            <a:spLocks noGrp="1"/>
          </p:cNvSpPr>
          <p:nvPr>
            <p:ph type="title" idx="8"/>
          </p:nvPr>
        </p:nvSpPr>
        <p:spPr>
          <a:xfrm>
            <a:off x="3528275" y="1319650"/>
            <a:ext cx="36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05" name="Google Shape;305;p35"/>
          <p:cNvSpPr txBox="1">
            <a:spLocks noGrp="1"/>
          </p:cNvSpPr>
          <p:nvPr>
            <p:ph type="title" idx="14"/>
          </p:nvPr>
        </p:nvSpPr>
        <p:spPr>
          <a:xfrm>
            <a:off x="6136975" y="2977575"/>
            <a:ext cx="36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318" name="Google Shape;318;p35"/>
          <p:cNvSpPr txBox="1">
            <a:spLocks noGrp="1"/>
          </p:cNvSpPr>
          <p:nvPr>
            <p:ph type="title" idx="15"/>
          </p:nvPr>
        </p:nvSpPr>
        <p:spPr>
          <a:xfrm>
            <a:off x="6136975" y="1319650"/>
            <a:ext cx="36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19" name="Google Shape;319;p35"/>
          <p:cNvSpPr txBox="1">
            <a:spLocks noGrp="1"/>
          </p:cNvSpPr>
          <p:nvPr>
            <p:ph type="subTitle" idx="16"/>
          </p:nvPr>
        </p:nvSpPr>
        <p:spPr>
          <a:xfrm>
            <a:off x="788675" y="1848775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Problématique</a:t>
            </a:r>
            <a:endParaRPr dirty="0"/>
          </a:p>
        </p:txBody>
      </p:sp>
      <p:sp>
        <p:nvSpPr>
          <p:cNvPr id="320" name="Google Shape;320;p35"/>
          <p:cNvSpPr txBox="1">
            <a:spLocks noGrp="1"/>
          </p:cNvSpPr>
          <p:nvPr>
            <p:ph type="subTitle" idx="17"/>
          </p:nvPr>
        </p:nvSpPr>
        <p:spPr>
          <a:xfrm>
            <a:off x="788675" y="3746843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Contexte de l’expérience</a:t>
            </a:r>
            <a:endParaRPr dirty="0"/>
          </a:p>
        </p:txBody>
      </p:sp>
      <p:sp>
        <p:nvSpPr>
          <p:cNvPr id="321" name="Google Shape;321;p35"/>
          <p:cNvSpPr txBox="1">
            <a:spLocks noGrp="1"/>
          </p:cNvSpPr>
          <p:nvPr>
            <p:ph type="subTitle" idx="18"/>
          </p:nvPr>
        </p:nvSpPr>
        <p:spPr>
          <a:xfrm>
            <a:off x="3418500" y="3786840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Méthodologie d’évaluation</a:t>
            </a:r>
            <a:endParaRPr dirty="0"/>
          </a:p>
        </p:txBody>
      </p:sp>
      <p:sp>
        <p:nvSpPr>
          <p:cNvPr id="322" name="Google Shape;322;p35"/>
          <p:cNvSpPr txBox="1">
            <a:spLocks noGrp="1"/>
          </p:cNvSpPr>
          <p:nvPr>
            <p:ph type="subTitle" idx="19"/>
          </p:nvPr>
        </p:nvSpPr>
        <p:spPr>
          <a:xfrm>
            <a:off x="3418500" y="1848775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Etat de l’art</a:t>
            </a:r>
            <a:endParaRPr dirty="0"/>
          </a:p>
        </p:txBody>
      </p:sp>
      <p:sp>
        <p:nvSpPr>
          <p:cNvPr id="323" name="Google Shape;323;p35"/>
          <p:cNvSpPr txBox="1">
            <a:spLocks noGrp="1"/>
          </p:cNvSpPr>
          <p:nvPr>
            <p:ph type="subTitle" idx="20"/>
          </p:nvPr>
        </p:nvSpPr>
        <p:spPr>
          <a:xfrm>
            <a:off x="6048325" y="3503023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Conclusions</a:t>
            </a:r>
            <a:endParaRPr dirty="0"/>
          </a:p>
        </p:txBody>
      </p:sp>
      <p:sp>
        <p:nvSpPr>
          <p:cNvPr id="324" name="Google Shape;324;p35"/>
          <p:cNvSpPr txBox="1">
            <a:spLocks noGrp="1"/>
          </p:cNvSpPr>
          <p:nvPr>
            <p:ph type="subTitle" idx="21"/>
          </p:nvPr>
        </p:nvSpPr>
        <p:spPr>
          <a:xfrm>
            <a:off x="6048325" y="1848775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Aproche GEP-PG</a:t>
            </a:r>
            <a:endParaRPr dirty="0"/>
          </a:p>
        </p:txBody>
      </p:sp>
      <p:sp>
        <p:nvSpPr>
          <p:cNvPr id="2" name="Google Shape;323;p35">
            <a:extLst>
              <a:ext uri="{FF2B5EF4-FFF2-40B4-BE49-F238E27FC236}">
                <a16:creationId xmlns:a16="http://schemas.microsoft.com/office/drawing/2014/main" id="{E1FC92FD-519A-5618-2D74-5E06173F58CB}"/>
              </a:ext>
            </a:extLst>
          </p:cNvPr>
          <p:cNvSpPr txBox="1">
            <a:spLocks/>
          </p:cNvSpPr>
          <p:nvPr/>
        </p:nvSpPr>
        <p:spPr>
          <a:xfrm>
            <a:off x="6319825" y="4088898"/>
            <a:ext cx="2305500" cy="3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18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Corbel" panose="020B0503020204020204" pitchFamily="34" charset="0"/>
              </a:rPr>
              <a:t>Résultats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Corbel" panose="020B0503020204020204" pitchFamily="34" charset="0"/>
              </a:rPr>
              <a:t>Ouverture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7"/>
          <p:cNvSpPr txBox="1">
            <a:spLocks noGrp="1"/>
          </p:cNvSpPr>
          <p:nvPr>
            <p:ph type="title"/>
          </p:nvPr>
        </p:nvSpPr>
        <p:spPr>
          <a:xfrm>
            <a:off x="3148730" y="307257"/>
            <a:ext cx="275915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Problématique</a:t>
            </a:r>
            <a:endParaRPr dirty="0"/>
          </a:p>
        </p:txBody>
      </p:sp>
      <p:sp>
        <p:nvSpPr>
          <p:cNvPr id="544" name="Google Shape;544;p47"/>
          <p:cNvSpPr txBox="1">
            <a:spLocks noGrp="1"/>
          </p:cNvSpPr>
          <p:nvPr>
            <p:ph type="subTitle" idx="1"/>
          </p:nvPr>
        </p:nvSpPr>
        <p:spPr>
          <a:xfrm>
            <a:off x="872946" y="2016609"/>
            <a:ext cx="2199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Bonnes capacités d’exploration</a:t>
            </a:r>
            <a:endParaRPr dirty="0"/>
          </a:p>
        </p:txBody>
      </p:sp>
      <p:sp>
        <p:nvSpPr>
          <p:cNvPr id="548" name="Google Shape;548;p47"/>
          <p:cNvSpPr txBox="1">
            <a:spLocks noGrp="1"/>
          </p:cNvSpPr>
          <p:nvPr>
            <p:ph type="subTitle" idx="7"/>
          </p:nvPr>
        </p:nvSpPr>
        <p:spPr>
          <a:xfrm>
            <a:off x="273449" y="1483572"/>
            <a:ext cx="3190847" cy="63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Méthodes </a:t>
            </a:r>
            <a:r>
              <a:rPr lang="fr-FR" dirty="0"/>
              <a:t>évolutionnaires</a:t>
            </a:r>
            <a:r>
              <a:rPr lang="en" dirty="0"/>
              <a:t> et développementales</a:t>
            </a:r>
            <a:endParaRPr dirty="0"/>
          </a:p>
        </p:txBody>
      </p:sp>
      <p:sp>
        <p:nvSpPr>
          <p:cNvPr id="553" name="Google Shape;553;p47"/>
          <p:cNvSpPr txBox="1">
            <a:spLocks noGrp="1"/>
          </p:cNvSpPr>
          <p:nvPr>
            <p:ph type="subTitle" idx="9"/>
          </p:nvPr>
        </p:nvSpPr>
        <p:spPr>
          <a:xfrm>
            <a:off x="5687413" y="1590727"/>
            <a:ext cx="3394866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Méthodes basées sur le descente de grandient</a:t>
            </a:r>
            <a:endParaRPr dirty="0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FCA7C8A6-B1DE-F671-EEAA-DFC858693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75" y="2163638"/>
            <a:ext cx="256065" cy="256065"/>
          </a:xfrm>
          <a:prstGeom prst="rect">
            <a:avLst/>
          </a:prstGeom>
        </p:spPr>
      </p:pic>
      <p:sp>
        <p:nvSpPr>
          <p:cNvPr id="20" name="Google Shape;544;p47">
            <a:extLst>
              <a:ext uri="{FF2B5EF4-FFF2-40B4-BE49-F238E27FC236}">
                <a16:creationId xmlns:a16="http://schemas.microsoft.com/office/drawing/2014/main" id="{D2D96A55-1440-F247-69CD-003F13E561ED}"/>
              </a:ext>
            </a:extLst>
          </p:cNvPr>
          <p:cNvSpPr txBox="1">
            <a:spLocks/>
          </p:cNvSpPr>
          <p:nvPr/>
        </p:nvSpPr>
        <p:spPr>
          <a:xfrm>
            <a:off x="6341817" y="2087644"/>
            <a:ext cx="2199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/>
            <a:r>
              <a:rPr lang="fr-FR" dirty="0"/>
              <a:t>Bonne capacité d’optimisation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94FE339C-9B39-6836-23B1-9F8A6444C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546" y="2234673"/>
            <a:ext cx="256065" cy="256065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B31338EF-B55F-9208-395E-BD193AF447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078" y="2854441"/>
            <a:ext cx="174509" cy="174509"/>
          </a:xfrm>
          <a:prstGeom prst="rect">
            <a:avLst/>
          </a:prstGeom>
        </p:spPr>
      </p:pic>
      <p:sp>
        <p:nvSpPr>
          <p:cNvPr id="24" name="Google Shape;544;p47">
            <a:extLst>
              <a:ext uri="{FF2B5EF4-FFF2-40B4-BE49-F238E27FC236}">
                <a16:creationId xmlns:a16="http://schemas.microsoft.com/office/drawing/2014/main" id="{03460C18-B200-6872-D2CB-9F3506A2872D}"/>
              </a:ext>
            </a:extLst>
          </p:cNvPr>
          <p:cNvSpPr txBox="1">
            <a:spLocks/>
          </p:cNvSpPr>
          <p:nvPr/>
        </p:nvSpPr>
        <p:spPr>
          <a:xfrm>
            <a:off x="821740" y="2626398"/>
            <a:ext cx="2199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/>
            <a:r>
              <a:rPr lang="fr-FR" dirty="0"/>
              <a:t>Peu robuste au fine-tuning</a:t>
            </a:r>
          </a:p>
        </p:txBody>
      </p:sp>
      <p:sp>
        <p:nvSpPr>
          <p:cNvPr id="28" name="Google Shape;544;p47">
            <a:extLst>
              <a:ext uri="{FF2B5EF4-FFF2-40B4-BE49-F238E27FC236}">
                <a16:creationId xmlns:a16="http://schemas.microsoft.com/office/drawing/2014/main" id="{F8609977-CA88-CC1B-89C6-1AED41A2181B}"/>
              </a:ext>
            </a:extLst>
          </p:cNvPr>
          <p:cNvSpPr txBox="1">
            <a:spLocks/>
          </p:cNvSpPr>
          <p:nvPr/>
        </p:nvSpPr>
        <p:spPr>
          <a:xfrm>
            <a:off x="6291246" y="2669300"/>
            <a:ext cx="2199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/>
            <a:r>
              <a:rPr lang="fr-FR" dirty="0"/>
              <a:t>Peu robuste récompenses rares ou trompeuses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2252DA77-80D0-BB76-A097-1A47ECF03F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8354" y="1370704"/>
            <a:ext cx="2065199" cy="861135"/>
          </a:xfrm>
          <a:prstGeom prst="rect">
            <a:avLst/>
          </a:prstGeom>
        </p:spPr>
      </p:pic>
      <p:sp>
        <p:nvSpPr>
          <p:cNvPr id="31" name="Google Shape;544;p47">
            <a:extLst>
              <a:ext uri="{FF2B5EF4-FFF2-40B4-BE49-F238E27FC236}">
                <a16:creationId xmlns:a16="http://schemas.microsoft.com/office/drawing/2014/main" id="{D5C26E7A-2C2F-519C-1F09-9B6D7A46E3A8}"/>
              </a:ext>
            </a:extLst>
          </p:cNvPr>
          <p:cNvSpPr txBox="1">
            <a:spLocks/>
          </p:cNvSpPr>
          <p:nvPr/>
        </p:nvSpPr>
        <p:spPr>
          <a:xfrm>
            <a:off x="2993232" y="2462604"/>
            <a:ext cx="2850356" cy="916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/>
            <a:r>
              <a:rPr lang="fr-FR" dirty="0"/>
              <a:t>Espaces action et état multidimensionnels et continus</a:t>
            </a:r>
          </a:p>
        </p:txBody>
      </p:sp>
      <p:pic>
        <p:nvPicPr>
          <p:cNvPr id="512" name="Image 511">
            <a:extLst>
              <a:ext uri="{FF2B5EF4-FFF2-40B4-BE49-F238E27FC236}">
                <a16:creationId xmlns:a16="http://schemas.microsoft.com/office/drawing/2014/main" id="{B0938542-4D1A-B41D-ECC4-C8F62329DD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0068" y="2846619"/>
            <a:ext cx="174509" cy="174509"/>
          </a:xfrm>
          <a:prstGeom prst="rect">
            <a:avLst/>
          </a:prstGeom>
        </p:spPr>
      </p:pic>
      <p:sp>
        <p:nvSpPr>
          <p:cNvPr id="513" name="Google Shape;548;p47">
            <a:extLst>
              <a:ext uri="{FF2B5EF4-FFF2-40B4-BE49-F238E27FC236}">
                <a16:creationId xmlns:a16="http://schemas.microsoft.com/office/drawing/2014/main" id="{C3E4F4B9-A3DA-46EB-D9B0-C04284F12EA1}"/>
              </a:ext>
            </a:extLst>
          </p:cNvPr>
          <p:cNvSpPr txBox="1">
            <a:spLocks/>
          </p:cNvSpPr>
          <p:nvPr/>
        </p:nvSpPr>
        <p:spPr>
          <a:xfrm>
            <a:off x="461800" y="3992508"/>
            <a:ext cx="7924962" cy="598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19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marL="0" indent="0"/>
            <a:r>
              <a:rPr lang="fr-FR" sz="2200" dirty="0"/>
              <a:t>Comment combiner bonne exploration et bonne exploitation?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22C6013-4A30-D580-62CA-013CE4DE73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6107" y="805740"/>
            <a:ext cx="531019" cy="53101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2EA469B-80BF-8B86-C353-E4D690198B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23896" y="914704"/>
            <a:ext cx="395288" cy="39528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>
          <a:extLst>
            <a:ext uri="{FF2B5EF4-FFF2-40B4-BE49-F238E27FC236}">
              <a16:creationId xmlns:a16="http://schemas.microsoft.com/office/drawing/2014/main" id="{9187015C-CA6D-1683-12C6-C44FA3F07E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7">
            <a:extLst>
              <a:ext uri="{FF2B5EF4-FFF2-40B4-BE49-F238E27FC236}">
                <a16:creationId xmlns:a16="http://schemas.microsoft.com/office/drawing/2014/main" id="{573E5565-23C7-2F79-6CEA-AE65AD9323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23317" y="265890"/>
            <a:ext cx="219018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Etat de l’art</a:t>
            </a:r>
            <a:endParaRPr dirty="0"/>
          </a:p>
        </p:txBody>
      </p:sp>
      <p:sp>
        <p:nvSpPr>
          <p:cNvPr id="548" name="Google Shape;548;p47">
            <a:extLst>
              <a:ext uri="{FF2B5EF4-FFF2-40B4-BE49-F238E27FC236}">
                <a16:creationId xmlns:a16="http://schemas.microsoft.com/office/drawing/2014/main" id="{6F71748B-3D7A-6FC1-90A5-A6E1AB365ADB}"/>
              </a:ext>
            </a:extLst>
          </p:cNvPr>
          <p:cNvSpPr txBox="1">
            <a:spLocks noGrp="1"/>
          </p:cNvSpPr>
          <p:nvPr>
            <p:ph type="subTitle" idx="7"/>
          </p:nvPr>
        </p:nvSpPr>
        <p:spPr>
          <a:xfrm>
            <a:off x="480928" y="1265633"/>
            <a:ext cx="3358558" cy="63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GEP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Goal Exploration </a:t>
            </a:r>
            <a:r>
              <a:rPr lang="fr-FR" dirty="0" err="1"/>
              <a:t>Processes</a:t>
            </a:r>
            <a:endParaRPr dirty="0"/>
          </a:p>
        </p:txBody>
      </p:sp>
      <p:sp>
        <p:nvSpPr>
          <p:cNvPr id="553" name="Google Shape;553;p47">
            <a:extLst>
              <a:ext uri="{FF2B5EF4-FFF2-40B4-BE49-F238E27FC236}">
                <a16:creationId xmlns:a16="http://schemas.microsoft.com/office/drawing/2014/main" id="{14FC7DB0-FF23-854E-2B33-DFE3F1C12D21}"/>
              </a:ext>
            </a:extLst>
          </p:cNvPr>
          <p:cNvSpPr txBox="1">
            <a:spLocks noGrp="1"/>
          </p:cNvSpPr>
          <p:nvPr>
            <p:ph type="subTitle" idx="9"/>
          </p:nvPr>
        </p:nvSpPr>
        <p:spPr>
          <a:xfrm>
            <a:off x="5253505" y="1771586"/>
            <a:ext cx="3394866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DDPG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Deep deterministic Policy Gradient</a:t>
            </a:r>
            <a:endParaRPr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A05B8360-292A-70B4-1FB2-094740C81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469" y="2264186"/>
            <a:ext cx="2829275" cy="225187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 : coins arrondis 14">
                <a:extLst>
                  <a:ext uri="{FF2B5EF4-FFF2-40B4-BE49-F238E27FC236}">
                    <a16:creationId xmlns:a16="http://schemas.microsoft.com/office/drawing/2014/main" id="{47B5EC5E-F03F-0581-D5D7-0BCCDA280BEE}"/>
                  </a:ext>
                </a:extLst>
              </p:cNvPr>
              <p:cNvSpPr/>
              <p:nvPr/>
            </p:nvSpPr>
            <p:spPr>
              <a:xfrm>
                <a:off x="566656" y="2248849"/>
                <a:ext cx="871538" cy="445666"/>
              </a:xfrm>
              <a:prstGeom prst="roundRect">
                <a:avLst/>
              </a:prstGeom>
              <a:solidFill>
                <a:srgbClr val="1EA27C"/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5" name="Rectangle : coins arrondis 14">
                <a:extLst>
                  <a:ext uri="{FF2B5EF4-FFF2-40B4-BE49-F238E27FC236}">
                    <a16:creationId xmlns:a16="http://schemas.microsoft.com/office/drawing/2014/main" id="{47B5EC5E-F03F-0581-D5D7-0BCCDA280B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656" y="2248849"/>
                <a:ext cx="871538" cy="44566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 : coins arrondis 15">
                <a:extLst>
                  <a:ext uri="{FF2B5EF4-FFF2-40B4-BE49-F238E27FC236}">
                    <a16:creationId xmlns:a16="http://schemas.microsoft.com/office/drawing/2014/main" id="{D1399D53-3655-C383-A928-ED8C3347CC88}"/>
                  </a:ext>
                </a:extLst>
              </p:cNvPr>
              <p:cNvSpPr/>
              <p:nvPr/>
            </p:nvSpPr>
            <p:spPr>
              <a:xfrm>
                <a:off x="2341016" y="2248849"/>
                <a:ext cx="871538" cy="445666"/>
              </a:xfrm>
              <a:prstGeom prst="roundRect">
                <a:avLst/>
              </a:prstGeom>
              <a:solidFill>
                <a:srgbClr val="1EA27C"/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6" name="Rectangle : coins arrondis 15">
                <a:extLst>
                  <a:ext uri="{FF2B5EF4-FFF2-40B4-BE49-F238E27FC236}">
                    <a16:creationId xmlns:a16="http://schemas.microsoft.com/office/drawing/2014/main" id="{D1399D53-3655-C383-A928-ED8C3347CC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1016" y="2248849"/>
                <a:ext cx="871538" cy="44566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B1A18D73-C632-970F-6B21-E62EB81B7E72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1438194" y="2471682"/>
            <a:ext cx="9028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 : coins arrondis 19">
                <a:extLst>
                  <a:ext uri="{FF2B5EF4-FFF2-40B4-BE49-F238E27FC236}">
                    <a16:creationId xmlns:a16="http://schemas.microsoft.com/office/drawing/2014/main" id="{4EEBCBFA-E5CE-5C69-3E9E-6C7FB223136F}"/>
                  </a:ext>
                </a:extLst>
              </p:cNvPr>
              <p:cNvSpPr/>
              <p:nvPr/>
            </p:nvSpPr>
            <p:spPr>
              <a:xfrm>
                <a:off x="1357294" y="3782943"/>
                <a:ext cx="1356162" cy="460025"/>
              </a:xfrm>
              <a:prstGeom prst="roundRect">
                <a:avLst/>
              </a:prstGeom>
              <a:solidFill>
                <a:srgbClr val="64B2D5"/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𝑆𝑡𝑜𝑐𝑘𝑎𝑔𝑒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0" name="Rectangle : coins arrondis 19">
                <a:extLst>
                  <a:ext uri="{FF2B5EF4-FFF2-40B4-BE49-F238E27FC236}">
                    <a16:creationId xmlns:a16="http://schemas.microsoft.com/office/drawing/2014/main" id="{4EEBCBFA-E5CE-5C69-3E9E-6C7FB22313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294" y="3782943"/>
                <a:ext cx="1356162" cy="460025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Image 24">
            <a:extLst>
              <a:ext uri="{FF2B5EF4-FFF2-40B4-BE49-F238E27FC236}">
                <a16:creationId xmlns:a16="http://schemas.microsoft.com/office/drawing/2014/main" id="{4539593E-56B3-35CC-0CCE-6EB37B1CB8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7644" y="760040"/>
            <a:ext cx="395288" cy="395288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27941273-0CD8-7B11-CD77-77BE03A823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2009" y="692174"/>
            <a:ext cx="531019" cy="531019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7F9D0F15-DE5A-40FC-46CB-B841B8B8B95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32494" y="3066107"/>
            <a:ext cx="352425" cy="352425"/>
          </a:xfrm>
          <a:prstGeom prst="rect">
            <a:avLst/>
          </a:prstGeom>
        </p:spPr>
      </p:pic>
      <p:cxnSp>
        <p:nvCxnSpPr>
          <p:cNvPr id="512" name="Connecteur droit avec flèche 511">
            <a:extLst>
              <a:ext uri="{FF2B5EF4-FFF2-40B4-BE49-F238E27FC236}">
                <a16:creationId xmlns:a16="http://schemas.microsoft.com/office/drawing/2014/main" id="{080B67F1-8711-7FDC-8E10-84963F96832B}"/>
              </a:ext>
            </a:extLst>
          </p:cNvPr>
          <p:cNvCxnSpPr>
            <a:stCxn id="16" idx="2"/>
            <a:endCxn id="28" idx="0"/>
          </p:cNvCxnSpPr>
          <p:nvPr/>
        </p:nvCxnSpPr>
        <p:spPr>
          <a:xfrm flipH="1">
            <a:off x="1908707" y="2694515"/>
            <a:ext cx="868078" cy="371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Connecteur : en angle 514">
            <a:extLst>
              <a:ext uri="{FF2B5EF4-FFF2-40B4-BE49-F238E27FC236}">
                <a16:creationId xmlns:a16="http://schemas.microsoft.com/office/drawing/2014/main" id="{7152BA7D-09E3-B661-7CDC-040294AC3322}"/>
              </a:ext>
            </a:extLst>
          </p:cNvPr>
          <p:cNvCxnSpPr>
            <a:cxnSpLocks/>
            <a:stCxn id="28" idx="1"/>
            <a:endCxn id="20" idx="1"/>
          </p:cNvCxnSpPr>
          <p:nvPr/>
        </p:nvCxnSpPr>
        <p:spPr>
          <a:xfrm rot="10800000" flipV="1">
            <a:off x="1357294" y="3242320"/>
            <a:ext cx="375200" cy="770636"/>
          </a:xfrm>
          <a:prstGeom prst="bentConnector3">
            <a:avLst>
              <a:gd name="adj1" fmla="val 1609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Connecteur : en angle 519">
            <a:extLst>
              <a:ext uri="{FF2B5EF4-FFF2-40B4-BE49-F238E27FC236}">
                <a16:creationId xmlns:a16="http://schemas.microsoft.com/office/drawing/2014/main" id="{1AD36CDA-17A6-24B6-3EA3-2CAB068A461F}"/>
              </a:ext>
            </a:extLst>
          </p:cNvPr>
          <p:cNvCxnSpPr>
            <a:cxnSpLocks/>
            <a:stCxn id="20" idx="3"/>
            <a:endCxn id="16" idx="3"/>
          </p:cNvCxnSpPr>
          <p:nvPr/>
        </p:nvCxnSpPr>
        <p:spPr>
          <a:xfrm flipV="1">
            <a:off x="2713456" y="2471682"/>
            <a:ext cx="499098" cy="1541274"/>
          </a:xfrm>
          <a:prstGeom prst="bentConnector3">
            <a:avLst>
              <a:gd name="adj1" fmla="val 1458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0934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>
          <a:extLst>
            <a:ext uri="{FF2B5EF4-FFF2-40B4-BE49-F238E27FC236}">
              <a16:creationId xmlns:a16="http://schemas.microsoft.com/office/drawing/2014/main" id="{E8600987-8BA7-52D5-A5F0-E281C384D4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7">
            <a:extLst>
              <a:ext uri="{FF2B5EF4-FFF2-40B4-BE49-F238E27FC236}">
                <a16:creationId xmlns:a16="http://schemas.microsoft.com/office/drawing/2014/main" id="{B1477457-9331-AF61-07EC-BA0B48469A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80504" y="253316"/>
            <a:ext cx="219018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GEP-PG</a:t>
            </a:r>
            <a:endParaRPr dirty="0"/>
          </a:p>
        </p:txBody>
      </p:sp>
      <p:sp>
        <p:nvSpPr>
          <p:cNvPr id="548" name="Google Shape;548;p47">
            <a:extLst>
              <a:ext uri="{FF2B5EF4-FFF2-40B4-BE49-F238E27FC236}">
                <a16:creationId xmlns:a16="http://schemas.microsoft.com/office/drawing/2014/main" id="{C1EB5B7F-2A17-5202-5C59-F46E0151414A}"/>
              </a:ext>
            </a:extLst>
          </p:cNvPr>
          <p:cNvSpPr txBox="1">
            <a:spLocks noGrp="1"/>
          </p:cNvSpPr>
          <p:nvPr>
            <p:ph type="subTitle" idx="7"/>
          </p:nvPr>
        </p:nvSpPr>
        <p:spPr>
          <a:xfrm>
            <a:off x="480928" y="1265633"/>
            <a:ext cx="3358558" cy="63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GEP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Goal Exploration </a:t>
            </a:r>
            <a:r>
              <a:rPr lang="fr-FR" dirty="0" err="1"/>
              <a:t>Processes</a:t>
            </a:r>
            <a:endParaRPr dirty="0"/>
          </a:p>
        </p:txBody>
      </p:sp>
      <p:sp>
        <p:nvSpPr>
          <p:cNvPr id="553" name="Google Shape;553;p47">
            <a:extLst>
              <a:ext uri="{FF2B5EF4-FFF2-40B4-BE49-F238E27FC236}">
                <a16:creationId xmlns:a16="http://schemas.microsoft.com/office/drawing/2014/main" id="{B50384C2-DA38-B3E7-3022-578FE0E4A588}"/>
              </a:ext>
            </a:extLst>
          </p:cNvPr>
          <p:cNvSpPr txBox="1">
            <a:spLocks noGrp="1"/>
          </p:cNvSpPr>
          <p:nvPr>
            <p:ph type="subTitle" idx="9"/>
          </p:nvPr>
        </p:nvSpPr>
        <p:spPr>
          <a:xfrm>
            <a:off x="5253505" y="1771586"/>
            <a:ext cx="3394866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DDPG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Deep deterministic Policy Gradient</a:t>
            </a:r>
            <a:endParaRPr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156BF10-3B08-3F83-E8B5-B58D8C2CE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469" y="2264186"/>
            <a:ext cx="2829275" cy="225187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 : coins arrondis 14">
                <a:extLst>
                  <a:ext uri="{FF2B5EF4-FFF2-40B4-BE49-F238E27FC236}">
                    <a16:creationId xmlns:a16="http://schemas.microsoft.com/office/drawing/2014/main" id="{DE0627C7-06D0-4E39-64D6-BDAC29268D3E}"/>
                  </a:ext>
                </a:extLst>
              </p:cNvPr>
              <p:cNvSpPr/>
              <p:nvPr/>
            </p:nvSpPr>
            <p:spPr>
              <a:xfrm>
                <a:off x="566656" y="2248849"/>
                <a:ext cx="871538" cy="445666"/>
              </a:xfrm>
              <a:prstGeom prst="roundRect">
                <a:avLst/>
              </a:prstGeom>
              <a:solidFill>
                <a:srgbClr val="1EA27C"/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5" name="Rectangle : coins arrondis 14">
                <a:extLst>
                  <a:ext uri="{FF2B5EF4-FFF2-40B4-BE49-F238E27FC236}">
                    <a16:creationId xmlns:a16="http://schemas.microsoft.com/office/drawing/2014/main" id="{DE0627C7-06D0-4E39-64D6-BDAC29268D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656" y="2248849"/>
                <a:ext cx="871538" cy="44566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 : coins arrondis 15">
                <a:extLst>
                  <a:ext uri="{FF2B5EF4-FFF2-40B4-BE49-F238E27FC236}">
                    <a16:creationId xmlns:a16="http://schemas.microsoft.com/office/drawing/2014/main" id="{EBAE1634-7BCE-231F-AA59-E338319993BD}"/>
                  </a:ext>
                </a:extLst>
              </p:cNvPr>
              <p:cNvSpPr/>
              <p:nvPr/>
            </p:nvSpPr>
            <p:spPr>
              <a:xfrm>
                <a:off x="2341016" y="2248849"/>
                <a:ext cx="871538" cy="445666"/>
              </a:xfrm>
              <a:prstGeom prst="roundRect">
                <a:avLst/>
              </a:prstGeom>
              <a:solidFill>
                <a:srgbClr val="1EA27C"/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6" name="Rectangle : coins arrondis 15">
                <a:extLst>
                  <a:ext uri="{FF2B5EF4-FFF2-40B4-BE49-F238E27FC236}">
                    <a16:creationId xmlns:a16="http://schemas.microsoft.com/office/drawing/2014/main" id="{EBAE1634-7BCE-231F-AA59-E338319993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1016" y="2248849"/>
                <a:ext cx="871538" cy="44566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805BE65B-03DE-F377-365B-6D8519BC4677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1438194" y="2471682"/>
            <a:ext cx="9028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 : coins arrondis 19">
                <a:extLst>
                  <a:ext uri="{FF2B5EF4-FFF2-40B4-BE49-F238E27FC236}">
                    <a16:creationId xmlns:a16="http://schemas.microsoft.com/office/drawing/2014/main" id="{F5A09877-F604-FCCA-2D93-2C9B558AC967}"/>
                  </a:ext>
                </a:extLst>
              </p:cNvPr>
              <p:cNvSpPr/>
              <p:nvPr/>
            </p:nvSpPr>
            <p:spPr>
              <a:xfrm>
                <a:off x="1357294" y="3782943"/>
                <a:ext cx="1356162" cy="460025"/>
              </a:xfrm>
              <a:prstGeom prst="roundRect">
                <a:avLst/>
              </a:prstGeom>
              <a:solidFill>
                <a:srgbClr val="64B2D5"/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𝑅𝑒𝑝𝑙𝑎𝑦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𝐵𝑢𝑓𝑓𝑒𝑟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0" name="Rectangle : coins arrondis 19">
                <a:extLst>
                  <a:ext uri="{FF2B5EF4-FFF2-40B4-BE49-F238E27FC236}">
                    <a16:creationId xmlns:a16="http://schemas.microsoft.com/office/drawing/2014/main" id="{F5A09877-F604-FCCA-2D93-2C9B558AC9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294" y="3782943"/>
                <a:ext cx="1356162" cy="460025"/>
              </a:xfrm>
              <a:prstGeom prst="roundRect">
                <a:avLst/>
              </a:prstGeom>
              <a:blipFill>
                <a:blip r:embed="rId6"/>
                <a:stretch>
                  <a:fillRect l="-1339"/>
                </a:stretch>
              </a:blipFill>
              <a:ln w="9525"/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Image 24">
            <a:extLst>
              <a:ext uri="{FF2B5EF4-FFF2-40B4-BE49-F238E27FC236}">
                <a16:creationId xmlns:a16="http://schemas.microsoft.com/office/drawing/2014/main" id="{32536220-D70F-620C-CF35-73171DCA26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7644" y="760040"/>
            <a:ext cx="395288" cy="395288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4C9397EE-61CD-AD8A-38A7-DBD73DE6CC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2009" y="692174"/>
            <a:ext cx="531019" cy="531019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20250B08-D793-DD09-6B97-5293D032714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32494" y="3066107"/>
            <a:ext cx="352425" cy="352425"/>
          </a:xfrm>
          <a:prstGeom prst="rect">
            <a:avLst/>
          </a:prstGeom>
        </p:spPr>
      </p:pic>
      <p:cxnSp>
        <p:nvCxnSpPr>
          <p:cNvPr id="512" name="Connecteur droit avec flèche 511">
            <a:extLst>
              <a:ext uri="{FF2B5EF4-FFF2-40B4-BE49-F238E27FC236}">
                <a16:creationId xmlns:a16="http://schemas.microsoft.com/office/drawing/2014/main" id="{8AD5215E-D211-D628-19E8-BFCFC0A93B02}"/>
              </a:ext>
            </a:extLst>
          </p:cNvPr>
          <p:cNvCxnSpPr>
            <a:stCxn id="16" idx="2"/>
            <a:endCxn id="28" idx="0"/>
          </p:cNvCxnSpPr>
          <p:nvPr/>
        </p:nvCxnSpPr>
        <p:spPr>
          <a:xfrm flipH="1">
            <a:off x="1908707" y="2694515"/>
            <a:ext cx="868078" cy="371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Connecteur : en angle 514">
            <a:extLst>
              <a:ext uri="{FF2B5EF4-FFF2-40B4-BE49-F238E27FC236}">
                <a16:creationId xmlns:a16="http://schemas.microsoft.com/office/drawing/2014/main" id="{A24B166C-C164-57C0-A651-D668532FBC5A}"/>
              </a:ext>
            </a:extLst>
          </p:cNvPr>
          <p:cNvCxnSpPr>
            <a:cxnSpLocks/>
            <a:stCxn id="28" idx="1"/>
            <a:endCxn id="20" idx="1"/>
          </p:cNvCxnSpPr>
          <p:nvPr/>
        </p:nvCxnSpPr>
        <p:spPr>
          <a:xfrm rot="10800000" flipV="1">
            <a:off x="1357294" y="3242320"/>
            <a:ext cx="375200" cy="770636"/>
          </a:xfrm>
          <a:prstGeom prst="bentConnector3">
            <a:avLst>
              <a:gd name="adj1" fmla="val 1609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 : en angle 4">
            <a:extLst>
              <a:ext uri="{FF2B5EF4-FFF2-40B4-BE49-F238E27FC236}">
                <a16:creationId xmlns:a16="http://schemas.microsoft.com/office/drawing/2014/main" id="{97AD15E9-5DDB-2CA8-8C17-1CD537715D5A}"/>
              </a:ext>
            </a:extLst>
          </p:cNvPr>
          <p:cNvCxnSpPr>
            <a:stCxn id="20" idx="3"/>
            <a:endCxn id="10" idx="2"/>
          </p:cNvCxnSpPr>
          <p:nvPr/>
        </p:nvCxnSpPr>
        <p:spPr>
          <a:xfrm>
            <a:off x="2713456" y="4012956"/>
            <a:ext cx="4416651" cy="503102"/>
          </a:xfrm>
          <a:prstGeom prst="bentConnector4">
            <a:avLst>
              <a:gd name="adj1" fmla="val 989"/>
              <a:gd name="adj2" fmla="val 1454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679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>
          <a:extLst>
            <a:ext uri="{FF2B5EF4-FFF2-40B4-BE49-F238E27FC236}">
              <a16:creationId xmlns:a16="http://schemas.microsoft.com/office/drawing/2014/main" id="{6F53D860-73B6-0B7D-05E4-6B23CE0299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7">
            <a:extLst>
              <a:ext uri="{FF2B5EF4-FFF2-40B4-BE49-F238E27FC236}">
                <a16:creationId xmlns:a16="http://schemas.microsoft.com/office/drawing/2014/main" id="{52DFCD9B-296D-A7F8-D81A-FA933E5431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63750" y="259186"/>
            <a:ext cx="409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Contexte expérience</a:t>
            </a:r>
            <a:endParaRPr dirty="0"/>
          </a:p>
        </p:txBody>
      </p:sp>
      <p:sp>
        <p:nvSpPr>
          <p:cNvPr id="548" name="Google Shape;548;p47">
            <a:extLst>
              <a:ext uri="{FF2B5EF4-FFF2-40B4-BE49-F238E27FC236}">
                <a16:creationId xmlns:a16="http://schemas.microsoft.com/office/drawing/2014/main" id="{006CB7CD-A03E-FF37-BDF4-E24E2D7A1BA8}"/>
              </a:ext>
            </a:extLst>
          </p:cNvPr>
          <p:cNvSpPr txBox="1">
            <a:spLocks noGrp="1"/>
          </p:cNvSpPr>
          <p:nvPr>
            <p:ph type="subTitle" idx="7"/>
          </p:nvPr>
        </p:nvSpPr>
        <p:spPr>
          <a:xfrm>
            <a:off x="321862" y="1145932"/>
            <a:ext cx="3742535" cy="4733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/>
              <a:t>Continuous</a:t>
            </a:r>
            <a:r>
              <a:rPr lang="fr-FR" dirty="0"/>
              <a:t> </a:t>
            </a:r>
            <a:r>
              <a:rPr lang="fr-FR" dirty="0" err="1"/>
              <a:t>Mountain</a:t>
            </a:r>
            <a:r>
              <a:rPr lang="fr-FR" dirty="0"/>
              <a:t> Car</a:t>
            </a:r>
            <a:endParaRPr dirty="0"/>
          </a:p>
        </p:txBody>
      </p:sp>
      <p:sp>
        <p:nvSpPr>
          <p:cNvPr id="553" name="Google Shape;553;p47">
            <a:extLst>
              <a:ext uri="{FF2B5EF4-FFF2-40B4-BE49-F238E27FC236}">
                <a16:creationId xmlns:a16="http://schemas.microsoft.com/office/drawing/2014/main" id="{6B07B5DD-FC12-A5AF-C643-E89F809DD03C}"/>
              </a:ext>
            </a:extLst>
          </p:cNvPr>
          <p:cNvSpPr txBox="1">
            <a:spLocks noGrp="1"/>
          </p:cNvSpPr>
          <p:nvPr>
            <p:ph type="subTitle" idx="9"/>
          </p:nvPr>
        </p:nvSpPr>
        <p:spPr>
          <a:xfrm>
            <a:off x="5427272" y="1126703"/>
            <a:ext cx="3394866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Half Cheetah</a:t>
            </a:r>
            <a:endParaRPr dirty="0"/>
          </a:p>
        </p:txBody>
      </p:sp>
      <p:pic>
        <p:nvPicPr>
          <p:cNvPr id="1026" name="Picture 2" descr="Actor-critic using deep-RL: continuous mountain car in TensorFlow | by Andy  Steinbach | Medium">
            <a:extLst>
              <a:ext uri="{FF2B5EF4-FFF2-40B4-BE49-F238E27FC236}">
                <a16:creationId xmlns:a16="http://schemas.microsoft.com/office/drawing/2014/main" id="{6F96FE79-A9BD-63A9-64E9-14097E439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51" y="1600575"/>
            <a:ext cx="2990398" cy="237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alf Cheetah - Gymnasium Documentation">
            <a:extLst>
              <a:ext uri="{FF2B5EF4-FFF2-40B4-BE49-F238E27FC236}">
                <a16:creationId xmlns:a16="http://schemas.microsoft.com/office/drawing/2014/main" id="{21E1A0D7-3E2E-8B0B-5610-124E5F5740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800"/>
          <a:stretch/>
        </p:blipFill>
        <p:spPr bwMode="auto">
          <a:xfrm>
            <a:off x="5641992" y="1819042"/>
            <a:ext cx="2851740" cy="1952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6F603B3-20C8-4185-E665-F9D2F12C50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3281" y="4099742"/>
            <a:ext cx="2789162" cy="38103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A58BCEC-546E-1877-9E33-8EE08639EA6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" r="83428" b="-621"/>
          <a:stretch/>
        </p:blipFill>
        <p:spPr>
          <a:xfrm>
            <a:off x="515499" y="4046752"/>
            <a:ext cx="462226" cy="38339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0A74C35-BD8B-F152-6D3B-374D7BC471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7725" y="4190715"/>
            <a:ext cx="1120237" cy="22862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E85F525-0835-F7F9-298F-6D1B317540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12250" y="4168330"/>
            <a:ext cx="1074513" cy="243861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1430920-9B20-E438-FD8A-BF9B05F65B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01051" y="4168329"/>
            <a:ext cx="952583" cy="24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534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>
          <a:extLst>
            <a:ext uri="{FF2B5EF4-FFF2-40B4-BE49-F238E27FC236}">
              <a16:creationId xmlns:a16="http://schemas.microsoft.com/office/drawing/2014/main" id="{7DEFC10E-683F-5686-8E2A-EFA6144CDB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7">
            <a:extLst>
              <a:ext uri="{FF2B5EF4-FFF2-40B4-BE49-F238E27FC236}">
                <a16:creationId xmlns:a16="http://schemas.microsoft.com/office/drawing/2014/main" id="{28846CD2-7F10-A125-2368-F4C186780C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39137" y="326682"/>
            <a:ext cx="486572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Méthodologie d’évaluation</a:t>
            </a:r>
            <a:endParaRPr dirty="0"/>
          </a:p>
        </p:txBody>
      </p:sp>
      <p:sp>
        <p:nvSpPr>
          <p:cNvPr id="553" name="Google Shape;553;p47">
            <a:extLst>
              <a:ext uri="{FF2B5EF4-FFF2-40B4-BE49-F238E27FC236}">
                <a16:creationId xmlns:a16="http://schemas.microsoft.com/office/drawing/2014/main" id="{DCA0A8C1-D159-4375-FAA3-EC740C03DDF8}"/>
              </a:ext>
            </a:extLst>
          </p:cNvPr>
          <p:cNvSpPr txBox="1">
            <a:spLocks noGrp="1"/>
          </p:cNvSpPr>
          <p:nvPr>
            <p:ph type="subTitle" idx="9"/>
          </p:nvPr>
        </p:nvSpPr>
        <p:spPr>
          <a:xfrm>
            <a:off x="573862" y="1168701"/>
            <a:ext cx="3394866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Entrainement</a:t>
            </a:r>
            <a:endParaRPr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DC58D31-1ACE-100C-A0BC-70AF26A26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419" y="1712176"/>
            <a:ext cx="3565435" cy="136167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2DB4D37-221C-4A22-FB33-21815E84E63F}"/>
              </a:ext>
            </a:extLst>
          </p:cNvPr>
          <p:cNvSpPr txBox="1"/>
          <p:nvPr/>
        </p:nvSpPr>
        <p:spPr>
          <a:xfrm>
            <a:off x="992563" y="3148557"/>
            <a:ext cx="814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100</a:t>
            </a:r>
          </a:p>
        </p:txBody>
      </p:sp>
      <p:sp>
        <p:nvSpPr>
          <p:cNvPr id="12" name="Accolade fermante 11">
            <a:extLst>
              <a:ext uri="{FF2B5EF4-FFF2-40B4-BE49-F238E27FC236}">
                <a16:creationId xmlns:a16="http://schemas.microsoft.com/office/drawing/2014/main" id="{09239A3B-70DD-14E1-2FA1-0BDED16228AE}"/>
              </a:ext>
            </a:extLst>
          </p:cNvPr>
          <p:cNvSpPr/>
          <p:nvPr/>
        </p:nvSpPr>
        <p:spPr>
          <a:xfrm rot="5400000">
            <a:off x="1900563" y="2453072"/>
            <a:ext cx="477145" cy="2500731"/>
          </a:xfrm>
          <a:prstGeom prst="rightBrac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08C0F8D-3245-D30F-7EAB-03E4025C5C48}"/>
              </a:ext>
            </a:extLst>
          </p:cNvPr>
          <p:cNvSpPr txBox="1"/>
          <p:nvPr/>
        </p:nvSpPr>
        <p:spPr>
          <a:xfrm>
            <a:off x="1864101" y="3942011"/>
            <a:ext cx="814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x 20</a:t>
            </a:r>
            <a:r>
              <a:rPr lang="fr-FR" dirty="0"/>
              <a:t> 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60E71CD-0866-520C-F7DB-EEDD6A3237BF}"/>
              </a:ext>
            </a:extLst>
          </p:cNvPr>
          <p:cNvSpPr txBox="1"/>
          <p:nvPr/>
        </p:nvSpPr>
        <p:spPr>
          <a:xfrm>
            <a:off x="2788051" y="3154086"/>
            <a:ext cx="814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50</a:t>
            </a:r>
          </a:p>
        </p:txBody>
      </p:sp>
      <p:sp>
        <p:nvSpPr>
          <p:cNvPr id="16" name="Google Shape;553;p47">
            <a:extLst>
              <a:ext uri="{FF2B5EF4-FFF2-40B4-BE49-F238E27FC236}">
                <a16:creationId xmlns:a16="http://schemas.microsoft.com/office/drawing/2014/main" id="{4D0EA981-2C0E-93F6-D1BA-D79E17EC3FC2}"/>
              </a:ext>
            </a:extLst>
          </p:cNvPr>
          <p:cNvSpPr txBox="1">
            <a:spLocks/>
          </p:cNvSpPr>
          <p:nvPr/>
        </p:nvSpPr>
        <p:spPr>
          <a:xfrm>
            <a:off x="4643880" y="1163844"/>
            <a:ext cx="3394866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19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marL="0" indent="0"/>
            <a:r>
              <a:rPr lang="fr-FR" dirty="0"/>
              <a:t>Evaluation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9E6B7CED-8C50-03ED-067C-763EC054B5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9018" y="2039709"/>
            <a:ext cx="471421" cy="471421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7DA28FF3-B05F-84DE-0E76-406BDAD5053B}"/>
              </a:ext>
            </a:extLst>
          </p:cNvPr>
          <p:cNvSpPr txBox="1"/>
          <p:nvPr/>
        </p:nvSpPr>
        <p:spPr>
          <a:xfrm>
            <a:off x="5730439" y="2104421"/>
            <a:ext cx="814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20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036503A5-C5BC-E346-3EDD-9619928D5D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6677" y="2072980"/>
            <a:ext cx="438150" cy="438150"/>
          </a:xfrm>
          <a:prstGeom prst="rect">
            <a:avLst/>
          </a:prstGeom>
        </p:spPr>
      </p:pic>
      <p:sp>
        <p:nvSpPr>
          <p:cNvPr id="23" name="Parenthèses 22">
            <a:extLst>
              <a:ext uri="{FF2B5EF4-FFF2-40B4-BE49-F238E27FC236}">
                <a16:creationId xmlns:a16="http://schemas.microsoft.com/office/drawing/2014/main" id="{154A2BB2-C169-CA10-2537-81AA4CD37026}"/>
              </a:ext>
            </a:extLst>
          </p:cNvPr>
          <p:cNvSpPr/>
          <p:nvPr/>
        </p:nvSpPr>
        <p:spPr>
          <a:xfrm>
            <a:off x="4673332" y="1850983"/>
            <a:ext cx="2130220" cy="878367"/>
          </a:xfrm>
          <a:prstGeom prst="bracketPair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7F82843-5364-BF4D-4963-B324590F06A5}"/>
              </a:ext>
            </a:extLst>
          </p:cNvPr>
          <p:cNvSpPr txBox="1"/>
          <p:nvPr/>
        </p:nvSpPr>
        <p:spPr>
          <a:xfrm>
            <a:off x="6909575" y="2088406"/>
            <a:ext cx="16283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x 10 épisodes</a:t>
            </a:r>
            <a:r>
              <a:rPr lang="fr-FR" dirty="0"/>
              <a:t> 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623F1D42-0186-4CEA-B4AD-836B1ED72C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1809" y="3861530"/>
            <a:ext cx="471421" cy="47142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894CEA5B-2835-EE0F-B066-D166319B467C}"/>
                  </a:ext>
                </a:extLst>
              </p:cNvPr>
              <p:cNvSpPr txBox="1"/>
              <p:nvPr/>
            </p:nvSpPr>
            <p:spPr>
              <a:xfrm>
                <a:off x="4728110" y="1973056"/>
                <a:ext cx="814387" cy="637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5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5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25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</m:oMath>
                </a14:m>
                <a:r>
                  <a:rPr lang="fr-FR" sz="2500" dirty="0"/>
                  <a:t> </a:t>
                </a:r>
              </a:p>
            </p:txBody>
          </p:sp>
        </mc:Choice>
        <mc:Fallback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894CEA5B-2835-EE0F-B066-D166319B4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8110" y="1973056"/>
                <a:ext cx="814387" cy="63799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ZoneTexte 27">
            <a:extLst>
              <a:ext uri="{FF2B5EF4-FFF2-40B4-BE49-F238E27FC236}">
                <a16:creationId xmlns:a16="http://schemas.microsoft.com/office/drawing/2014/main" id="{D2C9B1C7-38C7-8248-0F85-EB63522A0337}"/>
              </a:ext>
            </a:extLst>
          </p:cNvPr>
          <p:cNvSpPr txBox="1"/>
          <p:nvPr/>
        </p:nvSpPr>
        <p:spPr>
          <a:xfrm>
            <a:off x="6009471" y="3889601"/>
            <a:ext cx="1999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100 meilleurs </a:t>
            </a:r>
            <a:r>
              <a:rPr lang="fr-FR" sz="2000" b="1" dirty="0"/>
              <a:t>r</a:t>
            </a:r>
          </a:p>
        </p:txBody>
      </p:sp>
      <p:sp>
        <p:nvSpPr>
          <p:cNvPr id="29" name="Google Shape;553;p47">
            <a:extLst>
              <a:ext uri="{FF2B5EF4-FFF2-40B4-BE49-F238E27FC236}">
                <a16:creationId xmlns:a16="http://schemas.microsoft.com/office/drawing/2014/main" id="{0BCAE5B7-E6F6-946C-51E5-4C3974F95F33}"/>
              </a:ext>
            </a:extLst>
          </p:cNvPr>
          <p:cNvSpPr txBox="1">
            <a:spLocks/>
          </p:cNvSpPr>
          <p:nvPr/>
        </p:nvSpPr>
        <p:spPr>
          <a:xfrm>
            <a:off x="4741823" y="3174391"/>
            <a:ext cx="3394866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19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marL="0" indent="0"/>
            <a:r>
              <a:rPr lang="fr-FR" dirty="0"/>
              <a:t>Performance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81AAE417-BBC3-C88D-A8E0-FC14F49E44AD}"/>
                  </a:ext>
                </a:extLst>
              </p:cNvPr>
              <p:cNvSpPr txBox="1"/>
              <p:nvPr/>
            </p:nvSpPr>
            <p:spPr>
              <a:xfrm>
                <a:off x="4816566" y="3778242"/>
                <a:ext cx="814387" cy="637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5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5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25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</m:oMath>
                </a14:m>
                <a:r>
                  <a:rPr lang="fr-FR" sz="2500" dirty="0"/>
                  <a:t> </a:t>
                </a:r>
              </a:p>
            </p:txBody>
          </p:sp>
        </mc:Choice>
        <mc:Fallback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81AAE417-BBC3-C88D-A8E0-FC14F49E4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6566" y="3778242"/>
                <a:ext cx="814387" cy="63799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5514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>
          <a:extLst>
            <a:ext uri="{FF2B5EF4-FFF2-40B4-BE49-F238E27FC236}">
              <a16:creationId xmlns:a16="http://schemas.microsoft.com/office/drawing/2014/main" id="{9BBEE37B-68E0-7E6F-E981-9EB5522C4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7">
            <a:extLst>
              <a:ext uri="{FF2B5EF4-FFF2-40B4-BE49-F238E27FC236}">
                <a16:creationId xmlns:a16="http://schemas.microsoft.com/office/drawing/2014/main" id="{C3D925D1-D8FD-B6CC-F08F-2CE184959E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50184" y="321135"/>
            <a:ext cx="6243631" cy="8495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Résultats : exploration avec DDPG</a:t>
            </a:r>
            <a:endParaRPr dirty="0"/>
          </a:p>
        </p:txBody>
      </p:sp>
      <p:sp>
        <p:nvSpPr>
          <p:cNvPr id="548" name="Google Shape;548;p47">
            <a:extLst>
              <a:ext uri="{FF2B5EF4-FFF2-40B4-BE49-F238E27FC236}">
                <a16:creationId xmlns:a16="http://schemas.microsoft.com/office/drawing/2014/main" id="{EE7888C3-D033-87B6-E04F-5A6E66F086E5}"/>
              </a:ext>
            </a:extLst>
          </p:cNvPr>
          <p:cNvSpPr txBox="1">
            <a:spLocks noGrp="1"/>
          </p:cNvSpPr>
          <p:nvPr>
            <p:ph type="subTitle" idx="7"/>
          </p:nvPr>
        </p:nvSpPr>
        <p:spPr>
          <a:xfrm>
            <a:off x="5496645" y="1273932"/>
            <a:ext cx="3358558" cy="63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HC</a:t>
            </a:r>
            <a:endParaRPr dirty="0"/>
          </a:p>
        </p:txBody>
      </p:sp>
      <p:sp>
        <p:nvSpPr>
          <p:cNvPr id="553" name="Google Shape;553;p47">
            <a:extLst>
              <a:ext uri="{FF2B5EF4-FFF2-40B4-BE49-F238E27FC236}">
                <a16:creationId xmlns:a16="http://schemas.microsoft.com/office/drawing/2014/main" id="{B5D9F423-C2A4-8973-D7F2-524F967155AC}"/>
              </a:ext>
            </a:extLst>
          </p:cNvPr>
          <p:cNvSpPr txBox="1">
            <a:spLocks noGrp="1"/>
          </p:cNvSpPr>
          <p:nvPr>
            <p:ph type="subTitle" idx="9"/>
          </p:nvPr>
        </p:nvSpPr>
        <p:spPr>
          <a:xfrm>
            <a:off x="252489" y="1419971"/>
            <a:ext cx="3394866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CMC</a:t>
            </a:r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7B165D3-3E81-127C-5DB1-54F2790C8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89" y="2076865"/>
            <a:ext cx="4100642" cy="253299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D1CFB50-2CE4-945E-04AA-8DD4B36DF1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4210" y="1282996"/>
            <a:ext cx="1615580" cy="61727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1DFAABB-F7CA-344E-F3B8-38EB653122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3262" y="2246831"/>
            <a:ext cx="3841941" cy="223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252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>
          <a:extLst>
            <a:ext uri="{FF2B5EF4-FFF2-40B4-BE49-F238E27FC236}">
              <a16:creationId xmlns:a16="http://schemas.microsoft.com/office/drawing/2014/main" id="{574CA31B-2597-C521-264B-762407E15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7">
            <a:extLst>
              <a:ext uri="{FF2B5EF4-FFF2-40B4-BE49-F238E27FC236}">
                <a16:creationId xmlns:a16="http://schemas.microsoft.com/office/drawing/2014/main" id="{F8277325-C833-752A-E38A-5A127A3C81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5348" y="269035"/>
            <a:ext cx="8229597" cy="8495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Résultats : Comparaison GEP, DDPG, GEP-PG</a:t>
            </a:r>
            <a:endParaRPr dirty="0"/>
          </a:p>
        </p:txBody>
      </p:sp>
      <p:sp>
        <p:nvSpPr>
          <p:cNvPr id="548" name="Google Shape;548;p47">
            <a:extLst>
              <a:ext uri="{FF2B5EF4-FFF2-40B4-BE49-F238E27FC236}">
                <a16:creationId xmlns:a16="http://schemas.microsoft.com/office/drawing/2014/main" id="{FD4E2AEE-1B06-44B6-1E25-25ABD383C3EE}"/>
              </a:ext>
            </a:extLst>
          </p:cNvPr>
          <p:cNvSpPr txBox="1">
            <a:spLocks noGrp="1"/>
          </p:cNvSpPr>
          <p:nvPr>
            <p:ph type="subTitle" idx="7"/>
          </p:nvPr>
        </p:nvSpPr>
        <p:spPr>
          <a:xfrm>
            <a:off x="5436387" y="1367013"/>
            <a:ext cx="3358558" cy="63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HC</a:t>
            </a:r>
            <a:endParaRPr dirty="0"/>
          </a:p>
        </p:txBody>
      </p:sp>
      <p:sp>
        <p:nvSpPr>
          <p:cNvPr id="553" name="Google Shape;553;p47">
            <a:extLst>
              <a:ext uri="{FF2B5EF4-FFF2-40B4-BE49-F238E27FC236}">
                <a16:creationId xmlns:a16="http://schemas.microsoft.com/office/drawing/2014/main" id="{8CD3A924-BB02-9D93-B206-030C22E67A07}"/>
              </a:ext>
            </a:extLst>
          </p:cNvPr>
          <p:cNvSpPr txBox="1">
            <a:spLocks noGrp="1"/>
          </p:cNvSpPr>
          <p:nvPr>
            <p:ph type="subTitle" idx="9"/>
          </p:nvPr>
        </p:nvSpPr>
        <p:spPr>
          <a:xfrm>
            <a:off x="252489" y="1509813"/>
            <a:ext cx="3394866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CMC</a:t>
            </a:r>
            <a:endParaRPr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EC8C4E8-E527-D388-C14E-4C6FAA88D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89" y="2263604"/>
            <a:ext cx="3763007" cy="22881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AABB002-06DC-8D7C-B6E8-A292EE4C5D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4191" y="2277892"/>
            <a:ext cx="3977320" cy="237628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A741B03-2912-3B79-9371-5CE2F23772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7355" y="1184982"/>
            <a:ext cx="1897544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499412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235</Words>
  <Application>Microsoft Office PowerPoint</Application>
  <PresentationFormat>Affichage à l'écran (16:9)</PresentationFormat>
  <Paragraphs>80</Paragraphs>
  <Slides>12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21" baseType="lpstr">
      <vt:lpstr>Corbel</vt:lpstr>
      <vt:lpstr>Cambria Math</vt:lpstr>
      <vt:lpstr>Inter</vt:lpstr>
      <vt:lpstr>Hanken Grotesk</vt:lpstr>
      <vt:lpstr>-apple-system</vt:lpstr>
      <vt:lpstr>Lato</vt:lpstr>
      <vt:lpstr>Arial</vt:lpstr>
      <vt:lpstr>Figtree Black</vt:lpstr>
      <vt:lpstr>Elegant Black &amp; White Thesis Defense by Slidesgo</vt:lpstr>
      <vt:lpstr>GEP-PG: Decoupling Exploration and Exploitation in Deep Reinforcement Learning Algorithms</vt:lpstr>
      <vt:lpstr>Table des matières</vt:lpstr>
      <vt:lpstr>Problématique</vt:lpstr>
      <vt:lpstr>Etat de l’art</vt:lpstr>
      <vt:lpstr>GEP-PG</vt:lpstr>
      <vt:lpstr>Contexte expérience</vt:lpstr>
      <vt:lpstr>Méthodologie d’évaluation</vt:lpstr>
      <vt:lpstr>Résultats : exploration avec DDPG</vt:lpstr>
      <vt:lpstr>Résultats : Comparaison GEP, DDPG, GEP-PG</vt:lpstr>
      <vt:lpstr>Ouverture</vt:lpstr>
      <vt:lpstr>Merci !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Marine</dc:creator>
  <cp:lastModifiedBy>RUSSOTTO Marine</cp:lastModifiedBy>
  <cp:revision>2</cp:revision>
  <dcterms:modified xsi:type="dcterms:W3CDTF">2024-12-31T13:13:30Z</dcterms:modified>
</cp:coreProperties>
</file>