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9" r:id="rId3"/>
    <p:sldId id="292" r:id="rId4"/>
    <p:sldId id="294" r:id="rId5"/>
    <p:sldId id="280" r:id="rId6"/>
    <p:sldId id="281" r:id="rId7"/>
    <p:sldId id="270" r:id="rId8"/>
    <p:sldId id="278" r:id="rId9"/>
    <p:sldId id="266" r:id="rId10"/>
    <p:sldId id="282" r:id="rId11"/>
    <p:sldId id="283" r:id="rId12"/>
    <p:sldId id="284" r:id="rId13"/>
    <p:sldId id="286" r:id="rId14"/>
    <p:sldId id="273" r:id="rId15"/>
    <p:sldId id="267" r:id="rId16"/>
    <p:sldId id="268" r:id="rId17"/>
    <p:sldId id="265" r:id="rId18"/>
    <p:sldId id="271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 Minh" initials="TM" lastIdx="1" clrIdx="0">
    <p:extLst>
      <p:ext uri="{19B8F6BF-5375-455C-9EA6-DF929625EA0E}">
        <p15:presenceInfo xmlns:p15="http://schemas.microsoft.com/office/powerpoint/2012/main" userId="0a765bce127c4e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36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717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E016-5796-4AED-AB16-B50E17F0C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CE48F-E22F-42F7-96FC-5A5FD3DA0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6996E-4E48-47A1-8912-361394AD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2F49-27EC-4552-9544-BB80E8C8C34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E3DB2-30D4-4316-B26E-E8C8654C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4F813-F3D9-4C3E-B0FA-2BE5BB1D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99E0-685F-45FC-B3E5-7C016312B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3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DCDD8-21B7-4A15-9E66-4AF2B35E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95CD1-DE99-4A97-9041-16975C99A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99D9A-00F8-48C2-9B87-4AE3DAF3E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2F49-27EC-4552-9544-BB80E8C8C34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C91E3-E00D-4E5D-BEAE-E7D8B311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A033D-8D86-4804-917C-5E981B38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99E0-685F-45FC-B3E5-7C016312B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2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20081-C15C-493B-95A3-1CEE7D98D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CF4F4-A1F5-47F9-AE2A-D47AD7F43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0BFBA-D853-4928-8312-FD8126C19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2F49-27EC-4552-9544-BB80E8C8C34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DE5C0-A2CC-401B-9A4F-C5D152730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F6C1A-70EF-475C-8C71-8D5F9817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99E0-685F-45FC-B3E5-7C016312B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0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D9B8-7850-429C-BE76-587996903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E6D27-FFBB-4E06-AFB0-D0E6A705E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8D229-114F-4AB8-9B49-B3B9D9520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2F49-27EC-4552-9544-BB80E8C8C34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DD680-DB34-44DB-A5FA-11FFF817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9C11A-52DD-44B5-8794-594EDF36C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99E0-685F-45FC-B3E5-7C016312B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9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DF86-4335-4022-8B88-C6CAADD07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663FC-F378-471B-A4C0-C8F544E39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76985-3E50-4385-B727-6462D85A6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2F49-27EC-4552-9544-BB80E8C8C34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FF037-F3E9-42AA-B5A1-DCF1209E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59B3B-825D-4F22-B4F4-6AC7C000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99E0-685F-45FC-B3E5-7C016312B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7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4250C-3F0E-4247-BA11-FB3C8738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2C8E6-789D-4604-A92A-E76BFF19C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5A17B-453F-4EA8-AD4A-898AC388C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EE4CE-7314-434F-97D4-DD883D9F1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2F49-27EC-4552-9544-BB80E8C8C34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73121-5A0E-442D-A148-45231A81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F69FF-94B2-4357-AF4C-A0E585A3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99E0-685F-45FC-B3E5-7C016312B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4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D14C-A731-4006-95DE-916AAB7CA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8327-16FE-4CB6-9A6A-BE554D9CE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49786-6925-4486-8C7F-72F8B3425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E9260-A95A-4BA0-AA11-F5AD4826D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26AC9-4311-449F-BF8F-F49A5116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0E0EF3-8FF1-4D8A-9B91-CFCACB54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2F49-27EC-4552-9544-BB80E8C8C34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52192-C484-4D9B-821C-E4CD0A18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F350F-B76C-445E-A9FE-48AFA94B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99E0-685F-45FC-B3E5-7C016312B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7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02460-636D-442E-BD2B-E0C9D1A54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49EE5E-8302-4A35-A284-825D3CBB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2F49-27EC-4552-9544-BB80E8C8C34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B8A04-E257-4356-A1D3-BB35D8CF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28DC5-817F-4B65-BE0E-6B6525C4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99E0-685F-45FC-B3E5-7C016312B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2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8BCEAD-93CD-4DDB-A4C5-329D13012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2F49-27EC-4552-9544-BB80E8C8C34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43F1CE-D226-4EC3-A597-3599EFF0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40064-5FF7-49F2-97FF-DA3EF5D7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99E0-685F-45FC-B3E5-7C016312B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7848D-A8C7-41B3-96CB-707B3C9DC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1B5D7-6572-4ED1-99A3-4BC824D7B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F3A28-D018-467A-98EC-8DE9AD184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6BF31-1BCB-44AE-82BC-2BE4FED1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2F49-27EC-4552-9544-BB80E8C8C34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FB71-12B8-44D8-A0A7-C6E7D1E6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62084-A3F3-48A5-A4A5-DBA10686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99E0-685F-45FC-B3E5-7C016312B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4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FC9E-3D66-40DA-B68C-F126C538E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9E01AD-4718-49E3-A62C-1BBDAD5CF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279D2-E456-465F-B733-5CA09EB60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50FAE-FDF7-4C29-9889-C7FC58B4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2F49-27EC-4552-9544-BB80E8C8C34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C97D2-F27D-467C-8EC7-A303C204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F4D68-B366-45C1-A3A7-16F24945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99E0-685F-45FC-B3E5-7C016312B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2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2F415-E54B-4951-9307-F37B0E4E0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1E1C6-D6F4-48AD-9AD2-F5D2A54E2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73BB8-B0D9-4D2F-9E14-88824881C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92F49-27EC-4552-9544-BB80E8C8C34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46683-B9B6-44A7-8326-2E1715A88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760F0-5C92-4062-BC36-5A5090D2A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199E0-685F-45FC-B3E5-7C016312B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0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8.png"/><Relationship Id="rId5" Type="http://schemas.openxmlformats.org/officeDocument/2006/relationships/image" Target="../media/image21.png"/><Relationship Id="rId10" Type="http://schemas.openxmlformats.org/officeDocument/2006/relationships/image" Target="../media/image27.png"/><Relationship Id="rId4" Type="http://schemas.openxmlformats.org/officeDocument/2006/relationships/image" Target="../media/image8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1.png"/><Relationship Id="rId10" Type="http://schemas.openxmlformats.org/officeDocument/2006/relationships/image" Target="../media/image36.png"/><Relationship Id="rId4" Type="http://schemas.openxmlformats.org/officeDocument/2006/relationships/image" Target="../media/image8.png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ngho.ca/opengl/gl_projectionmatrix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150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90.png"/><Relationship Id="rId14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105F00-AC87-4DCE-B4F4-478A994B2C65}"/>
              </a:ext>
            </a:extLst>
          </p:cNvPr>
          <p:cNvSpPr txBox="1"/>
          <p:nvPr/>
        </p:nvSpPr>
        <p:spPr>
          <a:xfrm>
            <a:off x="0" y="0"/>
            <a:ext cx="377952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Spaces and Transformations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FBD64B-1667-41EC-98A3-10364808F9EE}"/>
              </a:ext>
            </a:extLst>
          </p:cNvPr>
          <p:cNvGrpSpPr/>
          <p:nvPr/>
        </p:nvGrpSpPr>
        <p:grpSpPr>
          <a:xfrm>
            <a:off x="271851" y="1070920"/>
            <a:ext cx="9411728" cy="812119"/>
            <a:chOff x="778478" y="2026509"/>
            <a:chExt cx="9411728" cy="81211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C187A64-CC90-4D58-9C72-5E7E01C94308}"/>
                </a:ext>
              </a:extLst>
            </p:cNvPr>
            <p:cNvSpPr txBox="1"/>
            <p:nvPr/>
          </p:nvSpPr>
          <p:spPr>
            <a:xfrm>
              <a:off x="778478" y="2026509"/>
              <a:ext cx="1552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Local Space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1D60AC6-B3D9-47CE-BB2B-C5C1E0BA7C18}"/>
                </a:ext>
              </a:extLst>
            </p:cNvPr>
            <p:cNvGrpSpPr/>
            <p:nvPr/>
          </p:nvGrpSpPr>
          <p:grpSpPr>
            <a:xfrm>
              <a:off x="1575485" y="2026509"/>
              <a:ext cx="8614721" cy="812119"/>
              <a:chOff x="1575485" y="2026509"/>
              <a:chExt cx="8614721" cy="81211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61B200-937B-4D97-B83C-CBDEEC1A8BA9}"/>
                  </a:ext>
                </a:extLst>
              </p:cNvPr>
              <p:cNvSpPr txBox="1"/>
              <p:nvPr/>
            </p:nvSpPr>
            <p:spPr>
              <a:xfrm>
                <a:off x="2743202" y="2026509"/>
                <a:ext cx="15528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World Space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EBE4F4-84F8-484F-A1F9-6DF0D02296CE}"/>
                  </a:ext>
                </a:extLst>
              </p:cNvPr>
              <p:cNvSpPr txBox="1"/>
              <p:nvPr/>
            </p:nvSpPr>
            <p:spPr>
              <a:xfrm>
                <a:off x="4707926" y="2026509"/>
                <a:ext cx="15528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View Space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3611E3-5DA3-480B-B93D-9D6A34058623}"/>
                  </a:ext>
                </a:extLst>
              </p:cNvPr>
              <p:cNvSpPr txBox="1"/>
              <p:nvPr/>
            </p:nvSpPr>
            <p:spPr>
              <a:xfrm>
                <a:off x="6672650" y="2026509"/>
                <a:ext cx="15528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NDC/Clip Space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CB0998-2D04-4D2E-8AB2-62ED80C9D7CC}"/>
                  </a:ext>
                </a:extLst>
              </p:cNvPr>
              <p:cNvSpPr txBox="1"/>
              <p:nvPr/>
            </p:nvSpPr>
            <p:spPr>
              <a:xfrm>
                <a:off x="8637374" y="2026509"/>
                <a:ext cx="15528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Screen Space</a:t>
                </a:r>
              </a:p>
            </p:txBody>
          </p:sp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7EDCAF8C-3393-4B4E-996B-C816CEF37849}"/>
                  </a:ext>
                </a:extLst>
              </p:cNvPr>
              <p:cNvSpPr/>
              <p:nvPr/>
            </p:nvSpPr>
            <p:spPr>
              <a:xfrm>
                <a:off x="4328984" y="2099964"/>
                <a:ext cx="411892" cy="22242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3" name="Arrow: Right 12">
                <a:extLst>
                  <a:ext uri="{FF2B5EF4-FFF2-40B4-BE49-F238E27FC236}">
                    <a16:creationId xmlns:a16="http://schemas.microsoft.com/office/drawing/2014/main" id="{5C91367F-5F5D-4C2A-9DB1-6BDC2F2B8FB5}"/>
                  </a:ext>
                </a:extLst>
              </p:cNvPr>
              <p:cNvSpPr/>
              <p:nvPr/>
            </p:nvSpPr>
            <p:spPr>
              <a:xfrm>
                <a:off x="6260758" y="2099964"/>
                <a:ext cx="411892" cy="22242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4" name="Arrow: Right 13">
                <a:extLst>
                  <a:ext uri="{FF2B5EF4-FFF2-40B4-BE49-F238E27FC236}">
                    <a16:creationId xmlns:a16="http://schemas.microsoft.com/office/drawing/2014/main" id="{B83B298F-31AE-4704-82A3-A094DA9B4EF4}"/>
                  </a:ext>
                </a:extLst>
              </p:cNvPr>
              <p:cNvSpPr/>
              <p:nvPr/>
            </p:nvSpPr>
            <p:spPr>
              <a:xfrm>
                <a:off x="8225482" y="2099964"/>
                <a:ext cx="411892" cy="22242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B26788-9059-421A-AB7F-9A5E69F27BA3}"/>
                  </a:ext>
                </a:extLst>
              </p:cNvPr>
              <p:cNvSpPr txBox="1"/>
              <p:nvPr/>
            </p:nvSpPr>
            <p:spPr>
              <a:xfrm>
                <a:off x="3548448" y="2469296"/>
                <a:ext cx="1972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View</a:t>
                </a:r>
              </a:p>
            </p:txBody>
          </p:sp>
          <p:sp>
            <p:nvSpPr>
              <p:cNvPr id="19" name="Arrow: Right 18">
                <a:extLst>
                  <a:ext uri="{FF2B5EF4-FFF2-40B4-BE49-F238E27FC236}">
                    <a16:creationId xmlns:a16="http://schemas.microsoft.com/office/drawing/2014/main" id="{8F3A9544-3795-42BC-8DB9-35C9CB689BC9}"/>
                  </a:ext>
                </a:extLst>
              </p:cNvPr>
              <p:cNvSpPr/>
              <p:nvPr/>
            </p:nvSpPr>
            <p:spPr>
              <a:xfrm>
                <a:off x="2331310" y="2099964"/>
                <a:ext cx="411892" cy="22242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2E647A-20A2-4897-BDF6-9F12674B4B3E}"/>
                  </a:ext>
                </a:extLst>
              </p:cNvPr>
              <p:cNvSpPr txBox="1"/>
              <p:nvPr/>
            </p:nvSpPr>
            <p:spPr>
              <a:xfrm>
                <a:off x="1575485" y="2469296"/>
                <a:ext cx="1972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Model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FD7549-6777-4980-8AFE-F447CEA6EBE3}"/>
                  </a:ext>
                </a:extLst>
              </p:cNvPr>
              <p:cNvSpPr txBox="1"/>
              <p:nvPr/>
            </p:nvSpPr>
            <p:spPr>
              <a:xfrm>
                <a:off x="5521411" y="2469296"/>
                <a:ext cx="1972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Projection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E36DF7B-C65F-49C9-BD04-484EB454AD79}"/>
                  </a:ext>
                </a:extLst>
              </p:cNvPr>
              <p:cNvSpPr txBox="1"/>
              <p:nvPr/>
            </p:nvSpPr>
            <p:spPr>
              <a:xfrm>
                <a:off x="7494374" y="2453513"/>
                <a:ext cx="1972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??? Scale </a:t>
                </a:r>
              </a:p>
            </p:txBody>
          </p: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0F8712E8-9E07-4E47-8FAA-B89A9945D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8" y="2029949"/>
            <a:ext cx="5946548" cy="459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74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27B02B-7476-4379-AA5D-0C6DD41747E1}"/>
              </a:ext>
            </a:extLst>
          </p:cNvPr>
          <p:cNvGrpSpPr/>
          <p:nvPr/>
        </p:nvGrpSpPr>
        <p:grpSpPr>
          <a:xfrm>
            <a:off x="128736" y="963542"/>
            <a:ext cx="4303008" cy="4995898"/>
            <a:chOff x="1256838" y="1243385"/>
            <a:chExt cx="4303008" cy="49958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B3BABCF-DCDD-4412-B20A-7363E9E739CC}"/>
                </a:ext>
              </a:extLst>
            </p:cNvPr>
            <p:cNvGrpSpPr/>
            <p:nvPr/>
          </p:nvGrpSpPr>
          <p:grpSpPr>
            <a:xfrm>
              <a:off x="1350877" y="1484261"/>
              <a:ext cx="4025702" cy="4502809"/>
              <a:chOff x="1232098" y="405407"/>
              <a:chExt cx="4025702" cy="4502809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0AC07CA-8DEC-4445-A7BF-18E8E49E3A40}"/>
                  </a:ext>
                </a:extLst>
              </p:cNvPr>
              <p:cNvCxnSpPr/>
              <p:nvPr/>
            </p:nvCxnSpPr>
            <p:spPr>
              <a:xfrm flipH="1" flipV="1">
                <a:off x="2603065" y="405407"/>
                <a:ext cx="1" cy="25308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2A23FB1-9306-4AF1-AAA1-78A1B991EE54}"/>
                  </a:ext>
                </a:extLst>
              </p:cNvPr>
              <p:cNvCxnSpPr/>
              <p:nvPr/>
            </p:nvCxnSpPr>
            <p:spPr>
              <a:xfrm>
                <a:off x="2602141" y="2925392"/>
                <a:ext cx="265565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E320D6B-F16C-4108-908B-4447A6BDB07D}"/>
                  </a:ext>
                </a:extLst>
              </p:cNvPr>
              <p:cNvCxnSpPr/>
              <p:nvPr/>
            </p:nvCxnSpPr>
            <p:spPr>
              <a:xfrm flipH="1">
                <a:off x="1232098" y="2921905"/>
                <a:ext cx="1370043" cy="19863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1F8BB8E-BFF2-482E-9608-DA2E601631C4}"/>
                    </a:ext>
                  </a:extLst>
                </p:cNvPr>
                <p:cNvSpPr txBox="1"/>
                <p:nvPr/>
              </p:nvSpPr>
              <p:spPr>
                <a:xfrm>
                  <a:off x="5376526" y="3876563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1F8BB8E-BFF2-482E-9608-DA2E601631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6526" y="3876563"/>
                  <a:ext cx="18332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6BB9A35-5A3D-4940-A3D7-28663D5C1F6C}"/>
                    </a:ext>
                  </a:extLst>
                </p:cNvPr>
                <p:cNvSpPr txBox="1"/>
                <p:nvPr/>
              </p:nvSpPr>
              <p:spPr>
                <a:xfrm>
                  <a:off x="2720920" y="1243385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0E1E646-C9BE-4ED0-AB7B-0923CA2F83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0920" y="1243385"/>
                  <a:ext cx="18671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3333" r="-3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F94B186-7354-45A3-80C8-DF60AC406AE2}"/>
                    </a:ext>
                  </a:extLst>
                </p:cNvPr>
                <p:cNvSpPr txBox="1"/>
                <p:nvPr/>
              </p:nvSpPr>
              <p:spPr>
                <a:xfrm>
                  <a:off x="1256838" y="5962284"/>
                  <a:ext cx="1690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8722729-C965-4A51-8093-BBB619E6BD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838" y="5962284"/>
                  <a:ext cx="16908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1429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EED4A8-391A-4292-AF69-90669C231F59}"/>
              </a:ext>
            </a:extLst>
          </p:cNvPr>
          <p:cNvGrpSpPr/>
          <p:nvPr/>
        </p:nvGrpSpPr>
        <p:grpSpPr>
          <a:xfrm>
            <a:off x="2713099" y="2817586"/>
            <a:ext cx="1836457" cy="3529179"/>
            <a:chOff x="2526470" y="2118256"/>
            <a:chExt cx="1836457" cy="352917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A3153D2-6D87-4202-94AC-D1C4E3005999}"/>
                </a:ext>
              </a:extLst>
            </p:cNvPr>
            <p:cNvGrpSpPr/>
            <p:nvPr/>
          </p:nvGrpSpPr>
          <p:grpSpPr>
            <a:xfrm rot="911440">
              <a:off x="2526470" y="2391866"/>
              <a:ext cx="1763450" cy="3070880"/>
              <a:chOff x="2635848" y="2375773"/>
              <a:chExt cx="1763450" cy="3070880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F71FA82-E617-46C3-B2EF-FE0AEC475221}"/>
                  </a:ext>
                </a:extLst>
              </p:cNvPr>
              <p:cNvCxnSpPr>
                <a:cxnSpLocks/>
              </p:cNvCxnSpPr>
              <p:nvPr/>
            </p:nvCxnSpPr>
            <p:spPr>
              <a:xfrm rot="20688560" flipV="1">
                <a:off x="2765172" y="3363770"/>
                <a:ext cx="1634126" cy="5860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6B4DB8B-0E17-4F1F-BA70-91CDE27592E1}"/>
                  </a:ext>
                </a:extLst>
              </p:cNvPr>
              <p:cNvCxnSpPr>
                <a:cxnSpLocks/>
              </p:cNvCxnSpPr>
              <p:nvPr/>
            </p:nvCxnSpPr>
            <p:spPr>
              <a:xfrm rot="20688560" flipV="1">
                <a:off x="2635848" y="2375773"/>
                <a:ext cx="208330" cy="17847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4CA861E-2A22-4DD2-A4FE-DFE6CAE0BC39}"/>
                  </a:ext>
                </a:extLst>
              </p:cNvPr>
              <p:cNvCxnSpPr>
                <a:cxnSpLocks/>
              </p:cNvCxnSpPr>
              <p:nvPr/>
            </p:nvCxnSpPr>
            <p:spPr>
              <a:xfrm rot="20688560">
                <a:off x="3045803" y="4016570"/>
                <a:ext cx="851870" cy="14300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5547DA0-C0E3-4353-BBBE-E9E286682572}"/>
                    </a:ext>
                  </a:extLst>
                </p:cNvPr>
                <p:cNvSpPr txBox="1"/>
                <p:nvPr/>
              </p:nvSpPr>
              <p:spPr>
                <a:xfrm>
                  <a:off x="4105100" y="3421719"/>
                  <a:ext cx="2578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5547DA0-C0E3-4353-BBBE-E9E2866825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5100" y="3421719"/>
                  <a:ext cx="25782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286" r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2EFBDE5-728C-4F92-9A4B-56A7DF3ADB20}"/>
                    </a:ext>
                  </a:extLst>
                </p:cNvPr>
                <p:cNvSpPr txBox="1"/>
                <p:nvPr/>
              </p:nvSpPr>
              <p:spPr>
                <a:xfrm>
                  <a:off x="2973243" y="2118256"/>
                  <a:ext cx="2628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DA4BDAA-AC1F-4D38-A718-43B261D420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3243" y="2118256"/>
                  <a:ext cx="26289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3256" r="-2326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1014BAA-6FE6-4271-AEB6-CE03F5FD6A79}"/>
                    </a:ext>
                  </a:extLst>
                </p:cNvPr>
                <p:cNvSpPr txBox="1"/>
                <p:nvPr/>
              </p:nvSpPr>
              <p:spPr>
                <a:xfrm>
                  <a:off x="3292004" y="5370436"/>
                  <a:ext cx="2452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3573E211-8035-492B-A3B7-1E767937E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2004" y="5370436"/>
                  <a:ext cx="24526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5000" r="-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391A70FD-8B12-443F-9FE6-8642EE04DFD8}"/>
              </a:ext>
            </a:extLst>
          </p:cNvPr>
          <p:cNvSpPr>
            <a:spLocks noChangeAspect="1"/>
          </p:cNvSpPr>
          <p:nvPr/>
        </p:nvSpPr>
        <p:spPr>
          <a:xfrm>
            <a:off x="1509936" y="3659018"/>
            <a:ext cx="152401" cy="152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69AEC9-FDD5-4973-8D1D-699629F7B387}"/>
              </a:ext>
            </a:extLst>
          </p:cNvPr>
          <p:cNvSpPr txBox="1"/>
          <p:nvPr/>
        </p:nvSpPr>
        <p:spPr>
          <a:xfrm>
            <a:off x="1169272" y="3626753"/>
            <a:ext cx="35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0CD6619-BB7F-4CD9-A21C-FB3D8CCF25B3}"/>
              </a:ext>
            </a:extLst>
          </p:cNvPr>
          <p:cNvSpPr>
            <a:spLocks noChangeAspect="1"/>
          </p:cNvSpPr>
          <p:nvPr/>
        </p:nvSpPr>
        <p:spPr>
          <a:xfrm>
            <a:off x="2847804" y="4622668"/>
            <a:ext cx="152401" cy="152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EB81EB-F578-4100-AE33-EE3B49E3B2BD}"/>
              </a:ext>
            </a:extLst>
          </p:cNvPr>
          <p:cNvSpPr txBox="1"/>
          <p:nvPr/>
        </p:nvSpPr>
        <p:spPr>
          <a:xfrm>
            <a:off x="2759026" y="4766527"/>
            <a:ext cx="35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7B558A-64DF-4352-8375-8475276F3691}"/>
              </a:ext>
            </a:extLst>
          </p:cNvPr>
          <p:cNvCxnSpPr>
            <a:cxnSpLocks/>
            <a:stCxn id="20" idx="5"/>
            <a:endCxn id="24" idx="2"/>
          </p:cNvCxnSpPr>
          <p:nvPr/>
        </p:nvCxnSpPr>
        <p:spPr>
          <a:xfrm>
            <a:off x="1640018" y="3789100"/>
            <a:ext cx="1207786" cy="90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9E009C-6EB5-4E3D-B991-85CB58C5CD4F}"/>
              </a:ext>
            </a:extLst>
          </p:cNvPr>
          <p:cNvCxnSpPr>
            <a:cxnSpLocks/>
            <a:stCxn id="24" idx="7"/>
            <a:endCxn id="40" idx="3"/>
          </p:cNvCxnSpPr>
          <p:nvPr/>
        </p:nvCxnSpPr>
        <p:spPr>
          <a:xfrm flipV="1">
            <a:off x="2977886" y="3228467"/>
            <a:ext cx="1179109" cy="1416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F430E64-F156-4D4E-A84B-4780A6F4A744}"/>
              </a:ext>
            </a:extLst>
          </p:cNvPr>
          <p:cNvSpPr>
            <a:spLocks noChangeAspect="1"/>
          </p:cNvSpPr>
          <p:nvPr/>
        </p:nvSpPr>
        <p:spPr>
          <a:xfrm>
            <a:off x="4134676" y="3098385"/>
            <a:ext cx="152401" cy="152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D4EFA1-4D14-444C-ADE1-7872AAD58B8A}"/>
              </a:ext>
            </a:extLst>
          </p:cNvPr>
          <p:cNvSpPr txBox="1"/>
          <p:nvPr/>
        </p:nvSpPr>
        <p:spPr>
          <a:xfrm>
            <a:off x="3767467" y="2992826"/>
            <a:ext cx="35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808798F-73B6-4432-B4DE-124C4D72BB31}"/>
                  </a:ext>
                </a:extLst>
              </p:cNvPr>
              <p:cNvSpPr txBox="1"/>
              <p:nvPr/>
            </p:nvSpPr>
            <p:spPr>
              <a:xfrm>
                <a:off x="3165255" y="3752096"/>
                <a:ext cx="2677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808798F-73B6-4432-B4DE-124C4D72B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255" y="3752096"/>
                <a:ext cx="267701" cy="276999"/>
              </a:xfrm>
              <a:prstGeom prst="rect">
                <a:avLst/>
              </a:prstGeom>
              <a:blipFill>
                <a:blip r:embed="rId8"/>
                <a:stretch>
                  <a:fillRect l="-13636" r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2E5625E8-6CB0-4B08-910D-222590CD7196}"/>
              </a:ext>
            </a:extLst>
          </p:cNvPr>
          <p:cNvSpPr txBox="1"/>
          <p:nvPr/>
        </p:nvSpPr>
        <p:spPr>
          <a:xfrm>
            <a:off x="0" y="0"/>
            <a:ext cx="507492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Mouse Movement – Translate Camera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B5CD32D-518B-4C7D-BEB6-C1EA396B3B75}"/>
              </a:ext>
            </a:extLst>
          </p:cNvPr>
          <p:cNvGrpSpPr/>
          <p:nvPr/>
        </p:nvGrpSpPr>
        <p:grpSpPr>
          <a:xfrm>
            <a:off x="4014012" y="1307463"/>
            <a:ext cx="1986426" cy="3529179"/>
            <a:chOff x="2526470" y="2118256"/>
            <a:chExt cx="1986426" cy="3529179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2B93E22-2373-4EED-A8E9-2E0D7C78A602}"/>
                </a:ext>
              </a:extLst>
            </p:cNvPr>
            <p:cNvGrpSpPr/>
            <p:nvPr/>
          </p:nvGrpSpPr>
          <p:grpSpPr>
            <a:xfrm rot="911440">
              <a:off x="2526470" y="2391866"/>
              <a:ext cx="1763450" cy="3070880"/>
              <a:chOff x="2635848" y="2375773"/>
              <a:chExt cx="1763450" cy="3070880"/>
            </a:xfrm>
          </p:grpSpPr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39254473-89FB-4033-99A7-8D4153643CC9}"/>
                  </a:ext>
                </a:extLst>
              </p:cNvPr>
              <p:cNvCxnSpPr>
                <a:cxnSpLocks/>
              </p:cNvCxnSpPr>
              <p:nvPr/>
            </p:nvCxnSpPr>
            <p:spPr>
              <a:xfrm rot="20688560" flipV="1">
                <a:off x="2765172" y="3363770"/>
                <a:ext cx="1634126" cy="5860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D96135F0-2016-452E-A808-3B1A8D59C634}"/>
                  </a:ext>
                </a:extLst>
              </p:cNvPr>
              <p:cNvCxnSpPr>
                <a:cxnSpLocks/>
              </p:cNvCxnSpPr>
              <p:nvPr/>
            </p:nvCxnSpPr>
            <p:spPr>
              <a:xfrm rot="20688560" flipV="1">
                <a:off x="2635848" y="2375773"/>
                <a:ext cx="208330" cy="17847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58D0E57-368D-4E9B-A998-233DA5D1076E}"/>
                  </a:ext>
                </a:extLst>
              </p:cNvPr>
              <p:cNvCxnSpPr>
                <a:cxnSpLocks/>
              </p:cNvCxnSpPr>
              <p:nvPr/>
            </p:nvCxnSpPr>
            <p:spPr>
              <a:xfrm rot="20688560">
                <a:off x="3045803" y="4016570"/>
                <a:ext cx="851870" cy="14300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D393BB6-00EC-4E30-AB72-F58CCF40EFDB}"/>
                    </a:ext>
                  </a:extLst>
                </p:cNvPr>
                <p:cNvSpPr txBox="1"/>
                <p:nvPr/>
              </p:nvSpPr>
              <p:spPr>
                <a:xfrm>
                  <a:off x="4195758" y="3439840"/>
                  <a:ext cx="317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D393BB6-00EC-4E30-AB72-F58CCF40EF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5758" y="3439840"/>
                  <a:ext cx="317138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1538" r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38964FA-58D3-464B-9B11-29F91928C429}"/>
                    </a:ext>
                  </a:extLst>
                </p:cNvPr>
                <p:cNvSpPr txBox="1"/>
                <p:nvPr/>
              </p:nvSpPr>
              <p:spPr>
                <a:xfrm>
                  <a:off x="2973243" y="2118256"/>
                  <a:ext cx="3222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38964FA-58D3-464B-9B11-29F91928C4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3243" y="2118256"/>
                  <a:ext cx="32220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8868" r="-1887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F6A3060-A861-4614-BC39-714E6D976AE9}"/>
                    </a:ext>
                  </a:extLst>
                </p:cNvPr>
                <p:cNvSpPr txBox="1"/>
                <p:nvPr/>
              </p:nvSpPr>
              <p:spPr>
                <a:xfrm>
                  <a:off x="3292004" y="5370436"/>
                  <a:ext cx="3045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F6A3060-A861-4614-BC39-714E6D976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2004" y="5370436"/>
                  <a:ext cx="304571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2000" r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19BE651-38CB-4E93-9979-C696D1F13896}"/>
                  </a:ext>
                </a:extLst>
              </p:cNvPr>
              <p:cNvSpPr txBox="1"/>
              <p:nvPr/>
            </p:nvSpPr>
            <p:spPr>
              <a:xfrm>
                <a:off x="6096000" y="1204418"/>
                <a:ext cx="6143366" cy="1820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1" dirty="0"/>
                  <a:t>Steps: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Find mouse movement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sz="1400" dirty="0"/>
                  <a:t> in View space: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𝑛𝑜𝑟𝑚𝑎𝑙𝑖𝑧𝑒</m:t>
                      </m:r>
                      <m:d>
                        <m:d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4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400" dirty="0"/>
                  <a:t> in World space: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14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transformation of View space will be updated the following translation transformation: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19BE651-38CB-4E93-9979-C696D1F13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04418"/>
                <a:ext cx="6143366" cy="1820691"/>
              </a:xfrm>
              <a:prstGeom prst="rect">
                <a:avLst/>
              </a:prstGeom>
              <a:blipFill>
                <a:blip r:embed="rId12"/>
                <a:stretch>
                  <a:fillRect l="-298" t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190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27B02B-7476-4379-AA5D-0C6DD41747E1}"/>
              </a:ext>
            </a:extLst>
          </p:cNvPr>
          <p:cNvGrpSpPr/>
          <p:nvPr/>
        </p:nvGrpSpPr>
        <p:grpSpPr>
          <a:xfrm>
            <a:off x="128736" y="963542"/>
            <a:ext cx="4303008" cy="4995898"/>
            <a:chOff x="1256838" y="1243385"/>
            <a:chExt cx="4303008" cy="49958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B3BABCF-DCDD-4412-B20A-7363E9E739CC}"/>
                </a:ext>
              </a:extLst>
            </p:cNvPr>
            <p:cNvGrpSpPr/>
            <p:nvPr/>
          </p:nvGrpSpPr>
          <p:grpSpPr>
            <a:xfrm>
              <a:off x="1350877" y="1484261"/>
              <a:ext cx="4025702" cy="4502809"/>
              <a:chOff x="1232098" y="405407"/>
              <a:chExt cx="4025702" cy="4502809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0AC07CA-8DEC-4445-A7BF-18E8E49E3A40}"/>
                  </a:ext>
                </a:extLst>
              </p:cNvPr>
              <p:cNvCxnSpPr/>
              <p:nvPr/>
            </p:nvCxnSpPr>
            <p:spPr>
              <a:xfrm flipH="1" flipV="1">
                <a:off x="2603065" y="405407"/>
                <a:ext cx="1" cy="25308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2A23FB1-9306-4AF1-AAA1-78A1B991EE54}"/>
                  </a:ext>
                </a:extLst>
              </p:cNvPr>
              <p:cNvCxnSpPr/>
              <p:nvPr/>
            </p:nvCxnSpPr>
            <p:spPr>
              <a:xfrm>
                <a:off x="2602141" y="2925392"/>
                <a:ext cx="265565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E320D6B-F16C-4108-908B-4447A6BDB07D}"/>
                  </a:ext>
                </a:extLst>
              </p:cNvPr>
              <p:cNvCxnSpPr/>
              <p:nvPr/>
            </p:nvCxnSpPr>
            <p:spPr>
              <a:xfrm flipH="1">
                <a:off x="1232098" y="2921905"/>
                <a:ext cx="1370043" cy="19863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1F8BB8E-BFF2-482E-9608-DA2E601631C4}"/>
                    </a:ext>
                  </a:extLst>
                </p:cNvPr>
                <p:cNvSpPr txBox="1"/>
                <p:nvPr/>
              </p:nvSpPr>
              <p:spPr>
                <a:xfrm>
                  <a:off x="5376526" y="3876563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1F8BB8E-BFF2-482E-9608-DA2E601631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6526" y="3876563"/>
                  <a:ext cx="18332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6BB9A35-5A3D-4940-A3D7-28663D5C1F6C}"/>
                    </a:ext>
                  </a:extLst>
                </p:cNvPr>
                <p:cNvSpPr txBox="1"/>
                <p:nvPr/>
              </p:nvSpPr>
              <p:spPr>
                <a:xfrm>
                  <a:off x="2720920" y="1243385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0E1E646-C9BE-4ED0-AB7B-0923CA2F83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0920" y="1243385"/>
                  <a:ext cx="18671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3333" r="-3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F94B186-7354-45A3-80C8-DF60AC406AE2}"/>
                    </a:ext>
                  </a:extLst>
                </p:cNvPr>
                <p:cNvSpPr txBox="1"/>
                <p:nvPr/>
              </p:nvSpPr>
              <p:spPr>
                <a:xfrm>
                  <a:off x="1256838" y="5962284"/>
                  <a:ext cx="1690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8722729-C965-4A51-8093-BBB619E6BD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838" y="5962284"/>
                  <a:ext cx="16908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1429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EED4A8-391A-4292-AF69-90669C231F59}"/>
              </a:ext>
            </a:extLst>
          </p:cNvPr>
          <p:cNvGrpSpPr/>
          <p:nvPr/>
        </p:nvGrpSpPr>
        <p:grpSpPr>
          <a:xfrm>
            <a:off x="2713099" y="2817586"/>
            <a:ext cx="1836457" cy="3529179"/>
            <a:chOff x="2526470" y="2118256"/>
            <a:chExt cx="1836457" cy="352917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A3153D2-6D87-4202-94AC-D1C4E3005999}"/>
                </a:ext>
              </a:extLst>
            </p:cNvPr>
            <p:cNvGrpSpPr/>
            <p:nvPr/>
          </p:nvGrpSpPr>
          <p:grpSpPr>
            <a:xfrm rot="911440">
              <a:off x="2526470" y="2391866"/>
              <a:ext cx="1763450" cy="3070880"/>
              <a:chOff x="2635848" y="2375773"/>
              <a:chExt cx="1763450" cy="3070880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F71FA82-E617-46C3-B2EF-FE0AEC475221}"/>
                  </a:ext>
                </a:extLst>
              </p:cNvPr>
              <p:cNvCxnSpPr>
                <a:cxnSpLocks/>
              </p:cNvCxnSpPr>
              <p:nvPr/>
            </p:nvCxnSpPr>
            <p:spPr>
              <a:xfrm rot="20688560" flipV="1">
                <a:off x="2765172" y="3363770"/>
                <a:ext cx="1634126" cy="5860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6B4DB8B-0E17-4F1F-BA70-91CDE27592E1}"/>
                  </a:ext>
                </a:extLst>
              </p:cNvPr>
              <p:cNvCxnSpPr>
                <a:cxnSpLocks/>
              </p:cNvCxnSpPr>
              <p:nvPr/>
            </p:nvCxnSpPr>
            <p:spPr>
              <a:xfrm rot="20688560" flipV="1">
                <a:off x="2635848" y="2375773"/>
                <a:ext cx="208330" cy="17847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4CA861E-2A22-4DD2-A4FE-DFE6CAE0BC39}"/>
                  </a:ext>
                </a:extLst>
              </p:cNvPr>
              <p:cNvCxnSpPr>
                <a:cxnSpLocks/>
              </p:cNvCxnSpPr>
              <p:nvPr/>
            </p:nvCxnSpPr>
            <p:spPr>
              <a:xfrm rot="20688560">
                <a:off x="3045803" y="4016570"/>
                <a:ext cx="851870" cy="14300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5547DA0-C0E3-4353-BBBE-E9E286682572}"/>
                    </a:ext>
                  </a:extLst>
                </p:cNvPr>
                <p:cNvSpPr txBox="1"/>
                <p:nvPr/>
              </p:nvSpPr>
              <p:spPr>
                <a:xfrm>
                  <a:off x="4105100" y="3421719"/>
                  <a:ext cx="2578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5547DA0-C0E3-4353-BBBE-E9E2866825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5100" y="3421719"/>
                  <a:ext cx="25782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286" r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2EFBDE5-728C-4F92-9A4B-56A7DF3ADB20}"/>
                    </a:ext>
                  </a:extLst>
                </p:cNvPr>
                <p:cNvSpPr txBox="1"/>
                <p:nvPr/>
              </p:nvSpPr>
              <p:spPr>
                <a:xfrm>
                  <a:off x="2973243" y="2118256"/>
                  <a:ext cx="2628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DA4BDAA-AC1F-4D38-A718-43B261D420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3243" y="2118256"/>
                  <a:ext cx="26289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3256" r="-2326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1014BAA-6FE6-4271-AEB6-CE03F5FD6A79}"/>
                    </a:ext>
                  </a:extLst>
                </p:cNvPr>
                <p:cNvSpPr txBox="1"/>
                <p:nvPr/>
              </p:nvSpPr>
              <p:spPr>
                <a:xfrm>
                  <a:off x="3292004" y="5370436"/>
                  <a:ext cx="2452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3573E211-8035-492B-A3B7-1E767937E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2004" y="5370436"/>
                  <a:ext cx="24526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5000" r="-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391A70FD-8B12-443F-9FE6-8642EE04DFD8}"/>
              </a:ext>
            </a:extLst>
          </p:cNvPr>
          <p:cNvSpPr>
            <a:spLocks noChangeAspect="1"/>
          </p:cNvSpPr>
          <p:nvPr/>
        </p:nvSpPr>
        <p:spPr>
          <a:xfrm>
            <a:off x="1509936" y="3659018"/>
            <a:ext cx="152401" cy="152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69AEC9-FDD5-4973-8D1D-699629F7B387}"/>
              </a:ext>
            </a:extLst>
          </p:cNvPr>
          <p:cNvSpPr txBox="1"/>
          <p:nvPr/>
        </p:nvSpPr>
        <p:spPr>
          <a:xfrm>
            <a:off x="1169272" y="3626753"/>
            <a:ext cx="35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0CD6619-BB7F-4CD9-A21C-FB3D8CCF25B3}"/>
              </a:ext>
            </a:extLst>
          </p:cNvPr>
          <p:cNvSpPr>
            <a:spLocks noChangeAspect="1"/>
          </p:cNvSpPr>
          <p:nvPr/>
        </p:nvSpPr>
        <p:spPr>
          <a:xfrm>
            <a:off x="2847804" y="4622668"/>
            <a:ext cx="152401" cy="152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EB81EB-F578-4100-AE33-EE3B49E3B2BD}"/>
              </a:ext>
            </a:extLst>
          </p:cNvPr>
          <p:cNvSpPr txBox="1"/>
          <p:nvPr/>
        </p:nvSpPr>
        <p:spPr>
          <a:xfrm>
            <a:off x="2759026" y="4766527"/>
            <a:ext cx="35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7B558A-64DF-4352-8375-8475276F3691}"/>
              </a:ext>
            </a:extLst>
          </p:cNvPr>
          <p:cNvCxnSpPr>
            <a:cxnSpLocks/>
            <a:stCxn id="20" idx="5"/>
            <a:endCxn id="24" idx="2"/>
          </p:cNvCxnSpPr>
          <p:nvPr/>
        </p:nvCxnSpPr>
        <p:spPr>
          <a:xfrm>
            <a:off x="1640018" y="3789100"/>
            <a:ext cx="1207786" cy="90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E5625E8-6CB0-4B08-910D-222590CD7196}"/>
              </a:ext>
            </a:extLst>
          </p:cNvPr>
          <p:cNvSpPr txBox="1"/>
          <p:nvPr/>
        </p:nvSpPr>
        <p:spPr>
          <a:xfrm>
            <a:off x="0" y="0"/>
            <a:ext cx="507492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Mouse Movement – Scale Camera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19BE651-38CB-4E93-9979-C696D1F13896}"/>
                  </a:ext>
                </a:extLst>
              </p:cNvPr>
              <p:cNvSpPr txBox="1"/>
              <p:nvPr/>
            </p:nvSpPr>
            <p:spPr>
              <a:xfrm>
                <a:off x="6096000" y="1204418"/>
                <a:ext cx="6143366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1" dirty="0"/>
                  <a:t>Cases: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Scale at the center of window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Scale at the mouse position</a:t>
                </a:r>
              </a:p>
              <a:p>
                <a:r>
                  <a:rPr lang="en-US" sz="1400" b="1" dirty="0"/>
                  <a:t>Steps: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F is projection of the point E onto the stop plane. The stop plane is determined by the normal vector z’ and a point. This point can be the farthest corner of the object bounding box to the point E. The point F is the limitation when zooming in.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Find a scaling factor s&gt;1 for zooming out and s&lt;1 for zooming in.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transformation of View space will be updated the following scaling transformation: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If scale at the mouse position, a translation transformation will be applied before the scaling transformation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𝐸𝐸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400" dirty="0"/>
              </a:p>
              <a:p>
                <a:pPr lvl="1"/>
                <a:endParaRPr 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19BE651-38CB-4E93-9979-C696D1F13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04418"/>
                <a:ext cx="6143366" cy="3539430"/>
              </a:xfrm>
              <a:prstGeom prst="rect">
                <a:avLst/>
              </a:prstGeom>
              <a:blipFill>
                <a:blip r:embed="rId8"/>
                <a:stretch>
                  <a:fillRect l="-298" t="-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64D67AB-9381-44AB-8086-BE256040093E}"/>
              </a:ext>
            </a:extLst>
          </p:cNvPr>
          <p:cNvCxnSpPr>
            <a:cxnSpLocks/>
          </p:cNvCxnSpPr>
          <p:nvPr/>
        </p:nvCxnSpPr>
        <p:spPr>
          <a:xfrm flipV="1">
            <a:off x="1179424" y="2783969"/>
            <a:ext cx="1634126" cy="5860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CD01D7-A952-4CA8-A6F4-F3FF6FF10F33}"/>
              </a:ext>
            </a:extLst>
          </p:cNvPr>
          <p:cNvCxnSpPr>
            <a:cxnSpLocks/>
          </p:cNvCxnSpPr>
          <p:nvPr/>
        </p:nvCxnSpPr>
        <p:spPr>
          <a:xfrm flipV="1">
            <a:off x="1181364" y="1588862"/>
            <a:ext cx="208330" cy="17847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D03D47A-9CB1-4421-9069-D013AD1F4489}"/>
              </a:ext>
            </a:extLst>
          </p:cNvPr>
          <p:cNvCxnSpPr>
            <a:cxnSpLocks/>
          </p:cNvCxnSpPr>
          <p:nvPr/>
        </p:nvCxnSpPr>
        <p:spPr>
          <a:xfrm flipV="1">
            <a:off x="1394693" y="1023232"/>
            <a:ext cx="1634126" cy="5860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D2CD732-BEA5-4F72-90A6-2D7D0CE07BEA}"/>
              </a:ext>
            </a:extLst>
          </p:cNvPr>
          <p:cNvCxnSpPr>
            <a:cxnSpLocks/>
          </p:cNvCxnSpPr>
          <p:nvPr/>
        </p:nvCxnSpPr>
        <p:spPr>
          <a:xfrm flipV="1">
            <a:off x="2804741" y="1023232"/>
            <a:ext cx="208330" cy="17847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DD1CDA-6F20-4AD2-83AB-AE187ACAD7C9}"/>
              </a:ext>
            </a:extLst>
          </p:cNvPr>
          <p:cNvCxnSpPr>
            <a:stCxn id="24" idx="1"/>
          </p:cNvCxnSpPr>
          <p:nvPr/>
        </p:nvCxnSpPr>
        <p:spPr>
          <a:xfrm flipH="1" flipV="1">
            <a:off x="1779536" y="2647950"/>
            <a:ext cx="1090587" cy="199703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E52B5CB-2E22-4587-A34C-B956F986BD4A}"/>
              </a:ext>
            </a:extLst>
          </p:cNvPr>
          <p:cNvSpPr>
            <a:spLocks noChangeAspect="1"/>
          </p:cNvSpPr>
          <p:nvPr/>
        </p:nvSpPr>
        <p:spPr>
          <a:xfrm>
            <a:off x="1703335" y="2571323"/>
            <a:ext cx="152401" cy="152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87A8B39-4ADC-4587-BFE8-2F6EDB3E8BEF}"/>
                  </a:ext>
                </a:extLst>
              </p:cNvPr>
              <p:cNvSpPr txBox="1"/>
              <p:nvPr/>
            </p:nvSpPr>
            <p:spPr>
              <a:xfrm>
                <a:off x="1757363" y="2285153"/>
                <a:ext cx="358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87A8B39-4ADC-4587-BFE8-2F6EDB3E8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363" y="2285153"/>
                <a:ext cx="35807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E81F239-8D59-4FAD-AAA4-D72E3070AA71}"/>
              </a:ext>
            </a:extLst>
          </p:cNvPr>
          <p:cNvSpPr txBox="1"/>
          <p:nvPr/>
        </p:nvSpPr>
        <p:spPr>
          <a:xfrm rot="20366918">
            <a:off x="1727258" y="1202223"/>
            <a:ext cx="164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 plane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286D1C1-6851-410C-A507-094AA06DEDD7}"/>
              </a:ext>
            </a:extLst>
          </p:cNvPr>
          <p:cNvSpPr txBox="1"/>
          <p:nvPr/>
        </p:nvSpPr>
        <p:spPr>
          <a:xfrm>
            <a:off x="3463534" y="3954841"/>
            <a:ext cx="35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E’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C1785D3-4880-438D-B2E1-2AD4925AEEBE}"/>
              </a:ext>
            </a:extLst>
          </p:cNvPr>
          <p:cNvCxnSpPr/>
          <p:nvPr/>
        </p:nvCxnSpPr>
        <p:spPr>
          <a:xfrm flipH="1" flipV="1">
            <a:off x="2326856" y="2163840"/>
            <a:ext cx="1090587" cy="199703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D9EA925-E0A1-4538-8E67-5E1E0729D0A2}"/>
              </a:ext>
            </a:extLst>
          </p:cNvPr>
          <p:cNvSpPr>
            <a:spLocks noChangeAspect="1"/>
          </p:cNvSpPr>
          <p:nvPr/>
        </p:nvSpPr>
        <p:spPr>
          <a:xfrm>
            <a:off x="3341773" y="4104779"/>
            <a:ext cx="152401" cy="152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C78748-A685-4625-966D-88D758A4DEF1}"/>
              </a:ext>
            </a:extLst>
          </p:cNvPr>
          <p:cNvCxnSpPr>
            <a:cxnSpLocks/>
          </p:cNvCxnSpPr>
          <p:nvPr/>
        </p:nvCxnSpPr>
        <p:spPr>
          <a:xfrm flipV="1">
            <a:off x="2918285" y="4186195"/>
            <a:ext cx="499158" cy="511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BA5CD681-65F0-41EE-B48B-C2D043A18DBA}"/>
              </a:ext>
            </a:extLst>
          </p:cNvPr>
          <p:cNvSpPr>
            <a:spLocks noChangeAspect="1"/>
          </p:cNvSpPr>
          <p:nvPr/>
        </p:nvSpPr>
        <p:spPr>
          <a:xfrm>
            <a:off x="2212485" y="2014099"/>
            <a:ext cx="152401" cy="152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EBADA88-A47B-4338-8C9F-DC0633CF084A}"/>
                  </a:ext>
                </a:extLst>
              </p:cNvPr>
              <p:cNvSpPr txBox="1"/>
              <p:nvPr/>
            </p:nvSpPr>
            <p:spPr>
              <a:xfrm>
                <a:off x="2288685" y="1742751"/>
                <a:ext cx="358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EBADA88-A47B-4338-8C9F-DC0633CF0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685" y="1742751"/>
                <a:ext cx="358073" cy="369332"/>
              </a:xfrm>
              <a:prstGeom prst="rect">
                <a:avLst/>
              </a:prstGeom>
              <a:blipFill>
                <a:blip r:embed="rId10"/>
                <a:stretch>
                  <a:fillRect r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103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725D45-E1FE-4F78-B76C-EAAA764C7F0A}"/>
              </a:ext>
            </a:extLst>
          </p:cNvPr>
          <p:cNvSpPr txBox="1"/>
          <p:nvPr/>
        </p:nvSpPr>
        <p:spPr>
          <a:xfrm>
            <a:off x="0" y="0"/>
            <a:ext cx="507492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Draw Internal Objects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0AA380-CBD2-4CA3-BF60-7AC975B5740C}"/>
              </a:ext>
            </a:extLst>
          </p:cNvPr>
          <p:cNvSpPr txBox="1"/>
          <p:nvPr/>
        </p:nvSpPr>
        <p:spPr>
          <a:xfrm>
            <a:off x="-1" y="774357"/>
            <a:ext cx="120190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Color bar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Draw it directly on the near plan of NDC space (x, y, z=-1)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Use </a:t>
            </a:r>
            <a:r>
              <a:rPr lang="en-US" sz="1600" dirty="0" err="1"/>
              <a:t>QPainter</a:t>
            </a:r>
            <a:r>
              <a:rPr lang="en-US" sz="1600" dirty="0"/>
              <a:t> to perform 2D draw on the top layer of GL window</a:t>
            </a:r>
          </a:p>
          <a:p>
            <a:pPr marL="342900" indent="-342900">
              <a:buAutoNum type="arabicPeriod"/>
            </a:pPr>
            <a:r>
              <a:rPr lang="en-US" sz="1600" dirty="0"/>
              <a:t>Global directional triad</a:t>
            </a:r>
          </a:p>
          <a:p>
            <a:pPr lvl="1"/>
            <a:r>
              <a:rPr lang="en-US" sz="1600" dirty="0"/>
              <a:t>Determine the position of triad in the NDC space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Draw directly on the NDC space</a:t>
            </a:r>
          </a:p>
          <a:p>
            <a:pPr marL="1257300" lvl="2" indent="-342900">
              <a:buAutoNum type="arabicPeriod"/>
            </a:pPr>
            <a:r>
              <a:rPr lang="en-US" sz="1600" dirty="0"/>
              <a:t>Create the triad at the origin of NDC space. Also, the determine the correct length of arrows (Lx=L/r, Ly=L/t, </a:t>
            </a:r>
            <a:r>
              <a:rPr lang="en-US" sz="1600" dirty="0" err="1"/>
              <a:t>Lz</a:t>
            </a:r>
            <a:r>
              <a:rPr lang="en-US" sz="1600" dirty="0"/>
              <a:t>=L*2/(f-n)) so that the arrows will have the same length ‘L’ (length in world space) when displayed</a:t>
            </a:r>
          </a:p>
          <a:p>
            <a:pPr marL="1257300" lvl="2" indent="-342900">
              <a:buAutoNum type="arabicPeriod"/>
            </a:pPr>
            <a:r>
              <a:rPr lang="en-US" sz="1600" dirty="0"/>
              <a:t>Only apply the rotation part of the view matrix on the triad </a:t>
            </a:r>
          </a:p>
          <a:p>
            <a:pPr marL="1257300" lvl="2" indent="-342900">
              <a:buAutoNum type="arabicPeriod"/>
            </a:pPr>
            <a:r>
              <a:rPr lang="en-US" sz="1600" dirty="0"/>
              <a:t>Translate the triad to the determined position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Draw on the World space</a:t>
            </a:r>
          </a:p>
          <a:p>
            <a:pPr marL="1257300" lvl="2" indent="-342900">
              <a:buAutoNum type="arabicPeriod"/>
            </a:pPr>
            <a:r>
              <a:rPr lang="en-US" sz="1600" dirty="0"/>
              <a:t>Convert the position of triad from the NDC space to the world space</a:t>
            </a:r>
          </a:p>
          <a:p>
            <a:pPr marL="1257300" lvl="2" indent="-342900">
              <a:buAutoNum type="arabicPeriod"/>
            </a:pPr>
            <a:r>
              <a:rPr lang="en-US" sz="1600" dirty="0"/>
              <a:t>Create the triad at the origin of World space</a:t>
            </a:r>
          </a:p>
          <a:p>
            <a:pPr marL="1257300" lvl="2" indent="-342900">
              <a:buFontTx/>
              <a:buAutoNum type="arabicPeriod"/>
            </a:pPr>
            <a:r>
              <a:rPr lang="en-US" sz="1600" dirty="0"/>
              <a:t>Only apply the rotation part of the view matrix on the triad </a:t>
            </a:r>
          </a:p>
          <a:p>
            <a:pPr marL="1257300" lvl="2" indent="-342900">
              <a:buFontTx/>
              <a:buAutoNum type="arabicPeriod"/>
            </a:pPr>
            <a:r>
              <a:rPr lang="en-US" sz="1600" dirty="0"/>
              <a:t>Translate the triad to the determined position in World space</a:t>
            </a:r>
          </a:p>
        </p:txBody>
      </p:sp>
    </p:spTree>
    <p:extLst>
      <p:ext uri="{BB962C8B-B14F-4D97-AF65-F5344CB8AC3E}">
        <p14:creationId xmlns:p14="http://schemas.microsoft.com/office/powerpoint/2010/main" val="2328818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0327-B61D-4C82-A580-E8AEA422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AD889-6AA7-4571-8204-299CC2C9A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94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826717-BBD5-4D7B-B6A3-B342E0070A40}"/>
              </a:ext>
            </a:extLst>
          </p:cNvPr>
          <p:cNvSpPr txBox="1"/>
          <p:nvPr/>
        </p:nvSpPr>
        <p:spPr>
          <a:xfrm>
            <a:off x="863600" y="113665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CPU/RAM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1750BC-C94B-4E4C-980B-A2D6954525DE}"/>
              </a:ext>
            </a:extLst>
          </p:cNvPr>
          <p:cNvSpPr txBox="1"/>
          <p:nvPr/>
        </p:nvSpPr>
        <p:spPr>
          <a:xfrm>
            <a:off x="6096000" y="118745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GPU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17435-FE24-47E5-902C-72C7177C264A}"/>
              </a:ext>
            </a:extLst>
          </p:cNvPr>
          <p:cNvSpPr txBox="1"/>
          <p:nvPr/>
        </p:nvSpPr>
        <p:spPr>
          <a:xfrm>
            <a:off x="4387850" y="244475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Frame Buffer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40C032-91F0-4E4F-B92F-D9DB1EB28CD2}"/>
              </a:ext>
            </a:extLst>
          </p:cNvPr>
          <p:cNvSpPr txBox="1"/>
          <p:nvPr/>
        </p:nvSpPr>
        <p:spPr>
          <a:xfrm>
            <a:off x="7912100" y="2444749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Processors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5BA8821-386C-462B-87F4-2F6CA45C5B7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6346141" y="1399490"/>
            <a:ext cx="610969" cy="14795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781F96D-6AEF-4B3D-812F-5C4EC7B65A4F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7993966" y="1231215"/>
            <a:ext cx="610968" cy="1816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2C534F4-C861-4A75-9BF6-0241898E3FB0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2939908" y="1002072"/>
            <a:ext cx="981359" cy="25431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235754D-F0D9-4BCF-BD41-D6D3D9DCCD24}"/>
              </a:ext>
            </a:extLst>
          </p:cNvPr>
          <p:cNvSpPr txBox="1"/>
          <p:nvPr/>
        </p:nvSpPr>
        <p:spPr>
          <a:xfrm>
            <a:off x="2203451" y="2449729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Binds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5257CA-5A78-4369-8490-BA7B683D2A3A}"/>
              </a:ext>
            </a:extLst>
          </p:cNvPr>
          <p:cNvSpPr txBox="1"/>
          <p:nvPr/>
        </p:nvSpPr>
        <p:spPr>
          <a:xfrm>
            <a:off x="2135211" y="2744367"/>
            <a:ext cx="2310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Vertex data (vertices, colors, normal, indices, etc.)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B420C81-6648-449C-B330-B2FF9CC062C9}"/>
              </a:ext>
            </a:extLst>
          </p:cNvPr>
          <p:cNvCxnSpPr>
            <a:cxnSpLocks/>
            <a:stCxn id="20" idx="3"/>
            <a:endCxn id="9" idx="2"/>
          </p:cNvCxnSpPr>
          <p:nvPr/>
        </p:nvCxnSpPr>
        <p:spPr>
          <a:xfrm flipV="1">
            <a:off x="2660650" y="3091080"/>
            <a:ext cx="6546850" cy="8854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EAF3A94-3725-410F-A937-84A2288A3E19}"/>
              </a:ext>
            </a:extLst>
          </p:cNvPr>
          <p:cNvSpPr txBox="1"/>
          <p:nvPr/>
        </p:nvSpPr>
        <p:spPr>
          <a:xfrm>
            <a:off x="350518" y="3653411"/>
            <a:ext cx="231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Instruction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1E7E33-43C6-4364-9D0A-8B338790600A}"/>
              </a:ext>
            </a:extLst>
          </p:cNvPr>
          <p:cNvSpPr txBox="1"/>
          <p:nvPr/>
        </p:nvSpPr>
        <p:spPr>
          <a:xfrm>
            <a:off x="158750" y="6170172"/>
            <a:ext cx="8140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https://www.khronos.org/registry/OpenGL/specs/gl/GLSLangSpec.4.40.pdf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8E22FE-4717-4A39-A349-8DA1F44DB552}"/>
              </a:ext>
            </a:extLst>
          </p:cNvPr>
          <p:cNvSpPr txBox="1"/>
          <p:nvPr/>
        </p:nvSpPr>
        <p:spPr>
          <a:xfrm>
            <a:off x="5848350" y="1833780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Accesses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603A16-D8C2-492E-939D-F8C1ABBA83C3}"/>
              </a:ext>
            </a:extLst>
          </p:cNvPr>
          <p:cNvSpPr txBox="1"/>
          <p:nvPr/>
        </p:nvSpPr>
        <p:spPr>
          <a:xfrm>
            <a:off x="7717631" y="1817567"/>
            <a:ext cx="239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Runs shading process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454DF-7C83-4635-BDDC-7DD4E63425E1}"/>
              </a:ext>
            </a:extLst>
          </p:cNvPr>
          <p:cNvSpPr txBox="1"/>
          <p:nvPr/>
        </p:nvSpPr>
        <p:spPr>
          <a:xfrm>
            <a:off x="7192434" y="3605638"/>
            <a:ext cx="376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Inserts instructions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7E6FBB-2D4F-4A38-91CE-FA66DC178747}"/>
              </a:ext>
            </a:extLst>
          </p:cNvPr>
          <p:cNvSpPr txBox="1"/>
          <p:nvPr/>
        </p:nvSpPr>
        <p:spPr>
          <a:xfrm>
            <a:off x="387463" y="4192021"/>
            <a:ext cx="47988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Instructions can be customized to control the shading process via GLSL (OpenGL Shading Language)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C84861-538D-44A0-9025-4B2ABCB8E6BA}"/>
              </a:ext>
            </a:extLst>
          </p:cNvPr>
          <p:cNvSpPr/>
          <p:nvPr/>
        </p:nvSpPr>
        <p:spPr>
          <a:xfrm>
            <a:off x="4568224" y="998311"/>
            <a:ext cx="5811794" cy="247579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8CB43A-FA78-4393-86AC-D8866D6B3245}"/>
              </a:ext>
            </a:extLst>
          </p:cNvPr>
          <p:cNvSpPr txBox="1"/>
          <p:nvPr/>
        </p:nvSpPr>
        <p:spPr>
          <a:xfrm>
            <a:off x="0" y="0"/>
            <a:ext cx="507492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Rendering Pipeline</a:t>
            </a:r>
          </a:p>
        </p:txBody>
      </p:sp>
    </p:spTree>
    <p:extLst>
      <p:ext uri="{BB962C8B-B14F-4D97-AF65-F5344CB8AC3E}">
        <p14:creationId xmlns:p14="http://schemas.microsoft.com/office/powerpoint/2010/main" val="4106283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3434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0DEF-F535-4E4B-9940-82BA88B72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Matrix Vs View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C257F-DEBE-41B5-8375-7BC57C77A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Camera matrix is a transformation matrix which positions the camera in the world space</a:t>
            </a:r>
          </a:p>
          <a:p>
            <a:r>
              <a:rPr lang="en-US" dirty="0"/>
              <a:t>Whereas the view matrix is a transformation matrix which transforms  vertices from world space into the view space</a:t>
            </a:r>
          </a:p>
          <a:p>
            <a:r>
              <a:rPr lang="en-US" dirty="0" err="1"/>
              <a:t>cam_mat</a:t>
            </a:r>
            <a:r>
              <a:rPr lang="en-US" dirty="0"/>
              <a:t> * </a:t>
            </a:r>
            <a:r>
              <a:rPr lang="en-US" dirty="0" err="1"/>
              <a:t>view_mat</a:t>
            </a:r>
            <a:r>
              <a:rPr lang="en-US" dirty="0"/>
              <a:t> = </a:t>
            </a:r>
            <a:r>
              <a:rPr lang="en-US" dirty="0" err="1"/>
              <a:t>unit_matrix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cam_mat</a:t>
            </a:r>
            <a:r>
              <a:rPr lang="en-US" dirty="0"/>
              <a:t> = inv(</a:t>
            </a:r>
            <a:r>
              <a:rPr lang="en-US" dirty="0" err="1"/>
              <a:t>view_mat</a:t>
            </a:r>
            <a:r>
              <a:rPr lang="en-US" dirty="0"/>
              <a:t>) and vice versa</a:t>
            </a:r>
          </a:p>
        </p:txBody>
      </p:sp>
    </p:spTree>
    <p:extLst>
      <p:ext uri="{BB962C8B-B14F-4D97-AF65-F5344CB8AC3E}">
        <p14:creationId xmlns:p14="http://schemas.microsoft.com/office/powerpoint/2010/main" val="768061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A1E434-44DE-474C-8726-61EBD944BFF0}"/>
                  </a:ext>
                </a:extLst>
              </p:cNvPr>
              <p:cNvSpPr txBox="1"/>
              <p:nvPr/>
            </p:nvSpPr>
            <p:spPr>
              <a:xfrm>
                <a:off x="190738" y="2933686"/>
                <a:ext cx="11639073" cy="1420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Therefore, the View-matrix needs to be transposed to fit with it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𝑉𝑖𝑒𝑤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𝑚𝑎𝑡𝑟𝑖𝑥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The reason is when multiplying a View-matrix with a column vector (</a:t>
                </a:r>
                <a:r>
                  <a:rPr lang="en-US" dirty="0" err="1"/>
                  <a:t>M.v</a:t>
                </a:r>
                <a:r>
                  <a:rPr lang="en-US" dirty="0"/>
                  <a:t>), the columns in the matrix can be accessed contiguously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A1E434-44DE-474C-8726-61EBD944B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38" y="2933686"/>
                <a:ext cx="11639073" cy="1420774"/>
              </a:xfrm>
              <a:prstGeom prst="rect">
                <a:avLst/>
              </a:prstGeom>
              <a:blipFill>
                <a:blip r:embed="rId2"/>
                <a:stretch>
                  <a:fillRect l="-419" t="-2146" b="-6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62FA8DC-3575-43BD-A2C8-C7AE954D3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3" y="17212"/>
            <a:ext cx="8048882" cy="292372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66C1BB7-7623-4945-8AF2-D647315C1B7B}"/>
              </a:ext>
            </a:extLst>
          </p:cNvPr>
          <p:cNvGrpSpPr/>
          <p:nvPr/>
        </p:nvGrpSpPr>
        <p:grpSpPr>
          <a:xfrm>
            <a:off x="113917" y="4620091"/>
            <a:ext cx="9345030" cy="2140598"/>
            <a:chOff x="323467" y="4743916"/>
            <a:chExt cx="9345030" cy="21405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98B9E3F-D579-4411-9D35-76637B283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720" y="5183710"/>
              <a:ext cx="7911119" cy="152331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AE4B4E-5BE2-494D-9B8A-D5996D2A2AF4}"/>
                </a:ext>
              </a:extLst>
            </p:cNvPr>
            <p:cNvSpPr txBox="1"/>
            <p:nvPr/>
          </p:nvSpPr>
          <p:spPr>
            <a:xfrm>
              <a:off x="323467" y="4743916"/>
              <a:ext cx="93450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Reference: </a:t>
              </a:r>
              <a:r>
                <a:rPr lang="en-US" i="1" dirty="0"/>
                <a:t>https://www.3dgep.com/understanding-the-view-matrix/#Look_At_Camera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3A7264-0E90-43C2-955C-73C39FE54989}"/>
                </a:ext>
              </a:extLst>
            </p:cNvPr>
            <p:cNvSpPr/>
            <p:nvPr/>
          </p:nvSpPr>
          <p:spPr>
            <a:xfrm>
              <a:off x="1452316" y="5344878"/>
              <a:ext cx="1924298" cy="12511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06858F-3DCB-4B81-9687-1DED0D151816}"/>
                </a:ext>
              </a:extLst>
            </p:cNvPr>
            <p:cNvSpPr txBox="1"/>
            <p:nvPr/>
          </p:nvSpPr>
          <p:spPr>
            <a:xfrm>
              <a:off x="1626427" y="6515182"/>
              <a:ext cx="1576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Column 1 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F5821AD-27B9-4D80-B342-139C3AD9AE58}"/>
              </a:ext>
            </a:extLst>
          </p:cNvPr>
          <p:cNvSpPr txBox="1"/>
          <p:nvPr/>
        </p:nvSpPr>
        <p:spPr>
          <a:xfrm>
            <a:off x="8237493" y="607923"/>
            <a:ext cx="37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Note: Even we access entries of matrix by firstly </a:t>
            </a:r>
            <a:r>
              <a:rPr lang="en-US" b="1" i="1" dirty="0" err="1"/>
              <a:t>ith</a:t>
            </a:r>
            <a:r>
              <a:rPr lang="en-US" b="1" i="1" dirty="0"/>
              <a:t>-row and then </a:t>
            </a:r>
            <a:r>
              <a:rPr lang="en-US" b="1" i="1" dirty="0" err="1"/>
              <a:t>jth</a:t>
            </a:r>
            <a:r>
              <a:rPr lang="en-US" b="1" i="1" dirty="0"/>
              <a:t>-column, but the memory layout is sequential in column</a:t>
            </a:r>
          </a:p>
        </p:txBody>
      </p:sp>
    </p:spTree>
    <p:extLst>
      <p:ext uri="{BB962C8B-B14F-4D97-AF65-F5344CB8AC3E}">
        <p14:creationId xmlns:p14="http://schemas.microsoft.com/office/powerpoint/2010/main" val="3338477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2DD75F-5817-4A4C-917F-CFAFCC5EDE8C}"/>
              </a:ext>
            </a:extLst>
          </p:cNvPr>
          <p:cNvSpPr txBox="1"/>
          <p:nvPr/>
        </p:nvSpPr>
        <p:spPr>
          <a:xfrm>
            <a:off x="108064" y="107247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Clip space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AECBA6-9766-4E30-A03E-E5E1FB3C6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4" y="807485"/>
            <a:ext cx="5440552" cy="31868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8A0B13-2BF1-4764-85D3-EF6FB8DC9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754" y="1294824"/>
            <a:ext cx="6541882" cy="26995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72C397-E4D9-4D02-8F5D-010EA20DE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64" y="4368829"/>
            <a:ext cx="9772536" cy="22974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293A0C-E31B-42B3-A307-A1FAB6D0C5F9}"/>
              </a:ext>
            </a:extLst>
          </p:cNvPr>
          <p:cNvSpPr txBox="1"/>
          <p:nvPr/>
        </p:nvSpPr>
        <p:spPr>
          <a:xfrm>
            <a:off x="5825995" y="692022"/>
            <a:ext cx="612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https://learnopengl.com/Getting-started/Coordinate-Systems</a:t>
            </a:r>
          </a:p>
        </p:txBody>
      </p:sp>
    </p:spTree>
    <p:extLst>
      <p:ext uri="{BB962C8B-B14F-4D97-AF65-F5344CB8AC3E}">
        <p14:creationId xmlns:p14="http://schemas.microsoft.com/office/powerpoint/2010/main" val="3777427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CB4A5-FC28-447F-AB6B-79B29633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35BD6-88A0-4C12-8FD7-B822B972E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https://nrotella.github.io/journal/first-steps-python-qt-opengl.html</a:t>
            </a:r>
          </a:p>
        </p:txBody>
      </p:sp>
    </p:spTree>
    <p:extLst>
      <p:ext uri="{BB962C8B-B14F-4D97-AF65-F5344CB8AC3E}">
        <p14:creationId xmlns:p14="http://schemas.microsoft.com/office/powerpoint/2010/main" val="417227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06D4F396-7712-4C4A-869A-9F2E15F67230}"/>
              </a:ext>
            </a:extLst>
          </p:cNvPr>
          <p:cNvGrpSpPr/>
          <p:nvPr/>
        </p:nvGrpSpPr>
        <p:grpSpPr>
          <a:xfrm>
            <a:off x="810050" y="1047680"/>
            <a:ext cx="4303008" cy="4995898"/>
            <a:chOff x="1256838" y="1243385"/>
            <a:chExt cx="4303008" cy="4995898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821B7B6-EE96-45C0-A1CB-7A14DAA9F8F0}"/>
                </a:ext>
              </a:extLst>
            </p:cNvPr>
            <p:cNvGrpSpPr/>
            <p:nvPr/>
          </p:nvGrpSpPr>
          <p:grpSpPr>
            <a:xfrm>
              <a:off x="1350877" y="1484261"/>
              <a:ext cx="4025702" cy="4502809"/>
              <a:chOff x="1232098" y="405407"/>
              <a:chExt cx="4025702" cy="4502809"/>
            </a:xfrm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E976FADD-3488-4AF9-B243-ABAE0F84015C}"/>
                  </a:ext>
                </a:extLst>
              </p:cNvPr>
              <p:cNvCxnSpPr/>
              <p:nvPr/>
            </p:nvCxnSpPr>
            <p:spPr>
              <a:xfrm flipH="1" flipV="1">
                <a:off x="2603065" y="405407"/>
                <a:ext cx="1" cy="25308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C4E28FC8-20C5-4CAE-BC41-AEBF453BE383}"/>
                  </a:ext>
                </a:extLst>
              </p:cNvPr>
              <p:cNvCxnSpPr/>
              <p:nvPr/>
            </p:nvCxnSpPr>
            <p:spPr>
              <a:xfrm>
                <a:off x="2602141" y="2925392"/>
                <a:ext cx="265565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88D7771A-F26A-4C7A-AD11-8444D868E917}"/>
                  </a:ext>
                </a:extLst>
              </p:cNvPr>
              <p:cNvCxnSpPr/>
              <p:nvPr/>
            </p:nvCxnSpPr>
            <p:spPr>
              <a:xfrm flipH="1">
                <a:off x="1232098" y="2921905"/>
                <a:ext cx="1370043" cy="19863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7C8F28E-6575-4C74-B467-F793945237F2}"/>
                    </a:ext>
                  </a:extLst>
                </p:cNvPr>
                <p:cNvSpPr txBox="1"/>
                <p:nvPr/>
              </p:nvSpPr>
              <p:spPr>
                <a:xfrm>
                  <a:off x="5376526" y="3876563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7C8F28E-6575-4C74-B467-F793945237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6526" y="3876563"/>
                  <a:ext cx="18332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0E1E646-C9BE-4ED0-AB7B-0923CA2F83D1}"/>
                    </a:ext>
                  </a:extLst>
                </p:cNvPr>
                <p:cNvSpPr txBox="1"/>
                <p:nvPr/>
              </p:nvSpPr>
              <p:spPr>
                <a:xfrm>
                  <a:off x="2720920" y="1243385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0E1E646-C9BE-4ED0-AB7B-0923CA2F83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0920" y="1243385"/>
                  <a:ext cx="18671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3333" r="-3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8722729-C965-4A51-8093-BBB619E6BD76}"/>
                    </a:ext>
                  </a:extLst>
                </p:cNvPr>
                <p:cNvSpPr txBox="1"/>
                <p:nvPr/>
              </p:nvSpPr>
              <p:spPr>
                <a:xfrm>
                  <a:off x="1256838" y="5962284"/>
                  <a:ext cx="1690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8722729-C965-4A51-8093-BBB619E6BD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838" y="5962284"/>
                  <a:ext cx="16908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1429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0FD7100-0AB3-46C0-8304-7EA3C92164E3}"/>
              </a:ext>
            </a:extLst>
          </p:cNvPr>
          <p:cNvGrpSpPr/>
          <p:nvPr/>
        </p:nvGrpSpPr>
        <p:grpSpPr>
          <a:xfrm>
            <a:off x="3394413" y="2901724"/>
            <a:ext cx="2122737" cy="3529179"/>
            <a:chOff x="2526470" y="2118256"/>
            <a:chExt cx="2122737" cy="3529179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02B23D0-FCA5-4E87-A9A5-9ECBDA6589D3}"/>
                </a:ext>
              </a:extLst>
            </p:cNvPr>
            <p:cNvGrpSpPr/>
            <p:nvPr/>
          </p:nvGrpSpPr>
          <p:grpSpPr>
            <a:xfrm rot="911440">
              <a:off x="2526470" y="2391866"/>
              <a:ext cx="1763450" cy="3070880"/>
              <a:chOff x="2635848" y="2375773"/>
              <a:chExt cx="1763450" cy="3070880"/>
            </a:xfrm>
          </p:grpSpPr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381A6F7-487B-48DA-9AC2-414C1452DF47}"/>
                  </a:ext>
                </a:extLst>
              </p:cNvPr>
              <p:cNvCxnSpPr>
                <a:cxnSpLocks/>
              </p:cNvCxnSpPr>
              <p:nvPr/>
            </p:nvCxnSpPr>
            <p:spPr>
              <a:xfrm rot="20688560" flipV="1">
                <a:off x="2765172" y="3363770"/>
                <a:ext cx="1634126" cy="5860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8F8980A1-B578-4EBC-8225-C38E41FEF08E}"/>
                  </a:ext>
                </a:extLst>
              </p:cNvPr>
              <p:cNvCxnSpPr>
                <a:cxnSpLocks/>
              </p:cNvCxnSpPr>
              <p:nvPr/>
            </p:nvCxnSpPr>
            <p:spPr>
              <a:xfrm rot="20688560" flipV="1">
                <a:off x="2635848" y="2375773"/>
                <a:ext cx="208330" cy="17847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3B309997-0CA3-4435-B6F7-9E769B6CB9D2}"/>
                  </a:ext>
                </a:extLst>
              </p:cNvPr>
              <p:cNvCxnSpPr>
                <a:cxnSpLocks/>
              </p:cNvCxnSpPr>
              <p:nvPr/>
            </p:nvCxnSpPr>
            <p:spPr>
              <a:xfrm rot="20688560">
                <a:off x="3045803" y="4016570"/>
                <a:ext cx="851870" cy="14300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ECE3EC8-EB92-46AF-9DA4-0BB771C45339}"/>
                    </a:ext>
                  </a:extLst>
                </p:cNvPr>
                <p:cNvSpPr txBox="1"/>
                <p:nvPr/>
              </p:nvSpPr>
              <p:spPr>
                <a:xfrm>
                  <a:off x="4391380" y="3342319"/>
                  <a:ext cx="2578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ECE3EC8-EB92-46AF-9DA4-0BB771C453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1380" y="3342319"/>
                  <a:ext cx="25782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3953" r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DA4BDAA-AC1F-4D38-A718-43B261D42093}"/>
                    </a:ext>
                  </a:extLst>
                </p:cNvPr>
                <p:cNvSpPr txBox="1"/>
                <p:nvPr/>
              </p:nvSpPr>
              <p:spPr>
                <a:xfrm>
                  <a:off x="2973243" y="2118256"/>
                  <a:ext cx="2628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DA4BDAA-AC1F-4D38-A718-43B261D420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3243" y="2118256"/>
                  <a:ext cx="26289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3256" r="-2326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3573E211-8035-492B-A3B7-1E767937E579}"/>
                    </a:ext>
                  </a:extLst>
                </p:cNvPr>
                <p:cNvSpPr txBox="1"/>
                <p:nvPr/>
              </p:nvSpPr>
              <p:spPr>
                <a:xfrm>
                  <a:off x="3292004" y="5370436"/>
                  <a:ext cx="2452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3573E211-8035-492B-A3B7-1E767937E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2004" y="5370436"/>
                  <a:ext cx="24526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5000" r="-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4033FBD7-3F62-4E13-8B10-6319571DB9B6}"/>
              </a:ext>
            </a:extLst>
          </p:cNvPr>
          <p:cNvSpPr>
            <a:spLocks noChangeAspect="1"/>
          </p:cNvSpPr>
          <p:nvPr/>
        </p:nvSpPr>
        <p:spPr>
          <a:xfrm>
            <a:off x="2191250" y="3743156"/>
            <a:ext cx="152401" cy="152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A68A735-8A8E-4C96-B6F6-B2B9705F2E58}"/>
              </a:ext>
            </a:extLst>
          </p:cNvPr>
          <p:cNvSpPr>
            <a:spLocks noChangeAspect="1"/>
          </p:cNvSpPr>
          <p:nvPr/>
        </p:nvSpPr>
        <p:spPr>
          <a:xfrm>
            <a:off x="2676333" y="3265738"/>
            <a:ext cx="152401" cy="152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C890B1D-DA89-4EC5-95AA-0C08FC30F7AA}"/>
              </a:ext>
            </a:extLst>
          </p:cNvPr>
          <p:cNvSpPr txBox="1"/>
          <p:nvPr/>
        </p:nvSpPr>
        <p:spPr>
          <a:xfrm>
            <a:off x="1850586" y="3710891"/>
            <a:ext cx="35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D33BB28-0D3F-490A-9B37-950A16175E16}"/>
              </a:ext>
            </a:extLst>
          </p:cNvPr>
          <p:cNvSpPr txBox="1"/>
          <p:nvPr/>
        </p:nvSpPr>
        <p:spPr>
          <a:xfrm>
            <a:off x="2752533" y="2931757"/>
            <a:ext cx="35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D6CE1B2-44F6-4A98-8D29-EE3E8C1FB39A}"/>
              </a:ext>
            </a:extLst>
          </p:cNvPr>
          <p:cNvSpPr>
            <a:spLocks noChangeAspect="1"/>
          </p:cNvSpPr>
          <p:nvPr/>
        </p:nvSpPr>
        <p:spPr>
          <a:xfrm>
            <a:off x="3529118" y="4706806"/>
            <a:ext cx="152401" cy="152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2B45558-BAC8-481B-9750-DD14A1B342F9}"/>
              </a:ext>
            </a:extLst>
          </p:cNvPr>
          <p:cNvSpPr txBox="1"/>
          <p:nvPr/>
        </p:nvSpPr>
        <p:spPr>
          <a:xfrm>
            <a:off x="3440340" y="4850665"/>
            <a:ext cx="35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BA11D6A-EE78-42DF-BBCE-48C83A0E1FB9}"/>
                  </a:ext>
                </a:extLst>
              </p:cNvPr>
              <p:cNvSpPr txBox="1"/>
              <p:nvPr/>
            </p:nvSpPr>
            <p:spPr>
              <a:xfrm>
                <a:off x="6184777" y="461665"/>
                <a:ext cx="6096001" cy="6351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Definitions: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: world space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: view space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O: world origin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E: eye position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C: center point (the eye looks at, it is usually chosen as the center of object bounding box)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Eye vector: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eye looks along the negative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Up vector: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Right vector: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initial position of eye is located at O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 linear transformation T is applied to locate the view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at the new position 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Linear transformation matrix</a:t>
                </a:r>
                <a:r>
                  <a:rPr lang="en-US" b="1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: rotation matrix</a:t>
                </a:r>
                <a:r>
                  <a:rPr lang="vi-VN" dirty="0"/>
                  <a:t> 3x3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: translation vector</a:t>
                </a:r>
                <a:r>
                  <a:rPr lang="vi-VN" dirty="0"/>
                  <a:t> 3x1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: isotropic scaling factor</a:t>
                </a:r>
                <a:endParaRPr lang="vi-VN" dirty="0"/>
              </a:p>
              <a:p>
                <a:pPr lvl="1"/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vi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transformation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matrix</a:t>
                </a:r>
                <a:r>
                  <a:rPr lang="vi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4x4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BA11D6A-EE78-42DF-BBCE-48C83A0E1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777" y="461665"/>
                <a:ext cx="6096001" cy="6351162"/>
              </a:xfrm>
              <a:prstGeom prst="rect">
                <a:avLst/>
              </a:prstGeom>
              <a:blipFill>
                <a:blip r:embed="rId8"/>
                <a:stretch>
                  <a:fillRect l="-900" t="-576" r="-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CC62E6-FA30-4E75-937F-A4EFA8A62305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2792126" y="3410425"/>
            <a:ext cx="759311" cy="13187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902EF9-92C0-4C9E-9EDC-518A99FB6EB7}"/>
              </a:ext>
            </a:extLst>
          </p:cNvPr>
          <p:cNvCxnSpPr>
            <a:cxnSpLocks/>
            <a:stCxn id="87" idx="5"/>
            <a:endCxn id="99" idx="2"/>
          </p:cNvCxnSpPr>
          <p:nvPr/>
        </p:nvCxnSpPr>
        <p:spPr>
          <a:xfrm>
            <a:off x="2321332" y="3873238"/>
            <a:ext cx="1207786" cy="90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06A0733-D55C-4DE2-B6A4-BB6A6161813F}"/>
              </a:ext>
            </a:extLst>
          </p:cNvPr>
          <p:cNvSpPr txBox="1"/>
          <p:nvPr/>
        </p:nvSpPr>
        <p:spPr>
          <a:xfrm>
            <a:off x="0" y="0"/>
            <a:ext cx="377952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View Space</a:t>
            </a:r>
          </a:p>
        </p:txBody>
      </p:sp>
    </p:spTree>
    <p:extLst>
      <p:ext uri="{BB962C8B-B14F-4D97-AF65-F5344CB8AC3E}">
        <p14:creationId xmlns:p14="http://schemas.microsoft.com/office/powerpoint/2010/main" val="134989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53F8BDD-5AD2-4F37-B97E-2ED232B8A63C}"/>
                  </a:ext>
                </a:extLst>
              </p:cNvPr>
              <p:cNvSpPr/>
              <p:nvPr/>
            </p:nvSpPr>
            <p:spPr>
              <a:xfrm>
                <a:off x="70023" y="654922"/>
                <a:ext cx="6025977" cy="61114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: rotation matrix</a:t>
                </a:r>
                <a:r>
                  <a:rPr lang="vi-VN" dirty="0"/>
                  <a:t> 3x3</a:t>
                </a:r>
                <a:r>
                  <a:rPr lang="en-US" dirty="0"/>
                  <a:t> (quaternion)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: translation vector</a:t>
                </a:r>
                <a:r>
                  <a:rPr lang="vi-VN" dirty="0"/>
                  <a:t> 3x1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: scale matrix</a:t>
                </a:r>
                <a:r>
                  <a:rPr lang="vi-VN" dirty="0"/>
                  <a:t> 3x</a:t>
                </a:r>
                <a:r>
                  <a:rPr lang="en-US" dirty="0"/>
                  <a:t>3</a:t>
                </a:r>
                <a:endParaRPr lang="vi-VN" dirty="0"/>
              </a:p>
              <a:p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</a:t>
                </a:r>
                <a:r>
                  <a:rPr lang="vi-VN" dirty="0"/>
                  <a:t>transformation</a:t>
                </a:r>
                <a:r>
                  <a:rPr lang="en-US" dirty="0"/>
                  <a:t> matrix</a:t>
                </a:r>
                <a:r>
                  <a:rPr lang="vi-VN" dirty="0"/>
                  <a:t> 4x4</a:t>
                </a:r>
                <a:endParaRPr lang="en-US" dirty="0"/>
              </a:p>
              <a:p>
                <a:r>
                  <a:rPr lang="en-US" dirty="0"/>
                  <a:t>T is constructed in order as follows: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Inverse: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an isotropic scaling matrix, hence,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can be considered as a non-zero number.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53F8BDD-5AD2-4F37-B97E-2ED232B8A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3" y="654922"/>
                <a:ext cx="6025977" cy="6111417"/>
              </a:xfrm>
              <a:prstGeom prst="rect">
                <a:avLst/>
              </a:prstGeom>
              <a:blipFill>
                <a:blip r:embed="rId2"/>
                <a:stretch>
                  <a:fillRect l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C5520A-F2E4-43C5-A69D-47927BE2F33B}"/>
                  </a:ext>
                </a:extLst>
              </p:cNvPr>
              <p:cNvSpPr txBox="1"/>
              <p:nvPr/>
            </p:nvSpPr>
            <p:spPr>
              <a:xfrm>
                <a:off x="6273114" y="109152"/>
                <a:ext cx="5918886" cy="5569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i="1" dirty="0">
                    <a:latin typeface="Calibri (Body)"/>
                    <a:cs typeface="Arial" panose="020B0604020202020204" pitchFamily="34" charset="0"/>
                  </a:rPr>
                  <a:t>We have: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inverse of transformation is determined</a:t>
                </a:r>
              </a:p>
              <a:p>
                <a:r>
                  <a:rPr lang="en-US" b="1" dirty="0">
                    <a:latin typeface="Calibri (Body)"/>
                  </a:rPr>
                  <a:t>Multiplication: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C5520A-F2E4-43C5-A69D-47927BE2F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114" y="109152"/>
                <a:ext cx="5918886" cy="5569217"/>
              </a:xfrm>
              <a:prstGeom prst="rect">
                <a:avLst/>
              </a:prstGeom>
              <a:blipFill>
                <a:blip r:embed="rId3"/>
                <a:stretch>
                  <a:fillRect l="-2369" t="-1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147524A-B0D4-42FA-96DF-23D27977FD85}"/>
              </a:ext>
            </a:extLst>
          </p:cNvPr>
          <p:cNvSpPr txBox="1"/>
          <p:nvPr/>
        </p:nvSpPr>
        <p:spPr>
          <a:xfrm>
            <a:off x="0" y="0"/>
            <a:ext cx="5334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 (Body)"/>
              </a:rPr>
              <a:t>View Matrix</a:t>
            </a:r>
          </a:p>
        </p:txBody>
      </p:sp>
    </p:spTree>
    <p:extLst>
      <p:ext uri="{BB962C8B-B14F-4D97-AF65-F5344CB8AC3E}">
        <p14:creationId xmlns:p14="http://schemas.microsoft.com/office/powerpoint/2010/main" val="362269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584CA8-98F2-4FFF-BDD7-856D20BD1A0D}"/>
                  </a:ext>
                </a:extLst>
              </p:cNvPr>
              <p:cNvSpPr txBox="1"/>
              <p:nvPr/>
            </p:nvSpPr>
            <p:spPr>
              <a:xfrm>
                <a:off x="323679" y="556054"/>
                <a:ext cx="5092700" cy="2505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Intermediate transformation: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an intermediate transformation to obtain the final transformation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</m:e>
                                </m:d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584CA8-98F2-4FFF-BDD7-856D20BD1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79" y="556054"/>
                <a:ext cx="5092700" cy="2505622"/>
              </a:xfrm>
              <a:prstGeom prst="rect">
                <a:avLst/>
              </a:prstGeom>
              <a:blipFill>
                <a:blip r:embed="rId2"/>
                <a:stretch>
                  <a:fillRect l="-957" t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9B0B711-F0F0-4760-8577-8A0AA8330947}"/>
              </a:ext>
            </a:extLst>
          </p:cNvPr>
          <p:cNvSpPr txBox="1"/>
          <p:nvPr/>
        </p:nvSpPr>
        <p:spPr>
          <a:xfrm>
            <a:off x="0" y="0"/>
            <a:ext cx="5334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 (Body)"/>
              </a:rPr>
              <a:t>View Matrix</a:t>
            </a:r>
          </a:p>
        </p:txBody>
      </p:sp>
    </p:spTree>
    <p:extLst>
      <p:ext uri="{BB962C8B-B14F-4D97-AF65-F5344CB8AC3E}">
        <p14:creationId xmlns:p14="http://schemas.microsoft.com/office/powerpoint/2010/main" val="3527995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6A29504-42CC-40E3-9C12-69CE38133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818" y="1796565"/>
            <a:ext cx="2257425" cy="2028825"/>
          </a:xfrm>
          <a:prstGeom prst="rect">
            <a:avLst/>
          </a:prstGeom>
        </p:spPr>
      </p:pic>
      <p:pic>
        <p:nvPicPr>
          <p:cNvPr id="10" name="Picture 9" descr="A picture containing text, handcart&#10;&#10;Description automatically generated">
            <a:extLst>
              <a:ext uri="{FF2B5EF4-FFF2-40B4-BE49-F238E27FC236}">
                <a16:creationId xmlns:a16="http://schemas.microsoft.com/office/drawing/2014/main" id="{FCDC942D-421C-4507-8ED6-80D5106E8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58" y="1532333"/>
            <a:ext cx="2390775" cy="191452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075E7FD-15A0-4DAC-B6A9-2DFA74337D26}"/>
              </a:ext>
            </a:extLst>
          </p:cNvPr>
          <p:cNvGrpSpPr/>
          <p:nvPr/>
        </p:nvGrpSpPr>
        <p:grpSpPr>
          <a:xfrm>
            <a:off x="4146965" y="177800"/>
            <a:ext cx="4303008" cy="4995898"/>
            <a:chOff x="1256838" y="1243385"/>
            <a:chExt cx="4303008" cy="499589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37A693A-ACBA-42C9-A62E-0CFA715D3955}"/>
                </a:ext>
              </a:extLst>
            </p:cNvPr>
            <p:cNvGrpSpPr/>
            <p:nvPr/>
          </p:nvGrpSpPr>
          <p:grpSpPr>
            <a:xfrm>
              <a:off x="1350877" y="1484261"/>
              <a:ext cx="4025702" cy="4502809"/>
              <a:chOff x="1232098" y="405407"/>
              <a:chExt cx="4025702" cy="4502809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1D436A0A-102E-410F-88F8-4E4C9E541115}"/>
                  </a:ext>
                </a:extLst>
              </p:cNvPr>
              <p:cNvCxnSpPr/>
              <p:nvPr/>
            </p:nvCxnSpPr>
            <p:spPr>
              <a:xfrm flipH="1" flipV="1">
                <a:off x="2603065" y="405407"/>
                <a:ext cx="1" cy="25308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D3A80B-5EC7-4E17-A209-EB8FBFC539D5}"/>
                  </a:ext>
                </a:extLst>
              </p:cNvPr>
              <p:cNvCxnSpPr/>
              <p:nvPr/>
            </p:nvCxnSpPr>
            <p:spPr>
              <a:xfrm>
                <a:off x="2602141" y="2925392"/>
                <a:ext cx="265565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D6194B9-92DA-410E-BF1D-36F896BF3E5E}"/>
                  </a:ext>
                </a:extLst>
              </p:cNvPr>
              <p:cNvCxnSpPr/>
              <p:nvPr/>
            </p:nvCxnSpPr>
            <p:spPr>
              <a:xfrm flipH="1">
                <a:off x="1232098" y="2921905"/>
                <a:ext cx="1370043" cy="19863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9DBC2A9-137F-47FB-8B26-C7C9D99B1E92}"/>
                    </a:ext>
                  </a:extLst>
                </p:cNvPr>
                <p:cNvSpPr txBox="1"/>
                <p:nvPr/>
              </p:nvSpPr>
              <p:spPr>
                <a:xfrm>
                  <a:off x="5376526" y="3876563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7C8F28E-6575-4C74-B467-F793945237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6526" y="3876563"/>
                  <a:ext cx="18332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3F18CA6-61B5-474D-9C6F-03ED8FEAECD0}"/>
                    </a:ext>
                  </a:extLst>
                </p:cNvPr>
                <p:cNvSpPr txBox="1"/>
                <p:nvPr/>
              </p:nvSpPr>
              <p:spPr>
                <a:xfrm>
                  <a:off x="2720920" y="1243385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0E1E646-C9BE-4ED0-AB7B-0923CA2F83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0920" y="1243385"/>
                  <a:ext cx="18671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3333" r="-3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F22B3A1-640D-4755-9EB8-59902CEE3324}"/>
                    </a:ext>
                  </a:extLst>
                </p:cNvPr>
                <p:cNvSpPr txBox="1"/>
                <p:nvPr/>
              </p:nvSpPr>
              <p:spPr>
                <a:xfrm>
                  <a:off x="1256838" y="5962284"/>
                  <a:ext cx="1690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8722729-C965-4A51-8093-BBB619E6BD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838" y="5962284"/>
                  <a:ext cx="16908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1429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1F326C6-BA48-4577-83DE-38BF65BDBB33}"/>
              </a:ext>
            </a:extLst>
          </p:cNvPr>
          <p:cNvSpPr txBox="1"/>
          <p:nvPr/>
        </p:nvSpPr>
        <p:spPr>
          <a:xfrm>
            <a:off x="0" y="6342972"/>
            <a:ext cx="2543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Source: https://www.researchgate.net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42C5257-FA92-401C-A321-3927A895CDEE}"/>
              </a:ext>
            </a:extLst>
          </p:cNvPr>
          <p:cNvSpPr>
            <a:spLocks noChangeAspect="1"/>
          </p:cNvSpPr>
          <p:nvPr/>
        </p:nvSpPr>
        <p:spPr>
          <a:xfrm>
            <a:off x="7074698" y="2215212"/>
            <a:ext cx="152401" cy="152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7419E39-9EBB-4A70-B738-484DEF8B0228}"/>
              </a:ext>
            </a:extLst>
          </p:cNvPr>
          <p:cNvSpPr>
            <a:spLocks noChangeAspect="1"/>
          </p:cNvSpPr>
          <p:nvPr/>
        </p:nvSpPr>
        <p:spPr>
          <a:xfrm>
            <a:off x="6398423" y="3229624"/>
            <a:ext cx="152401" cy="152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75B013-8582-4D1A-B8F4-C99AD28E3ADC}"/>
              </a:ext>
            </a:extLst>
          </p:cNvPr>
          <p:cNvSpPr txBox="1"/>
          <p:nvPr/>
        </p:nvSpPr>
        <p:spPr>
          <a:xfrm>
            <a:off x="7074698" y="1859323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1BF004-5E42-492A-9144-C338EE0711D8}"/>
              </a:ext>
            </a:extLst>
          </p:cNvPr>
          <p:cNvSpPr txBox="1"/>
          <p:nvPr/>
        </p:nvSpPr>
        <p:spPr>
          <a:xfrm>
            <a:off x="6075013" y="3012693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DDDC98-DBD4-4E5A-90E1-487E01703A43}"/>
              </a:ext>
            </a:extLst>
          </p:cNvPr>
          <p:cNvSpPr txBox="1"/>
          <p:nvPr/>
        </p:nvSpPr>
        <p:spPr>
          <a:xfrm>
            <a:off x="8010524" y="454799"/>
            <a:ext cx="3940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A, B: two bounding points</a:t>
            </a:r>
          </a:p>
          <a:p>
            <a:r>
              <a:rPr lang="en-US" dirty="0"/>
              <a:t>C: center point</a:t>
            </a:r>
          </a:p>
          <a:p>
            <a:r>
              <a:rPr lang="en-US" dirty="0"/>
              <a:t>AB: diagonal distance</a:t>
            </a:r>
          </a:p>
          <a:p>
            <a:r>
              <a:rPr lang="en-US" dirty="0"/>
              <a:t>r=AB/2: radius of bounding box </a:t>
            </a:r>
          </a:p>
          <a:p>
            <a:r>
              <a:rPr lang="en-US" dirty="0"/>
              <a:t>R=</a:t>
            </a:r>
            <a:r>
              <a:rPr lang="en-US" dirty="0" err="1"/>
              <a:t>OC+r</a:t>
            </a:r>
            <a:r>
              <a:rPr lang="en-US" dirty="0"/>
              <a:t>: </a:t>
            </a:r>
            <a:r>
              <a:rPr lang="en-US" dirty="0" err="1"/>
              <a:t>hud</a:t>
            </a:r>
            <a:r>
              <a:rPr lang="en-US" dirty="0"/>
              <a:t> radius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8F53CC-5F34-47F0-90CF-A43B4B63E9C4}"/>
              </a:ext>
            </a:extLst>
          </p:cNvPr>
          <p:cNvCxnSpPr>
            <a:cxnSpLocks/>
            <a:stCxn id="23" idx="7"/>
            <a:endCxn id="22" idx="3"/>
          </p:cNvCxnSpPr>
          <p:nvPr/>
        </p:nvCxnSpPr>
        <p:spPr>
          <a:xfrm flipV="1">
            <a:off x="6528505" y="2345294"/>
            <a:ext cx="568512" cy="90664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7BB6DFD-D626-4E7C-A27D-99E2E5926A38}"/>
              </a:ext>
            </a:extLst>
          </p:cNvPr>
          <p:cNvSpPr>
            <a:spLocks noChangeAspect="1"/>
          </p:cNvSpPr>
          <p:nvPr/>
        </p:nvSpPr>
        <p:spPr>
          <a:xfrm>
            <a:off x="6749360" y="2727940"/>
            <a:ext cx="152401" cy="152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F44DC3-78BC-43E2-BCBA-7FC7D9EAD98E}"/>
              </a:ext>
            </a:extLst>
          </p:cNvPr>
          <p:cNvSpPr txBox="1"/>
          <p:nvPr/>
        </p:nvSpPr>
        <p:spPr>
          <a:xfrm>
            <a:off x="6558861" y="2447573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7A2799-C66E-4529-93BC-513CFC4C4A31}"/>
              </a:ext>
            </a:extLst>
          </p:cNvPr>
          <p:cNvSpPr txBox="1"/>
          <p:nvPr/>
        </p:nvSpPr>
        <p:spPr>
          <a:xfrm>
            <a:off x="5245000" y="2640472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5644E4-4BBD-490A-8237-19E8D8B640C0}"/>
              </a:ext>
            </a:extLst>
          </p:cNvPr>
          <p:cNvCxnSpPr>
            <a:endCxn id="31" idx="2"/>
          </p:cNvCxnSpPr>
          <p:nvPr/>
        </p:nvCxnSpPr>
        <p:spPr>
          <a:xfrm flipV="1">
            <a:off x="5611047" y="2816905"/>
            <a:ext cx="1119264" cy="13257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7216F7-1274-4FFF-9CDE-6F124E23BE9F}"/>
              </a:ext>
            </a:extLst>
          </p:cNvPr>
          <p:cNvSpPr txBox="1"/>
          <p:nvPr/>
        </p:nvSpPr>
        <p:spPr>
          <a:xfrm>
            <a:off x="0" y="0"/>
            <a:ext cx="377952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Bounding Box of Objects</a:t>
            </a:r>
          </a:p>
        </p:txBody>
      </p:sp>
    </p:spTree>
    <p:extLst>
      <p:ext uri="{BB962C8B-B14F-4D97-AF65-F5344CB8AC3E}">
        <p14:creationId xmlns:p14="http://schemas.microsoft.com/office/powerpoint/2010/main" val="171492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ECEDFF-D3C3-44AD-BB89-DAA431D62162}"/>
              </a:ext>
            </a:extLst>
          </p:cNvPr>
          <p:cNvSpPr txBox="1"/>
          <p:nvPr/>
        </p:nvSpPr>
        <p:spPr>
          <a:xfrm>
            <a:off x="0" y="0"/>
            <a:ext cx="377952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Orthographic projection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B453E0-D852-4C1F-8D1E-63394F478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00087"/>
            <a:ext cx="6096000" cy="21127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A50A16-099F-4585-BF06-A73A540ED638}"/>
              </a:ext>
            </a:extLst>
          </p:cNvPr>
          <p:cNvSpPr txBox="1"/>
          <p:nvPr/>
        </p:nvSpPr>
        <p:spPr>
          <a:xfrm>
            <a:off x="0" y="6374003"/>
            <a:ext cx="6682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Source 1: </a:t>
            </a:r>
            <a:r>
              <a:rPr lang="en-US" sz="1000" i="1" dirty="0">
                <a:hlinkClick r:id="rId3"/>
              </a:rPr>
              <a:t>http://www.songho.ca/opengl/gl_projectionmatrix.html</a:t>
            </a:r>
            <a:endParaRPr lang="en-US" sz="1000" i="1" baseline="30000" dirty="0"/>
          </a:p>
          <a:p>
            <a:r>
              <a:rPr lang="en-US" sz="1000" i="1" dirty="0"/>
              <a:t>Source 2: https://www.khronos.org/registry/OpenGL-Refpages/gl2.1/xhtml/glOrtho.xml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67A061-04F8-49F9-A6BC-ED9865BC8D20}"/>
              </a:ext>
            </a:extLst>
          </p:cNvPr>
          <p:cNvSpPr txBox="1"/>
          <p:nvPr/>
        </p:nvSpPr>
        <p:spPr>
          <a:xfrm>
            <a:off x="0" y="3005504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Vertices located inside the volume will be visible.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volume is defined by near plane and far plane located in the negative z-direction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E02B65-FF5A-4204-B72C-8887C1F59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37" y="4657928"/>
            <a:ext cx="1961227" cy="16718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8C4A81-93DA-41E2-BCC6-6874CECD8CAB}"/>
              </a:ext>
            </a:extLst>
          </p:cNvPr>
          <p:cNvSpPr txBox="1"/>
          <p:nvPr/>
        </p:nvSpPr>
        <p:spPr>
          <a:xfrm>
            <a:off x="0" y="4345746"/>
            <a:ext cx="213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Generic</a:t>
            </a:r>
            <a:r>
              <a:rPr lang="en-US" b="1" baseline="30000" dirty="0"/>
              <a:t>1</a:t>
            </a:r>
            <a:r>
              <a:rPr lang="en-US" dirty="0"/>
              <a:t>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2F79F4E-F571-4863-A207-36CDC5AF6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3741" y="4657928"/>
            <a:ext cx="1767840" cy="14999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7EB3E27-FC4E-494F-B35F-BFDBBC1E0150}"/>
              </a:ext>
            </a:extLst>
          </p:cNvPr>
          <p:cNvSpPr txBox="1"/>
          <p:nvPr/>
        </p:nvSpPr>
        <p:spPr>
          <a:xfrm>
            <a:off x="2485101" y="4345746"/>
            <a:ext cx="213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Symmetric: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D4516D7-E526-42F8-A722-7F7516EA8957}"/>
                  </a:ext>
                </a:extLst>
              </p:cNvPr>
              <p:cNvSpPr txBox="1"/>
              <p:nvPr/>
            </p:nvSpPr>
            <p:spPr>
              <a:xfrm>
                <a:off x="6191249" y="376921"/>
                <a:ext cx="6000751" cy="6027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dimensions of bounding box will be used to determine the volume.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Volume’s dimensions (r, l, t, b, (f-n)/2 ) should be greater than the half of bounding box diagonal distance (d).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Practically: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≥0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are adjustment factors for each direction. </a:t>
                </a:r>
                <a:r>
                  <a:rPr lang="en-US" i="1" dirty="0"/>
                  <a:t>Note</a:t>
                </a:r>
                <a:r>
                  <a:rPr lang="en-US" b="1" i="1" baseline="30000" dirty="0"/>
                  <a:t>2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are coordinates, while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are distance</a:t>
                </a:r>
              </a:p>
              <a:p>
                <a:pPr lvl="1"/>
                <a:r>
                  <a:rPr lang="en-US" dirty="0"/>
                  <a:t>Ex: glOrtho(l, r, b, t, n, f)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Resize window issue: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: window aspect ratio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have to apply the window 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’ to preserve aspect ratio of the drawn objects.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glOrtho(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*l,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*r,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*b,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*t, n, f)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D4516D7-E526-42F8-A722-7F7516EA8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249" y="376921"/>
                <a:ext cx="6000751" cy="6027419"/>
              </a:xfrm>
              <a:prstGeom prst="rect">
                <a:avLst/>
              </a:prstGeom>
              <a:blipFill>
                <a:blip r:embed="rId6"/>
                <a:stretch>
                  <a:fillRect l="-711" t="-607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356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86C393-215E-4688-8316-1148B4395756}"/>
              </a:ext>
            </a:extLst>
          </p:cNvPr>
          <p:cNvSpPr/>
          <p:nvPr/>
        </p:nvSpPr>
        <p:spPr>
          <a:xfrm>
            <a:off x="996778" y="1824681"/>
            <a:ext cx="4246606" cy="2730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F35FF8-964A-4082-82E7-E256207073D9}"/>
              </a:ext>
            </a:extLst>
          </p:cNvPr>
          <p:cNvCxnSpPr/>
          <p:nvPr/>
        </p:nvCxnSpPr>
        <p:spPr>
          <a:xfrm>
            <a:off x="745524" y="1824681"/>
            <a:ext cx="0" cy="27308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B5D7E1-B8D8-451D-87C1-B5890E3E1075}"/>
              </a:ext>
            </a:extLst>
          </p:cNvPr>
          <p:cNvCxnSpPr>
            <a:cxnSpLocks/>
          </p:cNvCxnSpPr>
          <p:nvPr/>
        </p:nvCxnSpPr>
        <p:spPr>
          <a:xfrm>
            <a:off x="996778" y="1690688"/>
            <a:ext cx="424660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7B19E0-40D9-4063-AD3C-40622C001785}"/>
              </a:ext>
            </a:extLst>
          </p:cNvPr>
          <p:cNvSpPr txBox="1"/>
          <p:nvPr/>
        </p:nvSpPr>
        <p:spPr>
          <a:xfrm>
            <a:off x="5309286" y="1506023"/>
            <a:ext cx="64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F0A9A5-4484-4C95-8BB6-EBD2DFB1F94E}"/>
              </a:ext>
            </a:extLst>
          </p:cNvPr>
          <p:cNvSpPr txBox="1"/>
          <p:nvPr/>
        </p:nvSpPr>
        <p:spPr>
          <a:xfrm>
            <a:off x="510746" y="4492240"/>
            <a:ext cx="6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4CE094-CFD1-4BBD-B7DD-E4455187C096}"/>
              </a:ext>
            </a:extLst>
          </p:cNvPr>
          <p:cNvSpPr txBox="1"/>
          <p:nvPr/>
        </p:nvSpPr>
        <p:spPr>
          <a:xfrm>
            <a:off x="0" y="0"/>
            <a:ext cx="377952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Window coordinate system</a:t>
            </a:r>
          </a:p>
        </p:txBody>
      </p:sp>
    </p:spTree>
    <p:extLst>
      <p:ext uri="{BB962C8B-B14F-4D97-AF65-F5344CB8AC3E}">
        <p14:creationId xmlns:p14="http://schemas.microsoft.com/office/powerpoint/2010/main" val="144082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2A2E328-262F-4E60-A013-80AD51B10B9C}"/>
                  </a:ext>
                </a:extLst>
              </p:cNvPr>
              <p:cNvSpPr txBox="1"/>
              <p:nvPr/>
            </p:nvSpPr>
            <p:spPr>
              <a:xfrm>
                <a:off x="0" y="4587105"/>
                <a:ext cx="604266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In Window space (2D):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Assume the visible volume is symmetric, the eye is always at the center of window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Eye position: (W/2, H/2)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Mouse position: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 </a:t>
                </a:r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2A2E328-262F-4E60-A013-80AD51B10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87105"/>
                <a:ext cx="6042660" cy="2031325"/>
              </a:xfrm>
              <a:prstGeom prst="rect">
                <a:avLst/>
              </a:prstGeom>
              <a:blipFill>
                <a:blip r:embed="rId2"/>
                <a:stretch>
                  <a:fillRect l="-807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4CFEBE0-0640-46CF-A5F8-9CE75005C3D1}"/>
                  </a:ext>
                </a:extLst>
              </p:cNvPr>
              <p:cNvSpPr txBox="1"/>
              <p:nvPr/>
            </p:nvSpPr>
            <p:spPr>
              <a:xfrm>
                <a:off x="982825" y="3405781"/>
                <a:ext cx="44045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b="0" i="1" dirty="0">
                    <a:latin typeface="Cambria Math" panose="02040503050406030204" pitchFamily="18" charset="0"/>
                  </a:rPr>
                  <a:t>Eye is usually located at the center of window, which depends on the dimensions (l,r,b,t) of visible volume.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200" dirty="0"/>
                  <a:t>: always goes outward and perpendicularly to the window</a:t>
                </a: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4CFEBE0-0640-46CF-A5F8-9CE75005C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25" y="3405781"/>
                <a:ext cx="4404512" cy="646331"/>
              </a:xfrm>
              <a:prstGeom prst="rect">
                <a:avLst/>
              </a:prstGeom>
              <a:blipFill>
                <a:blip r:embed="rId3"/>
                <a:stretch>
                  <a:fillRect t="-943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54590A58-2980-4559-8131-92CD46DC69C5}"/>
              </a:ext>
            </a:extLst>
          </p:cNvPr>
          <p:cNvGrpSpPr/>
          <p:nvPr/>
        </p:nvGrpSpPr>
        <p:grpSpPr>
          <a:xfrm>
            <a:off x="0" y="763877"/>
            <a:ext cx="6164580" cy="3762013"/>
            <a:chOff x="0" y="763877"/>
            <a:chExt cx="6164580" cy="376201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7152360-914C-43D5-86E9-3E12C2DDEAA9}"/>
                </a:ext>
              </a:extLst>
            </p:cNvPr>
            <p:cNvGrpSpPr/>
            <p:nvPr/>
          </p:nvGrpSpPr>
          <p:grpSpPr>
            <a:xfrm>
              <a:off x="0" y="763877"/>
              <a:ext cx="6164580" cy="3762013"/>
              <a:chOff x="5260690" y="306677"/>
              <a:chExt cx="6164580" cy="3762013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7EC8545-C351-431B-8A84-4BECDE7BCAD7}"/>
                  </a:ext>
                </a:extLst>
              </p:cNvPr>
              <p:cNvSpPr/>
              <p:nvPr/>
            </p:nvSpPr>
            <p:spPr>
              <a:xfrm>
                <a:off x="6277234" y="1037451"/>
                <a:ext cx="4559642" cy="2589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CE3517C0-47E5-4658-9445-249165AA14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7054" y="2255901"/>
                <a:ext cx="1771557" cy="100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81EA911E-4A5A-49CC-B26D-79FA7799C0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57053" y="583676"/>
                <a:ext cx="1" cy="16061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BDC98E06-12BF-4938-B939-611DEBD5D5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80854" y="2179701"/>
                <a:ext cx="152401" cy="1524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E64A7757-5845-41F7-8BE6-85B4117C9192}"/>
                      </a:ext>
                    </a:extLst>
                  </p:cNvPr>
                  <p:cNvSpPr txBox="1"/>
                  <p:nvPr/>
                </p:nvSpPr>
                <p:spPr>
                  <a:xfrm>
                    <a:off x="10328611" y="2179701"/>
                    <a:ext cx="25782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E64A7757-5845-41F7-8BE6-85B4117C91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28611" y="2179701"/>
                    <a:ext cx="257827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953" r="-23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D1E4218F-094F-4F1F-A715-74C7C2DF4385}"/>
                      </a:ext>
                    </a:extLst>
                  </p:cNvPr>
                  <p:cNvSpPr txBox="1"/>
                  <p:nvPr/>
                </p:nvSpPr>
                <p:spPr>
                  <a:xfrm>
                    <a:off x="8480854" y="306677"/>
                    <a:ext cx="2628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D1E4218F-094F-4F1F-A715-74C7C2DF43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0854" y="306677"/>
                    <a:ext cx="26289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3256" r="-4651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7ACAE4AA-A4D0-43CB-BEC0-551ADC0AFB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44563" y="1494275"/>
                <a:ext cx="152401" cy="1524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C605CD68-1713-48A1-BEEB-E436CA58A2A8}"/>
                  </a:ext>
                </a:extLst>
              </p:cNvPr>
              <p:cNvCxnSpPr>
                <a:cxnSpLocks/>
                <a:endCxn id="77" idx="3"/>
              </p:cNvCxnSpPr>
              <p:nvPr/>
            </p:nvCxnSpPr>
            <p:spPr>
              <a:xfrm flipV="1">
                <a:off x="8540964" y="1624357"/>
                <a:ext cx="1025918" cy="64188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ADEF97CD-486C-417E-9C2E-F2BBC393DB32}"/>
                  </a:ext>
                </a:extLst>
              </p:cNvPr>
              <p:cNvCxnSpPr/>
              <p:nvPr/>
            </p:nvCxnSpPr>
            <p:spPr>
              <a:xfrm>
                <a:off x="6096000" y="1037451"/>
                <a:ext cx="0" cy="26834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33C8AFD-3BF9-400C-810E-3DFDB07C11FD}"/>
                  </a:ext>
                </a:extLst>
              </p:cNvPr>
              <p:cNvSpPr txBox="1"/>
              <p:nvPr/>
            </p:nvSpPr>
            <p:spPr>
              <a:xfrm>
                <a:off x="5897370" y="3699358"/>
                <a:ext cx="552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+H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3CD27C1-7440-496C-9A1E-C6732E8850D2}"/>
                  </a:ext>
                </a:extLst>
              </p:cNvPr>
              <p:cNvSpPr txBox="1"/>
              <p:nvPr/>
            </p:nvSpPr>
            <p:spPr>
              <a:xfrm>
                <a:off x="10803922" y="868609"/>
                <a:ext cx="6213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+W</a:t>
                </a: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D9FB4EA8-DCA2-44B6-AB4A-0533CBCC9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7234" y="860864"/>
                <a:ext cx="4559644" cy="241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FE59ED7-51F7-4C04-AFA0-44EE771ECC80}"/>
                  </a:ext>
                </a:extLst>
              </p:cNvPr>
              <p:cNvSpPr txBox="1"/>
              <p:nvPr/>
            </p:nvSpPr>
            <p:spPr>
              <a:xfrm>
                <a:off x="9728278" y="1371150"/>
                <a:ext cx="1118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mouse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A0F912D-0E1D-4341-BC56-74ED068831F7}"/>
                  </a:ext>
                </a:extLst>
              </p:cNvPr>
              <p:cNvSpPr txBox="1"/>
              <p:nvPr/>
            </p:nvSpPr>
            <p:spPr>
              <a:xfrm>
                <a:off x="7884828" y="2233722"/>
                <a:ext cx="630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eye</a:t>
                </a: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D6331C6F-3BD5-4D9A-AC19-C117264E47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01028" y="965729"/>
                <a:ext cx="152401" cy="1524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63840E8-5AC0-4BE7-925F-E42C39F2C069}"/>
                  </a:ext>
                </a:extLst>
              </p:cNvPr>
              <p:cNvSpPr txBox="1"/>
              <p:nvPr/>
            </p:nvSpPr>
            <p:spPr>
              <a:xfrm>
                <a:off x="5260690" y="461241"/>
                <a:ext cx="18806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Window origin</a:t>
                </a: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6461F93-4655-4598-9261-0854E8221708}"/>
                </a:ext>
              </a:extLst>
            </p:cNvPr>
            <p:cNvCxnSpPr/>
            <p:nvPr/>
          </p:nvCxnSpPr>
          <p:spPr>
            <a:xfrm>
              <a:off x="1092739" y="1563791"/>
              <a:ext cx="326733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E42298B4-C7B9-4CB1-A11C-963ED82E89C5}"/>
                    </a:ext>
                  </a:extLst>
                </p:cNvPr>
                <p:cNvSpPr txBox="1"/>
                <p:nvPr/>
              </p:nvSpPr>
              <p:spPr>
                <a:xfrm>
                  <a:off x="2339323" y="1520887"/>
                  <a:ext cx="46934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E42298B4-C7B9-4CB1-A11C-963ED82E89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9323" y="1520887"/>
                  <a:ext cx="46934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2743FBF-FF55-43E6-8FB3-09A30C5E6BF7}"/>
                    </a:ext>
                  </a:extLst>
                </p:cNvPr>
                <p:cNvSpPr txBox="1"/>
                <p:nvPr/>
              </p:nvSpPr>
              <p:spPr>
                <a:xfrm>
                  <a:off x="993055" y="1594988"/>
                  <a:ext cx="41271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2743FBF-FF55-43E6-8FB3-09A30C5E6B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055" y="1594988"/>
                  <a:ext cx="41271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7B0AD4-BFD7-40ED-B558-A26443C67153}"/>
                </a:ext>
              </a:extLst>
            </p:cNvPr>
            <p:cNvCxnSpPr>
              <a:cxnSpLocks/>
            </p:cNvCxnSpPr>
            <p:nvPr/>
          </p:nvCxnSpPr>
          <p:spPr>
            <a:xfrm>
              <a:off x="1065047" y="1575330"/>
              <a:ext cx="4282" cy="44951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4AC2F47C-DCCC-43F7-B645-289735E657F6}"/>
              </a:ext>
            </a:extLst>
          </p:cNvPr>
          <p:cNvSpPr txBox="1"/>
          <p:nvPr/>
        </p:nvSpPr>
        <p:spPr>
          <a:xfrm>
            <a:off x="0" y="0"/>
            <a:ext cx="377952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Mouse position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681C189-681D-4676-AD8D-CF247980AEE2}"/>
              </a:ext>
            </a:extLst>
          </p:cNvPr>
          <p:cNvCxnSpPr>
            <a:endCxn id="77" idx="2"/>
          </p:cNvCxnSpPr>
          <p:nvPr/>
        </p:nvCxnSpPr>
        <p:spPr>
          <a:xfrm>
            <a:off x="1092739" y="2024845"/>
            <a:ext cx="3191134" cy="28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02DF955-99CC-48BD-8F21-86C8E5F69408}"/>
                  </a:ext>
                </a:extLst>
              </p:cNvPr>
              <p:cNvSpPr txBox="1"/>
              <p:nvPr/>
            </p:nvSpPr>
            <p:spPr>
              <a:xfrm>
                <a:off x="6087477" y="402387"/>
                <a:ext cx="6104523" cy="5831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In View space</a:t>
                </a:r>
                <a:r>
                  <a:rPr lang="en-US" dirty="0"/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 and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den>
                                    </m:f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 ‘r’ and ‘t’ are right and top sizes of the visible volume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Finally,</a:t>
                </a: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Mouse position: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𝐻</m:t>
                                      </m:r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In World space: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𝑣𝑖𝑒𝑤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Mouse movement: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Window space: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View space: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2∆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2∆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𝐻</m:t>
                                      </m:r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World space: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𝑣𝑖𝑒𝑤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02DF955-99CC-48BD-8F21-86C8E5F69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477" y="402387"/>
                <a:ext cx="6104523" cy="5831596"/>
              </a:xfrm>
              <a:prstGeom prst="rect">
                <a:avLst/>
              </a:prstGeom>
              <a:blipFill>
                <a:blip r:embed="rId8"/>
                <a:stretch>
                  <a:fillRect l="-899" t="-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6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27B02B-7476-4379-AA5D-0C6DD41747E1}"/>
              </a:ext>
            </a:extLst>
          </p:cNvPr>
          <p:cNvGrpSpPr/>
          <p:nvPr/>
        </p:nvGrpSpPr>
        <p:grpSpPr>
          <a:xfrm>
            <a:off x="128736" y="963542"/>
            <a:ext cx="4303008" cy="4995898"/>
            <a:chOff x="1256838" y="1243385"/>
            <a:chExt cx="4303008" cy="49958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B3BABCF-DCDD-4412-B20A-7363E9E739CC}"/>
                </a:ext>
              </a:extLst>
            </p:cNvPr>
            <p:cNvGrpSpPr/>
            <p:nvPr/>
          </p:nvGrpSpPr>
          <p:grpSpPr>
            <a:xfrm>
              <a:off x="1350877" y="1484261"/>
              <a:ext cx="4025702" cy="4502809"/>
              <a:chOff x="1232098" y="405407"/>
              <a:chExt cx="4025702" cy="4502809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0AC07CA-8DEC-4445-A7BF-18E8E49E3A40}"/>
                  </a:ext>
                </a:extLst>
              </p:cNvPr>
              <p:cNvCxnSpPr/>
              <p:nvPr/>
            </p:nvCxnSpPr>
            <p:spPr>
              <a:xfrm flipH="1" flipV="1">
                <a:off x="2603065" y="405407"/>
                <a:ext cx="1" cy="25308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2A23FB1-9306-4AF1-AAA1-78A1B991EE54}"/>
                  </a:ext>
                </a:extLst>
              </p:cNvPr>
              <p:cNvCxnSpPr/>
              <p:nvPr/>
            </p:nvCxnSpPr>
            <p:spPr>
              <a:xfrm>
                <a:off x="2602141" y="2925392"/>
                <a:ext cx="265565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E320D6B-F16C-4108-908B-4447A6BDB07D}"/>
                  </a:ext>
                </a:extLst>
              </p:cNvPr>
              <p:cNvCxnSpPr/>
              <p:nvPr/>
            </p:nvCxnSpPr>
            <p:spPr>
              <a:xfrm flipH="1">
                <a:off x="1232098" y="2921905"/>
                <a:ext cx="1370043" cy="19863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1F8BB8E-BFF2-482E-9608-DA2E601631C4}"/>
                    </a:ext>
                  </a:extLst>
                </p:cNvPr>
                <p:cNvSpPr txBox="1"/>
                <p:nvPr/>
              </p:nvSpPr>
              <p:spPr>
                <a:xfrm>
                  <a:off x="5376526" y="3876563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1F8BB8E-BFF2-482E-9608-DA2E601631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6526" y="3876563"/>
                  <a:ext cx="18332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6BB9A35-5A3D-4940-A3D7-28663D5C1F6C}"/>
                    </a:ext>
                  </a:extLst>
                </p:cNvPr>
                <p:cNvSpPr txBox="1"/>
                <p:nvPr/>
              </p:nvSpPr>
              <p:spPr>
                <a:xfrm>
                  <a:off x="2720920" y="1243385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0E1E646-C9BE-4ED0-AB7B-0923CA2F83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0920" y="1243385"/>
                  <a:ext cx="18671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3333" r="-3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F94B186-7354-45A3-80C8-DF60AC406AE2}"/>
                    </a:ext>
                  </a:extLst>
                </p:cNvPr>
                <p:cNvSpPr txBox="1"/>
                <p:nvPr/>
              </p:nvSpPr>
              <p:spPr>
                <a:xfrm>
                  <a:off x="1256838" y="5962284"/>
                  <a:ext cx="1690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8722729-C965-4A51-8093-BBB619E6BD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838" y="5962284"/>
                  <a:ext cx="16908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1429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EED4A8-391A-4292-AF69-90669C231F59}"/>
              </a:ext>
            </a:extLst>
          </p:cNvPr>
          <p:cNvGrpSpPr/>
          <p:nvPr/>
        </p:nvGrpSpPr>
        <p:grpSpPr>
          <a:xfrm>
            <a:off x="2713099" y="2817586"/>
            <a:ext cx="2122737" cy="3529179"/>
            <a:chOff x="2526470" y="2118256"/>
            <a:chExt cx="2122737" cy="352917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A3153D2-6D87-4202-94AC-D1C4E3005999}"/>
                </a:ext>
              </a:extLst>
            </p:cNvPr>
            <p:cNvGrpSpPr/>
            <p:nvPr/>
          </p:nvGrpSpPr>
          <p:grpSpPr>
            <a:xfrm rot="911440">
              <a:off x="2526470" y="2391866"/>
              <a:ext cx="1763450" cy="3070880"/>
              <a:chOff x="2635848" y="2375773"/>
              <a:chExt cx="1763450" cy="3070880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F71FA82-E617-46C3-B2EF-FE0AEC475221}"/>
                  </a:ext>
                </a:extLst>
              </p:cNvPr>
              <p:cNvCxnSpPr>
                <a:cxnSpLocks/>
              </p:cNvCxnSpPr>
              <p:nvPr/>
            </p:nvCxnSpPr>
            <p:spPr>
              <a:xfrm rot="20688560" flipV="1">
                <a:off x="2765172" y="3363770"/>
                <a:ext cx="1634126" cy="5860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6B4DB8B-0E17-4F1F-BA70-91CDE27592E1}"/>
                  </a:ext>
                </a:extLst>
              </p:cNvPr>
              <p:cNvCxnSpPr>
                <a:cxnSpLocks/>
              </p:cNvCxnSpPr>
              <p:nvPr/>
            </p:nvCxnSpPr>
            <p:spPr>
              <a:xfrm rot="20688560" flipV="1">
                <a:off x="2635848" y="2375773"/>
                <a:ext cx="208330" cy="17847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4CA861E-2A22-4DD2-A4FE-DFE6CAE0BC39}"/>
                  </a:ext>
                </a:extLst>
              </p:cNvPr>
              <p:cNvCxnSpPr>
                <a:cxnSpLocks/>
              </p:cNvCxnSpPr>
              <p:nvPr/>
            </p:nvCxnSpPr>
            <p:spPr>
              <a:xfrm rot="20688560">
                <a:off x="3045803" y="4016570"/>
                <a:ext cx="851870" cy="14300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5547DA0-C0E3-4353-BBBE-E9E286682572}"/>
                    </a:ext>
                  </a:extLst>
                </p:cNvPr>
                <p:cNvSpPr txBox="1"/>
                <p:nvPr/>
              </p:nvSpPr>
              <p:spPr>
                <a:xfrm>
                  <a:off x="4391380" y="3342319"/>
                  <a:ext cx="2578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5547DA0-C0E3-4353-BBBE-E9E2866825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1380" y="3342319"/>
                  <a:ext cx="25782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286" r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2EFBDE5-728C-4F92-9A4B-56A7DF3ADB20}"/>
                    </a:ext>
                  </a:extLst>
                </p:cNvPr>
                <p:cNvSpPr txBox="1"/>
                <p:nvPr/>
              </p:nvSpPr>
              <p:spPr>
                <a:xfrm>
                  <a:off x="2973243" y="2118256"/>
                  <a:ext cx="2628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DA4BDAA-AC1F-4D38-A718-43B261D420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3243" y="2118256"/>
                  <a:ext cx="26289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3256" r="-2326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1014BAA-6FE6-4271-AEB6-CE03F5FD6A79}"/>
                    </a:ext>
                  </a:extLst>
                </p:cNvPr>
                <p:cNvSpPr txBox="1"/>
                <p:nvPr/>
              </p:nvSpPr>
              <p:spPr>
                <a:xfrm>
                  <a:off x="3292004" y="5370436"/>
                  <a:ext cx="2452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3573E211-8035-492B-A3B7-1E767937E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2004" y="5370436"/>
                  <a:ext cx="24526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5000" r="-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391A70FD-8B12-443F-9FE6-8642EE04DFD8}"/>
              </a:ext>
            </a:extLst>
          </p:cNvPr>
          <p:cNvSpPr>
            <a:spLocks noChangeAspect="1"/>
          </p:cNvSpPr>
          <p:nvPr/>
        </p:nvSpPr>
        <p:spPr>
          <a:xfrm>
            <a:off x="1509936" y="3659018"/>
            <a:ext cx="152401" cy="152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F52CB9B-AFDA-415C-ACE3-7A3BE9590A94}"/>
              </a:ext>
            </a:extLst>
          </p:cNvPr>
          <p:cNvSpPr>
            <a:spLocks noChangeAspect="1"/>
          </p:cNvSpPr>
          <p:nvPr/>
        </p:nvSpPr>
        <p:spPr>
          <a:xfrm>
            <a:off x="1995019" y="3181600"/>
            <a:ext cx="152401" cy="152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69AEC9-FDD5-4973-8D1D-699629F7B387}"/>
              </a:ext>
            </a:extLst>
          </p:cNvPr>
          <p:cNvSpPr txBox="1"/>
          <p:nvPr/>
        </p:nvSpPr>
        <p:spPr>
          <a:xfrm>
            <a:off x="1169272" y="3626753"/>
            <a:ext cx="35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DF693A-15FB-48A7-9E73-CB04779A7EE7}"/>
              </a:ext>
            </a:extLst>
          </p:cNvPr>
          <p:cNvSpPr txBox="1"/>
          <p:nvPr/>
        </p:nvSpPr>
        <p:spPr>
          <a:xfrm>
            <a:off x="1729094" y="2870086"/>
            <a:ext cx="35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0CD6619-BB7F-4CD9-A21C-FB3D8CCF25B3}"/>
              </a:ext>
            </a:extLst>
          </p:cNvPr>
          <p:cNvSpPr>
            <a:spLocks noChangeAspect="1"/>
          </p:cNvSpPr>
          <p:nvPr/>
        </p:nvSpPr>
        <p:spPr>
          <a:xfrm>
            <a:off x="2847804" y="4622668"/>
            <a:ext cx="152401" cy="152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EB81EB-F578-4100-AE33-EE3B49E3B2BD}"/>
              </a:ext>
            </a:extLst>
          </p:cNvPr>
          <p:cNvSpPr txBox="1"/>
          <p:nvPr/>
        </p:nvSpPr>
        <p:spPr>
          <a:xfrm>
            <a:off x="2759026" y="4766527"/>
            <a:ext cx="35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D17A63-0D38-4C65-8330-6DED22BB43B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110812" y="3326287"/>
            <a:ext cx="759311" cy="13187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7B558A-64DF-4352-8375-8475276F3691}"/>
              </a:ext>
            </a:extLst>
          </p:cNvPr>
          <p:cNvCxnSpPr>
            <a:cxnSpLocks/>
            <a:stCxn id="20" idx="5"/>
            <a:endCxn id="24" idx="2"/>
          </p:cNvCxnSpPr>
          <p:nvPr/>
        </p:nvCxnSpPr>
        <p:spPr>
          <a:xfrm>
            <a:off x="1640018" y="3789100"/>
            <a:ext cx="1207786" cy="90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9E009C-6EB5-4E3D-B991-85CB58C5CD4F}"/>
              </a:ext>
            </a:extLst>
          </p:cNvPr>
          <p:cNvCxnSpPr>
            <a:cxnSpLocks/>
            <a:endCxn id="40" idx="3"/>
          </p:cNvCxnSpPr>
          <p:nvPr/>
        </p:nvCxnSpPr>
        <p:spPr>
          <a:xfrm flipV="1">
            <a:off x="2918285" y="3406229"/>
            <a:ext cx="1118046" cy="12913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0219114-EA65-47A4-B84C-A544367278D6}"/>
                  </a:ext>
                </a:extLst>
              </p:cNvPr>
              <p:cNvSpPr txBox="1"/>
              <p:nvPr/>
            </p:nvSpPr>
            <p:spPr>
              <a:xfrm>
                <a:off x="4377572" y="1351033"/>
                <a:ext cx="216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0219114-EA65-47A4-B84C-A54436727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572" y="1351033"/>
                <a:ext cx="216379" cy="369332"/>
              </a:xfrm>
              <a:prstGeom prst="rect">
                <a:avLst/>
              </a:prstGeom>
              <a:blipFill>
                <a:blip r:embed="rId8"/>
                <a:stretch>
                  <a:fillRect r="-8333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0478747-5010-49D1-86E6-41961257529E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2147420" y="3257801"/>
            <a:ext cx="1866592" cy="1030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F430E64-F156-4D4E-A84B-4780A6F4A744}"/>
              </a:ext>
            </a:extLst>
          </p:cNvPr>
          <p:cNvSpPr>
            <a:spLocks noChangeAspect="1"/>
          </p:cNvSpPr>
          <p:nvPr/>
        </p:nvSpPr>
        <p:spPr>
          <a:xfrm>
            <a:off x="4014012" y="3276147"/>
            <a:ext cx="152401" cy="152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D4EFA1-4D14-444C-ADE1-7872AAD58B8A}"/>
              </a:ext>
            </a:extLst>
          </p:cNvPr>
          <p:cNvSpPr txBox="1"/>
          <p:nvPr/>
        </p:nvSpPr>
        <p:spPr>
          <a:xfrm>
            <a:off x="4174521" y="3054752"/>
            <a:ext cx="35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808798F-73B6-4432-B4DE-124C4D72BB31}"/>
                  </a:ext>
                </a:extLst>
              </p:cNvPr>
              <p:cNvSpPr txBox="1"/>
              <p:nvPr/>
            </p:nvSpPr>
            <p:spPr>
              <a:xfrm>
                <a:off x="3165255" y="3752096"/>
                <a:ext cx="2677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808798F-73B6-4432-B4DE-124C4D72B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255" y="3752096"/>
                <a:ext cx="267701" cy="276999"/>
              </a:xfrm>
              <a:prstGeom prst="rect">
                <a:avLst/>
              </a:prstGeom>
              <a:blipFill>
                <a:blip r:embed="rId9"/>
                <a:stretch>
                  <a:fillRect l="-13636" r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A98F6C8-A054-49A3-94A4-2A556C33B5B7}"/>
                  </a:ext>
                </a:extLst>
              </p:cNvPr>
              <p:cNvSpPr txBox="1"/>
              <p:nvPr/>
            </p:nvSpPr>
            <p:spPr>
              <a:xfrm>
                <a:off x="6102822" y="622367"/>
                <a:ext cx="6089178" cy="5542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Assumptions: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We perform a rotation on CEE’ plane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C: is usually the center of object bounding box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CE’=CE to constraint that the camera is always on a circular orbit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Negative ‘m’ due to the fact that the camera is moved oppositely with the mouse-drag direction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Dragging mouse either horizontally or vertically from bottom to top or left to right will correspond to rotating an angle of 360deg</a:t>
                </a:r>
              </a:p>
              <a:p>
                <a:endParaRPr lang="en-US" sz="1400" dirty="0"/>
              </a:p>
              <a:p>
                <a:r>
                  <a:rPr lang="en-US" sz="1400" b="1" dirty="0"/>
                  <a:t>Steps: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Find mouse movement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sz="1400" dirty="0"/>
                  <a:t> in View space: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𝑛𝑜𝑟𝑚𝑎𝑙𝑖𝑧𝑒</m:t>
                      </m:r>
                      <m:d>
                        <m:d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4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400" dirty="0"/>
                  <a:t> in World space: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𝑣𝑖𝑒𝑤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p>
                        <m:s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4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Angle of rotation: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1400" b="1" dirty="0"/>
              </a:p>
              <a:p>
                <a:pPr lvl="1"/>
                <a:r>
                  <a:rPr lang="en-US" sz="1400" dirty="0"/>
                  <a:t>Where: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𝑚𝑖𝑛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endParaRPr lang="en-US" sz="1400" dirty="0"/>
              </a:p>
              <a:p>
                <a:pPr lvl="1"/>
                <a:r>
                  <a:rPr lang="en-US" sz="1400" dirty="0"/>
                  <a:t>Notes: in fact, GL could return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,∆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even the mouse was dragging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Axis of rotation: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𝑛𝑜𝑟𝑚𝑎𝑙𝑖𝑧𝑒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𝑪𝑬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transformation of View space will be updated by the following rotation transformation: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𝑣𝑖𝑒𝑤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𝑣𝑖𝑒𝑤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A98F6C8-A054-49A3-94A4-2A556C33B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822" y="622367"/>
                <a:ext cx="6089178" cy="5542479"/>
              </a:xfrm>
              <a:prstGeom prst="rect">
                <a:avLst/>
              </a:prstGeom>
              <a:blipFill>
                <a:blip r:embed="rId10"/>
                <a:stretch>
                  <a:fillRect l="-300" t="-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A8DEAE4-8496-4E13-AACD-37234E4ED801}"/>
              </a:ext>
            </a:extLst>
          </p:cNvPr>
          <p:cNvCxnSpPr>
            <a:cxnSpLocks/>
          </p:cNvCxnSpPr>
          <p:nvPr/>
        </p:nvCxnSpPr>
        <p:spPr>
          <a:xfrm flipV="1">
            <a:off x="4097665" y="1731181"/>
            <a:ext cx="334079" cy="166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5F56329-3355-4107-9F1D-D7A00812CEAE}"/>
              </a:ext>
            </a:extLst>
          </p:cNvPr>
          <p:cNvCxnSpPr>
            <a:cxnSpLocks/>
          </p:cNvCxnSpPr>
          <p:nvPr/>
        </p:nvCxnSpPr>
        <p:spPr>
          <a:xfrm flipV="1">
            <a:off x="4084316" y="2233013"/>
            <a:ext cx="1320551" cy="1120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418008B-4826-41F5-97FC-86E4D7556327}"/>
                  </a:ext>
                </a:extLst>
              </p:cNvPr>
              <p:cNvSpPr txBox="1"/>
              <p:nvPr/>
            </p:nvSpPr>
            <p:spPr>
              <a:xfrm>
                <a:off x="5181128" y="1920611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418008B-4826-41F5-97FC-86E4D7556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128" y="1920611"/>
                <a:ext cx="317138" cy="276999"/>
              </a:xfrm>
              <a:prstGeom prst="rect">
                <a:avLst/>
              </a:prstGeom>
              <a:blipFill>
                <a:blip r:embed="rId11"/>
                <a:stretch>
                  <a:fillRect l="-11538" r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796A0A2-5EFB-4DB6-A008-068987ECD9A5}"/>
              </a:ext>
            </a:extLst>
          </p:cNvPr>
          <p:cNvCxnSpPr>
            <a:cxnSpLocks/>
          </p:cNvCxnSpPr>
          <p:nvPr/>
        </p:nvCxnSpPr>
        <p:spPr>
          <a:xfrm>
            <a:off x="4014012" y="3362311"/>
            <a:ext cx="1770323" cy="96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2770084-2D76-41D0-BB3F-19DBDEFA5675}"/>
                  </a:ext>
                </a:extLst>
              </p:cNvPr>
              <p:cNvSpPr txBox="1"/>
              <p:nvPr/>
            </p:nvSpPr>
            <p:spPr>
              <a:xfrm>
                <a:off x="5698730" y="3452883"/>
                <a:ext cx="304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2770084-2D76-41D0-BB3F-19DBDEFA5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730" y="3452883"/>
                <a:ext cx="304571" cy="276999"/>
              </a:xfrm>
              <a:prstGeom prst="rect">
                <a:avLst/>
              </a:prstGeom>
              <a:blipFill>
                <a:blip r:embed="rId12"/>
                <a:stretch>
                  <a:fillRect l="-12000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DFC7B4B8-5D36-4437-BF37-8C0E43A8F596}"/>
              </a:ext>
            </a:extLst>
          </p:cNvPr>
          <p:cNvSpPr/>
          <p:nvPr/>
        </p:nvSpPr>
        <p:spPr>
          <a:xfrm>
            <a:off x="374823" y="1731181"/>
            <a:ext cx="3730100" cy="30797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6CB5165-823B-4B07-809D-0685A1F709ED}"/>
              </a:ext>
            </a:extLst>
          </p:cNvPr>
          <p:cNvCxnSpPr>
            <a:cxnSpLocks/>
          </p:cNvCxnSpPr>
          <p:nvPr/>
        </p:nvCxnSpPr>
        <p:spPr>
          <a:xfrm flipV="1">
            <a:off x="2091584" y="1545309"/>
            <a:ext cx="334079" cy="166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E5625E8-6CB0-4B08-910D-222590CD7196}"/>
              </a:ext>
            </a:extLst>
          </p:cNvPr>
          <p:cNvSpPr txBox="1"/>
          <p:nvPr/>
        </p:nvSpPr>
        <p:spPr>
          <a:xfrm>
            <a:off x="0" y="0"/>
            <a:ext cx="507492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Mouse Movement – Rotate Camera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4F1FA90-3855-4AB8-A013-EAE2607FA2DE}"/>
                  </a:ext>
                </a:extLst>
              </p:cNvPr>
              <p:cNvSpPr txBox="1"/>
              <p:nvPr/>
            </p:nvSpPr>
            <p:spPr>
              <a:xfrm>
                <a:off x="2141354" y="3173275"/>
                <a:ext cx="3408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4F1FA90-3855-4AB8-A013-EAE2607FA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354" y="3173275"/>
                <a:ext cx="34089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F446DB0-A290-41C3-8967-61D1C2A04697}"/>
                  </a:ext>
                </a:extLst>
              </p:cNvPr>
              <p:cNvSpPr txBox="1"/>
              <p:nvPr/>
            </p:nvSpPr>
            <p:spPr>
              <a:xfrm>
                <a:off x="2441804" y="1361246"/>
                <a:ext cx="2019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F446DB0-A290-41C3-8967-61D1C2A04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804" y="1361246"/>
                <a:ext cx="201978" cy="276999"/>
              </a:xfrm>
              <a:prstGeom prst="rect">
                <a:avLst/>
              </a:prstGeom>
              <a:blipFill>
                <a:blip r:embed="rId14"/>
                <a:stretch>
                  <a:fillRect l="-18182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8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5347</TotalTime>
  <Words>1570</Words>
  <Application>Microsoft Office PowerPoint</Application>
  <PresentationFormat>Widescreen</PresentationFormat>
  <Paragraphs>259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(Body)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Camera Matrix Vs View Matrix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Minh</dc:creator>
  <cp:lastModifiedBy>Tran Minh</cp:lastModifiedBy>
  <cp:revision>426</cp:revision>
  <dcterms:created xsi:type="dcterms:W3CDTF">2021-10-23T08:40:46Z</dcterms:created>
  <dcterms:modified xsi:type="dcterms:W3CDTF">2022-04-24T16:19:33Z</dcterms:modified>
</cp:coreProperties>
</file>