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-270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9F2A-C20F-44A3-8D94-759879304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Entities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8B008-CC86-4D2D-AC4E-F521064C3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Logan Pierce</a:t>
            </a:r>
          </a:p>
        </p:txBody>
      </p:sp>
    </p:spTree>
    <p:extLst>
      <p:ext uri="{BB962C8B-B14F-4D97-AF65-F5344CB8AC3E}">
        <p14:creationId xmlns:p14="http://schemas.microsoft.com/office/powerpoint/2010/main" val="268022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553E-2BAF-4BE4-8109-1C798D33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B855-986E-4519-8FEE-470AF2B8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Reserved characters in HTML must be replaced with character entities.</a:t>
            </a:r>
          </a:p>
          <a:p>
            <a:r>
              <a:rPr lang="en-US" dirty="0"/>
              <a:t>Characters not present on your keyboard can also be replaced by entities.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3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BAA6-9F5C-4617-B360-126E97CD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Names </a:t>
            </a:r>
            <a:br>
              <a:rPr lang="en-US" dirty="0"/>
            </a:br>
            <a:r>
              <a:rPr lang="en-US" dirty="0"/>
              <a:t>or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5BEB-202E-417F-9047-DF803FB5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use the less than (&lt;) or greater than (&gt;) signs in your text, the browser might confuse them for tags.</a:t>
            </a:r>
          </a:p>
          <a:p>
            <a:r>
              <a:rPr lang="en-US" dirty="0"/>
              <a:t>Each HTML Entity can be represented with either a specific  name or number.</a:t>
            </a:r>
          </a:p>
          <a:p>
            <a:r>
              <a:rPr lang="en-US" dirty="0"/>
              <a:t>(&amp;</a:t>
            </a:r>
            <a:r>
              <a:rPr lang="en-US" i="1" dirty="0" err="1"/>
              <a:t>entity_name</a:t>
            </a:r>
            <a:r>
              <a:rPr lang="en-US" dirty="0"/>
              <a:t>; OR &amp;#</a:t>
            </a:r>
            <a:r>
              <a:rPr lang="en-US" i="1" dirty="0" err="1"/>
              <a:t>entity_number</a:t>
            </a:r>
            <a:r>
              <a:rPr lang="en-US" dirty="0"/>
              <a:t>; )</a:t>
            </a:r>
          </a:p>
          <a:p>
            <a:r>
              <a:rPr lang="en-US" dirty="0"/>
              <a:t>Note: Entities are case sensitive.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8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303C-B5A6-4891-8284-0B0EA94C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Up is Hard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332C-CF88-4573-9C46-C66CA6A0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common character entity used in HTML is the non-breaking space: </a:t>
            </a:r>
            <a:r>
              <a:rPr lang="en-US" b="1" dirty="0"/>
              <a:t>&amp;</a:t>
            </a:r>
            <a:r>
              <a:rPr lang="en-US" b="1" dirty="0" err="1"/>
              <a:t>nbsp</a:t>
            </a:r>
            <a:r>
              <a:rPr lang="en-US" b="1" dirty="0"/>
              <a:t>;</a:t>
            </a:r>
            <a:endParaRPr lang="en-US" dirty="0"/>
          </a:p>
          <a:p>
            <a:r>
              <a:rPr lang="en-US" dirty="0"/>
              <a:t>A non-breaking space is a space that will not break into a new line.</a:t>
            </a:r>
          </a:p>
          <a:p>
            <a:r>
              <a:rPr lang="en-US" dirty="0"/>
              <a:t>Two words separated by a non-breaking space will stick together (not break into a new line). This is handy when breaking the words might be disruptive.</a:t>
            </a:r>
          </a:p>
          <a:p>
            <a:r>
              <a:rPr lang="en-US" dirty="0"/>
              <a:t>For example: “10 PM” or “60 MPH.”</a:t>
            </a:r>
          </a:p>
          <a:p>
            <a:r>
              <a:rPr lang="en-US" dirty="0"/>
              <a:t>If you hit the space button multiple times in your HTML text, the browser will only display one space. </a:t>
            </a:r>
            <a:r>
              <a:rPr lang="en-US" b="1" dirty="0"/>
              <a:t>&amp;</a:t>
            </a:r>
            <a:r>
              <a:rPr lang="en-US" b="1" dirty="0" err="1"/>
              <a:t>nbsp</a:t>
            </a:r>
            <a:r>
              <a:rPr lang="en-US" b="1" dirty="0"/>
              <a:t>; </a:t>
            </a:r>
            <a:r>
              <a:rPr lang="en-US" dirty="0"/>
              <a:t>can be used to add multiple consecutive spaces which will show up in your browser.</a:t>
            </a:r>
          </a:p>
          <a:p>
            <a:r>
              <a:rPr lang="en-US" dirty="0"/>
              <a:t>The non-breaking hyphen ( </a:t>
            </a:r>
            <a:r>
              <a:rPr lang="en-US" b="1" dirty="0"/>
              <a:t>&amp;#8209; </a:t>
            </a:r>
            <a:r>
              <a:rPr lang="en-US" dirty="0"/>
              <a:t>) lets you use a hyphen character (‑) that won't break.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221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5F41-EE59-49DC-B541-FF02EF25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Examples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3A0150-C458-4F28-A9FA-248211394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444449"/>
              </p:ext>
            </p:extLst>
          </p:nvPr>
        </p:nvGraphicFramePr>
        <p:xfrm>
          <a:off x="4673600" y="174172"/>
          <a:ext cx="7183621" cy="5863773"/>
        </p:xfrm>
        <a:graphic>
          <a:graphicData uri="http://schemas.openxmlformats.org/drawingml/2006/table">
            <a:tbl>
              <a:tblPr/>
              <a:tblGrid>
                <a:gridCol w="957943">
                  <a:extLst>
                    <a:ext uri="{9D8B030D-6E8A-4147-A177-3AD203B41FA5}">
                      <a16:colId xmlns:a16="http://schemas.microsoft.com/office/drawing/2014/main" val="850453705"/>
                    </a:ext>
                  </a:extLst>
                </a:gridCol>
                <a:gridCol w="2531276">
                  <a:extLst>
                    <a:ext uri="{9D8B030D-6E8A-4147-A177-3AD203B41FA5}">
                      <a16:colId xmlns:a16="http://schemas.microsoft.com/office/drawing/2014/main" val="3176814909"/>
                    </a:ext>
                  </a:extLst>
                </a:gridCol>
                <a:gridCol w="1847201">
                  <a:extLst>
                    <a:ext uri="{9D8B030D-6E8A-4147-A177-3AD203B41FA5}">
                      <a16:colId xmlns:a16="http://schemas.microsoft.com/office/drawing/2014/main" val="2106245006"/>
                    </a:ext>
                  </a:extLst>
                </a:gridCol>
                <a:gridCol w="1847201">
                  <a:extLst>
                    <a:ext uri="{9D8B030D-6E8A-4147-A177-3AD203B41FA5}">
                      <a16:colId xmlns:a16="http://schemas.microsoft.com/office/drawing/2014/main" val="4185985816"/>
                    </a:ext>
                  </a:extLst>
                </a:gridCol>
              </a:tblGrid>
              <a:tr h="771038">
                <a:tc>
                  <a:txBody>
                    <a:bodyPr/>
                    <a:lstStyle/>
                    <a:p>
                      <a:endParaRPr lang="en-US" sz="1400">
                        <a:effectLst/>
                      </a:endParaRP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non-breaking space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&amp;nbsp;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&amp;#160;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734419"/>
                  </a:ext>
                </a:extLst>
              </a:tr>
              <a:tr h="312191">
                <a:tc>
                  <a:txBody>
                    <a:bodyPr/>
                    <a:lstStyle/>
                    <a:p>
                      <a:r>
                        <a:rPr lang="en-US" sz="1400"/>
                        <a:t>&lt;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less than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&amp;lt;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&amp;#60;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732577"/>
                  </a:ext>
                </a:extLst>
              </a:tr>
              <a:tr h="312191">
                <a:tc>
                  <a:txBody>
                    <a:bodyPr/>
                    <a:lstStyle/>
                    <a:p>
                      <a:r>
                        <a:rPr lang="en-US" sz="1400"/>
                        <a:t>&gt;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greater than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&amp;gt;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&amp;#62;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902966"/>
                  </a:ext>
                </a:extLst>
              </a:tr>
              <a:tr h="312191">
                <a:tc>
                  <a:txBody>
                    <a:bodyPr/>
                    <a:lstStyle/>
                    <a:p>
                      <a:r>
                        <a:rPr lang="en-US" sz="1400"/>
                        <a:t>&amp;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ampersand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&amp;amp;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&amp;#38;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459040"/>
                  </a:ext>
                </a:extLst>
              </a:tr>
              <a:tr h="771038">
                <a:tc>
                  <a:txBody>
                    <a:bodyPr/>
                    <a:lstStyle/>
                    <a:p>
                      <a:r>
                        <a:rPr lang="en-US" sz="1400"/>
                        <a:t>"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double quotation mark 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&amp;quot;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&amp;#34;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739428"/>
                  </a:ext>
                </a:extLst>
              </a:tr>
              <a:tr h="1233660">
                <a:tc>
                  <a:txBody>
                    <a:bodyPr/>
                    <a:lstStyle/>
                    <a:p>
                      <a:r>
                        <a:rPr lang="en-US" sz="1400" dirty="0"/>
                        <a:t>'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single quotation mark (apostrophe) 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&amp;apos;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&amp;#39;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961272"/>
                  </a:ext>
                </a:extLst>
              </a:tr>
              <a:tr h="312191">
                <a:tc>
                  <a:txBody>
                    <a:bodyPr/>
                    <a:lstStyle/>
                    <a:p>
                      <a:r>
                        <a:rPr lang="en-US" sz="1400"/>
                        <a:t>¢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cent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&amp;cent;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&amp;#162;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889835"/>
                  </a:ext>
                </a:extLst>
              </a:tr>
              <a:tr h="355419">
                <a:tc>
                  <a:txBody>
                    <a:bodyPr/>
                    <a:lstStyle/>
                    <a:p>
                      <a:r>
                        <a:rPr lang="en-US" sz="1400" dirty="0"/>
                        <a:t>²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Superscript 2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&amp;sup2;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&amp;#178;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499342"/>
                  </a:ext>
                </a:extLst>
              </a:tr>
              <a:tr h="312191">
                <a:tc>
                  <a:txBody>
                    <a:bodyPr/>
                    <a:lstStyle/>
                    <a:p>
                      <a:r>
                        <a:rPr lang="en-US" sz="1400" dirty="0"/>
                        <a:t>½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Fraction ½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&amp;frac12;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&amp;#189;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699318"/>
                  </a:ext>
                </a:extLst>
              </a:tr>
              <a:tr h="312191">
                <a:tc>
                  <a:txBody>
                    <a:bodyPr/>
                    <a:lstStyle/>
                    <a:p>
                      <a:r>
                        <a:rPr lang="en-US" sz="1400" dirty="0"/>
                        <a:t>♥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Heart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&amp;hearts;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&amp;#9829;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13968"/>
                  </a:ext>
                </a:extLst>
              </a:tr>
              <a:tr h="312191">
                <a:tc>
                  <a:txBody>
                    <a:bodyPr/>
                    <a:lstStyle/>
                    <a:p>
                      <a:r>
                        <a:rPr lang="en-US" sz="1400"/>
                        <a:t>©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copyright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&amp;copy;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&amp;#169;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879620"/>
                  </a:ext>
                </a:extLst>
              </a:tr>
              <a:tr h="547281">
                <a:tc>
                  <a:txBody>
                    <a:bodyPr/>
                    <a:lstStyle/>
                    <a:p>
                      <a:r>
                        <a:rPr lang="en-US" sz="1400"/>
                        <a:t>®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registered trademark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&amp;reg;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&amp;#174;</a:t>
                      </a:r>
                    </a:p>
                  </a:txBody>
                  <a:tcPr marL="69977" marR="69977" marT="34988" marB="349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93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54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6AAF-D0C8-4550-B4FF-BED3669A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“Oh </a:t>
            </a:r>
            <a:r>
              <a:rPr lang="en-US" dirty="0" err="1"/>
              <a:t>hai</a:t>
            </a:r>
            <a:r>
              <a:rPr lang="en-US" dirty="0"/>
              <a:t>, Diacritical Mark.”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10A9D-409B-4B33-BFEE-FC4A3424D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46890"/>
            <a:ext cx="6281873" cy="11045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diacritical mark is a "glyph" added to a letter.</a:t>
            </a:r>
          </a:p>
          <a:p>
            <a:r>
              <a:rPr lang="en-US" dirty="0"/>
              <a:t>Some diacritical marks, like grave (  ̀) and acute (  ́) are called accents.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86CD78-4DAC-474E-977A-A0B5B49AD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582713"/>
              </p:ext>
            </p:extLst>
          </p:nvPr>
        </p:nvGraphicFramePr>
        <p:xfrm>
          <a:off x="5118447" y="1451429"/>
          <a:ext cx="7218696" cy="4470400"/>
        </p:xfrm>
        <a:graphic>
          <a:graphicData uri="http://schemas.openxmlformats.org/drawingml/2006/table">
            <a:tbl>
              <a:tblPr/>
              <a:tblGrid>
                <a:gridCol w="1804674">
                  <a:extLst>
                    <a:ext uri="{9D8B030D-6E8A-4147-A177-3AD203B41FA5}">
                      <a16:colId xmlns:a16="http://schemas.microsoft.com/office/drawing/2014/main" val="3953066169"/>
                    </a:ext>
                  </a:extLst>
                </a:gridCol>
                <a:gridCol w="1444511">
                  <a:extLst>
                    <a:ext uri="{9D8B030D-6E8A-4147-A177-3AD203B41FA5}">
                      <a16:colId xmlns:a16="http://schemas.microsoft.com/office/drawing/2014/main" val="72112318"/>
                    </a:ext>
                  </a:extLst>
                </a:gridCol>
                <a:gridCol w="2164837">
                  <a:extLst>
                    <a:ext uri="{9D8B030D-6E8A-4147-A177-3AD203B41FA5}">
                      <a16:colId xmlns:a16="http://schemas.microsoft.com/office/drawing/2014/main" val="725672768"/>
                    </a:ext>
                  </a:extLst>
                </a:gridCol>
                <a:gridCol w="1804674">
                  <a:extLst>
                    <a:ext uri="{9D8B030D-6E8A-4147-A177-3AD203B41FA5}">
                      <a16:colId xmlns:a16="http://schemas.microsoft.com/office/drawing/2014/main" val="3967725448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r>
                        <a:rPr lang="en-US" sz="1800"/>
                        <a:t> 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a&amp;#768;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78776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/>
                        <a:t> 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a&amp;#769;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06357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/>
                        <a:t>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a&amp;#770;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11578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/>
                        <a:t> 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a&amp;#771;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370837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/>
                        <a:t> 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O&amp;#768;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151607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/>
                        <a:t> 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O&amp;#769;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64364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/>
                        <a:t>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O&amp;#770;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6097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/>
                        <a:t> 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O&amp;#771;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37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29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259B-2AF8-4A79-BAC2-64EAC88B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HTML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8AACF-4AAD-4E55-80B5-E0F52AC59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962400"/>
            <a:ext cx="6281873" cy="20894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Tom &amp;amp; Jerry and all related characters and elements are trademarks &amp;trade; and copyright &amp;copy; of Turner Entertainment Co.</a:t>
            </a:r>
          </a:p>
          <a:p>
            <a:r>
              <a:rPr lang="en-US" dirty="0"/>
              <a:t>Tom &amp; Jerry and all related characters and elements are trademarks ™ and copyright </a:t>
            </a:r>
            <a:r>
              <a:rPr lang="en-US"/>
              <a:t>© of Turner </a:t>
            </a:r>
            <a:r>
              <a:rPr lang="en-US" dirty="0"/>
              <a:t>Entertainment Co.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69D97-66C8-4647-BE71-0879A8BDC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789" y="740200"/>
            <a:ext cx="42862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079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278</TotalTime>
  <Words>464</Words>
  <Application>Microsoft Office PowerPoint</Application>
  <PresentationFormat>Widescreen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HTML Entities</vt:lpstr>
      <vt:lpstr>HTML Entities</vt:lpstr>
      <vt:lpstr>Entity Names  or Numbers</vt:lpstr>
      <vt:lpstr>Breaking Up is Hard to Do</vt:lpstr>
      <vt:lpstr>Entity Examples</vt:lpstr>
      <vt:lpstr>“Oh hai, Diacritical Mark.”</vt:lpstr>
      <vt:lpstr>Entities HTML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Entities</dc:title>
  <dc:creator>Logan Pierce</dc:creator>
  <cp:lastModifiedBy>Logan Pierce</cp:lastModifiedBy>
  <cp:revision>8</cp:revision>
  <dcterms:created xsi:type="dcterms:W3CDTF">2018-05-15T15:53:23Z</dcterms:created>
  <dcterms:modified xsi:type="dcterms:W3CDTF">2018-05-15T20:31:25Z</dcterms:modified>
</cp:coreProperties>
</file>