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86" r:id="rId4"/>
  </p:sldMasterIdLst>
  <p:notesMasterIdLst>
    <p:notesMasterId r:id="rId20"/>
  </p:notesMasterIdLst>
  <p:handoutMasterIdLst>
    <p:handoutMasterId r:id="rId21"/>
  </p:handoutMasterIdLst>
  <p:sldIdLst>
    <p:sldId id="365" r:id="rId5"/>
    <p:sldId id="366" r:id="rId6"/>
    <p:sldId id="375" r:id="rId7"/>
    <p:sldId id="367" r:id="rId8"/>
    <p:sldId id="368" r:id="rId9"/>
    <p:sldId id="376" r:id="rId10"/>
    <p:sldId id="369" r:id="rId11"/>
    <p:sldId id="378" r:id="rId12"/>
    <p:sldId id="370" r:id="rId13"/>
    <p:sldId id="379" r:id="rId14"/>
    <p:sldId id="371" r:id="rId15"/>
    <p:sldId id="372" r:id="rId16"/>
    <p:sldId id="377" r:id="rId17"/>
    <p:sldId id="373" r:id="rId18"/>
    <p:sldId id="374" r:id="rId19"/>
  </p:sldIdLst>
  <p:sldSz cx="9144000" cy="6858000" type="screen4x3"/>
  <p:notesSz cx="6858000" cy="1162050"/>
  <p:embeddedFontLst>
    <p:embeddedFont>
      <p:font typeface="굴림" panose="020B0600000101010101" pitchFamily="34" charset="-127"/>
      <p:regular r:id="rId22"/>
    </p:embeddedFont>
    <p:embeddedFont>
      <p:font typeface="맑은 고딕" panose="020B0503020000020004" pitchFamily="34" charset="-127"/>
      <p:regular r:id="rId23"/>
      <p:bold r:id="rId24"/>
    </p:embeddedFont>
    <p:embeddedFont>
      <p:font typeface="Wingdings 2" panose="05020102010507070707" pitchFamily="18" charset="2"/>
      <p:regular r:id="rId25"/>
    </p:embeddedFont>
    <p:embeddedFont>
      <p:font typeface="Wingdings 3" panose="05040102010807070707" pitchFamily="18" charset="2"/>
      <p:regular r:id="rId26"/>
    </p:embeddedFont>
  </p:embeddedFontLst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orient="horz" pos="3793">
          <p15:clr>
            <a:srgbClr val="A4A3A4"/>
          </p15:clr>
        </p15:guide>
        <p15:guide id="4" pos="2880">
          <p15:clr>
            <a:srgbClr val="A4A3A4"/>
          </p15:clr>
        </p15:guide>
        <p15:guide id="5" pos="249">
          <p15:clr>
            <a:srgbClr val="A4A3A4"/>
          </p15:clr>
        </p15:guide>
        <p15:guide id="6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태호" initials="김" lastIdx="2" clrIdx="0">
    <p:extLst>
      <p:ext uri="{19B8F6BF-5375-455C-9EA6-DF929625EA0E}">
        <p15:presenceInfo xmlns:p15="http://schemas.microsoft.com/office/powerpoint/2012/main" userId="S::poz406@o365.hufs.ac.kr::be1f04a4-2b9c-4fbb-83ac-891312e627e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CC"/>
    <a:srgbClr val="FFFF99"/>
    <a:srgbClr val="0000CC"/>
    <a:srgbClr val="CCFFFF"/>
    <a:srgbClr val="66FF66"/>
    <a:srgbClr val="66CCFF"/>
    <a:srgbClr val="99FF99"/>
    <a:srgbClr val="FF9900"/>
    <a:srgbClr val="00FF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FCE6C-3BEE-A2E0-E553-365F191D5E33}" v="26" dt="2020-03-31T06:21:14.260"/>
    <p1510:client id="{19751332-A4CE-45D9-8C31-06661BF5D880}" v="18" dt="2020-03-30T13:00:59.752"/>
    <p1510:client id="{32357F86-D45A-02B8-235D-5A44B22B7582}" v="282" dt="2020-03-30T14:11:12.736"/>
    <p1510:client id="{64B4302A-835D-6189-69F0-64CF3B218CB8}" v="27" dt="2020-03-30T12:56:29.478"/>
    <p1510:client id="{69AD4070-1961-55F5-9963-7A6EBA23EF0D}" v="1" dt="2020-03-30T17:30:52.519"/>
    <p1510:client id="{A5334EEA-C65C-C0E1-B888-86374205193A}" v="281" dt="2020-03-30T17:22:47.415"/>
    <p1510:client id="{A95AF842-D462-45FF-9445-0480A269E441}" v="130" dt="2020-03-30T08:30:00.947"/>
    <p1510:client id="{CD290F34-063F-585A-9AD2-2745D2C24BDD}" v="165" dt="2020-03-30T08:19:23.706"/>
    <p1510:client id="{DA1CB786-B229-434A-898A-2B56D36B72FE}" v="5201" dt="2020-03-31T05:33:38.750"/>
    <p1510:client id="{DE5F664E-CFA0-124A-375C-D4C65983E547}" v="5" dt="2020-03-31T00:17:45.619"/>
    <p1510:client id="{E2F16ED4-31CB-E68A-2C59-E73E58A87159}" v="41" dt="2020-03-30T12:22:01.053"/>
    <p1510:client id="{E8AF3683-DFE6-0D3B-97FE-E2361ED8400C}" v="8" dt="2020-03-30T13:12:42.712"/>
    <p1510:client id="{F330EAF4-C866-4C07-2C31-736E178ED58E}" v="93" dt="2020-03-30T10:44:22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251"/>
        <p:guide orient="horz" pos="709"/>
        <p:guide orient="horz" pos="3793"/>
        <p:guide pos="2880"/>
        <p:guide pos="249"/>
        <p:guide pos="5511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34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t" anchorCtr="0" compatLnSpc="1">
            <a:prstTxWarp prst="textNoShape">
              <a:avLst/>
            </a:prstTxWarp>
          </a:bodyPr>
          <a:lstStyle>
            <a:lvl1pPr algn="l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334" y="1"/>
            <a:ext cx="2944341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t" anchorCtr="0" compatLnSpc="1">
            <a:prstTxWarp prst="textNoShape">
              <a:avLst/>
            </a:prstTxWarp>
          </a:bodyPr>
          <a:lstStyle>
            <a:lvl1pPr algn="r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5"/>
            <a:ext cx="294434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b" anchorCtr="0" compatLnSpc="1">
            <a:prstTxWarp prst="textNoShape">
              <a:avLst/>
            </a:prstTxWarp>
          </a:bodyPr>
          <a:lstStyle>
            <a:lvl1pPr algn="l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334" y="9429305"/>
            <a:ext cx="2944341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b" anchorCtr="0" compatLnSpc="1">
            <a:prstTxWarp prst="textNoShape">
              <a:avLst/>
            </a:prstTxWarp>
          </a:bodyPr>
          <a:lstStyle>
            <a:lvl1pPr algn="r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B03EE618-B199-41CD-BA4C-67EC2C9277F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306699" y="9495514"/>
            <a:ext cx="422575" cy="33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7902" tIns="48952" rIns="97902" bIns="48952" anchor="ctr">
            <a:spAutoFit/>
          </a:bodyPr>
          <a:lstStyle/>
          <a:p>
            <a:pPr algn="r" defTabSz="972579" eaLnBrk="0" latinLnBrk="0" hangingPunct="0">
              <a:defRPr/>
            </a:pPr>
            <a:fld id="{0CC62BF0-E38E-417A-8F5E-34FC38524632}" type="slidenum">
              <a:rPr kumimoji="0" lang="ko-KR" altLang="en-US" sz="1500">
                <a:latin typeface="Times New Roman" pitchFamily="18" charset="0"/>
                <a:ea typeface="굴림" pitchFamily="50" charset="-127"/>
              </a:rPr>
              <a:pPr algn="r" defTabSz="972579" eaLnBrk="0" latinLnBrk="0" hangingPunct="0">
                <a:defRPr/>
              </a:pPr>
              <a:t>‹#›</a:t>
            </a:fld>
            <a:endParaRPr kumimoji="0" lang="en-US" altLang="ko-KR" sz="1500"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7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34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t" anchorCtr="0" compatLnSpc="1">
            <a:prstTxWarp prst="textNoShape">
              <a:avLst/>
            </a:prstTxWarp>
          </a:bodyPr>
          <a:lstStyle>
            <a:lvl1pPr algn="l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334" y="1"/>
            <a:ext cx="2944341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t" anchorCtr="0" compatLnSpc="1">
            <a:prstTxWarp prst="textNoShape">
              <a:avLst/>
            </a:prstTxWarp>
          </a:bodyPr>
          <a:lstStyle>
            <a:lvl1pPr algn="r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434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b" anchorCtr="0" compatLnSpc="1">
            <a:prstTxWarp prst="textNoShape">
              <a:avLst/>
            </a:prstTxWarp>
          </a:bodyPr>
          <a:lstStyle>
            <a:lvl1pPr algn="l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334" y="9429305"/>
            <a:ext cx="2944341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b" anchorCtr="0" compatLnSpc="1">
            <a:prstTxWarp prst="textNoShape">
              <a:avLst/>
            </a:prstTxWarp>
          </a:bodyPr>
          <a:lstStyle>
            <a:lvl1pPr algn="r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B6A6E605-B2B2-4BD6-828B-25869998255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7110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50888"/>
            <a:ext cx="4946650" cy="3709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716193"/>
            <a:ext cx="4985772" cy="4466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902" tIns="48952" rIns="97902" bIns="489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notes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306699" y="9495514"/>
            <a:ext cx="422575" cy="33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7902" tIns="48952" rIns="97902" bIns="48952" anchor="ctr">
            <a:spAutoFit/>
          </a:bodyPr>
          <a:lstStyle/>
          <a:p>
            <a:pPr algn="r" defTabSz="972579" eaLnBrk="0" latinLnBrk="0" hangingPunct="0">
              <a:defRPr/>
            </a:pPr>
            <a:fld id="{D55E2625-1F9C-47C7-B1BE-C22BD8A49D74}" type="slidenum">
              <a:rPr kumimoji="0" lang="ko-KR" altLang="en-US" sz="1500">
                <a:latin typeface="Times New Roman" pitchFamily="18" charset="0"/>
                <a:ea typeface="굴림" pitchFamily="50" charset="-127"/>
              </a:rPr>
              <a:pPr algn="r" defTabSz="972579" eaLnBrk="0" latinLnBrk="0" hangingPunct="0">
                <a:defRPr/>
              </a:pPr>
              <a:t>‹#›</a:t>
            </a:fld>
            <a:endParaRPr kumimoji="0" lang="en-US" altLang="ko-KR" sz="1500"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337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ntkorea.com/xe/79152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ntkorea.com/xe/79152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ntkorea.com/xe/79152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본 프로젝트 주제를 이해하기 위해 필요한 배경을 설명한다</a:t>
            </a:r>
            <a:r>
              <a:rPr lang="en-US" altLang="ko-KR"/>
              <a:t>.</a:t>
            </a:r>
          </a:p>
          <a:p>
            <a:r>
              <a:rPr lang="ko-KR" altLang="en-US"/>
              <a:t>배경</a:t>
            </a:r>
            <a:r>
              <a:rPr lang="en-US" altLang="ko-KR"/>
              <a:t>, </a:t>
            </a:r>
            <a:r>
              <a:rPr lang="ko-KR" altLang="en-US"/>
              <a:t>동기</a:t>
            </a:r>
            <a:r>
              <a:rPr lang="en-US" altLang="ko-KR"/>
              <a:t>, </a:t>
            </a:r>
            <a:r>
              <a:rPr lang="ko-KR" altLang="en-US"/>
              <a:t>목적 등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6993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최종적으로 이 프로젝트가 갖는 의미를 요약 정리한다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113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latin typeface="굴림"/>
                <a:ea typeface="굴림"/>
              </a:rPr>
              <a:t>개발되는 결과물이 무엇인지 한 페이지로 요약 설명한다</a:t>
            </a:r>
            <a:r>
              <a:rPr lang="en-US" altLang="ko-KR">
                <a:latin typeface="굴림"/>
                <a:ea typeface="굴림"/>
              </a:rPr>
              <a:t>.</a:t>
            </a:r>
          </a:p>
          <a:p>
            <a:endParaRPr lang="en-US" altLang="ko-KR"/>
          </a:p>
          <a:p>
            <a:r>
              <a:rPr lang="ko-KR" altLang="en-US">
                <a:latin typeface="굴림"/>
                <a:ea typeface="굴림"/>
              </a:rPr>
              <a:t>인간이 </a:t>
            </a:r>
            <a:r>
              <a:rPr lang="en-US">
                <a:latin typeface="굴림"/>
                <a:ea typeface="굴림"/>
              </a:rPr>
              <a:t>AI</a:t>
            </a:r>
            <a:r>
              <a:rPr lang="ko-KR" altLang="en-US">
                <a:latin typeface="굴림"/>
                <a:ea typeface="굴림"/>
              </a:rPr>
              <a:t> 플레이를 예측할 수 없는 수준의 </a:t>
            </a:r>
            <a:r>
              <a:rPr lang="ko-KR" altLang="en-US" err="1">
                <a:latin typeface="굴림"/>
                <a:ea typeface="굴림"/>
              </a:rPr>
              <a:t>블러핑을</a:t>
            </a:r>
            <a:r>
              <a:rPr lang="ko-KR" altLang="en-US">
                <a:latin typeface="굴림"/>
                <a:ea typeface="굴림"/>
              </a:rPr>
              <a:t> 구사한다</a:t>
            </a:r>
            <a:r>
              <a:rPr lang="en-US">
                <a:latin typeface="굴림"/>
                <a:ea typeface="굴림"/>
              </a:rPr>
              <a:t>.</a:t>
            </a:r>
          </a:p>
          <a:p>
            <a:endParaRPr lang="ko-KR" alt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3529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시스템 구성도를 중심으로 각 구성 요소에 대해 설명한다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ko-KR" altLang="ko-KR"/>
              <a:t>시스템 구조를 설명하는 그림을 사용하고</a:t>
            </a:r>
            <a:r>
              <a:rPr lang="en-US" altLang="ko-KR"/>
              <a:t>, </a:t>
            </a:r>
            <a:r>
              <a:rPr lang="ko-KR" altLang="ko-KR"/>
              <a:t>각 구성 요소와 구성 요소 간의 관계를 설명한다</a:t>
            </a:r>
            <a:r>
              <a:rPr lang="en-US" altLang="ko-KR"/>
              <a:t>.</a:t>
            </a:r>
            <a:endParaRPr lang="ko-KR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UI</a:t>
            </a:r>
            <a:r>
              <a:rPr lang="ko-KR" altLang="ko-KR"/>
              <a:t>가 복잡한 경우 </a:t>
            </a:r>
            <a:r>
              <a:rPr lang="en-US" altLang="ko-KR"/>
              <a:t>UI </a:t>
            </a:r>
            <a:r>
              <a:rPr lang="ko-KR" altLang="ko-KR"/>
              <a:t>흐름도를 중심으로 각 단계별 기능에 대해 설명할 수 있다</a:t>
            </a:r>
            <a:r>
              <a:rPr lang="en-US" altLang="ko-KR"/>
              <a:t>.</a:t>
            </a:r>
            <a:endParaRPr lang="ko-KR" altLang="ko-KR"/>
          </a:p>
          <a:p>
            <a:pPr lvl="1"/>
            <a:endParaRPr lang="en-US" altLang="ko-KR"/>
          </a:p>
          <a:p>
            <a:pPr lvl="1"/>
            <a:r>
              <a:rPr lang="ko-KR" altLang="ko-KR"/>
              <a:t>알고리즘이 복잡한 경우 알고리즘 흐름도를 중심으로 설명할 수 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108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latin typeface="굴림"/>
                <a:ea typeface="굴림"/>
              </a:rPr>
              <a:t>프로젝트의 결과물이 사용자에 </a:t>
            </a:r>
            <a:r>
              <a:rPr lang="ko-KR" altLang="en-US" b="1">
                <a:latin typeface="굴림"/>
                <a:ea typeface="굴림"/>
              </a:rPr>
              <a:t>의해 실행되는 과정을 </a:t>
            </a:r>
            <a:r>
              <a:rPr lang="ko-KR" altLang="en-US">
                <a:latin typeface="굴림"/>
                <a:ea typeface="굴림"/>
              </a:rPr>
              <a:t>예로 들어 소개한다</a:t>
            </a:r>
            <a:r>
              <a:rPr lang="en-US" altLang="ko-KR">
                <a:latin typeface="굴림"/>
                <a:ea typeface="굴림"/>
              </a:rPr>
              <a:t>.</a:t>
            </a:r>
          </a:p>
          <a:p>
            <a:r>
              <a:rPr lang="ko-KR" altLang="en-US">
                <a:latin typeface="굴림"/>
                <a:ea typeface="굴림"/>
              </a:rPr>
              <a:t>사용자와 </a:t>
            </a:r>
            <a:r>
              <a:rPr lang="en-US" altLang="ko-KR">
                <a:latin typeface="굴림"/>
                <a:ea typeface="굴림"/>
              </a:rPr>
              <a:t>AI </a:t>
            </a:r>
            <a:r>
              <a:rPr lang="ko-KR" altLang="en-US">
                <a:latin typeface="굴림"/>
                <a:ea typeface="굴림"/>
              </a:rPr>
              <a:t>플레이어가 </a:t>
            </a:r>
            <a:r>
              <a:rPr lang="en-US" altLang="ko-KR">
                <a:latin typeface="굴림"/>
                <a:ea typeface="굴림"/>
              </a:rPr>
              <a:t>1:1 </a:t>
            </a:r>
            <a:r>
              <a:rPr lang="ko-KR" altLang="en-US">
                <a:latin typeface="굴림"/>
                <a:ea typeface="굴림"/>
              </a:rPr>
              <a:t>포커 게임 진행이 가능하다</a:t>
            </a:r>
            <a:r>
              <a:rPr lang="en-US" altLang="ko-KR">
                <a:latin typeface="굴림"/>
                <a:ea typeface="굴림"/>
              </a:rPr>
              <a:t>.</a:t>
            </a:r>
          </a:p>
          <a:p>
            <a:pPr marL="0" indent="0">
              <a:buNone/>
            </a:pPr>
            <a:r>
              <a:rPr lang="en-US" altLang="ko-KR">
                <a:latin typeface="굴림"/>
                <a:ea typeface="굴림"/>
              </a:rPr>
              <a:t>	</a:t>
            </a:r>
            <a:r>
              <a:rPr lang="ko-KR" altLang="en-US">
                <a:latin typeface="굴림"/>
                <a:ea typeface="굴림"/>
              </a:rPr>
              <a:t>강화학습 이후 </a:t>
            </a:r>
            <a:r>
              <a:rPr lang="en-US" altLang="ko-KR">
                <a:latin typeface="굴림"/>
                <a:ea typeface="굴림"/>
              </a:rPr>
              <a:t>AI </a:t>
            </a:r>
            <a:r>
              <a:rPr lang="ko-KR" altLang="en-US">
                <a:latin typeface="굴림"/>
                <a:ea typeface="굴림"/>
              </a:rPr>
              <a:t>또는 강화학습 이전 </a:t>
            </a:r>
            <a:r>
              <a:rPr lang="en-US" altLang="ko-KR">
                <a:latin typeface="굴림"/>
                <a:ea typeface="굴림"/>
              </a:rPr>
              <a:t>AI</a:t>
            </a:r>
            <a:r>
              <a:rPr lang="ko-KR" altLang="en-US" err="1">
                <a:latin typeface="굴림"/>
                <a:ea typeface="굴림"/>
              </a:rPr>
              <a:t>를</a:t>
            </a:r>
            <a:r>
              <a:rPr lang="ko-KR" altLang="en-US">
                <a:latin typeface="굴림"/>
                <a:ea typeface="굴림"/>
              </a:rPr>
              <a:t> 선택해서 플레이</a:t>
            </a:r>
            <a:r>
              <a:rPr lang="en-US" altLang="ko-KR">
                <a:latin typeface="굴림"/>
                <a:ea typeface="굴림"/>
              </a:rPr>
              <a:t>	</a:t>
            </a:r>
            <a:r>
              <a:rPr lang="ko-KR" altLang="en-US">
                <a:latin typeface="굴림"/>
                <a:ea typeface="굴림"/>
              </a:rPr>
              <a:t>할 수 있다</a:t>
            </a:r>
            <a:r>
              <a:rPr lang="en-US" altLang="ko-KR">
                <a:latin typeface="굴림"/>
                <a:ea typeface="굴림"/>
              </a:rPr>
              <a:t>. </a:t>
            </a:r>
            <a:r>
              <a:rPr lang="ko-KR" altLang="en-US">
                <a:latin typeface="굴림"/>
                <a:ea typeface="굴림"/>
              </a:rPr>
              <a:t>즉</a:t>
            </a:r>
            <a:r>
              <a:rPr lang="en-US" altLang="ko-KR">
                <a:latin typeface="굴림"/>
                <a:ea typeface="굴림"/>
              </a:rPr>
              <a:t>, </a:t>
            </a:r>
            <a:r>
              <a:rPr lang="ko-KR" altLang="en-US">
                <a:latin typeface="굴림"/>
                <a:ea typeface="굴림"/>
              </a:rPr>
              <a:t>사용자가 </a:t>
            </a:r>
            <a:r>
              <a:rPr lang="en-US" altLang="ko-KR">
                <a:latin typeface="굴림"/>
                <a:ea typeface="굴림"/>
              </a:rPr>
              <a:t>AI</a:t>
            </a:r>
            <a:r>
              <a:rPr lang="ko-KR" altLang="en-US">
                <a:latin typeface="굴림"/>
                <a:ea typeface="굴림"/>
              </a:rPr>
              <a:t> 난이도를 설정할 수 있다</a:t>
            </a:r>
            <a:r>
              <a:rPr lang="en-US" altLang="ko-KR">
                <a:latin typeface="굴림"/>
                <a:ea typeface="굴림"/>
              </a:rPr>
              <a:t>.</a:t>
            </a:r>
          </a:p>
          <a:p>
            <a:r>
              <a:rPr lang="en-US" altLang="ko-KR">
                <a:latin typeface="굴림"/>
                <a:ea typeface="굴림"/>
              </a:rPr>
              <a:t> </a:t>
            </a:r>
            <a:endParaRPr lang="en-US" altLang="ko-KR"/>
          </a:p>
          <a:p>
            <a:r>
              <a:rPr lang="en-US" altLang="ko-KR">
                <a:latin typeface="굴림"/>
                <a:ea typeface="굴림"/>
              </a:rPr>
              <a:t>AI </a:t>
            </a:r>
            <a:r>
              <a:rPr lang="ko-KR" altLang="en-US">
                <a:latin typeface="굴림"/>
                <a:ea typeface="굴림"/>
              </a:rPr>
              <a:t>플레이어를 추가해 다수의 </a:t>
            </a:r>
            <a:r>
              <a:rPr lang="en-US" altLang="ko-KR">
                <a:latin typeface="굴림"/>
                <a:ea typeface="굴림"/>
              </a:rPr>
              <a:t>AI </a:t>
            </a:r>
            <a:r>
              <a:rPr lang="ko-KR" altLang="en-US">
                <a:latin typeface="굴림"/>
                <a:ea typeface="굴림"/>
              </a:rPr>
              <a:t>플레이어와 사용자가 포커 게임을 진행할 수 있다</a:t>
            </a:r>
            <a:r>
              <a:rPr lang="en-US" altLang="ko-KR">
                <a:latin typeface="굴림"/>
                <a:ea typeface="굴림"/>
              </a:rPr>
              <a:t>.</a:t>
            </a:r>
          </a:p>
          <a:p>
            <a:endParaRPr lang="en-US" altLang="ko-KR"/>
          </a:p>
          <a:p>
            <a:r>
              <a:rPr lang="ko-KR" altLang="en-US">
                <a:latin typeface="굴림"/>
                <a:ea typeface="굴림"/>
              </a:rPr>
              <a:t>특정 횟수만큼 게임을 진행하거나 사용자나 </a:t>
            </a:r>
            <a:r>
              <a:rPr lang="en-US" altLang="ko-KR">
                <a:latin typeface="굴림"/>
                <a:ea typeface="굴림"/>
              </a:rPr>
              <a:t>AI </a:t>
            </a:r>
            <a:r>
              <a:rPr lang="ko-KR" altLang="en-US">
                <a:latin typeface="굴림"/>
                <a:ea typeface="굴림"/>
              </a:rPr>
              <a:t>플레이어 잔고가 </a:t>
            </a:r>
            <a:r>
              <a:rPr lang="en-US" altLang="ko-KR">
                <a:latin typeface="굴림"/>
                <a:ea typeface="굴림"/>
              </a:rPr>
              <a:t>0</a:t>
            </a:r>
            <a:r>
              <a:rPr lang="ko-KR" altLang="en-US">
                <a:latin typeface="굴림"/>
                <a:ea typeface="굴림"/>
              </a:rPr>
              <a:t>이 되면 게임이 완전히 종료된다</a:t>
            </a:r>
            <a:r>
              <a:rPr lang="en-US" altLang="ko-KR">
                <a:latin typeface="굴림"/>
                <a:ea typeface="굴림"/>
              </a:rPr>
              <a:t>. </a:t>
            </a:r>
          </a:p>
          <a:p>
            <a:endParaRPr lang="en-US" altLang="ko-KR"/>
          </a:p>
          <a:p>
            <a:r>
              <a:rPr lang="en-US" err="1">
                <a:latin typeface="굴림"/>
                <a:ea typeface="굴림"/>
              </a:rPr>
              <a:t>실행과정을</a:t>
            </a:r>
            <a:r>
              <a:rPr lang="en-US">
                <a:latin typeface="굴림"/>
                <a:ea typeface="굴림"/>
              </a:rPr>
              <a:t> 1)</a:t>
            </a:r>
            <a:r>
              <a:rPr lang="en-US" err="1">
                <a:latin typeface="굴림"/>
                <a:ea typeface="굴림"/>
              </a:rPr>
              <a:t>플레이어</a:t>
            </a:r>
            <a:r>
              <a:rPr lang="en-US">
                <a:latin typeface="굴림"/>
                <a:ea typeface="굴림"/>
              </a:rPr>
              <a:t> 수 </a:t>
            </a:r>
            <a:r>
              <a:rPr lang="en-US" err="1">
                <a:latin typeface="굴림"/>
                <a:ea typeface="굴림"/>
              </a:rPr>
              <a:t>선택</a:t>
            </a:r>
            <a:r>
              <a:rPr lang="en-US">
                <a:latin typeface="굴림"/>
                <a:ea typeface="굴림"/>
              </a:rPr>
              <a:t> 2)</a:t>
            </a:r>
            <a:r>
              <a:rPr lang="en-US" err="1">
                <a:latin typeface="굴림"/>
                <a:ea typeface="굴림"/>
              </a:rPr>
              <a:t>난이도</a:t>
            </a:r>
            <a:r>
              <a:rPr lang="en-US">
                <a:latin typeface="굴림"/>
                <a:ea typeface="굴림"/>
              </a:rPr>
              <a:t> </a:t>
            </a:r>
            <a:r>
              <a:rPr lang="en-US" err="1">
                <a:latin typeface="굴림"/>
                <a:ea typeface="굴림"/>
              </a:rPr>
              <a:t>조절</a:t>
            </a:r>
            <a:r>
              <a:rPr lang="en-US">
                <a:latin typeface="굴림"/>
                <a:ea typeface="굴림"/>
              </a:rPr>
              <a:t> 3)</a:t>
            </a:r>
            <a:r>
              <a:rPr lang="en-US" err="1">
                <a:latin typeface="굴림"/>
                <a:ea typeface="굴림"/>
              </a:rPr>
              <a:t>판수설정</a:t>
            </a:r>
            <a:r>
              <a:rPr lang="en-US">
                <a:latin typeface="굴림"/>
                <a:ea typeface="굴림"/>
              </a:rPr>
              <a:t> 4)</a:t>
            </a:r>
            <a:r>
              <a:rPr lang="en-US" err="1">
                <a:latin typeface="굴림"/>
                <a:ea typeface="굴림"/>
              </a:rPr>
              <a:t>게임플레이</a:t>
            </a:r>
            <a:r>
              <a:rPr lang="en-US">
                <a:latin typeface="굴림"/>
                <a:ea typeface="굴림"/>
              </a:rPr>
              <a:t> 5)</a:t>
            </a:r>
            <a:r>
              <a:rPr lang="en-US" err="1">
                <a:latin typeface="굴림"/>
                <a:ea typeface="굴림"/>
              </a:rPr>
              <a:t>게임종료</a:t>
            </a:r>
            <a:r>
              <a:rPr lang="en-US">
                <a:latin typeface="굴림"/>
                <a:ea typeface="굴림"/>
              </a:rPr>
              <a:t> </a:t>
            </a:r>
            <a:r>
              <a:rPr lang="en-US" err="1">
                <a:latin typeface="굴림"/>
                <a:ea typeface="굴림"/>
              </a:rPr>
              <a:t>라고</a:t>
            </a:r>
            <a:r>
              <a:rPr lang="en-US">
                <a:latin typeface="굴림"/>
                <a:ea typeface="굴림"/>
              </a:rPr>
              <a:t> </a:t>
            </a:r>
            <a:r>
              <a:rPr lang="en-US" err="1">
                <a:latin typeface="굴림"/>
                <a:ea typeface="굴림"/>
              </a:rPr>
              <a:t>보아</a:t>
            </a:r>
            <a:r>
              <a:rPr lang="en-US">
                <a:latin typeface="굴림"/>
                <a:ea typeface="굴림"/>
              </a:rPr>
              <a:t> </a:t>
            </a:r>
            <a:r>
              <a:rPr lang="en-US" err="1">
                <a:latin typeface="굴림"/>
                <a:ea typeface="굴림"/>
              </a:rPr>
              <a:t>수정했습니다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9582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프로젝트에서 사용하는 기존 기법 및 기술에 대해 소개한다</a:t>
            </a:r>
            <a:r>
              <a:rPr lang="en-US" altLang="ko-KR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강화학습 기본 요소 </a:t>
            </a: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환경 </a:t>
            </a:r>
            <a:r>
              <a:rPr lang="en-US" altLang="ko-KR"/>
              <a:t>: </a:t>
            </a:r>
            <a:r>
              <a:rPr lang="ko-KR" altLang="en-US"/>
              <a:t>강화학습을 이용해 풀고자 하는 대상이나 문제 </a:t>
            </a:r>
            <a:r>
              <a:rPr lang="en-US" altLang="ko-KR"/>
              <a:t>(</a:t>
            </a:r>
            <a:r>
              <a:rPr lang="ko-KR" altLang="en-US"/>
              <a:t>이산공간</a:t>
            </a:r>
            <a:r>
              <a:rPr lang="en-US" altLang="ko-KR"/>
              <a:t>, </a:t>
            </a:r>
            <a:r>
              <a:rPr lang="ko-KR" altLang="en-US"/>
              <a:t>연속 공간</a:t>
            </a:r>
            <a:r>
              <a:rPr lang="en-US" altLang="ko-KR"/>
              <a:t>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상태</a:t>
            </a:r>
            <a:r>
              <a:rPr lang="en-US" altLang="ko-KR"/>
              <a:t>: </a:t>
            </a:r>
            <a:r>
              <a:rPr lang="ko-KR" altLang="en-US"/>
              <a:t>강화학습에서 학습하는 주체가 위치하거나 감지하고 있는 상태의 정보</a:t>
            </a: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에이전트</a:t>
            </a:r>
            <a:r>
              <a:rPr lang="en-US" altLang="ko-KR"/>
              <a:t>: </a:t>
            </a:r>
            <a:r>
              <a:rPr lang="ko-KR" altLang="en-US"/>
              <a:t>강화학습에서 환경에 대해 특정 행동을 하고 학습하는 프로그램이나 로봇을 가리킴</a:t>
            </a:r>
            <a:r>
              <a:rPr lang="en-US" altLang="ko-KR"/>
              <a:t>, </a:t>
            </a:r>
            <a:r>
              <a:rPr lang="ko-KR" altLang="en-US"/>
              <a:t>환경에 대해 여러가지 행동을 반복하면서 우리가 원하는 최적의 행동 학습</a:t>
            </a:r>
            <a:r>
              <a:rPr lang="en-US" altLang="ko-KR"/>
              <a:t>.(</a:t>
            </a:r>
            <a:r>
              <a:rPr lang="ko-KR" altLang="en-US"/>
              <a:t>알파고</a:t>
            </a:r>
            <a:r>
              <a:rPr lang="en-US" altLang="ko-KR"/>
              <a:t>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행동</a:t>
            </a:r>
            <a:r>
              <a:rPr lang="en-US" altLang="ko-KR"/>
              <a:t>(A, Action) </a:t>
            </a:r>
            <a:r>
              <a:rPr lang="ko-KR" altLang="en-US"/>
              <a:t>에이전트가 상태</a:t>
            </a:r>
            <a:r>
              <a:rPr lang="en-US" altLang="ko-KR"/>
              <a:t>(S) </a:t>
            </a:r>
            <a:r>
              <a:rPr lang="ko-KR" altLang="en-US"/>
              <a:t>에서 할 수 있는 행동들</a:t>
            </a:r>
            <a:r>
              <a:rPr lang="en-US" altLang="ko-KR"/>
              <a:t>, </a:t>
            </a:r>
            <a:r>
              <a:rPr lang="ko-KR" altLang="en-US"/>
              <a:t>설계자가 행동 지정 가능</a:t>
            </a: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상태전이확률</a:t>
            </a:r>
            <a:r>
              <a:rPr lang="en-US" altLang="ko-KR"/>
              <a:t>(P, State transition probability) </a:t>
            </a:r>
            <a:r>
              <a:rPr lang="ko-KR" altLang="en-US"/>
              <a:t>상태전이확률 </a:t>
            </a:r>
            <a:r>
              <a:rPr lang="en-US" altLang="ko-KR"/>
              <a:t>P</a:t>
            </a:r>
            <a:r>
              <a:rPr lang="ko-KR" altLang="en-US"/>
              <a:t>는</a:t>
            </a:r>
            <a:r>
              <a:rPr lang="en-US" altLang="ko-KR"/>
              <a:t> </a:t>
            </a:r>
            <a:r>
              <a:rPr lang="ko-KR" altLang="en-US"/>
              <a:t>시간 </a:t>
            </a:r>
            <a:r>
              <a:rPr lang="en-US" altLang="ko-KR"/>
              <a:t>t </a:t>
            </a:r>
            <a:r>
              <a:rPr lang="ko-KR" altLang="en-US"/>
              <a:t>일 때 에이전트가 상태  </a:t>
            </a:r>
            <a:r>
              <a:rPr lang="en-US" altLang="ko-KR"/>
              <a:t>s</a:t>
            </a:r>
            <a:r>
              <a:rPr lang="ko-KR" altLang="en-US"/>
              <a:t>에서 행동 </a:t>
            </a:r>
            <a:r>
              <a:rPr lang="en-US" altLang="ko-KR"/>
              <a:t>a</a:t>
            </a:r>
            <a:r>
              <a:rPr lang="ko-KR" altLang="en-US"/>
              <a:t>를 취했을 때 </a:t>
            </a:r>
            <a:r>
              <a:rPr lang="en-US" altLang="ko-KR"/>
              <a:t>s`</a:t>
            </a:r>
            <a:r>
              <a:rPr lang="ko-KR" altLang="en-US"/>
              <a:t>로 이동할 확률</a:t>
            </a:r>
            <a:r>
              <a:rPr lang="en-US" altLang="ko-KR"/>
              <a:t>(</a:t>
            </a:r>
            <a:r>
              <a:rPr lang="ko-KR" altLang="en-US"/>
              <a:t>확률이 </a:t>
            </a:r>
            <a:r>
              <a:rPr lang="en-US" altLang="ko-KR"/>
              <a:t>100</a:t>
            </a:r>
            <a:r>
              <a:rPr lang="ko-KR" altLang="en-US"/>
              <a:t>인 경우</a:t>
            </a:r>
            <a:r>
              <a:rPr lang="en-US" altLang="ko-KR"/>
              <a:t>, </a:t>
            </a:r>
            <a:r>
              <a:rPr lang="ko-KR" altLang="en-US"/>
              <a:t>결정론적 환경이라고 하고</a:t>
            </a:r>
            <a:r>
              <a:rPr lang="en-US" altLang="ko-KR"/>
              <a:t> 100%</a:t>
            </a:r>
            <a:r>
              <a:rPr lang="ko-KR" altLang="en-US"/>
              <a:t>가 아닌 경우 확률적 환경이라고 한다</a:t>
            </a:r>
            <a:r>
              <a:rPr lang="en-US" altLang="ko-KR"/>
              <a:t>. 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보상</a:t>
            </a:r>
            <a:r>
              <a:rPr lang="en-US" altLang="ko-KR"/>
              <a:t>(R) </a:t>
            </a:r>
            <a:r>
              <a:rPr lang="ko-KR" altLang="en-US"/>
              <a:t>강화학습에서는 에이전트가 취한 행동에 대해 환경으로부터 좋고 나쁨의 평가를 수치적으로 받는 것을 보상</a:t>
            </a:r>
            <a:r>
              <a:rPr lang="en-US" altLang="ko-KR"/>
              <a:t>(+,- </a:t>
            </a:r>
            <a:r>
              <a:rPr lang="ko-KR" altLang="en-US"/>
              <a:t>보상이 존재</a:t>
            </a:r>
            <a:r>
              <a:rPr lang="en-US" altLang="ko-KR"/>
              <a:t>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수익</a:t>
            </a:r>
            <a:r>
              <a:rPr lang="en-US" altLang="ko-KR"/>
              <a:t>(G) </a:t>
            </a:r>
            <a:r>
              <a:rPr lang="ko-KR" altLang="en-US"/>
              <a:t>시간</a:t>
            </a:r>
            <a:r>
              <a:rPr lang="en-US" altLang="ko-KR"/>
              <a:t> t</a:t>
            </a:r>
            <a:r>
              <a:rPr lang="ko-KR" altLang="en-US"/>
              <a:t>로부터 에이전트가 계속적으로 행동을 취한다고 가정</a:t>
            </a:r>
            <a:r>
              <a:rPr lang="en-US" altLang="ko-KR"/>
              <a:t> </a:t>
            </a:r>
            <a:r>
              <a:rPr lang="ko-KR" altLang="en-US"/>
              <a:t>시</a:t>
            </a:r>
            <a:r>
              <a:rPr lang="en-US" altLang="ko-KR"/>
              <a:t>, </a:t>
            </a:r>
            <a:r>
              <a:rPr lang="ko-KR" altLang="en-US"/>
              <a:t>연결된 상태를 계속 이동하면서 계속해서 받는 보상의 총합을 수익</a:t>
            </a:r>
            <a:r>
              <a:rPr lang="en-US" altLang="ko-KR"/>
              <a:t>(Return) G</a:t>
            </a:r>
            <a:r>
              <a:rPr lang="ko-KR" altLang="en-US"/>
              <a:t>라고 한다</a:t>
            </a:r>
            <a:r>
              <a:rPr lang="en-US" altLang="ko-KR"/>
              <a:t>. But </a:t>
            </a:r>
            <a:r>
              <a:rPr lang="ko-KR" altLang="en-US"/>
              <a:t>무한대로 가면 누가 수익이 큰지 모르므로 감가율이 적용된다</a:t>
            </a:r>
            <a:r>
              <a:rPr lang="en-US" altLang="ko-KR"/>
              <a:t>. </a:t>
            </a:r>
            <a:r>
              <a:rPr lang="ko-KR" altLang="en-US"/>
              <a:t>감가율을 도입하면 </a:t>
            </a:r>
            <a:r>
              <a:rPr lang="en-US" altLang="ko-KR"/>
              <a:t>G </a:t>
            </a:r>
            <a:r>
              <a:rPr lang="ko-KR" altLang="en-US"/>
              <a:t>가 무한히 커지는 것을 막을 수 있다</a:t>
            </a:r>
            <a:r>
              <a:rPr lang="en-US" altLang="ko-KR"/>
              <a:t>. </a:t>
            </a:r>
            <a:r>
              <a:rPr lang="ko-KR" altLang="en-US"/>
              <a:t>감가율이 </a:t>
            </a:r>
            <a:r>
              <a:rPr lang="en-US" altLang="ko-KR"/>
              <a:t>0</a:t>
            </a:r>
            <a:r>
              <a:rPr lang="ko-KR" altLang="en-US"/>
              <a:t>에 가까우면 지금 당장의 보상만 고려</a:t>
            </a:r>
            <a:r>
              <a:rPr lang="en-US" altLang="ko-KR"/>
              <a:t>, </a:t>
            </a:r>
            <a:r>
              <a:rPr lang="ko-KR" altLang="en-US"/>
              <a:t>감가율을 </a:t>
            </a:r>
            <a:r>
              <a:rPr lang="en-US" altLang="ko-KR"/>
              <a:t>1</a:t>
            </a:r>
            <a:r>
              <a:rPr lang="ko-KR" altLang="en-US"/>
              <a:t>에 가깝게 하면 먼 미래의 보상까지 고려한다는 의미로</a:t>
            </a:r>
            <a:r>
              <a:rPr lang="en-US" altLang="ko-KR"/>
              <a:t>, </a:t>
            </a:r>
            <a:r>
              <a:rPr lang="ko-KR" altLang="en-US"/>
              <a:t>미래의 가치가 지금 수익에 반영된다는 의미다</a:t>
            </a:r>
            <a:r>
              <a:rPr lang="en-US" altLang="ko-KR"/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정책</a:t>
            </a:r>
            <a:r>
              <a:rPr lang="en-US" altLang="ko-KR"/>
              <a:t>(π) </a:t>
            </a:r>
            <a:r>
              <a:rPr lang="ko-KR" altLang="en-US"/>
              <a:t>에이전트가 어떤 상태에 있을 때</a:t>
            </a:r>
            <a:r>
              <a:rPr lang="en-US" altLang="ko-KR"/>
              <a:t>, </a:t>
            </a:r>
            <a:r>
              <a:rPr lang="ko-KR" altLang="en-US"/>
              <a:t>어떤 행동을 선택할지 결정하는 기준을 정책</a:t>
            </a:r>
            <a:r>
              <a:rPr lang="en-US" altLang="ko-KR"/>
              <a:t>(Policy)</a:t>
            </a:r>
            <a:r>
              <a:rPr lang="ko-KR" altLang="en-US"/>
              <a:t>라고</a:t>
            </a:r>
            <a:r>
              <a:rPr lang="en-US" altLang="ko-KR"/>
              <a:t> </a:t>
            </a:r>
            <a:r>
              <a:rPr lang="ko-KR" altLang="en-US"/>
              <a:t>한다</a:t>
            </a:r>
            <a:r>
              <a:rPr lang="en-US" altLang="ko-KR"/>
              <a:t>. </a:t>
            </a:r>
            <a:r>
              <a:rPr lang="ko-KR" altLang="en-US"/>
              <a:t>시행 착오와 보상을 통해 정책을 결정한다</a:t>
            </a:r>
            <a:r>
              <a:rPr lang="en-US" altLang="ko-KR"/>
              <a:t>. </a:t>
            </a:r>
            <a:r>
              <a:rPr lang="ko-KR" altLang="en-US"/>
              <a:t>최적 정책을 찾아야 한다</a:t>
            </a:r>
            <a:r>
              <a:rPr lang="en-US" altLang="ko-KR"/>
              <a:t>. </a:t>
            </a:r>
            <a:r>
              <a:rPr lang="ko-KR" altLang="en-US"/>
              <a:t>여기서 여러가지 알고리즘을 이용</a:t>
            </a:r>
            <a:r>
              <a:rPr lang="en-US" altLang="ko-KR"/>
              <a:t>. </a:t>
            </a:r>
            <a:r>
              <a:rPr lang="ko-KR" altLang="en-US"/>
              <a:t> </a:t>
            </a: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에피소드</a:t>
            </a:r>
            <a:r>
              <a:rPr lang="en-US" altLang="ko-KR"/>
              <a:t>: </a:t>
            </a:r>
            <a:r>
              <a:rPr lang="ko-KR" altLang="en-US"/>
              <a:t>주어진 문제에서 초기 상태로부터 시작해서 목적 완료에 의한 성공 상태 도착이나 실패로 인한 상태 종료까지의 일련의 과정을 말함</a:t>
            </a:r>
            <a:r>
              <a:rPr lang="en-US" altLang="ko-KR"/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각 상태의 가치 </a:t>
            </a:r>
            <a:r>
              <a:rPr lang="en-US" altLang="ko-KR"/>
              <a:t>– </a:t>
            </a:r>
            <a:r>
              <a:rPr lang="ko-KR" altLang="en-US"/>
              <a:t>상태의 값 </a:t>
            </a:r>
            <a:r>
              <a:rPr lang="en-US" altLang="ko-KR"/>
              <a:t>- </a:t>
            </a:r>
            <a:r>
              <a:rPr lang="ko-KR" altLang="en-US"/>
              <a:t>상태가치</a:t>
            </a: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각 행동의 가치 </a:t>
            </a:r>
            <a:r>
              <a:rPr lang="en-US" altLang="ko-KR"/>
              <a:t>– </a:t>
            </a:r>
            <a:r>
              <a:rPr lang="ko-KR" altLang="en-US"/>
              <a:t>행동가치 </a:t>
            </a:r>
            <a:r>
              <a:rPr lang="en-US" altLang="ko-KR"/>
              <a:t>-&gt; </a:t>
            </a:r>
            <a:r>
              <a:rPr lang="ko-KR" altLang="en-US"/>
              <a:t>높은 걸 </a:t>
            </a:r>
            <a:r>
              <a:rPr lang="ko-KR" altLang="en-US" err="1"/>
              <a:t>선택하다보면</a:t>
            </a:r>
            <a:r>
              <a:rPr lang="ko-KR" altLang="en-US"/>
              <a:t> 목적 달성 </a:t>
            </a: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수익이 높아질수록 각 가치가 높게 평가됨</a:t>
            </a:r>
            <a:r>
              <a:rPr lang="en-US" altLang="ko-KR"/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hlinkClick r:id="rId3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ko-KR">
              <a:hlinkClick r:id="rId3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>
                <a:hlinkClick r:id="rId3"/>
              </a:rPr>
              <a:t>http://www.quantkorea.com/xe/79152</a:t>
            </a:r>
            <a:r>
              <a:rPr lang="de-DE" altLang="ko-KR"/>
              <a:t> </a:t>
            </a:r>
          </a:p>
          <a:p>
            <a:r>
              <a:rPr lang="ko-KR" altLang="en-US"/>
              <a:t>동적 계산</a:t>
            </a:r>
            <a:r>
              <a:rPr lang="en-US" altLang="ko-KR"/>
              <a:t>, </a:t>
            </a:r>
            <a:r>
              <a:rPr lang="ko-KR" altLang="en-US"/>
              <a:t>몬테카를로</a:t>
            </a:r>
            <a:r>
              <a:rPr lang="en-US" altLang="ko-KR"/>
              <a:t>, </a:t>
            </a:r>
            <a:r>
              <a:rPr lang="ko-KR" altLang="en-US"/>
              <a:t>시간차학습</a:t>
            </a:r>
            <a:endParaRPr lang="en-US" altLang="ko-KR"/>
          </a:p>
          <a:p>
            <a:endParaRPr lang="en-US" altLang="ko-KR"/>
          </a:p>
          <a:p>
            <a:r>
              <a:rPr lang="ko-KR" altLang="en-US">
                <a:latin typeface="맑은 고딕"/>
                <a:ea typeface="맑은 고딕"/>
              </a:rPr>
              <a:t>상대방 플레이 패턴 분석에 </a:t>
            </a:r>
            <a:r>
              <a:rPr lang="en-US" altLang="ko-KR">
                <a:latin typeface="맑은 고딕"/>
                <a:ea typeface="맑은 고딕"/>
              </a:rPr>
              <a:t>‘</a:t>
            </a:r>
            <a:r>
              <a:rPr lang="ko-KR" altLang="en-US">
                <a:latin typeface="맑은 고딕"/>
                <a:ea typeface="맑은 고딕"/>
              </a:rPr>
              <a:t>몬테카를로 방법</a:t>
            </a:r>
            <a:r>
              <a:rPr lang="en-US" altLang="ko-KR">
                <a:latin typeface="맑은 고딕"/>
                <a:ea typeface="맑은 고딕"/>
              </a:rPr>
              <a:t>’</a:t>
            </a:r>
            <a:r>
              <a:rPr lang="ko-KR" altLang="en-US">
                <a:latin typeface="맑은 고딕"/>
                <a:ea typeface="맑은 고딕"/>
              </a:rPr>
              <a:t>을 통한 강화학습</a:t>
            </a:r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en-US" altLang="ko-KR">
                <a:latin typeface="맑은 고딕"/>
                <a:ea typeface="맑은 고딕"/>
              </a:rPr>
              <a:t>    1) </a:t>
            </a:r>
            <a:r>
              <a:rPr lang="en-US" altLang="ko-KR" err="1">
                <a:latin typeface="맑은 고딕"/>
                <a:ea typeface="맑은 고딕"/>
              </a:rPr>
              <a:t>상대의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블러핑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여부</a:t>
            </a:r>
            <a:r>
              <a:rPr lang="en-US" altLang="ko-KR">
                <a:latin typeface="맑은 고딕"/>
                <a:ea typeface="맑은 고딕"/>
              </a:rPr>
              <a:t> 2) </a:t>
            </a:r>
            <a:r>
              <a:rPr lang="en-US" altLang="ko-KR" err="1">
                <a:latin typeface="맑은 고딕"/>
                <a:ea typeface="맑은 고딕"/>
              </a:rPr>
              <a:t>본인의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블러핑시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승률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학습</a:t>
            </a:r>
            <a:endParaRPr lang="en-US" altLang="ko-KR">
              <a:latin typeface="맑은 고딕"/>
              <a:ea typeface="맑은 고딕"/>
            </a:endParaRP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학습 </a:t>
            </a:r>
            <a:r>
              <a:rPr lang="en-US" altLang="ko-KR"/>
              <a:t>AI</a:t>
            </a:r>
            <a:r>
              <a:rPr lang="ko-KR" altLang="en-US"/>
              <a:t>는 또다른 학습 안된 </a:t>
            </a:r>
            <a:r>
              <a:rPr lang="en-US" altLang="ko-KR"/>
              <a:t>AI</a:t>
            </a:r>
            <a:r>
              <a:rPr lang="ko-KR" altLang="en-US"/>
              <a:t>와 </a:t>
            </a:r>
            <a:r>
              <a:rPr lang="en-US" altLang="ko-KR"/>
              <a:t>3000</a:t>
            </a:r>
            <a:r>
              <a:rPr lang="ko-KR" altLang="en-US"/>
              <a:t>라운드 플레이 </a:t>
            </a:r>
            <a:r>
              <a:rPr lang="en-US" altLang="ko-KR"/>
              <a:t>( </a:t>
            </a:r>
            <a:r>
              <a:rPr lang="ko-KR" altLang="en-US"/>
              <a:t>중간 </a:t>
            </a:r>
            <a:r>
              <a:rPr lang="en-US" altLang="ko-KR"/>
              <a:t>1000</a:t>
            </a:r>
            <a:r>
              <a:rPr lang="ko-KR" altLang="en-US"/>
              <a:t>라운드</a:t>
            </a:r>
            <a:r>
              <a:rPr lang="en-US" altLang="ko-KR"/>
              <a:t> </a:t>
            </a:r>
            <a:r>
              <a:rPr lang="ko-KR" altLang="en-US"/>
              <a:t>학습</a:t>
            </a:r>
            <a:r>
              <a:rPr lang="en-US" altLang="ko-KR"/>
              <a:t>, </a:t>
            </a:r>
            <a:r>
              <a:rPr lang="ko-KR" altLang="en-US"/>
              <a:t>앞뒤 라운드 </a:t>
            </a:r>
            <a:r>
              <a:rPr lang="ko-KR" altLang="en-US" err="1"/>
              <a:t>손익률</a:t>
            </a:r>
            <a:r>
              <a:rPr lang="ko-KR" altLang="en-US"/>
              <a:t> 비교</a:t>
            </a:r>
            <a:r>
              <a:rPr lang="en-US" altLang="ko-KR"/>
              <a:t>)</a:t>
            </a:r>
          </a:p>
          <a:p>
            <a:r>
              <a:rPr lang="en-US" altLang="ko-KR"/>
              <a:t>3000</a:t>
            </a:r>
            <a:r>
              <a:rPr lang="ko-KR" altLang="en-US"/>
              <a:t>라운드 데이터 수집</a:t>
            </a:r>
            <a:r>
              <a:rPr lang="en-US" altLang="ko-KR"/>
              <a:t>(</a:t>
            </a:r>
            <a:r>
              <a:rPr lang="ko-KR" altLang="en-US"/>
              <a:t>상대 </a:t>
            </a:r>
            <a:r>
              <a:rPr lang="ko-KR" altLang="en-US" err="1"/>
              <a:t>베팅금액</a:t>
            </a:r>
            <a:r>
              <a:rPr lang="en-US" altLang="ko-KR"/>
              <a:t>, </a:t>
            </a:r>
            <a:r>
              <a:rPr lang="ko-KR" altLang="en-US"/>
              <a:t>편차 등 수집</a:t>
            </a:r>
            <a:r>
              <a:rPr lang="en-US" altLang="ko-KR"/>
              <a:t>-&gt; </a:t>
            </a:r>
            <a:r>
              <a:rPr lang="ko-KR" altLang="en-US" err="1"/>
              <a:t>블러핑</a:t>
            </a:r>
            <a:r>
              <a:rPr lang="ko-KR" altLang="en-US"/>
              <a:t> 판단</a:t>
            </a:r>
            <a:r>
              <a:rPr lang="en-US" altLang="ko-KR"/>
              <a:t>, </a:t>
            </a:r>
            <a:r>
              <a:rPr lang="ko-KR" altLang="en-US"/>
              <a:t>오차범위 내 데이터 샘플링</a:t>
            </a:r>
            <a:r>
              <a:rPr lang="en-US" altLang="ko-KR"/>
              <a:t>) </a:t>
            </a:r>
          </a:p>
          <a:p>
            <a:r>
              <a:rPr lang="ko-KR" altLang="en-US"/>
              <a:t>데이터 기반 통계 작성 </a:t>
            </a:r>
            <a:r>
              <a:rPr lang="en-US" altLang="ko-KR"/>
              <a:t>-&gt;</a:t>
            </a:r>
            <a:r>
              <a:rPr lang="ko-KR" altLang="en-US"/>
              <a:t>상대방 플레이 패턴 분석으로</a:t>
            </a:r>
            <a:r>
              <a:rPr lang="en-US" altLang="ko-KR"/>
              <a:t> </a:t>
            </a:r>
            <a:r>
              <a:rPr lang="ko-KR" altLang="en-US" err="1"/>
              <a:t>블러핑</a:t>
            </a:r>
            <a:r>
              <a:rPr lang="ko-KR" altLang="en-US"/>
              <a:t> 모델링 </a:t>
            </a:r>
            <a:r>
              <a:rPr lang="en-US" altLang="ko-KR"/>
              <a:t>?????????</a:t>
            </a:r>
          </a:p>
          <a:p>
            <a:r>
              <a:rPr lang="ko-KR" altLang="en-US" err="1"/>
              <a:t>블러핑</a:t>
            </a:r>
            <a:r>
              <a:rPr lang="ko-KR" altLang="en-US"/>
              <a:t> 모델 적용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382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프로젝트에서 사용하는 기존 기법 및 기술에 대해 소개한다</a:t>
            </a:r>
            <a:r>
              <a:rPr lang="en-US" altLang="ko-KR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강화학습 기본 요소 </a:t>
            </a: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환경 </a:t>
            </a:r>
            <a:r>
              <a:rPr lang="en-US" altLang="ko-KR"/>
              <a:t>: </a:t>
            </a:r>
            <a:r>
              <a:rPr lang="ko-KR" altLang="en-US"/>
              <a:t>강화학습을 이용해 풀고자 하는 대상이나 문제 </a:t>
            </a:r>
            <a:r>
              <a:rPr lang="en-US" altLang="ko-KR"/>
              <a:t>(</a:t>
            </a:r>
            <a:r>
              <a:rPr lang="ko-KR" altLang="en-US"/>
              <a:t>이산공간</a:t>
            </a:r>
            <a:r>
              <a:rPr lang="en-US" altLang="ko-KR"/>
              <a:t>, </a:t>
            </a:r>
            <a:r>
              <a:rPr lang="ko-KR" altLang="en-US"/>
              <a:t>연속 공간</a:t>
            </a:r>
            <a:r>
              <a:rPr lang="en-US" altLang="ko-KR"/>
              <a:t>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상태</a:t>
            </a:r>
            <a:r>
              <a:rPr lang="en-US" altLang="ko-KR"/>
              <a:t>: </a:t>
            </a:r>
            <a:r>
              <a:rPr lang="ko-KR" altLang="en-US"/>
              <a:t>강화학습에서 학습하는 주체가 위치하거나 감지하고 있는 상태의 정보</a:t>
            </a: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에이전트</a:t>
            </a:r>
            <a:r>
              <a:rPr lang="en-US" altLang="ko-KR"/>
              <a:t>: </a:t>
            </a:r>
            <a:r>
              <a:rPr lang="ko-KR" altLang="en-US"/>
              <a:t>강화학습에서 환경에 대해 특정 행동을 하고 학습하는 프로그램이나 로봇을 가리킴</a:t>
            </a:r>
            <a:r>
              <a:rPr lang="en-US" altLang="ko-KR"/>
              <a:t>, </a:t>
            </a:r>
            <a:r>
              <a:rPr lang="ko-KR" altLang="en-US"/>
              <a:t>환경에 대해 여러가지 행동을 반복하면서 우리가 원하는 최적의 행동 학습</a:t>
            </a:r>
            <a:r>
              <a:rPr lang="en-US" altLang="ko-KR"/>
              <a:t>.(</a:t>
            </a:r>
            <a:r>
              <a:rPr lang="ko-KR" altLang="en-US"/>
              <a:t>알파고</a:t>
            </a:r>
            <a:r>
              <a:rPr lang="en-US" altLang="ko-KR"/>
              <a:t>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행동</a:t>
            </a:r>
            <a:r>
              <a:rPr lang="en-US" altLang="ko-KR"/>
              <a:t>(A, Action) </a:t>
            </a:r>
            <a:r>
              <a:rPr lang="ko-KR" altLang="en-US"/>
              <a:t>에이전트가 상태</a:t>
            </a:r>
            <a:r>
              <a:rPr lang="en-US" altLang="ko-KR"/>
              <a:t>(S) </a:t>
            </a:r>
            <a:r>
              <a:rPr lang="ko-KR" altLang="en-US"/>
              <a:t>에서 할 수 있는 행동들</a:t>
            </a:r>
            <a:r>
              <a:rPr lang="en-US" altLang="ko-KR"/>
              <a:t>, </a:t>
            </a:r>
            <a:r>
              <a:rPr lang="ko-KR" altLang="en-US"/>
              <a:t>설계자가 행동 지정 가능</a:t>
            </a: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상태전이확률</a:t>
            </a:r>
            <a:r>
              <a:rPr lang="en-US" altLang="ko-KR"/>
              <a:t>(P, State transition probability) </a:t>
            </a:r>
            <a:r>
              <a:rPr lang="ko-KR" altLang="en-US"/>
              <a:t>상태전이확률 </a:t>
            </a:r>
            <a:r>
              <a:rPr lang="en-US" altLang="ko-KR"/>
              <a:t>P</a:t>
            </a:r>
            <a:r>
              <a:rPr lang="ko-KR" altLang="en-US"/>
              <a:t>는</a:t>
            </a:r>
            <a:r>
              <a:rPr lang="en-US" altLang="ko-KR"/>
              <a:t> </a:t>
            </a:r>
            <a:r>
              <a:rPr lang="ko-KR" altLang="en-US"/>
              <a:t>시간 </a:t>
            </a:r>
            <a:r>
              <a:rPr lang="en-US" altLang="ko-KR"/>
              <a:t>t </a:t>
            </a:r>
            <a:r>
              <a:rPr lang="ko-KR" altLang="en-US"/>
              <a:t>일 때 에이전트가 상태  </a:t>
            </a:r>
            <a:r>
              <a:rPr lang="en-US" altLang="ko-KR"/>
              <a:t>s</a:t>
            </a:r>
            <a:r>
              <a:rPr lang="ko-KR" altLang="en-US"/>
              <a:t>에서 행동 </a:t>
            </a:r>
            <a:r>
              <a:rPr lang="en-US" altLang="ko-KR"/>
              <a:t>a</a:t>
            </a:r>
            <a:r>
              <a:rPr lang="ko-KR" altLang="en-US"/>
              <a:t>를 취했을 때 </a:t>
            </a:r>
            <a:r>
              <a:rPr lang="en-US" altLang="ko-KR"/>
              <a:t>s`</a:t>
            </a:r>
            <a:r>
              <a:rPr lang="ko-KR" altLang="en-US"/>
              <a:t>로 이동할 확률</a:t>
            </a:r>
            <a:r>
              <a:rPr lang="en-US" altLang="ko-KR"/>
              <a:t>(</a:t>
            </a:r>
            <a:r>
              <a:rPr lang="ko-KR" altLang="en-US"/>
              <a:t>확률이 </a:t>
            </a:r>
            <a:r>
              <a:rPr lang="en-US" altLang="ko-KR"/>
              <a:t>100</a:t>
            </a:r>
            <a:r>
              <a:rPr lang="ko-KR" altLang="en-US"/>
              <a:t>인 경우</a:t>
            </a:r>
            <a:r>
              <a:rPr lang="en-US" altLang="ko-KR"/>
              <a:t>, </a:t>
            </a:r>
            <a:r>
              <a:rPr lang="ko-KR" altLang="en-US"/>
              <a:t>결정론적 환경이라고 하고</a:t>
            </a:r>
            <a:r>
              <a:rPr lang="en-US" altLang="ko-KR"/>
              <a:t> 100%</a:t>
            </a:r>
            <a:r>
              <a:rPr lang="ko-KR" altLang="en-US"/>
              <a:t>가 아닌 경우 확률적 환경이라고 한다</a:t>
            </a:r>
            <a:r>
              <a:rPr lang="en-US" altLang="ko-KR"/>
              <a:t>. 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보상</a:t>
            </a:r>
            <a:r>
              <a:rPr lang="en-US" altLang="ko-KR"/>
              <a:t>(R) </a:t>
            </a:r>
            <a:r>
              <a:rPr lang="ko-KR" altLang="en-US"/>
              <a:t>강화학습에서는 에이전트가 취한 행동에 대해 환경으로부터 좋고 나쁨의 평가를 수치적으로 받는 것을 보상</a:t>
            </a:r>
            <a:r>
              <a:rPr lang="en-US" altLang="ko-KR"/>
              <a:t>(+,- </a:t>
            </a:r>
            <a:r>
              <a:rPr lang="ko-KR" altLang="en-US"/>
              <a:t>보상이 존재</a:t>
            </a:r>
            <a:r>
              <a:rPr lang="en-US" altLang="ko-KR"/>
              <a:t>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수익</a:t>
            </a:r>
            <a:r>
              <a:rPr lang="en-US" altLang="ko-KR"/>
              <a:t>(G) </a:t>
            </a:r>
            <a:r>
              <a:rPr lang="ko-KR" altLang="en-US"/>
              <a:t>시간</a:t>
            </a:r>
            <a:r>
              <a:rPr lang="en-US" altLang="ko-KR"/>
              <a:t> t</a:t>
            </a:r>
            <a:r>
              <a:rPr lang="ko-KR" altLang="en-US"/>
              <a:t>로부터 에이전트가 계속적으로 행동을 취한다고 가정</a:t>
            </a:r>
            <a:r>
              <a:rPr lang="en-US" altLang="ko-KR"/>
              <a:t> </a:t>
            </a:r>
            <a:r>
              <a:rPr lang="ko-KR" altLang="en-US"/>
              <a:t>시</a:t>
            </a:r>
            <a:r>
              <a:rPr lang="en-US" altLang="ko-KR"/>
              <a:t>, </a:t>
            </a:r>
            <a:r>
              <a:rPr lang="ko-KR" altLang="en-US"/>
              <a:t>연결된 상태를 계속 이동하면서 계속해서 받는 보상의 총합을 수익</a:t>
            </a:r>
            <a:r>
              <a:rPr lang="en-US" altLang="ko-KR"/>
              <a:t>(Return) G</a:t>
            </a:r>
            <a:r>
              <a:rPr lang="ko-KR" altLang="en-US"/>
              <a:t>라고 한다</a:t>
            </a:r>
            <a:r>
              <a:rPr lang="en-US" altLang="ko-KR"/>
              <a:t>. But </a:t>
            </a:r>
            <a:r>
              <a:rPr lang="ko-KR" altLang="en-US"/>
              <a:t>무한대로 가면 누가 수익이 큰지 모르므로 감가율이 적용된다</a:t>
            </a:r>
            <a:r>
              <a:rPr lang="en-US" altLang="ko-KR"/>
              <a:t>. </a:t>
            </a:r>
            <a:r>
              <a:rPr lang="ko-KR" altLang="en-US"/>
              <a:t>감가율을 도입하면 </a:t>
            </a:r>
            <a:r>
              <a:rPr lang="en-US" altLang="ko-KR"/>
              <a:t>G </a:t>
            </a:r>
            <a:r>
              <a:rPr lang="ko-KR" altLang="en-US"/>
              <a:t>가 무한히 커지는 것을 막을 수 있다</a:t>
            </a:r>
            <a:r>
              <a:rPr lang="en-US" altLang="ko-KR"/>
              <a:t>. </a:t>
            </a:r>
            <a:r>
              <a:rPr lang="ko-KR" altLang="en-US"/>
              <a:t>감가율이 </a:t>
            </a:r>
            <a:r>
              <a:rPr lang="en-US" altLang="ko-KR"/>
              <a:t>0</a:t>
            </a:r>
            <a:r>
              <a:rPr lang="ko-KR" altLang="en-US"/>
              <a:t>에 가까우면 지금 당장의 보상만 고려</a:t>
            </a:r>
            <a:r>
              <a:rPr lang="en-US" altLang="ko-KR"/>
              <a:t>, </a:t>
            </a:r>
            <a:r>
              <a:rPr lang="ko-KR" altLang="en-US"/>
              <a:t>감가율을 </a:t>
            </a:r>
            <a:r>
              <a:rPr lang="en-US" altLang="ko-KR"/>
              <a:t>1</a:t>
            </a:r>
            <a:r>
              <a:rPr lang="ko-KR" altLang="en-US"/>
              <a:t>에 가깝게 하면 먼 미래의 보상까지 고려한다는 의미로</a:t>
            </a:r>
            <a:r>
              <a:rPr lang="en-US" altLang="ko-KR"/>
              <a:t>, </a:t>
            </a:r>
            <a:r>
              <a:rPr lang="ko-KR" altLang="en-US"/>
              <a:t>미래의 가치가 지금 수익에 반영된다는 의미다</a:t>
            </a:r>
            <a:r>
              <a:rPr lang="en-US" altLang="ko-KR"/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정책</a:t>
            </a:r>
            <a:r>
              <a:rPr lang="en-US" altLang="ko-KR"/>
              <a:t>(π) </a:t>
            </a:r>
            <a:r>
              <a:rPr lang="ko-KR" altLang="en-US"/>
              <a:t>에이전트가 어떤 상태에 있을 때</a:t>
            </a:r>
            <a:r>
              <a:rPr lang="en-US" altLang="ko-KR"/>
              <a:t>, </a:t>
            </a:r>
            <a:r>
              <a:rPr lang="ko-KR" altLang="en-US"/>
              <a:t>어떤 행동을 선택할지 결정하는 기준을 정책</a:t>
            </a:r>
            <a:r>
              <a:rPr lang="en-US" altLang="ko-KR"/>
              <a:t>(Policy)</a:t>
            </a:r>
            <a:r>
              <a:rPr lang="ko-KR" altLang="en-US"/>
              <a:t>라고</a:t>
            </a:r>
            <a:r>
              <a:rPr lang="en-US" altLang="ko-KR"/>
              <a:t> </a:t>
            </a:r>
            <a:r>
              <a:rPr lang="ko-KR" altLang="en-US"/>
              <a:t>한다</a:t>
            </a:r>
            <a:r>
              <a:rPr lang="en-US" altLang="ko-KR"/>
              <a:t>. </a:t>
            </a:r>
            <a:r>
              <a:rPr lang="ko-KR" altLang="en-US"/>
              <a:t>시행 착오와 보상을 통해 정책을 결정한다</a:t>
            </a:r>
            <a:r>
              <a:rPr lang="en-US" altLang="ko-KR"/>
              <a:t>. </a:t>
            </a:r>
            <a:r>
              <a:rPr lang="ko-KR" altLang="en-US"/>
              <a:t>최적 정책을 찾아야 한다</a:t>
            </a:r>
            <a:r>
              <a:rPr lang="en-US" altLang="ko-KR"/>
              <a:t>. </a:t>
            </a:r>
            <a:r>
              <a:rPr lang="ko-KR" altLang="en-US"/>
              <a:t>여기서 여러가지 알고리즘을 이용</a:t>
            </a:r>
            <a:r>
              <a:rPr lang="en-US" altLang="ko-KR"/>
              <a:t>. </a:t>
            </a:r>
            <a:r>
              <a:rPr lang="ko-KR" altLang="en-US"/>
              <a:t> </a:t>
            </a: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에피소드</a:t>
            </a:r>
            <a:r>
              <a:rPr lang="en-US" altLang="ko-KR"/>
              <a:t>: </a:t>
            </a:r>
            <a:r>
              <a:rPr lang="ko-KR" altLang="en-US"/>
              <a:t>주어진 문제에서 초기 상태로부터 시작해서 목적 완료에 의한 성공 상태 도착이나 실패로 인한 상태 종료까지의 일련의 과정을 말함</a:t>
            </a:r>
            <a:r>
              <a:rPr lang="en-US" altLang="ko-KR"/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각 상태의 가치 </a:t>
            </a:r>
            <a:r>
              <a:rPr lang="en-US" altLang="ko-KR"/>
              <a:t>– </a:t>
            </a:r>
            <a:r>
              <a:rPr lang="ko-KR" altLang="en-US"/>
              <a:t>상태의 값 </a:t>
            </a:r>
            <a:r>
              <a:rPr lang="en-US" altLang="ko-KR"/>
              <a:t>- </a:t>
            </a:r>
            <a:r>
              <a:rPr lang="ko-KR" altLang="en-US"/>
              <a:t>상태가치</a:t>
            </a: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각 행동의 가치 </a:t>
            </a:r>
            <a:r>
              <a:rPr lang="en-US" altLang="ko-KR"/>
              <a:t>– </a:t>
            </a:r>
            <a:r>
              <a:rPr lang="ko-KR" altLang="en-US"/>
              <a:t>행동가치 </a:t>
            </a:r>
            <a:r>
              <a:rPr lang="en-US" altLang="ko-KR"/>
              <a:t>-&gt; </a:t>
            </a:r>
            <a:r>
              <a:rPr lang="ko-KR" altLang="en-US"/>
              <a:t>높은 걸 </a:t>
            </a:r>
            <a:r>
              <a:rPr lang="ko-KR" altLang="en-US" err="1"/>
              <a:t>선택하다보면</a:t>
            </a:r>
            <a:r>
              <a:rPr lang="ko-KR" altLang="en-US"/>
              <a:t> 목적 달성 </a:t>
            </a: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수익이 높아질수록 각 가치가 높게 평가됨</a:t>
            </a:r>
            <a:r>
              <a:rPr lang="en-US" altLang="ko-KR"/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hlinkClick r:id="rId3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ko-KR">
              <a:hlinkClick r:id="rId3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>
                <a:hlinkClick r:id="rId3"/>
              </a:rPr>
              <a:t>http://www.quantkorea.com/xe/79152</a:t>
            </a:r>
            <a:r>
              <a:rPr lang="de-DE" altLang="ko-KR"/>
              <a:t> </a:t>
            </a:r>
          </a:p>
          <a:p>
            <a:r>
              <a:rPr lang="ko-KR" altLang="en-US"/>
              <a:t>동적 계산</a:t>
            </a:r>
            <a:r>
              <a:rPr lang="en-US" altLang="ko-KR"/>
              <a:t>, </a:t>
            </a:r>
            <a:r>
              <a:rPr lang="ko-KR" altLang="en-US"/>
              <a:t>몬테카를로</a:t>
            </a:r>
            <a:r>
              <a:rPr lang="en-US" altLang="ko-KR"/>
              <a:t>, </a:t>
            </a:r>
            <a:r>
              <a:rPr lang="ko-KR" altLang="en-US"/>
              <a:t>시간차학습</a:t>
            </a:r>
            <a:endParaRPr lang="en-US" altLang="ko-KR"/>
          </a:p>
          <a:p>
            <a:endParaRPr lang="en-US" altLang="ko-KR"/>
          </a:p>
          <a:p>
            <a:r>
              <a:rPr lang="ko-KR" altLang="en-US">
                <a:latin typeface="맑은 고딕"/>
                <a:ea typeface="맑은 고딕"/>
              </a:rPr>
              <a:t>상대방 플레이 패턴 분석에 </a:t>
            </a:r>
            <a:r>
              <a:rPr lang="en-US" altLang="ko-KR">
                <a:latin typeface="맑은 고딕"/>
                <a:ea typeface="맑은 고딕"/>
              </a:rPr>
              <a:t>‘</a:t>
            </a:r>
            <a:r>
              <a:rPr lang="ko-KR" altLang="en-US">
                <a:latin typeface="맑은 고딕"/>
                <a:ea typeface="맑은 고딕"/>
              </a:rPr>
              <a:t>몬테카를로 방법</a:t>
            </a:r>
            <a:r>
              <a:rPr lang="en-US" altLang="ko-KR">
                <a:latin typeface="맑은 고딕"/>
                <a:ea typeface="맑은 고딕"/>
              </a:rPr>
              <a:t>’</a:t>
            </a:r>
            <a:r>
              <a:rPr lang="ko-KR" altLang="en-US">
                <a:latin typeface="맑은 고딕"/>
                <a:ea typeface="맑은 고딕"/>
              </a:rPr>
              <a:t>을 통한 강화학습</a:t>
            </a:r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en-US" altLang="ko-KR">
                <a:latin typeface="맑은 고딕"/>
                <a:ea typeface="맑은 고딕"/>
              </a:rPr>
              <a:t>    1) </a:t>
            </a:r>
            <a:r>
              <a:rPr lang="en-US" altLang="ko-KR" err="1">
                <a:latin typeface="맑은 고딕"/>
                <a:ea typeface="맑은 고딕"/>
              </a:rPr>
              <a:t>상대의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블러핑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여부</a:t>
            </a:r>
            <a:r>
              <a:rPr lang="en-US" altLang="ko-KR">
                <a:latin typeface="맑은 고딕"/>
                <a:ea typeface="맑은 고딕"/>
              </a:rPr>
              <a:t> 2) </a:t>
            </a:r>
            <a:r>
              <a:rPr lang="en-US" altLang="ko-KR" err="1">
                <a:latin typeface="맑은 고딕"/>
                <a:ea typeface="맑은 고딕"/>
              </a:rPr>
              <a:t>본인의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블러핑시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승률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학습</a:t>
            </a:r>
            <a:endParaRPr lang="en-US" altLang="ko-KR">
              <a:latin typeface="맑은 고딕"/>
              <a:ea typeface="맑은 고딕"/>
            </a:endParaRP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학습 </a:t>
            </a:r>
            <a:r>
              <a:rPr lang="en-US" altLang="ko-KR"/>
              <a:t>AI</a:t>
            </a:r>
            <a:r>
              <a:rPr lang="ko-KR" altLang="en-US"/>
              <a:t>는 또다른 학습 안된 </a:t>
            </a:r>
            <a:r>
              <a:rPr lang="en-US" altLang="ko-KR"/>
              <a:t>AI</a:t>
            </a:r>
            <a:r>
              <a:rPr lang="ko-KR" altLang="en-US"/>
              <a:t>와 </a:t>
            </a:r>
            <a:r>
              <a:rPr lang="en-US" altLang="ko-KR"/>
              <a:t>3000</a:t>
            </a:r>
            <a:r>
              <a:rPr lang="ko-KR" altLang="en-US"/>
              <a:t>라운드 플레이 </a:t>
            </a:r>
            <a:r>
              <a:rPr lang="en-US" altLang="ko-KR"/>
              <a:t>( </a:t>
            </a:r>
            <a:r>
              <a:rPr lang="ko-KR" altLang="en-US"/>
              <a:t>중간 </a:t>
            </a:r>
            <a:r>
              <a:rPr lang="en-US" altLang="ko-KR"/>
              <a:t>1000</a:t>
            </a:r>
            <a:r>
              <a:rPr lang="ko-KR" altLang="en-US"/>
              <a:t>라운드</a:t>
            </a:r>
            <a:r>
              <a:rPr lang="en-US" altLang="ko-KR"/>
              <a:t> </a:t>
            </a:r>
            <a:r>
              <a:rPr lang="ko-KR" altLang="en-US"/>
              <a:t>학습</a:t>
            </a:r>
            <a:r>
              <a:rPr lang="en-US" altLang="ko-KR"/>
              <a:t>, </a:t>
            </a:r>
            <a:r>
              <a:rPr lang="ko-KR" altLang="en-US"/>
              <a:t>앞뒤 라운드 </a:t>
            </a:r>
            <a:r>
              <a:rPr lang="ko-KR" altLang="en-US" err="1"/>
              <a:t>손익률</a:t>
            </a:r>
            <a:r>
              <a:rPr lang="ko-KR" altLang="en-US"/>
              <a:t> 비교</a:t>
            </a:r>
            <a:r>
              <a:rPr lang="en-US" altLang="ko-KR"/>
              <a:t>)</a:t>
            </a:r>
          </a:p>
          <a:p>
            <a:r>
              <a:rPr lang="en-US" altLang="ko-KR"/>
              <a:t>3000</a:t>
            </a:r>
            <a:r>
              <a:rPr lang="ko-KR" altLang="en-US"/>
              <a:t>라운드 데이터 수집</a:t>
            </a:r>
            <a:r>
              <a:rPr lang="en-US" altLang="ko-KR"/>
              <a:t>(</a:t>
            </a:r>
            <a:r>
              <a:rPr lang="ko-KR" altLang="en-US"/>
              <a:t>상대 </a:t>
            </a:r>
            <a:r>
              <a:rPr lang="ko-KR" altLang="en-US" err="1"/>
              <a:t>베팅금액</a:t>
            </a:r>
            <a:r>
              <a:rPr lang="en-US" altLang="ko-KR"/>
              <a:t>, </a:t>
            </a:r>
            <a:r>
              <a:rPr lang="ko-KR" altLang="en-US"/>
              <a:t>편차 등 수집</a:t>
            </a:r>
            <a:r>
              <a:rPr lang="en-US" altLang="ko-KR"/>
              <a:t>-&gt; </a:t>
            </a:r>
            <a:r>
              <a:rPr lang="ko-KR" altLang="en-US" err="1"/>
              <a:t>블러핑</a:t>
            </a:r>
            <a:r>
              <a:rPr lang="ko-KR" altLang="en-US"/>
              <a:t> 판단</a:t>
            </a:r>
            <a:r>
              <a:rPr lang="en-US" altLang="ko-KR"/>
              <a:t>, </a:t>
            </a:r>
            <a:r>
              <a:rPr lang="ko-KR" altLang="en-US"/>
              <a:t>오차범위 내 데이터 샘플링</a:t>
            </a:r>
            <a:r>
              <a:rPr lang="en-US" altLang="ko-KR"/>
              <a:t>) </a:t>
            </a:r>
          </a:p>
          <a:p>
            <a:r>
              <a:rPr lang="ko-KR" altLang="en-US"/>
              <a:t>데이터 기반 통계 작성 </a:t>
            </a:r>
            <a:r>
              <a:rPr lang="en-US" altLang="ko-KR"/>
              <a:t>-&gt;</a:t>
            </a:r>
            <a:r>
              <a:rPr lang="ko-KR" altLang="en-US"/>
              <a:t>상대방 플레이 패턴 분석으로</a:t>
            </a:r>
            <a:r>
              <a:rPr lang="en-US" altLang="ko-KR"/>
              <a:t> </a:t>
            </a:r>
            <a:r>
              <a:rPr lang="ko-KR" altLang="en-US" err="1"/>
              <a:t>블러핑</a:t>
            </a:r>
            <a:r>
              <a:rPr lang="ko-KR" altLang="en-US"/>
              <a:t> 모델링 </a:t>
            </a:r>
            <a:r>
              <a:rPr lang="en-US" altLang="ko-KR"/>
              <a:t>?????????</a:t>
            </a:r>
          </a:p>
          <a:p>
            <a:r>
              <a:rPr lang="ko-KR" altLang="en-US" err="1"/>
              <a:t>블러핑</a:t>
            </a:r>
            <a:r>
              <a:rPr lang="ko-KR" altLang="en-US"/>
              <a:t> 모델 적용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57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A6E605-B2B2-4BD6-828B-258699982559}" type="slidenum">
              <a:rPr kumimoji="0" lang="ko-KR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+mn-cs"/>
              </a:rPr>
              <a:pPr marL="0" marR="0" lvl="0" indent="0" algn="r" defTabSz="97257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725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프로젝트에서 팀원들이 해결해야 하는 핵심 연구</a:t>
            </a:r>
            <a:r>
              <a:rPr lang="en-US" altLang="ko-KR"/>
              <a:t>/</a:t>
            </a:r>
            <a:r>
              <a:rPr lang="ko-KR" altLang="en-US"/>
              <a:t>개발 과제에 대해 중요도 순으로 설명한다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de-DE" altLang="ko-KR">
              <a:hlinkClick r:id="rId3"/>
            </a:endParaRPr>
          </a:p>
          <a:p>
            <a:r>
              <a:rPr lang="de-DE" altLang="ko-KR">
                <a:hlinkClick r:id="rId3"/>
              </a:rPr>
              <a:t>http://www.quantkorea.com/xe/79152</a:t>
            </a:r>
            <a:r>
              <a:rPr lang="de-DE" altLang="ko-KR"/>
              <a:t> </a:t>
            </a:r>
          </a:p>
          <a:p>
            <a:r>
              <a:rPr lang="ko-KR" altLang="en-US"/>
              <a:t>인간 플레이어</a:t>
            </a:r>
            <a:r>
              <a:rPr lang="en-US" altLang="ko-KR"/>
              <a:t>, </a:t>
            </a:r>
            <a:r>
              <a:rPr lang="ko-KR" altLang="en-US"/>
              <a:t>랜덤플레이어</a:t>
            </a:r>
            <a:endParaRPr lang="en-US" altLang="ko-KR"/>
          </a:p>
          <a:p>
            <a:r>
              <a:rPr lang="ko-KR" altLang="en-US"/>
              <a:t>몬테카를로 플레이어 </a:t>
            </a:r>
            <a:endParaRPr lang="en-US" altLang="ko-KR"/>
          </a:p>
          <a:p>
            <a:r>
              <a:rPr lang="ko-KR" altLang="en-US" err="1"/>
              <a:t>큐러닝</a:t>
            </a:r>
            <a:r>
              <a:rPr lang="ko-KR" altLang="en-US"/>
              <a:t> 플레이어</a:t>
            </a:r>
            <a:endParaRPr lang="en-US" altLang="ko-KR"/>
          </a:p>
          <a:p>
            <a:r>
              <a:rPr lang="en-US" altLang="ko-KR"/>
              <a:t>DQN </a:t>
            </a:r>
            <a:r>
              <a:rPr lang="ko-KR" altLang="en-US"/>
              <a:t>플레이어</a:t>
            </a:r>
            <a:endParaRPr lang="en-US" altLang="ko-KR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9548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팀원들의 역할과</a:t>
            </a:r>
            <a:r>
              <a:rPr lang="en-US" altLang="ko-KR"/>
              <a:t> </a:t>
            </a:r>
            <a:r>
              <a:rPr lang="ko-KR" altLang="en-US"/>
              <a:t>업무 분담에 대해 설명한다</a:t>
            </a:r>
            <a:r>
              <a:rPr lang="en-US" altLang="ko-KR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전체 일정 계획을 간략히 소개한다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4710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최종 평가 기준이 되는 달성 목표를 우선순위 순서로 기술한다</a:t>
            </a:r>
            <a:r>
              <a:rPr lang="en-US" altLang="ko-KR"/>
              <a:t>.</a:t>
            </a:r>
          </a:p>
          <a:p>
            <a:r>
              <a:rPr lang="ko-KR" altLang="en-US"/>
              <a:t>제안서 참고 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A6E605-B2B2-4BD6-828B-258699982559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999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573463"/>
          </a:xfrm>
          <a:blipFill dpi="0" rotWithShape="1">
            <a:blip r:embed="rId2" cstate="print"/>
            <a:srcRect/>
            <a:tile tx="0" ty="0" sx="100000" sy="100000" flip="none" algn="tl"/>
          </a:blipFill>
          <a:ln algn="ctr"/>
        </p:spPr>
        <p:txBody>
          <a:bodyPr vert="horz" lIns="720000" tIns="45720" rIns="720000" bIns="45720" rtlCol="0" anchor="ctr">
            <a:normAutofit/>
          </a:bodyPr>
          <a:lstStyle>
            <a:lvl1pPr algn="ctr">
              <a:defRPr kumimoji="0" lang="ko-KR" altLang="en-US" sz="4400" u="none"/>
            </a:lvl1pPr>
          </a:lstStyle>
          <a:p>
            <a:pPr lvl="0" algn="ctr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944816" cy="1752600"/>
          </a:xfrm>
        </p:spPr>
        <p:txBody>
          <a:bodyPr anchor="ctr" anchorCtr="0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0" y="3573016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8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794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blipFill dpi="0" rotWithShape="1">
            <a:blip r:embed="rId2" cstate="print"/>
            <a:srcRect/>
            <a:tile tx="0" ty="0" sx="100000" sy="100000" flip="none" algn="tl"/>
          </a:blipFill>
          <a:ln algn="ctr"/>
        </p:spPr>
        <p:txBody>
          <a:bodyPr vert="horz" lIns="720000" tIns="45720" rIns="720000" bIns="45720" rtlCol="0" anchor="ctr">
            <a:normAutofit/>
          </a:bodyPr>
          <a:lstStyle>
            <a:lvl1pPr algn="l">
              <a:defRPr kumimoji="0" lang="ko-KR" altLang="en-US" sz="4000" u="none"/>
            </a:lvl1pPr>
          </a:lstStyle>
          <a:p>
            <a:pPr lvl="0" algn="ctr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1844824"/>
            <a:ext cx="7772400" cy="3456384"/>
          </a:xfrm>
        </p:spPr>
        <p:txBody>
          <a:bodyPr anchor="ctr" anchorCtr="1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6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95288" y="1125539"/>
            <a:ext cx="4100512" cy="48958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125539"/>
            <a:ext cx="4100513" cy="48958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141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745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62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8640960" cy="566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637" y="1125538"/>
            <a:ext cx="8356076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3" descr="메탈질감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blipFill dpi="0" rotWithShape="1">
            <a:blip r:embed="rId8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lIns="378000" tIns="0" rIns="378000" bIns="0" anchor="ctr"/>
          <a:lstStyle/>
          <a:p>
            <a:pPr algn="l">
              <a:defRPr/>
            </a:pPr>
            <a:r>
              <a:rPr lang="ko-KR" altLang="en-US" sz="1400">
                <a:latin typeface="+mn-ea"/>
                <a:ea typeface="+mn-ea"/>
              </a:rPr>
              <a:t>종합설계 프로젝트 제안서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0" y="6453188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28384" y="6525344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F6CBEB29-F32C-4A78-BCE6-0312085196EF}" type="slidenum">
              <a:rPr lang="ko-KR" altLang="en-US" smtClean="0">
                <a:solidFill>
                  <a:schemeClr val="tx1"/>
                </a:solidFill>
                <a:latin typeface="+mn-ea"/>
                <a:ea typeface="+mn-ea"/>
              </a:rPr>
              <a:pPr algn="r"/>
              <a:t>‹#›</a:t>
            </a:fld>
            <a:endParaRPr lang="ko-KR" altLang="en-US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127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p:txStyles>
    <p:titleStyle>
      <a:lvl1pPr algn="l" defTabSz="914400" rtl="0" eaLnBrk="1" latinLnBrk="1" hangingPunct="1">
        <a:spcBef>
          <a:spcPct val="0"/>
        </a:spcBef>
        <a:buNone/>
        <a:defRPr sz="3200" b="1" u="sng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52425" indent="-352425" algn="l" defTabSz="540000" rtl="0" eaLnBrk="1" latinLnBrk="1" hangingPunct="1">
        <a:lnSpc>
          <a:spcPct val="110000"/>
        </a:lnSpc>
        <a:spcBef>
          <a:spcPts val="400"/>
        </a:spcBef>
        <a:buClr>
          <a:srgbClr val="FF0000"/>
        </a:buClr>
        <a:buFont typeface="Wingdings" panose="05000000000000000000" pitchFamily="2" charset="2"/>
        <a:buChar char="l"/>
        <a:tabLst/>
        <a:defRPr sz="2200" kern="1200">
          <a:solidFill>
            <a:schemeClr val="tx1"/>
          </a:solidFill>
          <a:latin typeface="+mj-ea"/>
          <a:ea typeface="+mj-ea"/>
          <a:cs typeface="+mn-cs"/>
        </a:defRPr>
      </a:lvl1pPr>
      <a:lvl2pPr marL="633413" indent="-269875" algn="l" defTabSz="540000" rtl="0" eaLnBrk="1" latinLnBrk="1" hangingPunct="1">
        <a:lnSpc>
          <a:spcPct val="110000"/>
        </a:lnSpc>
        <a:spcBef>
          <a:spcPts val="400"/>
        </a:spcBef>
        <a:buClr>
          <a:srgbClr val="0000CC"/>
        </a:buClr>
        <a:buSzPct val="100000"/>
        <a:buFont typeface="Wingdings 2" panose="05020102010507070707" pitchFamily="18" charset="2"/>
        <a:buChar char="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268288" algn="l" defTabSz="540000" rtl="0" eaLnBrk="1" latinLnBrk="1" hangingPunct="1">
        <a:lnSpc>
          <a:spcPct val="110000"/>
        </a:lnSpc>
        <a:spcBef>
          <a:spcPts val="400"/>
        </a:spcBef>
        <a:buClr>
          <a:srgbClr val="006600"/>
        </a:buClr>
        <a:buFont typeface="Wingdings 2" panose="05020102010507070707" pitchFamily="18" charset="2"/>
        <a:buChar char="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73163" indent="-268288" algn="l" defTabSz="540000" rtl="0" eaLnBrk="1" latinLnBrk="1" hangingPunct="1">
        <a:lnSpc>
          <a:spcPct val="110000"/>
        </a:lnSpc>
        <a:spcBef>
          <a:spcPts val="400"/>
        </a:spcBef>
        <a:buClr>
          <a:srgbClr val="006600"/>
        </a:buClr>
        <a:buFont typeface="Wingdings 3" panose="05040102010807070707" pitchFamily="18" charset="2"/>
        <a:buChar char="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788" indent="-187325" algn="l" defTabSz="540000" rtl="0" eaLnBrk="1" latinLnBrk="1" hangingPunct="1">
        <a:lnSpc>
          <a:spcPct val="110000"/>
        </a:lnSpc>
        <a:spcBef>
          <a:spcPts val="400"/>
        </a:spcBef>
        <a:buFont typeface="Wingdings 2" panose="05020102010507070707" pitchFamily="18" charset="2"/>
        <a:buChar char="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err="1">
                <a:latin typeface="맑은 고딕"/>
                <a:ea typeface="맑은 고딕"/>
              </a:rPr>
              <a:t>블러핑</a:t>
            </a:r>
            <a:r>
              <a:rPr lang="ko-KR" altLang="en-US">
                <a:latin typeface="맑은 고딕"/>
                <a:ea typeface="맑은 고딕"/>
              </a:rPr>
              <a:t> 가능한 강화학습 기반 인공지능 포커게임 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제안서</a:t>
            </a:r>
            <a:r>
              <a:rPr lang="en-US" altLang="ko-KR"/>
              <a:t> </a:t>
            </a:r>
            <a:r>
              <a:rPr lang="ko-KR" altLang="en-US"/>
              <a:t>발표</a:t>
            </a:r>
            <a:endParaRPr lang="en-US" altLang="ko-KR"/>
          </a:p>
          <a:p>
            <a:r>
              <a:rPr lang="en-US" altLang="ko-KR"/>
              <a:t>2020. 3. 31.</a:t>
            </a:r>
          </a:p>
          <a:p>
            <a:r>
              <a:rPr lang="en-US" altLang="ko-KR"/>
              <a:t>1</a:t>
            </a:r>
            <a:r>
              <a:rPr lang="ko-KR" altLang="en-US"/>
              <a:t>조 포커페이스</a:t>
            </a:r>
            <a:endParaRPr lang="en-US" altLang="ko-KR"/>
          </a:p>
          <a:p>
            <a:r>
              <a:rPr lang="ko-KR" altLang="en-US" err="1"/>
              <a:t>권기원</a:t>
            </a:r>
            <a:r>
              <a:rPr lang="en-US" altLang="ko-KR"/>
              <a:t>, </a:t>
            </a:r>
            <a:r>
              <a:rPr lang="ko-KR" altLang="en-US"/>
              <a:t>김태호</a:t>
            </a:r>
            <a:r>
              <a:rPr lang="en-US" altLang="ko-KR"/>
              <a:t>, </a:t>
            </a:r>
            <a:r>
              <a:rPr lang="ko-KR" altLang="en-US"/>
              <a:t>양혜원</a:t>
            </a:r>
            <a:r>
              <a:rPr lang="en-US" altLang="ko-KR"/>
              <a:t>, </a:t>
            </a:r>
            <a:r>
              <a:rPr lang="ko-KR" altLang="en-US"/>
              <a:t>서민정</a:t>
            </a:r>
          </a:p>
        </p:txBody>
      </p:sp>
    </p:spTree>
    <p:extLst>
      <p:ext uri="{BB962C8B-B14F-4D97-AF65-F5344CB8AC3E}">
        <p14:creationId xmlns:p14="http://schemas.microsoft.com/office/powerpoint/2010/main" val="296009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맑은 고딕"/>
                <a:ea typeface="맑은 고딕"/>
              </a:rPr>
              <a:t>2.3 </a:t>
            </a:r>
            <a:r>
              <a:rPr lang="ko-KR" altLang="en-US">
                <a:latin typeface="맑은 고딕"/>
                <a:ea typeface="맑은 고딕"/>
              </a:rPr>
              <a:t>적용 기법 및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>
                <a:latin typeface="맑은 고딕"/>
                <a:ea typeface="맑은 고딕"/>
              </a:rPr>
              <a:t>‘</a:t>
            </a:r>
            <a:r>
              <a:rPr lang="ko-KR" altLang="en-US">
                <a:latin typeface="맑은 고딕"/>
                <a:ea typeface="맑은 고딕"/>
              </a:rPr>
              <a:t>몬테카를로 방법</a:t>
            </a:r>
            <a:r>
              <a:rPr lang="en-US" altLang="ko-KR">
                <a:latin typeface="맑은 고딕"/>
                <a:ea typeface="맑은 고딕"/>
              </a:rPr>
              <a:t>’</a:t>
            </a:r>
            <a:r>
              <a:rPr lang="ko-KR" altLang="en-US">
                <a:latin typeface="맑은 고딕"/>
                <a:ea typeface="맑은 고딕"/>
              </a:rPr>
              <a:t>을 활용한 강화학습으로 </a:t>
            </a:r>
            <a:r>
              <a:rPr lang="en-US" altLang="ko-KR">
                <a:latin typeface="맑은 고딕"/>
                <a:ea typeface="맑은 고딕"/>
              </a:rPr>
              <a:t>1)</a:t>
            </a:r>
            <a:r>
              <a:rPr lang="ko-KR" altLang="en-US">
                <a:latin typeface="맑은 고딕"/>
                <a:ea typeface="맑은 고딕"/>
              </a:rPr>
              <a:t>핸드에 따른 승률 학습 </a:t>
            </a:r>
            <a:r>
              <a:rPr lang="en-US" altLang="ko-KR">
                <a:latin typeface="맑은 고딕"/>
                <a:ea typeface="맑은 고딕"/>
              </a:rPr>
              <a:t>2)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en-US" err="1">
                <a:latin typeface="맑은 고딕"/>
                <a:ea typeface="맑은 고딕"/>
              </a:rPr>
              <a:t>블러핑</a:t>
            </a:r>
            <a:r>
              <a:rPr lang="ko-KR" altLang="en-US">
                <a:latin typeface="맑은 고딕"/>
                <a:ea typeface="맑은 고딕"/>
              </a:rPr>
              <a:t> 학습을 통한 수익률 개선</a:t>
            </a:r>
            <a:endParaRPr lang="en-US" altLang="ko-KR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0FC54E7-B17D-4C9D-BE3C-9A02E2CF2AF4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6782241" y="2936645"/>
            <a:ext cx="0" cy="1273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BD2B1AF-6599-466B-AC75-755832E99BAD}"/>
              </a:ext>
            </a:extLst>
          </p:cNvPr>
          <p:cNvGrpSpPr/>
          <p:nvPr/>
        </p:nvGrpSpPr>
        <p:grpSpPr>
          <a:xfrm>
            <a:off x="1331640" y="2144557"/>
            <a:ext cx="7163425" cy="2857811"/>
            <a:chOff x="1309535" y="2587413"/>
            <a:chExt cx="7163425" cy="2857811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EE8EC6EE-5BC4-4367-87AA-370FACE8B0EB}"/>
                </a:ext>
              </a:extLst>
            </p:cNvPr>
            <p:cNvSpPr/>
            <p:nvPr/>
          </p:nvSpPr>
          <p:spPr>
            <a:xfrm>
              <a:off x="1339748" y="2587413"/>
              <a:ext cx="2088232" cy="79208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정책 갱신</a:t>
              </a:r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A619CB67-F1F7-4608-8238-18B4705B2162}"/>
                </a:ext>
              </a:extLst>
            </p:cNvPr>
            <p:cNvSpPr/>
            <p:nvPr/>
          </p:nvSpPr>
          <p:spPr>
            <a:xfrm>
              <a:off x="1339748" y="4653136"/>
              <a:ext cx="2088232" cy="79208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최적 행동 추출</a:t>
              </a:r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C7B18C6F-9CF1-40EE-B61E-6735E44BE32E}"/>
                </a:ext>
              </a:extLst>
            </p:cNvPr>
            <p:cNvSpPr/>
            <p:nvPr/>
          </p:nvSpPr>
          <p:spPr>
            <a:xfrm>
              <a:off x="5716020" y="4653136"/>
              <a:ext cx="2088232" cy="79208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행동 가치 갱신</a:t>
              </a:r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041F7CA3-1371-4DE6-9FA7-110E76A56F17}"/>
                </a:ext>
              </a:extLst>
            </p:cNvPr>
            <p:cNvSpPr/>
            <p:nvPr/>
          </p:nvSpPr>
          <p:spPr>
            <a:xfrm>
              <a:off x="5716020" y="2587413"/>
              <a:ext cx="2088232" cy="79208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에피소드 생성</a:t>
              </a: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89159EF7-EB26-4299-90E8-EE442F4319F8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flipV="1">
              <a:off x="2383864" y="3379501"/>
              <a:ext cx="0" cy="12736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26E708CB-55FA-489A-8B79-AEE0CDCA4D1A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3427980" y="2983457"/>
              <a:ext cx="2288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4E5FD6C2-8C5F-4DDB-9EF4-484C85BC6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7980" y="5026642"/>
              <a:ext cx="2288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4BD5DBD-4A72-4C70-8C1B-CAD512A2CD8C}"/>
                </a:ext>
              </a:extLst>
            </p:cNvPr>
            <p:cNvSpPr txBox="1"/>
            <p:nvPr/>
          </p:nvSpPr>
          <p:spPr>
            <a:xfrm>
              <a:off x="3886556" y="2621382"/>
              <a:ext cx="1370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정책에 따라 행동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D652298B-BA64-4BD4-8563-1EFF1DFAFBBE}"/>
                </a:ext>
              </a:extLst>
            </p:cNvPr>
            <p:cNvSpPr txBox="1"/>
            <p:nvPr/>
          </p:nvSpPr>
          <p:spPr>
            <a:xfrm>
              <a:off x="6739793" y="3805435"/>
              <a:ext cx="1733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에피소드 결과 샘플링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46E4891-89E2-45FE-BF53-C439D629C150}"/>
                </a:ext>
              </a:extLst>
            </p:cNvPr>
            <p:cNvSpPr txBox="1"/>
            <p:nvPr/>
          </p:nvSpPr>
          <p:spPr>
            <a:xfrm>
              <a:off x="3962173" y="5168225"/>
              <a:ext cx="1217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최적 행동 탐색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94DA2266-FB11-4860-BFF9-263ADC5F1AB6}"/>
                </a:ext>
              </a:extLst>
            </p:cNvPr>
            <p:cNvSpPr txBox="1"/>
            <p:nvPr/>
          </p:nvSpPr>
          <p:spPr>
            <a:xfrm>
              <a:off x="1309535" y="3805435"/>
              <a:ext cx="9316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ε-</a:t>
              </a:r>
              <a:r>
                <a:rPr kumimoji="1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탐욕정책</a:t>
              </a:r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EC029B41-8C8D-4591-BB74-EBC78CC3C8AB}"/>
              </a:ext>
            </a:extLst>
          </p:cNvPr>
          <p:cNvSpPr txBox="1"/>
          <p:nvPr/>
        </p:nvSpPr>
        <p:spPr>
          <a:xfrm>
            <a:off x="3291607" y="5242667"/>
            <a:ext cx="2558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몬테카를로 방법 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Control 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264883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맑은 고딕"/>
                <a:ea typeface="맑은 고딕"/>
              </a:rPr>
              <a:t>2.4 </a:t>
            </a:r>
            <a:r>
              <a:rPr lang="ko-KR" altLang="en-US">
                <a:latin typeface="맑은 고딕"/>
                <a:ea typeface="맑은 고딕"/>
              </a:rPr>
              <a:t>핵심 연구</a:t>
            </a:r>
            <a:r>
              <a:rPr lang="en-US" altLang="ko-KR">
                <a:latin typeface="맑은 고딕"/>
                <a:ea typeface="맑은 고딕"/>
              </a:rPr>
              <a:t>/</a:t>
            </a:r>
            <a:r>
              <a:rPr lang="ko-KR" altLang="en-US">
                <a:latin typeface="맑은 고딕"/>
                <a:ea typeface="맑은 고딕"/>
              </a:rPr>
              <a:t>개발 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latin typeface="맑은 고딕"/>
                <a:ea typeface="맑은 고딕"/>
                <a:cs typeface="+mj-ea"/>
              </a:rPr>
              <a:t>자동화된</a:t>
            </a:r>
            <a:r>
              <a:rPr lang="ko-KR">
                <a:latin typeface="맑은 고딕"/>
                <a:ea typeface="맑은 고딕"/>
                <a:cs typeface="+mj-ea"/>
              </a:rPr>
              <a:t> 딜러와 기본 </a:t>
            </a:r>
            <a:r>
              <a:rPr lang="en-US" altLang="ko-KR">
                <a:latin typeface="맑은 고딕"/>
                <a:ea typeface="맑은 고딕"/>
                <a:cs typeface="+mj-ea"/>
              </a:rPr>
              <a:t>AI</a:t>
            </a:r>
            <a:r>
              <a:rPr lang="ko-KR">
                <a:latin typeface="맑은 고딕"/>
                <a:ea typeface="맑은 고딕"/>
                <a:cs typeface="+mj-ea"/>
              </a:rPr>
              <a:t> 플레이어를 구현해 게임을 </a:t>
            </a:r>
            <a:r>
              <a:rPr lang="ko-KR" altLang="en-US">
                <a:latin typeface="맑은 고딕"/>
                <a:ea typeface="맑은 고딕"/>
                <a:cs typeface="+mj-ea"/>
              </a:rPr>
              <a:t>진행한다</a:t>
            </a:r>
            <a:r>
              <a:rPr lang="en-US" altLang="ko-KR">
                <a:latin typeface="맑은 고딕"/>
                <a:ea typeface="맑은 고딕"/>
                <a:cs typeface="+mj-ea"/>
              </a:rPr>
              <a:t>.</a:t>
            </a:r>
            <a:endParaRPr lang="en-US">
              <a:latin typeface="맑은 고딕"/>
              <a:ea typeface="맑은 고딕"/>
              <a:cs typeface="+mj-ea"/>
            </a:endParaRPr>
          </a:p>
          <a:p>
            <a:endParaRPr lang="ko-KR" altLang="en-US">
              <a:latin typeface="맑은 고딕"/>
              <a:ea typeface="맑은 고딕"/>
            </a:endParaRPr>
          </a:p>
          <a:p>
            <a:r>
              <a:rPr lang="ko-KR" altLang="en-US">
                <a:latin typeface="맑은 고딕"/>
                <a:ea typeface="맑은 고딕"/>
                <a:cs typeface="+mj-ea"/>
              </a:rPr>
              <a:t>몬테카를로 방법을 통해 </a:t>
            </a:r>
            <a:r>
              <a:rPr lang="en-US" altLang="ko-KR">
                <a:latin typeface="맑은 고딕"/>
                <a:ea typeface="맑은 고딕"/>
                <a:cs typeface="+mj-ea"/>
              </a:rPr>
              <a:t>AI</a:t>
            </a:r>
            <a:r>
              <a:rPr lang="ko-KR" altLang="en-US">
                <a:latin typeface="맑은 고딕"/>
                <a:ea typeface="맑은 고딕"/>
                <a:cs typeface="+mj-ea"/>
              </a:rPr>
              <a:t> </a:t>
            </a:r>
            <a:r>
              <a:rPr lang="ko-KR">
                <a:latin typeface="맑은 고딕"/>
                <a:ea typeface="맑은 고딕"/>
                <a:cs typeface="+mj-ea"/>
              </a:rPr>
              <a:t>플레이어를 </a:t>
            </a:r>
            <a:r>
              <a:rPr lang="ko-KR" altLang="en-US">
                <a:latin typeface="맑은 고딕"/>
                <a:ea typeface="맑은 고딕"/>
                <a:cs typeface="+mj-ea"/>
              </a:rPr>
              <a:t>학습시킨다.</a:t>
            </a:r>
            <a:r>
              <a:rPr lang="en-US" altLang="ko-KR">
                <a:latin typeface="맑은 고딕"/>
                <a:ea typeface="맑은 고딕"/>
                <a:cs typeface="+mj-ea"/>
              </a:rPr>
              <a:t>(</a:t>
            </a:r>
            <a:r>
              <a:rPr lang="ko-KR" altLang="en-US">
                <a:latin typeface="맑은 고딕"/>
                <a:ea typeface="맑은 고딕"/>
                <a:cs typeface="+mj-ea"/>
              </a:rPr>
              <a:t>핸드에 따른 승률 예측 학습 및 행동</a:t>
            </a:r>
            <a:r>
              <a:rPr lang="en-US" altLang="ko-KR">
                <a:latin typeface="맑은 고딕"/>
                <a:ea typeface="맑은 고딕"/>
                <a:cs typeface="+mj-ea"/>
              </a:rPr>
              <a:t>,  </a:t>
            </a:r>
            <a:r>
              <a:rPr lang="ko-KR" altLang="en-US" err="1">
                <a:latin typeface="맑은 고딕"/>
                <a:ea typeface="맑은 고딕"/>
                <a:cs typeface="+mj-ea"/>
              </a:rPr>
              <a:t>블러핑</a:t>
            </a:r>
            <a:r>
              <a:rPr lang="ko-KR" altLang="en-US">
                <a:latin typeface="맑은 고딕"/>
                <a:ea typeface="맑은 고딕"/>
                <a:cs typeface="+mj-ea"/>
              </a:rPr>
              <a:t> 플레이를 통해 </a:t>
            </a:r>
            <a:r>
              <a:rPr lang="en-US" altLang="ko-KR">
                <a:latin typeface="맑은 고딕"/>
                <a:ea typeface="맑은 고딕"/>
                <a:cs typeface="+mj-ea"/>
              </a:rPr>
              <a:t>AI </a:t>
            </a:r>
            <a:r>
              <a:rPr lang="ko-KR" altLang="en-US">
                <a:latin typeface="맑은 고딕"/>
                <a:ea typeface="맑은 고딕"/>
                <a:cs typeface="+mj-ea"/>
              </a:rPr>
              <a:t>플레이 패턴 숨기기</a:t>
            </a:r>
            <a:r>
              <a:rPr lang="en-US" altLang="ko-KR">
                <a:latin typeface="맑은 고딕"/>
                <a:ea typeface="맑은 고딕"/>
                <a:cs typeface="+mj-ea"/>
              </a:rPr>
              <a:t>)</a:t>
            </a:r>
            <a:endParaRPr lang="en-US" altLang="ko-KR">
              <a:latin typeface="맑은 고딕"/>
              <a:ea typeface="맑은 고딕"/>
            </a:endParaRPr>
          </a:p>
          <a:p>
            <a:endParaRPr lang="ko-KR">
              <a:latin typeface="맑은 고딕"/>
              <a:ea typeface="맑은 고딕"/>
            </a:endParaRPr>
          </a:p>
          <a:p>
            <a:r>
              <a:rPr lang="ko-KR" altLang="en-US">
                <a:latin typeface="맑은 고딕"/>
                <a:ea typeface="맑은 고딕"/>
              </a:rPr>
              <a:t>학습한 </a:t>
            </a:r>
            <a:r>
              <a:rPr lang="ko-KR" altLang="en-US" err="1">
                <a:latin typeface="맑은 고딕"/>
                <a:ea typeface="맑은 고딕"/>
              </a:rPr>
              <a:t>AI의</a:t>
            </a:r>
            <a:r>
              <a:rPr lang="ko-KR" altLang="en-US">
                <a:latin typeface="맑은 고딕"/>
                <a:ea typeface="맑은 고딕"/>
              </a:rPr>
              <a:t> 상승한 </a:t>
            </a:r>
            <a:r>
              <a:rPr lang="ko-KR" altLang="en-US" err="1">
                <a:latin typeface="맑은 고딕"/>
                <a:ea typeface="맑은 고딕"/>
              </a:rPr>
              <a:t>손익률에</a:t>
            </a:r>
            <a:r>
              <a:rPr lang="ko-KR" altLang="en-US">
                <a:latin typeface="맑은 고딕"/>
                <a:ea typeface="맑은 고딕"/>
              </a:rPr>
              <a:t> 대한 데이터를 통해 </a:t>
            </a:r>
            <a:r>
              <a:rPr lang="ko-KR" altLang="en-US">
                <a:latin typeface="맑은 고딕"/>
                <a:ea typeface="맑은 고딕"/>
                <a:cs typeface="+mj-ea"/>
              </a:rPr>
              <a:t>최적화를</a:t>
            </a:r>
            <a:r>
              <a:rPr lang="ko-KR">
                <a:latin typeface="맑은 고딕"/>
                <a:ea typeface="맑은 고딕"/>
              </a:rPr>
              <a:t> 증명</a:t>
            </a:r>
            <a:r>
              <a:rPr lang="ko-KR" altLang="en-US">
                <a:latin typeface="맑은 고딕"/>
                <a:ea typeface="맑은 고딕"/>
              </a:rPr>
              <a:t>한다.</a:t>
            </a:r>
            <a:endParaRPr lang="en-US" altLang="ko-KR">
              <a:latin typeface="맑은 고딕"/>
              <a:ea typeface="맑은 고딕"/>
            </a:endParaRPr>
          </a:p>
          <a:p>
            <a:endParaRPr lang="en-US" altLang="ko-KR">
              <a:latin typeface="맑은 고딕"/>
              <a:ea typeface="맑은 고딕"/>
            </a:endParaRPr>
          </a:p>
          <a:p>
            <a:r>
              <a:rPr lang="en-US" altLang="ko-KR">
                <a:latin typeface="맑은 고딕"/>
                <a:ea typeface="맑은 고딕"/>
              </a:rPr>
              <a:t>AI</a:t>
            </a:r>
            <a:r>
              <a:rPr lang="ko-KR" altLang="en-US">
                <a:latin typeface="맑은 고딕"/>
                <a:ea typeface="맑은 고딕"/>
              </a:rPr>
              <a:t> 플레이에 일정한 패턴을 찾을 수 없음을 밝힌다</a:t>
            </a:r>
            <a:r>
              <a:rPr lang="en-US" altLang="ko-KR">
                <a:latin typeface="맑은 고딕"/>
                <a:ea typeface="맑은 고딕"/>
              </a:rPr>
              <a:t>. </a:t>
            </a:r>
          </a:p>
          <a:p>
            <a:pPr marL="0" indent="0">
              <a:buNone/>
            </a:pPr>
            <a:endParaRPr lang="ko-KR" altLang="en-US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>
              <a:latin typeface="맑은 고딕"/>
              <a:ea typeface="맑은 고딕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617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2.5 </a:t>
            </a:r>
            <a:r>
              <a:rPr lang="ko-KR" altLang="en-US"/>
              <a:t>업무 분담</a:t>
            </a:r>
            <a:r>
              <a:rPr lang="en-US" altLang="ko-KR"/>
              <a:t>/</a:t>
            </a:r>
            <a:r>
              <a:rPr lang="ko-KR" altLang="en-US"/>
              <a:t>일정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업무 분담</a:t>
            </a:r>
            <a:r>
              <a:rPr lang="en-US" altLang="ko-KR"/>
              <a:t>: </a:t>
            </a:r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ko-KR" altLang="en-US"/>
              <a:t>딜러시스템</a:t>
            </a:r>
            <a:r>
              <a:rPr lang="en-US" altLang="ko-KR"/>
              <a:t>, GUI </a:t>
            </a:r>
            <a:r>
              <a:rPr lang="ko-KR" altLang="en-US"/>
              <a:t>구현 </a:t>
            </a:r>
            <a:r>
              <a:rPr lang="en-US" altLang="ko-KR"/>
              <a:t>: </a:t>
            </a:r>
            <a:r>
              <a:rPr lang="ko-KR" altLang="en-US" err="1"/>
              <a:t>권기원</a:t>
            </a:r>
            <a:r>
              <a:rPr lang="en-US" altLang="ko-KR"/>
              <a:t>(</a:t>
            </a:r>
            <a:r>
              <a:rPr lang="ko-KR" altLang="en-US"/>
              <a:t>조장</a:t>
            </a:r>
            <a:r>
              <a:rPr lang="en-US" altLang="ko-KR"/>
              <a:t>), </a:t>
            </a:r>
            <a:r>
              <a:rPr lang="ko-KR" altLang="en-US"/>
              <a:t>서민정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AI</a:t>
            </a:r>
            <a:r>
              <a:rPr lang="ko-KR" altLang="en-US"/>
              <a:t> 플레이어 기본 기능 구현</a:t>
            </a:r>
            <a:r>
              <a:rPr lang="en-US" altLang="ko-KR"/>
              <a:t>: </a:t>
            </a:r>
            <a:r>
              <a:rPr lang="ko-KR" altLang="en-US"/>
              <a:t>김태호</a:t>
            </a:r>
            <a:r>
              <a:rPr lang="en-US" altLang="ko-KR"/>
              <a:t>, </a:t>
            </a:r>
            <a:r>
              <a:rPr lang="ko-KR" altLang="en-US"/>
              <a:t>양혜원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AI</a:t>
            </a:r>
            <a:r>
              <a:rPr lang="ko-KR" altLang="en-US"/>
              <a:t> 플레이어 강화학습</a:t>
            </a:r>
            <a:r>
              <a:rPr lang="en-US" altLang="ko-KR"/>
              <a:t>, </a:t>
            </a:r>
            <a:r>
              <a:rPr lang="ko-KR" altLang="en-US"/>
              <a:t>테스트</a:t>
            </a:r>
            <a:r>
              <a:rPr lang="en-US" altLang="ko-KR"/>
              <a:t>,</a:t>
            </a:r>
            <a:r>
              <a:rPr lang="ko-KR" altLang="en-US"/>
              <a:t> 검증은 모두 참여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전체 일정 계획</a:t>
            </a:r>
            <a:r>
              <a:rPr lang="en-US" altLang="ko-KR"/>
              <a:t>: </a:t>
            </a:r>
            <a:r>
              <a:rPr lang="ko-KR" altLang="en-US"/>
              <a:t>종강까지 </a:t>
            </a:r>
            <a:r>
              <a:rPr lang="en-US" altLang="ko-KR"/>
              <a:t>12</a:t>
            </a:r>
            <a:r>
              <a:rPr lang="ko-KR" altLang="en-US"/>
              <a:t>주간 계획</a:t>
            </a:r>
            <a:endParaRPr lang="en-US" altLang="ko-KR"/>
          </a:p>
          <a:p>
            <a:r>
              <a:rPr lang="en-US" altLang="ko-KR"/>
              <a:t>1</a:t>
            </a:r>
            <a:r>
              <a:rPr lang="ko-KR" altLang="en-US"/>
              <a:t>주차 딜러시스템 구현 </a:t>
            </a:r>
            <a:r>
              <a:rPr lang="en-US" altLang="ko-KR"/>
              <a:t>(</a:t>
            </a:r>
            <a:r>
              <a:rPr lang="ko-KR" altLang="en-US"/>
              <a:t>최대 </a:t>
            </a:r>
            <a:r>
              <a:rPr lang="en-US" altLang="ko-KR"/>
              <a:t>2</a:t>
            </a:r>
            <a:r>
              <a:rPr lang="ko-KR" altLang="en-US"/>
              <a:t>주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/>
              <a:t>2-3</a:t>
            </a:r>
            <a:r>
              <a:rPr lang="ko-KR" altLang="en-US"/>
              <a:t>주차 게임 플레이 가능한 </a:t>
            </a:r>
            <a:r>
              <a:rPr lang="en-US" altLang="ko-KR"/>
              <a:t>AI </a:t>
            </a:r>
            <a:r>
              <a:rPr lang="ko-KR" altLang="en-US"/>
              <a:t>구현 </a:t>
            </a:r>
            <a:r>
              <a:rPr lang="en-US" altLang="ko-KR"/>
              <a:t>(</a:t>
            </a:r>
            <a:r>
              <a:rPr lang="ko-KR" altLang="en-US"/>
              <a:t>최대 </a:t>
            </a:r>
            <a:r>
              <a:rPr lang="en-US" altLang="ko-KR"/>
              <a:t>3</a:t>
            </a:r>
            <a:r>
              <a:rPr lang="ko-KR" altLang="en-US"/>
              <a:t>주</a:t>
            </a:r>
            <a:r>
              <a:rPr lang="en-US" altLang="ko-KR"/>
              <a:t>, </a:t>
            </a:r>
            <a:r>
              <a:rPr lang="ko-KR" altLang="en-US"/>
              <a:t>누적 최대 </a:t>
            </a:r>
            <a:r>
              <a:rPr lang="en-US" altLang="ko-KR"/>
              <a:t>5</a:t>
            </a:r>
            <a:r>
              <a:rPr lang="ko-KR" altLang="en-US"/>
              <a:t>주</a:t>
            </a:r>
            <a:r>
              <a:rPr lang="en-US" altLang="ko-KR"/>
              <a:t>)</a:t>
            </a:r>
          </a:p>
          <a:p>
            <a:r>
              <a:rPr lang="en-US" altLang="ko-KR"/>
              <a:t>4-7</a:t>
            </a:r>
            <a:r>
              <a:rPr lang="ko-KR" altLang="en-US"/>
              <a:t>주차 </a:t>
            </a:r>
            <a:r>
              <a:rPr lang="en-US" altLang="ko-KR"/>
              <a:t>AI </a:t>
            </a:r>
            <a:r>
              <a:rPr lang="ko-KR" altLang="en-US"/>
              <a:t>학습 </a:t>
            </a:r>
            <a:r>
              <a:rPr lang="en-US" altLang="ko-KR"/>
              <a:t>(</a:t>
            </a:r>
            <a:r>
              <a:rPr lang="ko-KR" altLang="en-US"/>
              <a:t>최대 </a:t>
            </a:r>
            <a:r>
              <a:rPr lang="en-US" altLang="ko-KR"/>
              <a:t>5</a:t>
            </a:r>
            <a:r>
              <a:rPr lang="ko-KR" altLang="en-US"/>
              <a:t>주</a:t>
            </a:r>
            <a:r>
              <a:rPr lang="en-US" altLang="ko-KR"/>
              <a:t>, </a:t>
            </a:r>
            <a:r>
              <a:rPr lang="ko-KR" altLang="en-US"/>
              <a:t>누적최대 </a:t>
            </a:r>
            <a:r>
              <a:rPr lang="en-US" altLang="ko-KR"/>
              <a:t>10</a:t>
            </a:r>
            <a:r>
              <a:rPr lang="ko-KR" altLang="en-US"/>
              <a:t>주</a:t>
            </a:r>
            <a:r>
              <a:rPr lang="en-US" altLang="ko-KR"/>
              <a:t>)</a:t>
            </a:r>
          </a:p>
          <a:p>
            <a:r>
              <a:rPr lang="en-US" altLang="ko-KR"/>
              <a:t>8-9</a:t>
            </a:r>
            <a:r>
              <a:rPr lang="ko-KR" altLang="en-US"/>
              <a:t>주차 학습 테스트 및 </a:t>
            </a:r>
            <a:r>
              <a:rPr lang="en-US" altLang="ko-KR"/>
              <a:t>GUI </a:t>
            </a:r>
            <a:r>
              <a:rPr lang="ko-KR" altLang="en-US"/>
              <a:t>구현 </a:t>
            </a:r>
            <a:r>
              <a:rPr lang="en-US" altLang="ko-KR"/>
              <a:t>(</a:t>
            </a:r>
            <a:r>
              <a:rPr lang="ko-KR" altLang="en-US"/>
              <a:t>최대 </a:t>
            </a:r>
            <a:r>
              <a:rPr lang="en-US" altLang="ko-KR"/>
              <a:t>2</a:t>
            </a:r>
            <a:r>
              <a:rPr lang="ko-KR" altLang="en-US"/>
              <a:t>주</a:t>
            </a:r>
            <a:r>
              <a:rPr lang="en-US" altLang="ko-KR"/>
              <a:t>, </a:t>
            </a:r>
            <a:r>
              <a:rPr lang="ko-KR" altLang="en-US"/>
              <a:t>누적최대 </a:t>
            </a:r>
            <a:r>
              <a:rPr lang="en-US" altLang="ko-KR"/>
              <a:t>12</a:t>
            </a:r>
            <a:r>
              <a:rPr lang="ko-KR" altLang="en-US"/>
              <a:t>주</a:t>
            </a:r>
            <a:r>
              <a:rPr lang="en-US" altLang="ko-KR"/>
              <a:t>)</a:t>
            </a:r>
          </a:p>
          <a:p>
            <a:r>
              <a:rPr lang="en-US" altLang="ko-KR"/>
              <a:t>10-12</a:t>
            </a:r>
            <a:r>
              <a:rPr lang="ko-KR" altLang="en-US"/>
              <a:t>주차 학습 검증 및 프로젝트 결과 보고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5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결론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3.1 </a:t>
            </a:r>
            <a:r>
              <a:rPr lang="ko-KR" altLang="en-US"/>
              <a:t>달성 목표</a:t>
            </a:r>
          </a:p>
          <a:p>
            <a:r>
              <a:rPr lang="en-US" altLang="ko-KR"/>
              <a:t>3.2 </a:t>
            </a:r>
            <a:r>
              <a:rPr lang="ko-KR" altLang="en-US"/>
              <a:t>연구</a:t>
            </a:r>
            <a:r>
              <a:rPr lang="en-US" altLang="ko-KR"/>
              <a:t>/</a:t>
            </a:r>
            <a:r>
              <a:rPr lang="ko-KR" altLang="en-US"/>
              <a:t>개발의 의의</a:t>
            </a:r>
          </a:p>
        </p:txBody>
      </p:sp>
    </p:spTree>
    <p:extLst>
      <p:ext uri="{BB962C8B-B14F-4D97-AF65-F5344CB8AC3E}">
        <p14:creationId xmlns:p14="http://schemas.microsoft.com/office/powerpoint/2010/main" val="370128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3.1 </a:t>
            </a:r>
            <a:r>
              <a:rPr lang="ko-KR" altLang="en-US"/>
              <a:t>달성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>
                <a:latin typeface="맑은 고딕"/>
                <a:ea typeface="맑은 고딕"/>
              </a:rPr>
              <a:t>상황을 부여하고 승패를 판단하는 딜러를 만들기 위한 </a:t>
            </a:r>
            <a:r>
              <a:rPr lang="en-US" altLang="ko-KR" sz="2400">
                <a:latin typeface="맑은 고딕"/>
                <a:ea typeface="맑은 고딕"/>
              </a:rPr>
              <a:t>API </a:t>
            </a:r>
            <a:r>
              <a:rPr lang="ko-KR" altLang="en-US" sz="2400">
                <a:latin typeface="맑은 고딕"/>
                <a:ea typeface="맑은 고딕"/>
              </a:rPr>
              <a:t>설계 및 구현</a:t>
            </a:r>
            <a:endParaRPr lang="en-US" altLang="ko-KR" sz="2400">
              <a:latin typeface="맑은 고딕"/>
              <a:ea typeface="맑은 고딕"/>
            </a:endParaRPr>
          </a:p>
          <a:p>
            <a:r>
              <a:rPr lang="ko-KR" altLang="en-US" sz="2400">
                <a:latin typeface="맑은 고딕"/>
                <a:ea typeface="맑은 고딕"/>
              </a:rPr>
              <a:t>상황에 따른 적절한 판단이 가능한 </a:t>
            </a:r>
            <a:r>
              <a:rPr lang="en-US" altLang="ko-KR" sz="2400">
                <a:latin typeface="맑은 고딕"/>
                <a:ea typeface="맑은 고딕"/>
              </a:rPr>
              <a:t>AI</a:t>
            </a:r>
            <a:r>
              <a:rPr lang="ko-KR" altLang="en-US" sz="2400">
                <a:latin typeface="맑은 고딕"/>
                <a:ea typeface="맑은 고딕"/>
              </a:rPr>
              <a:t>플레이어의 사고 알고리즘 구현</a:t>
            </a:r>
            <a:endParaRPr lang="en-US" altLang="ko-KR" sz="2400">
              <a:latin typeface="맑은 고딕"/>
              <a:ea typeface="맑은 고딕"/>
            </a:endParaRPr>
          </a:p>
          <a:p>
            <a:r>
              <a:rPr lang="ko-KR" altLang="en-US" sz="2400" err="1">
                <a:latin typeface="맑은 고딕"/>
                <a:ea typeface="맑은 고딕"/>
              </a:rPr>
              <a:t>손익률을</a:t>
            </a:r>
            <a:r>
              <a:rPr lang="ko-KR" altLang="en-US" sz="2400">
                <a:latin typeface="맑은 고딕"/>
                <a:ea typeface="맑은 고딕"/>
              </a:rPr>
              <a:t> 높이기 위해 </a:t>
            </a:r>
            <a:r>
              <a:rPr lang="en-US" altLang="ko-KR" sz="2400">
                <a:latin typeface="맑은 고딕"/>
                <a:ea typeface="맑은 고딕"/>
              </a:rPr>
              <a:t>AI</a:t>
            </a:r>
            <a:r>
              <a:rPr lang="ko-KR" altLang="en-US" sz="2400">
                <a:latin typeface="맑은 고딕"/>
                <a:ea typeface="맑은 고딕"/>
              </a:rPr>
              <a:t>플레이어가 </a:t>
            </a:r>
            <a:r>
              <a: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게임 내용을</a:t>
            </a:r>
            <a:r>
              <a:rPr lang="ko-KR" altLang="en-US" sz="2400">
                <a:solidFill>
                  <a:srgbClr val="FF0000"/>
                </a:solidFill>
                <a:latin typeface="맑은 고딕"/>
                <a:ea typeface="맑은 고딕"/>
              </a:rPr>
              <a:t> </a:t>
            </a:r>
            <a:r>
              <a:rPr lang="ko-KR" altLang="en-US" sz="2400">
                <a:latin typeface="맑은 고딕"/>
                <a:ea typeface="맑은 고딕"/>
              </a:rPr>
              <a:t>학습하도록 구현</a:t>
            </a:r>
            <a:endParaRPr lang="en-US" altLang="ko-KR" sz="2400">
              <a:latin typeface="맑은 고딕"/>
              <a:ea typeface="맑은 고딕"/>
            </a:endParaRPr>
          </a:p>
          <a:p>
            <a:r>
              <a:rPr lang="ko-KR" altLang="en-US" sz="2400">
                <a:latin typeface="맑은 고딕"/>
                <a:ea typeface="맑은 고딕"/>
              </a:rPr>
              <a:t>플레이어의 의사결정 입출력과 카드의 이동 등의 </a:t>
            </a:r>
            <a:r>
              <a: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애니메이션 기능</a:t>
            </a:r>
            <a:r>
              <a:rPr lang="ko-KR" altLang="en-US" sz="2400">
                <a:latin typeface="맑은 고딕"/>
                <a:ea typeface="맑은 고딕"/>
              </a:rPr>
              <a:t>을 포함하는 게임 환경을 구현할 수 있도록 </a:t>
            </a:r>
            <a:r>
              <a:rPr lang="en-US" altLang="ko-KR" sz="2400">
                <a:latin typeface="맑은 고딕"/>
                <a:ea typeface="맑은 고딕"/>
              </a:rPr>
              <a:t>Python GUI</a:t>
            </a:r>
            <a:r>
              <a:rPr lang="ko-KR" altLang="en-US" sz="2400">
                <a:latin typeface="맑은 고딕"/>
                <a:ea typeface="맑은 고딕"/>
              </a:rPr>
              <a:t>인 </a:t>
            </a:r>
            <a:r>
              <a:rPr lang="en-US" altLang="ko-KR" sz="2400" err="1">
                <a:latin typeface="맑은 고딕"/>
                <a:ea typeface="맑은 고딕"/>
              </a:rPr>
              <a:t>PyQt</a:t>
            </a:r>
            <a:r>
              <a:rPr lang="ko-KR" altLang="en-US" sz="2400">
                <a:latin typeface="맑은 고딕"/>
                <a:ea typeface="맑은 고딕"/>
              </a:rPr>
              <a:t>를 사용</a:t>
            </a:r>
            <a:endParaRPr lang="en-US" altLang="ko-KR" sz="2400">
              <a:latin typeface="맑은 고딕"/>
              <a:ea typeface="맑은 고딕"/>
            </a:endParaRPr>
          </a:p>
          <a:p>
            <a:r>
              <a:rPr lang="ko-KR" altLang="en-US" sz="2400">
                <a:latin typeface="맑은 고딕"/>
                <a:ea typeface="맑은 고딕"/>
              </a:rPr>
              <a:t>최대 </a:t>
            </a:r>
            <a:r>
              <a:rPr lang="en-US" altLang="ko-KR" sz="2400">
                <a:latin typeface="맑은 고딕"/>
                <a:ea typeface="맑은 고딕"/>
              </a:rPr>
              <a:t>9</a:t>
            </a:r>
            <a:r>
              <a:rPr lang="ko-KR" altLang="en-US" sz="2400">
                <a:latin typeface="맑은 고딕"/>
                <a:ea typeface="맑은 고딕"/>
              </a:rPr>
              <a:t>명의 </a:t>
            </a:r>
            <a:r>
              <a:rPr lang="en-US" altLang="ko-KR" sz="2400">
                <a:latin typeface="맑은 고딕"/>
                <a:ea typeface="맑은 고딕"/>
              </a:rPr>
              <a:t>AI</a:t>
            </a:r>
            <a:r>
              <a:rPr lang="ko-KR" altLang="en-US" sz="2400">
                <a:latin typeface="맑은 고딕"/>
                <a:ea typeface="맑은 고딕"/>
              </a:rPr>
              <a:t>플레이어가 플레이할 수 있는 게임 구현</a:t>
            </a:r>
          </a:p>
        </p:txBody>
      </p:sp>
    </p:spTree>
    <p:extLst>
      <p:ext uri="{BB962C8B-B14F-4D97-AF65-F5344CB8AC3E}">
        <p14:creationId xmlns:p14="http://schemas.microsoft.com/office/powerpoint/2010/main" val="2439377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3.2 </a:t>
            </a: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프로젝트의 의의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59" cy="48958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>
                <a:latin typeface="맑은 고딕"/>
                <a:ea typeface="맑은 고딕"/>
              </a:rPr>
              <a:t>인간 개입 없이 스스로 포커 게임 진행이 가능한 딜러시스템 </a:t>
            </a:r>
            <a:r>
              <a:rPr lang="en-US" altLang="ko-KR" sz="2400">
                <a:latin typeface="맑은 고딕"/>
                <a:ea typeface="맑은 고딕"/>
              </a:rPr>
              <a:t>, AI </a:t>
            </a:r>
            <a:r>
              <a:rPr lang="ko-KR" altLang="en-US" sz="2400">
                <a:latin typeface="맑은 고딕"/>
                <a:ea typeface="맑은 고딕"/>
              </a:rPr>
              <a:t>플레이어를 구현한다</a:t>
            </a:r>
            <a:r>
              <a:rPr lang="en-US" altLang="ko-KR" sz="2400">
                <a:latin typeface="맑은 고딕"/>
                <a:ea typeface="맑은 고딕"/>
              </a:rPr>
              <a:t>. </a:t>
            </a: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r>
              <a: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상태가치 판단 방법 및 보상 기준을 비교 연구하여</a:t>
            </a:r>
            <a:r>
              <a:rPr lang="en-US" altLang="ko-KR" sz="240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 독자적인 </a:t>
            </a:r>
            <a:r>
              <a:rPr lang="en-US" altLang="ko-KR" sz="240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AI </a:t>
            </a:r>
            <a:r>
              <a: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플레이어 강화학습 방법을 제시한다</a:t>
            </a:r>
            <a:r>
              <a:rPr lang="en-US" altLang="ko-KR" sz="240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.</a:t>
            </a:r>
          </a:p>
          <a:p>
            <a:pPr marL="0" indent="0">
              <a:buNone/>
            </a:pPr>
            <a:endParaRPr lang="en-US" altLang="ko-KR" sz="2400"/>
          </a:p>
          <a:p>
            <a:r>
              <a:rPr lang="ko-KR" altLang="en-US" sz="2400">
                <a:latin typeface="맑은 고딕"/>
                <a:ea typeface="맑은 고딕"/>
              </a:rPr>
              <a:t>감정이 없는 기계가 할 수 있는 </a:t>
            </a:r>
            <a:r>
              <a:rPr lang="ko-KR" altLang="en-US" sz="2400" err="1">
                <a:latin typeface="맑은 고딕"/>
                <a:ea typeface="맑은 고딕"/>
              </a:rPr>
              <a:t>블러핑</a:t>
            </a:r>
            <a:r>
              <a:rPr lang="ko-KR" altLang="en-US" sz="2400">
                <a:latin typeface="맑은 고딕"/>
                <a:ea typeface="맑은 고딕"/>
              </a:rPr>
              <a:t> 기술에 대한 강화학습 방법을 제시한다</a:t>
            </a:r>
            <a:r>
              <a:rPr lang="en-US" altLang="ko-KR" sz="2400">
                <a:latin typeface="맑은 고딕"/>
                <a:ea typeface="맑은 고딕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8127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lang="en-US" altLang="ko-KR"/>
              <a:t>1. </a:t>
            </a:r>
            <a:r>
              <a:rPr lang="ko-KR" altLang="en-US"/>
              <a:t>서론</a:t>
            </a:r>
            <a:endParaRPr lang="en-US" altLang="ko-KR"/>
          </a:p>
          <a:p>
            <a:pPr marL="363538" lvl="1" indent="0">
              <a:buNone/>
            </a:pPr>
            <a:r>
              <a:rPr lang="en-US" altLang="ko-KR"/>
              <a:t>1.1 </a:t>
            </a:r>
            <a:r>
              <a:rPr lang="ko-KR" altLang="en-US"/>
              <a:t>배경</a:t>
            </a:r>
            <a:endParaRPr lang="en-US" altLang="ko-KR"/>
          </a:p>
          <a:p>
            <a:pPr marL="363538" lvl="1" indent="0">
              <a:buNone/>
            </a:pPr>
            <a:r>
              <a:rPr lang="en-US" altLang="ko-KR"/>
              <a:t>1.2 </a:t>
            </a:r>
            <a:r>
              <a:rPr lang="ko-KR" altLang="en-US"/>
              <a:t>프로젝트 내용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본론</a:t>
            </a:r>
            <a:endParaRPr lang="en-US" altLang="ko-KR"/>
          </a:p>
          <a:p>
            <a:pPr marL="363538" lvl="1" indent="0">
              <a:buNone/>
            </a:pPr>
            <a:r>
              <a:rPr lang="en-US" altLang="ko-KR"/>
              <a:t>2.1 </a:t>
            </a:r>
            <a:r>
              <a:rPr lang="ko-KR" altLang="en-US"/>
              <a:t>시스템</a:t>
            </a:r>
            <a:r>
              <a:rPr lang="en-US" altLang="ko-KR"/>
              <a:t>/GUI </a:t>
            </a:r>
            <a:r>
              <a:rPr lang="ko-KR" altLang="en-US"/>
              <a:t>구성</a:t>
            </a:r>
            <a:endParaRPr lang="en-US" altLang="ko-KR"/>
          </a:p>
          <a:p>
            <a:pPr marL="363538" lvl="1" indent="0">
              <a:buNone/>
            </a:pPr>
            <a:r>
              <a:rPr lang="en-US" altLang="ko-KR"/>
              <a:t>2.2 </a:t>
            </a:r>
            <a:r>
              <a:rPr lang="ko-KR" altLang="en-US"/>
              <a:t>사용 사례</a:t>
            </a:r>
            <a:endParaRPr lang="en-US" altLang="ko-KR"/>
          </a:p>
          <a:p>
            <a:pPr marL="363538" lvl="1" indent="0">
              <a:buNone/>
            </a:pPr>
            <a:r>
              <a:rPr lang="en-US" altLang="ko-KR"/>
              <a:t>2.3 </a:t>
            </a:r>
            <a:r>
              <a:rPr lang="ko-KR" altLang="en-US"/>
              <a:t>적용 기법 및 기술</a:t>
            </a:r>
            <a:endParaRPr lang="en-US" altLang="ko-KR"/>
          </a:p>
          <a:p>
            <a:pPr marL="363538" lvl="1" indent="0">
              <a:buNone/>
            </a:pPr>
            <a:r>
              <a:rPr lang="en-US" altLang="ko-KR"/>
              <a:t>2.4 </a:t>
            </a:r>
            <a:r>
              <a:rPr lang="ko-KR" altLang="en-US"/>
              <a:t>핵심 연구</a:t>
            </a:r>
            <a:r>
              <a:rPr lang="en-US" altLang="ko-KR"/>
              <a:t>/</a:t>
            </a:r>
            <a:r>
              <a:rPr lang="ko-KR" altLang="en-US"/>
              <a:t>개발 과제</a:t>
            </a:r>
            <a:endParaRPr lang="en-US" altLang="ko-KR"/>
          </a:p>
          <a:p>
            <a:pPr marL="363538" lvl="1" indent="0">
              <a:buNone/>
            </a:pPr>
            <a:r>
              <a:rPr lang="en-US" altLang="ko-KR"/>
              <a:t>2.5 </a:t>
            </a:r>
            <a:r>
              <a:rPr lang="ko-KR" altLang="en-US"/>
              <a:t>업무 분담</a:t>
            </a:r>
            <a:r>
              <a:rPr lang="en-US" altLang="ko-KR"/>
              <a:t>/</a:t>
            </a:r>
            <a:r>
              <a:rPr lang="ko-KR" altLang="en-US"/>
              <a:t>일정 계획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3. </a:t>
            </a:r>
            <a:r>
              <a:rPr lang="ko-KR" altLang="en-US"/>
              <a:t>결론</a:t>
            </a:r>
            <a:endParaRPr lang="en-US" altLang="ko-KR"/>
          </a:p>
          <a:p>
            <a:pPr marL="363538" lvl="1" indent="0">
              <a:buNone/>
            </a:pPr>
            <a:r>
              <a:rPr lang="en-US" altLang="ko-KR"/>
              <a:t>3.1 </a:t>
            </a:r>
            <a:r>
              <a:rPr lang="ko-KR" altLang="en-US"/>
              <a:t>달성 목표</a:t>
            </a:r>
            <a:endParaRPr lang="en-US" altLang="ko-KR"/>
          </a:p>
          <a:p>
            <a:pPr marL="363538" lvl="1" indent="0">
              <a:buNone/>
            </a:pPr>
            <a:r>
              <a:rPr lang="en-US" altLang="ko-KR"/>
              <a:t>3.2 </a:t>
            </a:r>
            <a:r>
              <a:rPr lang="ko-KR" altLang="en-US"/>
              <a:t>프로젝트의 의의</a:t>
            </a:r>
            <a:endParaRPr lang="en-US" altLang="ko-KR"/>
          </a:p>
          <a:p>
            <a:pPr marL="8255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7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서론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1.1 </a:t>
            </a:r>
            <a:r>
              <a:rPr lang="ko-KR" altLang="en-US"/>
              <a:t>연구</a:t>
            </a:r>
            <a:r>
              <a:rPr lang="en-US" altLang="ko-KR"/>
              <a:t>/</a:t>
            </a:r>
            <a:r>
              <a:rPr lang="ko-KR" altLang="en-US"/>
              <a:t>개발 배경</a:t>
            </a:r>
          </a:p>
          <a:p>
            <a:r>
              <a:rPr lang="en-US" altLang="ko-KR"/>
              <a:t>1.2 </a:t>
            </a:r>
            <a:r>
              <a:rPr lang="ko-KR" altLang="en-US"/>
              <a:t>프로젝트 내용</a:t>
            </a:r>
          </a:p>
        </p:txBody>
      </p:sp>
    </p:spTree>
    <p:extLst>
      <p:ext uri="{BB962C8B-B14F-4D97-AF65-F5344CB8AC3E}">
        <p14:creationId xmlns:p14="http://schemas.microsoft.com/office/powerpoint/2010/main" val="368030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1.1 </a:t>
            </a:r>
            <a:r>
              <a:rPr lang="ko-KR" altLang="en-US"/>
              <a:t>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sz="2400">
                <a:latin typeface="맑은 고딕"/>
                <a:ea typeface="맑은 고딕"/>
              </a:rPr>
              <a:t>텍사스 </a:t>
            </a:r>
            <a:r>
              <a:rPr lang="ko-KR" altLang="en-US" sz="2400" err="1">
                <a:latin typeface="맑은 고딕"/>
                <a:ea typeface="맑은 고딕"/>
              </a:rPr>
              <a:t>홀덤</a:t>
            </a:r>
            <a:r>
              <a:rPr lang="ko-KR" altLang="en-US" sz="2400">
                <a:latin typeface="맑은 고딕"/>
                <a:ea typeface="맑은 고딕"/>
              </a:rPr>
              <a:t> 포커는 개인의 </a:t>
            </a:r>
            <a:r>
              <a:rPr lang="ko-KR" altLang="en-US" sz="2400" err="1">
                <a:latin typeface="맑은 고딕"/>
                <a:ea typeface="맑은 고딕"/>
              </a:rPr>
              <a:t>손패</a:t>
            </a:r>
            <a:r>
              <a:rPr lang="en-US" altLang="ko-KR" sz="2400">
                <a:latin typeface="맑은 고딕"/>
                <a:ea typeface="맑은 고딕"/>
              </a:rPr>
              <a:t>(</a:t>
            </a:r>
            <a:r>
              <a:rPr lang="ko-KR" altLang="en-US" sz="2400">
                <a:latin typeface="맑은 고딕"/>
                <a:ea typeface="맑은 고딕"/>
              </a:rPr>
              <a:t>핸드</a:t>
            </a:r>
            <a:r>
              <a:rPr lang="en-US" altLang="ko-KR" sz="2400">
                <a:latin typeface="맑은 고딕"/>
                <a:ea typeface="맑은 고딕"/>
              </a:rPr>
              <a:t>)</a:t>
            </a:r>
            <a:r>
              <a:rPr lang="ko-KR" altLang="en-US" sz="2400">
                <a:latin typeface="맑은 고딕"/>
                <a:ea typeface="맑은 고딕"/>
              </a:rPr>
              <a:t>를 기반으로 순차적으로 공개되는 공유 카드</a:t>
            </a:r>
            <a:r>
              <a:rPr lang="en-US" altLang="ko-KR" sz="2400">
                <a:latin typeface="맑은 고딕"/>
                <a:ea typeface="맑은 고딕"/>
              </a:rPr>
              <a:t>(</a:t>
            </a:r>
            <a:r>
              <a:rPr lang="ko-KR" altLang="en-US" sz="2400">
                <a:latin typeface="맑은 고딕"/>
                <a:ea typeface="맑은 고딕"/>
              </a:rPr>
              <a:t>커뮤니티 카드</a:t>
            </a:r>
            <a:r>
              <a:rPr lang="en-US" altLang="ko-KR" sz="2400">
                <a:latin typeface="맑은 고딕"/>
                <a:ea typeface="맑은 고딕"/>
              </a:rPr>
              <a:t>)</a:t>
            </a:r>
            <a:r>
              <a:rPr lang="ko-KR" altLang="en-US" sz="2400">
                <a:latin typeface="맑은 고딕"/>
                <a:ea typeface="맑은 고딕"/>
              </a:rPr>
              <a:t>와의 조합을 고려하여 승패의 확률을 계산하는 게임이다</a:t>
            </a:r>
            <a:r>
              <a:rPr lang="en-US" altLang="ko-KR" sz="2400">
                <a:latin typeface="맑은 고딕"/>
                <a:ea typeface="맑은 고딕"/>
              </a:rPr>
              <a:t>. </a:t>
            </a:r>
            <a:endParaRPr lang="en-US"/>
          </a:p>
          <a:p>
            <a:endParaRPr lang="en-US" altLang="ko-KR" sz="2400">
              <a:latin typeface="맑은 고딕"/>
              <a:ea typeface="맑은 고딕"/>
            </a:endParaRPr>
          </a:p>
          <a:p>
            <a:r>
              <a:rPr lang="ko-KR" altLang="en-US" sz="2400">
                <a:latin typeface="맑은 고딕"/>
                <a:ea typeface="맑은 고딕"/>
              </a:rPr>
              <a:t>감정에서 비롯된 오판을 일으키지 않는 </a:t>
            </a:r>
            <a:r>
              <a:rPr lang="en-US" altLang="ko-KR" sz="2400">
                <a:latin typeface="맑은 고딕"/>
                <a:ea typeface="맑은 고딕"/>
              </a:rPr>
              <a:t>AI </a:t>
            </a:r>
            <a:r>
              <a:rPr lang="ko-KR" altLang="en-US" sz="2400">
                <a:latin typeface="맑은 고딕"/>
                <a:ea typeface="맑은 고딕"/>
              </a:rPr>
              <a:t>플레이어에 대해 인간 플레이어보다 높은 승률</a:t>
            </a:r>
            <a:r>
              <a:rPr lang="en-US" altLang="ko-KR" sz="2400">
                <a:latin typeface="맑은 고딕"/>
                <a:ea typeface="맑은 고딕"/>
              </a:rPr>
              <a:t>/</a:t>
            </a:r>
            <a:r>
              <a:rPr lang="ko-KR" altLang="en-US" sz="2400" err="1">
                <a:latin typeface="맑은 고딕"/>
                <a:ea typeface="맑은 고딕"/>
              </a:rPr>
              <a:t>손익률을</a:t>
            </a:r>
            <a:r>
              <a:rPr lang="ko-KR" altLang="en-US" sz="2400">
                <a:latin typeface="맑은 고딕"/>
                <a:ea typeface="맑은 고딕"/>
              </a:rPr>
              <a:t> 예상할 수 있다</a:t>
            </a:r>
            <a:r>
              <a:rPr lang="en-US" altLang="ko-KR" sz="2400">
                <a:latin typeface="맑은 고딕"/>
                <a:ea typeface="맑은 고딕"/>
              </a:rPr>
              <a:t>. </a:t>
            </a:r>
          </a:p>
          <a:p>
            <a:endParaRPr lang="en-US" altLang="ko-KR" sz="2400">
              <a:latin typeface="맑은 고딕"/>
              <a:ea typeface="맑은 고딕"/>
            </a:endParaRPr>
          </a:p>
          <a:p>
            <a:r>
              <a:rPr lang="ko-KR" altLang="en-US" sz="2400">
                <a:latin typeface="맑은 고딕"/>
                <a:ea typeface="맑은 고딕"/>
              </a:rPr>
              <a:t>본 과제에서는 </a:t>
            </a:r>
            <a:r>
              <a:rPr lang="en-US" altLang="ko-KR" sz="2400">
                <a:latin typeface="맑은 고딕"/>
                <a:ea typeface="맑은 고딕"/>
              </a:rPr>
              <a:t>AI</a:t>
            </a:r>
            <a:r>
              <a:rPr lang="ko-KR" altLang="en-US" sz="2400">
                <a:latin typeface="맑은 고딕"/>
                <a:ea typeface="맑은 고딕"/>
              </a:rPr>
              <a:t>가 턴 별로 핸드와 커뮤니티 카드를 기반으로 승률을 고려하여 타 플레이어와 승부하는 것은 물론 베팅 금액을 통한 심리전</a:t>
            </a:r>
            <a:r>
              <a:rPr lang="en-US" altLang="ko-KR" sz="2400">
                <a:latin typeface="맑은 고딕"/>
                <a:ea typeface="맑은 고딕"/>
              </a:rPr>
              <a:t>(</a:t>
            </a:r>
            <a:r>
              <a:rPr lang="ko-KR" altLang="en-US" sz="2400" err="1">
                <a:latin typeface="맑은 고딕"/>
                <a:ea typeface="맑은 고딕"/>
              </a:rPr>
              <a:t>블러핑</a:t>
            </a:r>
            <a:r>
              <a:rPr lang="en-US" altLang="ko-KR" sz="2400">
                <a:latin typeface="맑은 고딕"/>
                <a:ea typeface="맑은 고딕"/>
              </a:rPr>
              <a:t>)</a:t>
            </a:r>
            <a:r>
              <a:rPr lang="ko-KR" altLang="en-US" sz="2400">
                <a:latin typeface="맑은 고딕"/>
                <a:ea typeface="맑은 고딕"/>
              </a:rPr>
              <a:t>까지도 구현함을 목표한다</a:t>
            </a:r>
            <a:r>
              <a:rPr lang="en-US" altLang="ko-KR" sz="2400">
                <a:latin typeface="맑은 고딕"/>
                <a:ea typeface="맑은 고딕"/>
              </a:rPr>
              <a:t>.</a:t>
            </a:r>
            <a:endParaRPr lang="ko-KR" altLang="en-US" sz="2400">
              <a:latin typeface="맑은 고딕"/>
              <a:ea typeface="맑은 고딕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1.2 </a:t>
            </a:r>
            <a:r>
              <a:rPr lang="ko-KR" altLang="en-US"/>
              <a:t>프로젝트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>
                <a:latin typeface="+mn-lt"/>
                <a:ea typeface="맑은 고딕"/>
              </a:rPr>
              <a:t>개발되는 결과물</a:t>
            </a:r>
            <a:endParaRPr lang="en-US" altLang="ko-KR" sz="2400">
              <a:latin typeface="+mn-lt"/>
              <a:ea typeface="맑은 고딕"/>
            </a:endParaRPr>
          </a:p>
          <a:p>
            <a:pPr marL="457200" indent="-457200">
              <a:buAutoNum type="arabicPeriod"/>
            </a:pPr>
            <a:r>
              <a:rPr lang="ko-KR" altLang="en-US" sz="2400">
                <a:latin typeface="+mn-lt"/>
                <a:ea typeface="맑은 고딕"/>
              </a:rPr>
              <a:t>딜러시스템: 게임을 진행한다</a:t>
            </a:r>
            <a:r>
              <a:rPr lang="en-US" altLang="ko-KR" sz="2400">
                <a:latin typeface="+mn-lt"/>
                <a:ea typeface="맑은 고딕"/>
              </a:rPr>
              <a:t>.(</a:t>
            </a:r>
            <a:r>
              <a:rPr lang="ko-KR" altLang="en-US" sz="2400">
                <a:latin typeface="+mn-lt"/>
                <a:ea typeface="맑은 고딕"/>
              </a:rPr>
              <a:t>플레이어 숫자 확인</a:t>
            </a:r>
            <a:r>
              <a:rPr lang="en-US" altLang="ko-KR" sz="2400">
                <a:latin typeface="+mn-lt"/>
                <a:ea typeface="맑은 고딕"/>
              </a:rPr>
              <a:t>,</a:t>
            </a:r>
            <a:r>
              <a:rPr lang="ko-KR" altLang="en-US" sz="2400">
                <a:latin typeface="+mn-lt"/>
                <a:ea typeface="맑은 고딕"/>
              </a:rPr>
              <a:t> 턴마다 플레이어별</a:t>
            </a:r>
            <a:r>
              <a:rPr lang="en-US" altLang="ko-KR" sz="2400">
                <a:latin typeface="+mn-lt"/>
                <a:ea typeface="맑은 고딕"/>
              </a:rPr>
              <a:t> </a:t>
            </a:r>
            <a:r>
              <a:rPr lang="ko-KR" altLang="en-US" sz="2400">
                <a:latin typeface="+mn-lt"/>
                <a:ea typeface="맑은 고딕"/>
              </a:rPr>
              <a:t>베팅 금액 확인</a:t>
            </a:r>
            <a:r>
              <a:rPr lang="en-US" altLang="ko-KR" sz="2400">
                <a:latin typeface="+mn-lt"/>
                <a:ea typeface="맑은 고딕"/>
              </a:rPr>
              <a:t>,</a:t>
            </a:r>
            <a:r>
              <a:rPr lang="ko-KR" altLang="en-US" sz="2400">
                <a:latin typeface="+mn-lt"/>
                <a:ea typeface="맑은 고딕"/>
              </a:rPr>
              <a:t> 승패 판정 등</a:t>
            </a:r>
            <a:r>
              <a:rPr lang="en-US" altLang="ko-KR" sz="2400">
                <a:latin typeface="+mn-lt"/>
                <a:ea typeface="맑은 고딕"/>
              </a:rPr>
              <a:t>)</a:t>
            </a:r>
          </a:p>
          <a:p>
            <a:pPr marL="457200" indent="-457200">
              <a:buAutoNum type="arabicPeriod"/>
            </a:pPr>
            <a:r>
              <a:rPr lang="ko-KR" altLang="en-US" sz="2400">
                <a:latin typeface="+mn-lt"/>
                <a:ea typeface="맑은 고딕"/>
              </a:rPr>
              <a:t>2종류의 AI 플레이어 </a:t>
            </a:r>
            <a:r>
              <a:rPr lang="en-US" altLang="ko-KR" sz="2400">
                <a:latin typeface="+mn-lt"/>
                <a:ea typeface="맑은 고딕"/>
              </a:rPr>
              <a:t> </a:t>
            </a:r>
            <a:br>
              <a:rPr lang="en-US" altLang="ko-KR" sz="2400">
                <a:latin typeface="+mn-lt"/>
                <a:ea typeface="맑은 고딕"/>
              </a:rPr>
            </a:br>
            <a:r>
              <a:rPr lang="ko-KR" altLang="en-US" sz="2400">
                <a:latin typeface="+mn-lt"/>
                <a:ea typeface="맑은 고딕"/>
              </a:rPr>
              <a:t>강화학습 기반 </a:t>
            </a:r>
            <a:r>
              <a:rPr lang="en-US" altLang="ko-KR" sz="2400">
                <a:latin typeface="+mn-lt"/>
                <a:ea typeface="맑은 고딕"/>
              </a:rPr>
              <a:t>AI </a:t>
            </a:r>
            <a:r>
              <a:rPr lang="ko-KR" altLang="en-US" sz="2400">
                <a:latin typeface="+mn-lt"/>
                <a:ea typeface="맑은 고딕"/>
              </a:rPr>
              <a:t>플레이어를 만들고</a:t>
            </a:r>
            <a:r>
              <a:rPr lang="en-US" altLang="ko-KR" sz="2400">
                <a:latin typeface="+mn-lt"/>
                <a:ea typeface="맑은 고딕"/>
              </a:rPr>
              <a:t>, AI</a:t>
            </a:r>
            <a:r>
              <a:rPr lang="ko-KR" altLang="en-US" sz="2400">
                <a:latin typeface="+mn-lt"/>
                <a:ea typeface="맑은 고딕"/>
              </a:rPr>
              <a:t> 플레이어에게 강화 학습을 시키기 위해 교육용 </a:t>
            </a:r>
            <a:r>
              <a:rPr lang="en-US" altLang="ko-KR" sz="2400">
                <a:latin typeface="+mn-lt"/>
                <a:ea typeface="맑은 고딕"/>
              </a:rPr>
              <a:t>AI </a:t>
            </a:r>
            <a:r>
              <a:rPr lang="ko-KR" altLang="en-US" sz="2400">
                <a:latin typeface="+mn-lt"/>
                <a:ea typeface="맑은 고딕"/>
              </a:rPr>
              <a:t>플레이어를 별도로 만든다</a:t>
            </a:r>
            <a:r>
              <a:rPr lang="en-US" altLang="ko-KR" sz="2400">
                <a:latin typeface="+mn-lt"/>
                <a:ea typeface="맑은 고딕"/>
              </a:rPr>
              <a:t>. </a:t>
            </a:r>
            <a:r>
              <a:rPr lang="en-US" sz="2400" err="1">
                <a:cs typeface="+mj-ea"/>
              </a:rPr>
              <a:t>강화학습된</a:t>
            </a:r>
            <a:r>
              <a:rPr lang="en-US" sz="2400">
                <a:cs typeface="+mj-ea"/>
              </a:rPr>
              <a:t> AI </a:t>
            </a:r>
            <a:r>
              <a:rPr lang="en-US" sz="2400" err="1">
                <a:cs typeface="+mj-ea"/>
              </a:rPr>
              <a:t>플레이어는</a:t>
            </a:r>
            <a:r>
              <a:rPr lang="en-US" sz="2400">
                <a:cs typeface="+mj-ea"/>
              </a:rPr>
              <a:t> </a:t>
            </a:r>
            <a:r>
              <a:rPr lang="en-US" sz="2400" err="1">
                <a:cs typeface="+mj-ea"/>
              </a:rPr>
              <a:t>인간이</a:t>
            </a:r>
            <a:r>
              <a:rPr lang="en-US" sz="2400">
                <a:cs typeface="+mj-ea"/>
              </a:rPr>
              <a:t> AI </a:t>
            </a:r>
            <a:r>
              <a:rPr lang="en-US" sz="2400" err="1">
                <a:cs typeface="+mj-ea"/>
              </a:rPr>
              <a:t>플레이를</a:t>
            </a:r>
            <a:r>
              <a:rPr lang="en-US" sz="2400">
                <a:cs typeface="+mj-ea"/>
              </a:rPr>
              <a:t> </a:t>
            </a:r>
            <a:r>
              <a:rPr lang="en-US" sz="2400" err="1">
                <a:cs typeface="+mj-ea"/>
              </a:rPr>
              <a:t>예측할</a:t>
            </a:r>
            <a:r>
              <a:rPr lang="en-US" sz="2400">
                <a:cs typeface="+mj-ea"/>
              </a:rPr>
              <a:t> 수 </a:t>
            </a:r>
            <a:r>
              <a:rPr lang="en-US" sz="2400" err="1">
                <a:cs typeface="+mj-ea"/>
              </a:rPr>
              <a:t>없는</a:t>
            </a:r>
            <a:r>
              <a:rPr lang="en-US" sz="2400">
                <a:cs typeface="+mj-ea"/>
              </a:rPr>
              <a:t> </a:t>
            </a:r>
            <a:r>
              <a:rPr lang="en-US" sz="2400" err="1">
                <a:cs typeface="+mj-ea"/>
              </a:rPr>
              <a:t>수준의</a:t>
            </a:r>
            <a:r>
              <a:rPr lang="en-US" sz="2400">
                <a:cs typeface="+mj-ea"/>
              </a:rPr>
              <a:t> </a:t>
            </a:r>
            <a:r>
              <a:rPr lang="en-US" sz="2400" err="1">
                <a:cs typeface="+mj-ea"/>
              </a:rPr>
              <a:t>블러핑을</a:t>
            </a:r>
            <a:r>
              <a:rPr lang="en-US" sz="2400">
                <a:cs typeface="+mj-ea"/>
              </a:rPr>
              <a:t> </a:t>
            </a:r>
            <a:r>
              <a:rPr lang="en-US" sz="2400" err="1">
                <a:cs typeface="+mj-ea"/>
              </a:rPr>
              <a:t>구사한다</a:t>
            </a:r>
            <a:r>
              <a:rPr lang="en-US" sz="2400">
                <a:cs typeface="+mj-ea"/>
              </a:rPr>
              <a:t>.</a:t>
            </a:r>
            <a:endParaRPr lang="en-US" sz="2400">
              <a:latin typeface="+mn-lt"/>
              <a:ea typeface="맑은 고딕" panose="020F0502020204030204"/>
            </a:endParaRPr>
          </a:p>
          <a:p>
            <a:pPr marL="457200" indent="-457200">
              <a:buAutoNum type="arabicPeriod"/>
            </a:pPr>
            <a:r>
              <a:rPr lang="ko-KR" altLang="en-US" sz="2400">
                <a:latin typeface="+mn-lt"/>
                <a:ea typeface="맑은 고딕"/>
              </a:rPr>
              <a:t>사용자 플레이어</a:t>
            </a:r>
            <a:r>
              <a:rPr lang="en-US" altLang="ko-KR" sz="2400">
                <a:latin typeface="+mn-lt"/>
                <a:ea typeface="맑은 고딕"/>
              </a:rPr>
              <a:t>: </a:t>
            </a:r>
            <a:r>
              <a:rPr lang="ko-KR" altLang="en-US" sz="2400">
                <a:latin typeface="+mn-lt"/>
                <a:ea typeface="맑은 고딕"/>
              </a:rPr>
              <a:t>인간이 직접 플레이 가능하다</a:t>
            </a:r>
            <a:r>
              <a:rPr lang="en-US" altLang="ko-KR" sz="2400">
                <a:latin typeface="+mn-lt"/>
                <a:ea typeface="맑은 고딕"/>
              </a:rPr>
              <a:t>. </a:t>
            </a:r>
            <a:r>
              <a:rPr lang="ko-KR" altLang="en-US" sz="2400">
                <a:latin typeface="+mn-lt"/>
                <a:ea typeface="맑은 고딕"/>
              </a:rPr>
              <a:t>선택한 행동이 가능한 행동이 아니면</a:t>
            </a:r>
            <a:r>
              <a:rPr lang="en-US" altLang="ko-KR" sz="2400">
                <a:latin typeface="+mn-lt"/>
                <a:ea typeface="맑은 고딕"/>
              </a:rPr>
              <a:t>, </a:t>
            </a:r>
            <a:r>
              <a:rPr lang="ko-KR" altLang="en-US" sz="2400">
                <a:latin typeface="+mn-lt"/>
                <a:ea typeface="맑은 고딕"/>
              </a:rPr>
              <a:t>가능한 행동을 선택할 때까지 무한 루프가 실행된다</a:t>
            </a:r>
            <a:r>
              <a:rPr lang="en-US" altLang="ko-KR" sz="2400">
                <a:latin typeface="+mn-lt"/>
                <a:ea typeface="맑은 고딕"/>
              </a:rPr>
              <a:t>. </a:t>
            </a:r>
          </a:p>
          <a:p>
            <a:pPr marL="457200" indent="-457200">
              <a:buAutoNum type="arabicPeriod"/>
            </a:pPr>
            <a:endParaRPr lang="en-US" altLang="ko-KR" sz="2400">
              <a:latin typeface="+mn-lt"/>
              <a:ea typeface="맑은 고딕"/>
            </a:endParaRPr>
          </a:p>
          <a:p>
            <a:pPr marL="0" indent="0">
              <a:buNone/>
            </a:pPr>
            <a:endParaRPr lang="en-US" altLang="ko-KR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011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본론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2.1 </a:t>
            </a:r>
            <a:r>
              <a:rPr lang="ko-KR" altLang="en-US"/>
              <a:t>시스템</a:t>
            </a:r>
            <a:r>
              <a:rPr lang="en-US" altLang="ko-KR"/>
              <a:t>/GUI </a:t>
            </a:r>
            <a:r>
              <a:rPr lang="ko-KR" altLang="en-US"/>
              <a:t>구성</a:t>
            </a:r>
          </a:p>
          <a:p>
            <a:r>
              <a:rPr lang="en-US" altLang="ko-KR"/>
              <a:t>2.2 </a:t>
            </a:r>
            <a:r>
              <a:rPr lang="ko-KR" altLang="en-US"/>
              <a:t>사용 사례</a:t>
            </a:r>
          </a:p>
          <a:p>
            <a:r>
              <a:rPr lang="en-US" altLang="ko-KR"/>
              <a:t>2.3 </a:t>
            </a:r>
            <a:r>
              <a:rPr lang="ko-KR" altLang="en-US"/>
              <a:t>적용 기법 및 기술</a:t>
            </a:r>
          </a:p>
          <a:p>
            <a:r>
              <a:rPr lang="en-US" altLang="ko-KR"/>
              <a:t>2.4 </a:t>
            </a:r>
            <a:r>
              <a:rPr lang="ko-KR" altLang="en-US"/>
              <a:t>핵심 연구</a:t>
            </a:r>
            <a:r>
              <a:rPr lang="en-US" altLang="ko-KR"/>
              <a:t>/</a:t>
            </a:r>
            <a:r>
              <a:rPr lang="ko-KR" altLang="en-US"/>
              <a:t>개발 과제</a:t>
            </a:r>
          </a:p>
          <a:p>
            <a:r>
              <a:rPr lang="en-US" altLang="ko-KR"/>
              <a:t>2.5 </a:t>
            </a:r>
            <a:r>
              <a:rPr lang="ko-KR" altLang="en-US"/>
              <a:t>업무 분담</a:t>
            </a:r>
            <a:r>
              <a:rPr lang="en-US" altLang="ko-KR"/>
              <a:t>/</a:t>
            </a:r>
            <a:r>
              <a:rPr lang="ko-KR" altLang="en-US"/>
              <a:t>일정 계획</a:t>
            </a:r>
          </a:p>
        </p:txBody>
      </p:sp>
    </p:spTree>
    <p:extLst>
      <p:ext uri="{BB962C8B-B14F-4D97-AF65-F5344CB8AC3E}">
        <p14:creationId xmlns:p14="http://schemas.microsoft.com/office/powerpoint/2010/main" val="247032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2.1 </a:t>
            </a:r>
            <a:r>
              <a:rPr lang="ko-KR" altLang="en-US"/>
              <a:t>시스템</a:t>
            </a:r>
            <a:r>
              <a:rPr lang="en-US" altLang="ko-KR"/>
              <a:t>/GUI </a:t>
            </a:r>
            <a:r>
              <a:rPr lang="ko-KR" altLang="en-US"/>
              <a:t>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0938" y="892678"/>
            <a:ext cx="8640960" cy="5328592"/>
          </a:xfrm>
        </p:spPr>
        <p:txBody>
          <a:bodyPr numCol="2">
            <a:normAutofit/>
          </a:bodyPr>
          <a:lstStyle/>
          <a:p>
            <a:r>
              <a:rPr lang="ko-KR" altLang="en-US"/>
              <a:t>시스템 구성도</a:t>
            </a:r>
            <a:endParaRPr lang="en-US" altLang="ko-KR"/>
          </a:p>
          <a:p>
            <a:pPr marL="363538" lvl="1" indent="0">
              <a:buNone/>
            </a:pPr>
            <a:r>
              <a:rPr lang="en-US" altLang="ko-KR"/>
              <a:t>				</a:t>
            </a:r>
          </a:p>
          <a:p>
            <a:pPr marL="363538" lvl="1" indent="0">
              <a:buNone/>
            </a:pPr>
            <a:endParaRPr lang="en-US" altLang="ko-KR"/>
          </a:p>
          <a:p>
            <a:pPr marL="363538" lvl="1" indent="0">
              <a:buNone/>
            </a:pPr>
            <a:endParaRPr lang="en-US" altLang="ko-KR"/>
          </a:p>
          <a:p>
            <a:pPr marL="363538" lvl="1" indent="0">
              <a:buNone/>
            </a:pPr>
            <a:endParaRPr lang="en-US" altLang="ko-KR"/>
          </a:p>
          <a:p>
            <a:pPr marL="363538" lvl="1" indent="0">
              <a:buNone/>
            </a:pPr>
            <a:endParaRPr lang="en-US" altLang="ko-KR"/>
          </a:p>
          <a:p>
            <a:pPr marL="363538" lvl="1" indent="0">
              <a:buNone/>
            </a:pPr>
            <a:endParaRPr lang="en-US" altLang="ko-KR"/>
          </a:p>
          <a:p>
            <a:pPr lvl="1"/>
            <a:r>
              <a:rPr lang="ko-KR" altLang="en-US"/>
              <a:t>딜러는 각 플레이어와 </a:t>
            </a:r>
            <a:endParaRPr lang="en-US" altLang="ko-KR"/>
          </a:p>
          <a:p>
            <a:pPr marL="363538" lvl="1" indent="0">
              <a:buNone/>
            </a:pPr>
            <a:r>
              <a:rPr lang="ko-KR" altLang="en-US"/>
              <a:t>카드 정보</a:t>
            </a:r>
            <a:r>
              <a:rPr lang="en-US" altLang="ko-KR"/>
              <a:t>, </a:t>
            </a:r>
            <a:r>
              <a:rPr lang="ko-KR" altLang="en-US"/>
              <a:t>베팅 금액 정보</a:t>
            </a:r>
            <a:r>
              <a:rPr lang="en-US" altLang="ko-KR"/>
              <a:t>, </a:t>
            </a:r>
          </a:p>
          <a:p>
            <a:pPr marL="363538" lvl="1" indent="0">
              <a:buNone/>
            </a:pPr>
            <a:r>
              <a:rPr lang="ko-KR" altLang="en-US"/>
              <a:t>승패 정보를 주고 받는다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lvl="1"/>
            <a:r>
              <a:rPr lang="ko-KR" altLang="en-US"/>
              <a:t>텍사스 </a:t>
            </a:r>
            <a:r>
              <a:rPr lang="ko-KR" altLang="en-US" err="1"/>
              <a:t>홀덤</a:t>
            </a:r>
            <a:r>
              <a:rPr lang="ko-KR" altLang="en-US"/>
              <a:t> 룰을 따르며</a:t>
            </a:r>
            <a:r>
              <a:rPr lang="en-US" altLang="ko-KR"/>
              <a:t>,</a:t>
            </a:r>
          </a:p>
          <a:p>
            <a:pPr marL="363538" lvl="1" indent="0">
              <a:buNone/>
            </a:pPr>
            <a:r>
              <a:rPr lang="ko-KR" altLang="en-US"/>
              <a:t>턴마다 카드 분배 및 베팅 금액 </a:t>
            </a:r>
            <a:endParaRPr lang="en-US" altLang="ko-KR"/>
          </a:p>
          <a:p>
            <a:pPr marL="363538" lvl="1" indent="0">
              <a:buNone/>
            </a:pPr>
            <a:r>
              <a:rPr lang="ko-KR" altLang="en-US"/>
              <a:t>확인이 진행된다</a:t>
            </a:r>
            <a:r>
              <a:rPr lang="en-US" altLang="ko-KR" sz="2400"/>
              <a:t>. </a:t>
            </a:r>
            <a:endParaRPr lang="en-US" altLang="ko-KR" sz="220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ko-KR" altLang="en-US" sz="2200"/>
              <a:t>예상 </a:t>
            </a:r>
            <a:r>
              <a:rPr lang="en-US" altLang="ko-KR" sz="2200"/>
              <a:t>GUI</a:t>
            </a:r>
          </a:p>
          <a:p>
            <a:pPr marL="363538" lvl="1" indent="0">
              <a:buNone/>
            </a:pPr>
            <a:endParaRPr lang="en-US" altLang="ko-KR"/>
          </a:p>
          <a:p>
            <a:pPr marL="363538" lvl="1" indent="0">
              <a:buNone/>
            </a:pPr>
            <a:endParaRPr lang="en-US" altLang="ko-KR"/>
          </a:p>
          <a:p>
            <a:pPr marL="363538" lvl="1" indent="0">
              <a:buNone/>
            </a:pPr>
            <a:endParaRPr lang="en-US" altLang="ko-KR"/>
          </a:p>
          <a:p>
            <a:pPr marL="363538" lvl="1" indent="0">
              <a:buNone/>
            </a:pPr>
            <a:endParaRPr lang="en-US" altLang="ko-KR"/>
          </a:p>
          <a:p>
            <a:pPr marL="363538" lvl="1" indent="0">
              <a:buNone/>
            </a:pPr>
            <a:endParaRPr lang="en-US" altLang="ko-KR"/>
          </a:p>
          <a:p>
            <a:pPr marL="363538" lvl="1" indent="0">
              <a:buNone/>
            </a:pPr>
            <a:endParaRPr lang="en-US" altLang="ko-KR"/>
          </a:p>
          <a:p>
            <a:pPr lvl="1"/>
            <a:r>
              <a:rPr lang="ko-KR" altLang="en-US"/>
              <a:t>공유 카드는 테이블에 공개된다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en-US" altLang="ko-KR"/>
          </a:p>
          <a:p>
            <a:pPr lvl="1"/>
            <a:r>
              <a:rPr lang="ko-KR" altLang="en-US"/>
              <a:t>강화학습 중인 </a:t>
            </a:r>
            <a:r>
              <a:rPr lang="en-US" altLang="ko-KR"/>
              <a:t>AI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카드</a:t>
            </a:r>
            <a:r>
              <a:rPr lang="en-US" altLang="ko-KR"/>
              <a:t>, </a:t>
            </a:r>
            <a:r>
              <a:rPr lang="ko-KR" altLang="en-US"/>
              <a:t>사용자의 카드는 공개된다</a:t>
            </a:r>
            <a:r>
              <a:rPr lang="en-US" altLang="ko-KR"/>
              <a:t>. AI</a:t>
            </a:r>
            <a:r>
              <a:rPr lang="ko-KR" altLang="en-US"/>
              <a:t> 카드는 사용자와 플레이시 가려진다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각 플레이어 잔고</a:t>
            </a:r>
            <a:r>
              <a:rPr lang="en-US" altLang="ko-KR"/>
              <a:t>, </a:t>
            </a:r>
            <a:r>
              <a:rPr lang="ko-KR" altLang="en-US"/>
              <a:t>게임 참여 여부가 표시된다</a:t>
            </a:r>
            <a:r>
              <a:rPr lang="en-US" altLang="ko-KR"/>
              <a:t>.</a:t>
            </a:r>
            <a:r>
              <a:rPr lang="ko-KR" altLang="en-US"/>
              <a:t> 사용자에게 베팅 금액 조절 버튼이 표시된다</a:t>
            </a:r>
            <a:r>
              <a:rPr lang="en-US" altLang="ko-KR"/>
              <a:t>.</a:t>
            </a:r>
          </a:p>
        </p:txBody>
      </p:sp>
      <p:grpSp>
        <p:nvGrpSpPr>
          <p:cNvPr id="4" name="그룹 32">
            <a:extLst>
              <a:ext uri="{FF2B5EF4-FFF2-40B4-BE49-F238E27FC236}">
                <a16:creationId xmlns:a16="http://schemas.microsoft.com/office/drawing/2014/main" id="{904C7311-4215-4DAF-8C6E-B6E6DEE8E127}"/>
              </a:ext>
            </a:extLst>
          </p:cNvPr>
          <p:cNvGrpSpPr/>
          <p:nvPr/>
        </p:nvGrpSpPr>
        <p:grpSpPr>
          <a:xfrm>
            <a:off x="807003" y="1364633"/>
            <a:ext cx="2880320" cy="2064368"/>
            <a:chOff x="3582679" y="1474161"/>
            <a:chExt cx="4857685" cy="3706763"/>
          </a:xfrm>
        </p:grpSpPr>
        <p:pic>
          <p:nvPicPr>
            <p:cNvPr id="5" name="그래픽 33" descr="프로세서">
              <a:extLst>
                <a:ext uri="{FF2B5EF4-FFF2-40B4-BE49-F238E27FC236}">
                  <a16:creationId xmlns:a16="http://schemas.microsoft.com/office/drawing/2014/main" id="{6DFCD403-2DF1-4D60-B934-6152151A8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38247" y="1474161"/>
              <a:ext cx="914400" cy="914400"/>
            </a:xfrm>
            <a:prstGeom prst="rect">
              <a:avLst/>
            </a:prstGeom>
          </p:spPr>
        </p:pic>
        <p:pic>
          <p:nvPicPr>
            <p:cNvPr id="6" name="그래픽 34" descr="채우기 없는 보통 얼굴">
              <a:extLst>
                <a:ext uri="{FF2B5EF4-FFF2-40B4-BE49-F238E27FC236}">
                  <a16:creationId xmlns:a16="http://schemas.microsoft.com/office/drawing/2014/main" id="{9225FD52-C714-4505-AAB4-247B1E3CA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51789" y="4127897"/>
              <a:ext cx="914400" cy="914400"/>
            </a:xfrm>
            <a:prstGeom prst="rect">
              <a:avLst/>
            </a:prstGeom>
          </p:spPr>
        </p:pic>
        <p:pic>
          <p:nvPicPr>
            <p:cNvPr id="7" name="그래픽 35" descr="Office worker">
              <a:extLst>
                <a:ext uri="{FF2B5EF4-FFF2-40B4-BE49-F238E27FC236}">
                  <a16:creationId xmlns:a16="http://schemas.microsoft.com/office/drawing/2014/main" id="{BED7BE8B-36DA-4004-B074-4D0080D54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58982" y="4186200"/>
              <a:ext cx="914400" cy="914400"/>
            </a:xfrm>
            <a:prstGeom prst="rect">
              <a:avLst/>
            </a:prstGeom>
          </p:spPr>
        </p:pic>
        <p:sp>
          <p:nvSpPr>
            <p:cNvPr id="8" name="TextBox 36">
              <a:extLst>
                <a:ext uri="{FF2B5EF4-FFF2-40B4-BE49-F238E27FC236}">
                  <a16:creationId xmlns:a16="http://schemas.microsoft.com/office/drawing/2014/main" id="{6F86E929-359D-4200-8812-6F3BFCA1B021}"/>
                </a:ext>
              </a:extLst>
            </p:cNvPr>
            <p:cNvSpPr txBox="1"/>
            <p:nvPr/>
          </p:nvSpPr>
          <p:spPr>
            <a:xfrm>
              <a:off x="5406945" y="2305822"/>
              <a:ext cx="1073791" cy="31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AI</a:t>
              </a:r>
              <a:r>
                <a:rPr lang="ko-KR" altLang="en-US" sz="800"/>
                <a:t>플레이어</a:t>
              </a:r>
            </a:p>
          </p:txBody>
        </p:sp>
        <p:sp>
          <p:nvSpPr>
            <p:cNvPr id="9" name="TextBox 37">
              <a:extLst>
                <a:ext uri="{FF2B5EF4-FFF2-40B4-BE49-F238E27FC236}">
                  <a16:creationId xmlns:a16="http://schemas.microsoft.com/office/drawing/2014/main" id="{50215286-3308-467B-8BA7-EF941F89F3CB}"/>
                </a:ext>
              </a:extLst>
            </p:cNvPr>
            <p:cNvSpPr txBox="1"/>
            <p:nvPr/>
          </p:nvSpPr>
          <p:spPr>
            <a:xfrm>
              <a:off x="3582679" y="4951168"/>
              <a:ext cx="1279696" cy="229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플레이어</a:t>
              </a: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DE3BE05D-917B-4F34-B21F-34CB4F5090BD}"/>
                </a:ext>
              </a:extLst>
            </p:cNvPr>
            <p:cNvSpPr txBox="1"/>
            <p:nvPr/>
          </p:nvSpPr>
          <p:spPr>
            <a:xfrm>
              <a:off x="6859041" y="4951168"/>
              <a:ext cx="1581323" cy="229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딜러</a:t>
              </a:r>
              <a:r>
                <a:rPr lang="en-US" altLang="ko-KR" sz="800"/>
                <a:t>(</a:t>
              </a:r>
              <a:r>
                <a:rPr lang="ko-KR" altLang="en-US" sz="800"/>
                <a:t>자동화</a:t>
              </a:r>
              <a:r>
                <a:rPr lang="en-US" altLang="ko-KR" sz="800"/>
                <a:t>)</a:t>
              </a:r>
              <a:endParaRPr lang="ko-KR" altLang="en-US" sz="800"/>
            </a:p>
          </p:txBody>
        </p:sp>
        <p:sp>
          <p:nvSpPr>
            <p:cNvPr id="11" name="화살표: 오른쪽 39">
              <a:extLst>
                <a:ext uri="{FF2B5EF4-FFF2-40B4-BE49-F238E27FC236}">
                  <a16:creationId xmlns:a16="http://schemas.microsoft.com/office/drawing/2014/main" id="{DE573691-D9E2-42A7-809E-50B730D66893}"/>
                </a:ext>
              </a:extLst>
            </p:cNvPr>
            <p:cNvSpPr/>
            <p:nvPr/>
          </p:nvSpPr>
          <p:spPr>
            <a:xfrm rot="10800000" flipV="1">
              <a:off x="4764947" y="4635337"/>
              <a:ext cx="2205020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2" name="화살표: 오른쪽 40">
              <a:extLst>
                <a:ext uri="{FF2B5EF4-FFF2-40B4-BE49-F238E27FC236}">
                  <a16:creationId xmlns:a16="http://schemas.microsoft.com/office/drawing/2014/main" id="{D17A6DE7-B815-4D4F-819D-C62DFACBB4A0}"/>
                </a:ext>
              </a:extLst>
            </p:cNvPr>
            <p:cNvSpPr/>
            <p:nvPr/>
          </p:nvSpPr>
          <p:spPr>
            <a:xfrm rot="3600000">
              <a:off x="5868098" y="3207265"/>
              <a:ext cx="2046914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3" name="화살표: 오른쪽 41">
              <a:extLst>
                <a:ext uri="{FF2B5EF4-FFF2-40B4-BE49-F238E27FC236}">
                  <a16:creationId xmlns:a16="http://schemas.microsoft.com/office/drawing/2014/main" id="{7663FE3B-E858-4DD1-AFDD-5841726D7163}"/>
                </a:ext>
              </a:extLst>
            </p:cNvPr>
            <p:cNvSpPr/>
            <p:nvPr/>
          </p:nvSpPr>
          <p:spPr>
            <a:xfrm rot="18000000">
              <a:off x="3903818" y="3207267"/>
              <a:ext cx="2046914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4" name="TextBox 42">
              <a:extLst>
                <a:ext uri="{FF2B5EF4-FFF2-40B4-BE49-F238E27FC236}">
                  <a16:creationId xmlns:a16="http://schemas.microsoft.com/office/drawing/2014/main" id="{265FD7F6-EB3A-4717-A5CA-96C75A0BDE71}"/>
                </a:ext>
              </a:extLst>
            </p:cNvPr>
            <p:cNvSpPr txBox="1"/>
            <p:nvPr/>
          </p:nvSpPr>
          <p:spPr>
            <a:xfrm>
              <a:off x="3715547" y="2752916"/>
              <a:ext cx="1377933" cy="36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의사결정</a:t>
              </a:r>
              <a:endParaRPr lang="en-US" altLang="ko-KR" sz="800"/>
            </a:p>
            <a:p>
              <a:pPr algn="ctr"/>
              <a:r>
                <a:rPr lang="en-US" altLang="ko-KR" sz="800"/>
                <a:t>(</a:t>
              </a:r>
              <a:r>
                <a:rPr lang="ko-KR" altLang="en-US" sz="800"/>
                <a:t>베팅</a:t>
              </a:r>
              <a:r>
                <a:rPr lang="en-US" altLang="ko-KR" sz="800"/>
                <a:t>/</a:t>
              </a:r>
              <a:r>
                <a:rPr lang="ko-KR" altLang="en-US" sz="800"/>
                <a:t>포기</a:t>
              </a:r>
              <a:r>
                <a:rPr lang="en-US" altLang="ko-KR" sz="800"/>
                <a:t>)</a:t>
              </a:r>
              <a:endParaRPr lang="ko-KR" altLang="en-US" sz="800"/>
            </a:p>
          </p:txBody>
        </p:sp>
        <p:sp>
          <p:nvSpPr>
            <p:cNvPr id="15" name="TextBox 43">
              <a:extLst>
                <a:ext uri="{FF2B5EF4-FFF2-40B4-BE49-F238E27FC236}">
                  <a16:creationId xmlns:a16="http://schemas.microsoft.com/office/drawing/2014/main" id="{DFCFED2B-D475-4F05-A2FC-04CE2716F9CE}"/>
                </a:ext>
              </a:extLst>
            </p:cNvPr>
            <p:cNvSpPr txBox="1"/>
            <p:nvPr/>
          </p:nvSpPr>
          <p:spPr>
            <a:xfrm>
              <a:off x="6718887" y="2752916"/>
              <a:ext cx="1377933" cy="229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상황 판단</a:t>
              </a:r>
              <a:r>
                <a:rPr lang="en-US" altLang="ko-KR" sz="800"/>
                <a:t>/</a:t>
              </a:r>
              <a:r>
                <a:rPr lang="ko-KR" altLang="en-US" sz="800"/>
                <a:t>결정</a:t>
              </a:r>
              <a:endParaRPr lang="en-US" altLang="ko-KR" sz="800"/>
            </a:p>
          </p:txBody>
        </p:sp>
        <p:sp>
          <p:nvSpPr>
            <p:cNvPr id="16" name="TextBox 44">
              <a:extLst>
                <a:ext uri="{FF2B5EF4-FFF2-40B4-BE49-F238E27FC236}">
                  <a16:creationId xmlns:a16="http://schemas.microsoft.com/office/drawing/2014/main" id="{1F4660A3-BEE2-4B77-8ACF-D3FEA3BD753F}"/>
                </a:ext>
              </a:extLst>
            </p:cNvPr>
            <p:cNvSpPr txBox="1"/>
            <p:nvPr/>
          </p:nvSpPr>
          <p:spPr>
            <a:xfrm>
              <a:off x="5300444" y="4770646"/>
              <a:ext cx="1377933" cy="36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카드 배분 및 </a:t>
              </a:r>
              <a:endParaRPr lang="en-US" altLang="ko-KR" sz="800"/>
            </a:p>
            <a:p>
              <a:pPr algn="ctr"/>
              <a:r>
                <a:rPr lang="ko-KR" altLang="en-US" sz="800"/>
                <a:t>상황 중재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2F1CF136-CF49-47FF-9A83-F3DD9E56060A}"/>
              </a:ext>
            </a:extLst>
          </p:cNvPr>
          <p:cNvGrpSpPr/>
          <p:nvPr/>
        </p:nvGrpSpPr>
        <p:grpSpPr>
          <a:xfrm>
            <a:off x="4468644" y="1328308"/>
            <a:ext cx="4474418" cy="2228666"/>
            <a:chOff x="4468644" y="1328308"/>
            <a:chExt cx="4474418" cy="2228666"/>
          </a:xfrm>
        </p:grpSpPr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40F2ECFC-37C1-4E46-8E54-9AE4E420BCA9}"/>
                </a:ext>
              </a:extLst>
            </p:cNvPr>
            <p:cNvGrpSpPr/>
            <p:nvPr/>
          </p:nvGrpSpPr>
          <p:grpSpPr>
            <a:xfrm>
              <a:off x="4837474" y="1328308"/>
              <a:ext cx="4105588" cy="2228666"/>
              <a:chOff x="4879149" y="1119070"/>
              <a:chExt cx="4105588" cy="2228666"/>
            </a:xfrm>
          </p:grpSpPr>
          <p:grpSp>
            <p:nvGrpSpPr>
              <p:cNvPr id="29" name="Gruppieren 28">
                <a:extLst>
                  <a:ext uri="{FF2B5EF4-FFF2-40B4-BE49-F238E27FC236}">
                    <a16:creationId xmlns:a16="http://schemas.microsoft.com/office/drawing/2014/main" id="{98AEF40F-2318-4909-8AF2-25C9B1ECD47E}"/>
                  </a:ext>
                </a:extLst>
              </p:cNvPr>
              <p:cNvGrpSpPr/>
              <p:nvPr/>
            </p:nvGrpSpPr>
            <p:grpSpPr>
              <a:xfrm>
                <a:off x="4884520" y="1637085"/>
                <a:ext cx="3547839" cy="1329921"/>
                <a:chOff x="4884520" y="1637085"/>
                <a:chExt cx="3547839" cy="1329921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7C9458D1-27A5-4668-A52C-B0AC34B6A3F5}"/>
                    </a:ext>
                  </a:extLst>
                </p:cNvPr>
                <p:cNvSpPr/>
                <p:nvPr/>
              </p:nvSpPr>
              <p:spPr>
                <a:xfrm>
                  <a:off x="5224093" y="1907183"/>
                  <a:ext cx="2891912" cy="750542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Flussdiagramm: Verbinder 18">
                  <a:extLst>
                    <a:ext uri="{FF2B5EF4-FFF2-40B4-BE49-F238E27FC236}">
                      <a16:creationId xmlns:a16="http://schemas.microsoft.com/office/drawing/2014/main" id="{C0231EA8-54D4-47DA-BDD6-EDA866149D20}"/>
                    </a:ext>
                  </a:extLst>
                </p:cNvPr>
                <p:cNvSpPr/>
                <p:nvPr/>
              </p:nvSpPr>
              <p:spPr>
                <a:xfrm>
                  <a:off x="4884520" y="2191634"/>
                  <a:ext cx="216024" cy="181639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Flussdiagramm: Verbinder 19">
                  <a:extLst>
                    <a:ext uri="{FF2B5EF4-FFF2-40B4-BE49-F238E27FC236}">
                      <a16:creationId xmlns:a16="http://schemas.microsoft.com/office/drawing/2014/main" id="{5D33ED8C-A36A-4352-8064-B4266B6BC6E3}"/>
                    </a:ext>
                  </a:extLst>
                </p:cNvPr>
                <p:cNvSpPr/>
                <p:nvPr/>
              </p:nvSpPr>
              <p:spPr>
                <a:xfrm>
                  <a:off x="5283146" y="2584822"/>
                  <a:ext cx="216024" cy="181639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Flussdiagramm: Verbinder 20">
                  <a:extLst>
                    <a:ext uri="{FF2B5EF4-FFF2-40B4-BE49-F238E27FC236}">
                      <a16:creationId xmlns:a16="http://schemas.microsoft.com/office/drawing/2014/main" id="{6B494454-011A-4248-A35A-3938E7B39352}"/>
                    </a:ext>
                  </a:extLst>
                </p:cNvPr>
                <p:cNvSpPr/>
                <p:nvPr/>
              </p:nvSpPr>
              <p:spPr>
                <a:xfrm>
                  <a:off x="5656147" y="2689220"/>
                  <a:ext cx="216024" cy="181639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Flussdiagramm: Verbinder 21">
                  <a:extLst>
                    <a:ext uri="{FF2B5EF4-FFF2-40B4-BE49-F238E27FC236}">
                      <a16:creationId xmlns:a16="http://schemas.microsoft.com/office/drawing/2014/main" id="{A51E1F9B-1FF7-4C89-A41B-312CB9906529}"/>
                    </a:ext>
                  </a:extLst>
                </p:cNvPr>
                <p:cNvSpPr/>
                <p:nvPr/>
              </p:nvSpPr>
              <p:spPr>
                <a:xfrm>
                  <a:off x="6056548" y="2740856"/>
                  <a:ext cx="216024" cy="181639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Flussdiagramm: Verbinder 22">
                  <a:extLst>
                    <a:ext uri="{FF2B5EF4-FFF2-40B4-BE49-F238E27FC236}">
                      <a16:creationId xmlns:a16="http://schemas.microsoft.com/office/drawing/2014/main" id="{499BC10D-C33E-4FBC-9DA3-3E82C728C63C}"/>
                    </a:ext>
                  </a:extLst>
                </p:cNvPr>
                <p:cNvSpPr/>
                <p:nvPr/>
              </p:nvSpPr>
              <p:spPr>
                <a:xfrm>
                  <a:off x="6514329" y="2785367"/>
                  <a:ext cx="216024" cy="181639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Flussdiagramm: Verbinder 23">
                  <a:extLst>
                    <a:ext uri="{FF2B5EF4-FFF2-40B4-BE49-F238E27FC236}">
                      <a16:creationId xmlns:a16="http://schemas.microsoft.com/office/drawing/2014/main" id="{9DBA7F26-2DDD-473C-9091-AA42C802D0CD}"/>
                    </a:ext>
                  </a:extLst>
                </p:cNvPr>
                <p:cNvSpPr/>
                <p:nvPr/>
              </p:nvSpPr>
              <p:spPr>
                <a:xfrm>
                  <a:off x="6990410" y="2743305"/>
                  <a:ext cx="216024" cy="181639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Flussdiagramm: Verbinder 24">
                  <a:extLst>
                    <a:ext uri="{FF2B5EF4-FFF2-40B4-BE49-F238E27FC236}">
                      <a16:creationId xmlns:a16="http://schemas.microsoft.com/office/drawing/2014/main" id="{0AE50A74-C1C8-4FF2-8A15-3D684BFBD799}"/>
                    </a:ext>
                  </a:extLst>
                </p:cNvPr>
                <p:cNvSpPr/>
                <p:nvPr/>
              </p:nvSpPr>
              <p:spPr>
                <a:xfrm>
                  <a:off x="7390811" y="2694548"/>
                  <a:ext cx="216024" cy="181639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Flussdiagramm: Verbinder 25">
                  <a:extLst>
                    <a:ext uri="{FF2B5EF4-FFF2-40B4-BE49-F238E27FC236}">
                      <a16:creationId xmlns:a16="http://schemas.microsoft.com/office/drawing/2014/main" id="{0B8C561C-B495-491B-9803-1475F93488DE}"/>
                    </a:ext>
                  </a:extLst>
                </p:cNvPr>
                <p:cNvSpPr/>
                <p:nvPr/>
              </p:nvSpPr>
              <p:spPr>
                <a:xfrm>
                  <a:off x="7757790" y="2593307"/>
                  <a:ext cx="216024" cy="181639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Flussdiagramm: Verbinder 26">
                  <a:extLst>
                    <a:ext uri="{FF2B5EF4-FFF2-40B4-BE49-F238E27FC236}">
                      <a16:creationId xmlns:a16="http://schemas.microsoft.com/office/drawing/2014/main" id="{57DD7115-9D49-469B-BF65-79198908E871}"/>
                    </a:ext>
                  </a:extLst>
                </p:cNvPr>
                <p:cNvSpPr/>
                <p:nvPr/>
              </p:nvSpPr>
              <p:spPr>
                <a:xfrm>
                  <a:off x="8216335" y="2157393"/>
                  <a:ext cx="216024" cy="181639"/>
                </a:xfrm>
                <a:prstGeom prst="flowChartConnector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Flussdiagramm: Verbinder 27">
                  <a:extLst>
                    <a:ext uri="{FF2B5EF4-FFF2-40B4-BE49-F238E27FC236}">
                      <a16:creationId xmlns:a16="http://schemas.microsoft.com/office/drawing/2014/main" id="{6558B7C3-96AC-4C18-A282-E9F25F56C9AA}"/>
                    </a:ext>
                  </a:extLst>
                </p:cNvPr>
                <p:cNvSpPr/>
                <p:nvPr/>
              </p:nvSpPr>
              <p:spPr>
                <a:xfrm>
                  <a:off x="6515042" y="1637085"/>
                  <a:ext cx="216024" cy="181639"/>
                </a:xfrm>
                <a:prstGeom prst="flowChartConnector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Sprechblase: rechteckig 29">
                <a:extLst>
                  <a:ext uri="{FF2B5EF4-FFF2-40B4-BE49-F238E27FC236}">
                    <a16:creationId xmlns:a16="http://schemas.microsoft.com/office/drawing/2014/main" id="{4A831A39-AB5E-498F-8A3E-45D1AF878CEC}"/>
                  </a:ext>
                </a:extLst>
              </p:cNvPr>
              <p:cNvSpPr/>
              <p:nvPr/>
            </p:nvSpPr>
            <p:spPr>
              <a:xfrm>
                <a:off x="6552169" y="1119070"/>
                <a:ext cx="876482" cy="383905"/>
              </a:xfrm>
              <a:prstGeom prst="wedgeRectCallout">
                <a:avLst>
                  <a:gd name="adj1" fmla="val -36996"/>
                  <a:gd name="adj2" fmla="val 7591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딜러</a:t>
                </a:r>
              </a:p>
            </p:txBody>
          </p:sp>
          <p:sp>
            <p:nvSpPr>
              <p:cNvPr id="31" name="Sprechblase: rechteckig 30">
                <a:extLst>
                  <a:ext uri="{FF2B5EF4-FFF2-40B4-BE49-F238E27FC236}">
                    <a16:creationId xmlns:a16="http://schemas.microsoft.com/office/drawing/2014/main" id="{44E9A819-E66B-462A-B812-6488E65CA96A}"/>
                  </a:ext>
                </a:extLst>
              </p:cNvPr>
              <p:cNvSpPr/>
              <p:nvPr/>
            </p:nvSpPr>
            <p:spPr>
              <a:xfrm>
                <a:off x="7757790" y="1502975"/>
                <a:ext cx="1226947" cy="435101"/>
              </a:xfrm>
              <a:prstGeom prst="wedgeRectCallout">
                <a:avLst>
                  <a:gd name="adj1" fmla="val 4501"/>
                  <a:gd name="adj2" fmla="val 936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교육용 </a:t>
                </a:r>
                <a:r>
                  <a:rPr lang="en-US" altLang="ko-KR"/>
                  <a:t>AI</a:t>
                </a:r>
              </a:p>
              <a:p>
                <a:pPr algn="ctr"/>
                <a:r>
                  <a:rPr lang="ko-KR" altLang="en-US"/>
                  <a:t>또는 사용자 </a:t>
                </a:r>
              </a:p>
            </p:txBody>
          </p:sp>
          <p:sp>
            <p:nvSpPr>
              <p:cNvPr id="32" name="Sprechblase: rechteckig 31">
                <a:extLst>
                  <a:ext uri="{FF2B5EF4-FFF2-40B4-BE49-F238E27FC236}">
                    <a16:creationId xmlns:a16="http://schemas.microsoft.com/office/drawing/2014/main" id="{C34C206E-BE51-4BD3-BC0F-4EE4B561EE9F}"/>
                  </a:ext>
                </a:extLst>
              </p:cNvPr>
              <p:cNvSpPr/>
              <p:nvPr/>
            </p:nvSpPr>
            <p:spPr>
              <a:xfrm>
                <a:off x="4879149" y="1568254"/>
                <a:ext cx="993022" cy="383905"/>
              </a:xfrm>
              <a:prstGeom prst="wedgeRectCallout">
                <a:avLst>
                  <a:gd name="adj1" fmla="val -36996"/>
                  <a:gd name="adj2" fmla="val 7591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강화학습 </a:t>
                </a:r>
                <a:r>
                  <a:rPr lang="en-US" altLang="ko-KR"/>
                  <a:t>AI</a:t>
                </a:r>
                <a:endParaRPr lang="ko-KR" altLang="en-US"/>
              </a:p>
            </p:txBody>
          </p:sp>
          <p:sp>
            <p:nvSpPr>
              <p:cNvPr id="33" name="Sprechblase: rechteckig 32">
                <a:extLst>
                  <a:ext uri="{FF2B5EF4-FFF2-40B4-BE49-F238E27FC236}">
                    <a16:creationId xmlns:a16="http://schemas.microsoft.com/office/drawing/2014/main" id="{A6782280-D0F9-450C-9010-3F86E5F0EEAE}"/>
                  </a:ext>
                </a:extLst>
              </p:cNvPr>
              <p:cNvSpPr/>
              <p:nvPr/>
            </p:nvSpPr>
            <p:spPr>
              <a:xfrm>
                <a:off x="5202601" y="2963831"/>
                <a:ext cx="1123115" cy="383905"/>
              </a:xfrm>
              <a:prstGeom prst="wedgeRectCallout">
                <a:avLst>
                  <a:gd name="adj1" fmla="val 63577"/>
                  <a:gd name="adj2" fmla="val -3814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추가 가능한 플레이어</a:t>
                </a:r>
              </a:p>
            </p:txBody>
          </p:sp>
        </p:grp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0F7CD9A8-AD30-4D15-AB06-D89E033BF1CF}"/>
                </a:ext>
              </a:extLst>
            </p:cNvPr>
            <p:cNvSpPr/>
            <p:nvPr/>
          </p:nvSpPr>
          <p:spPr>
            <a:xfrm>
              <a:off x="6131096" y="2265689"/>
              <a:ext cx="216024" cy="3046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52CD8A7-14BD-4F35-8189-F6DD6B07F30C}"/>
                </a:ext>
              </a:extLst>
            </p:cNvPr>
            <p:cNvSpPr/>
            <p:nvPr/>
          </p:nvSpPr>
          <p:spPr>
            <a:xfrm>
              <a:off x="6490787" y="2265689"/>
              <a:ext cx="216024" cy="3046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054673EE-CB9C-4048-828A-4B69E198F8A9}"/>
                </a:ext>
              </a:extLst>
            </p:cNvPr>
            <p:cNvSpPr/>
            <p:nvPr/>
          </p:nvSpPr>
          <p:spPr>
            <a:xfrm>
              <a:off x="6835731" y="2262575"/>
              <a:ext cx="216024" cy="3046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C1A0D4C6-3E60-4229-958E-F8AF6D687A74}"/>
                </a:ext>
              </a:extLst>
            </p:cNvPr>
            <p:cNvSpPr/>
            <p:nvPr/>
          </p:nvSpPr>
          <p:spPr>
            <a:xfrm>
              <a:off x="4526491" y="2345992"/>
              <a:ext cx="216024" cy="3046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011CD0D8-6400-451C-A1BF-1693743413F0}"/>
                </a:ext>
              </a:extLst>
            </p:cNvPr>
            <p:cNvSpPr/>
            <p:nvPr/>
          </p:nvSpPr>
          <p:spPr>
            <a:xfrm>
              <a:off x="4468644" y="2395949"/>
              <a:ext cx="216024" cy="3046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486C2188-93E4-4D9B-A677-EA543B3E5165}"/>
                </a:ext>
              </a:extLst>
            </p:cNvPr>
            <p:cNvSpPr/>
            <p:nvPr/>
          </p:nvSpPr>
          <p:spPr>
            <a:xfrm>
              <a:off x="8575803" y="2300069"/>
              <a:ext cx="216024" cy="3046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840AA5D6-0FE6-4978-9D50-CB0F40522821}"/>
                </a:ext>
              </a:extLst>
            </p:cNvPr>
            <p:cNvSpPr/>
            <p:nvPr/>
          </p:nvSpPr>
          <p:spPr>
            <a:xfrm>
              <a:off x="8517237" y="2363338"/>
              <a:ext cx="216024" cy="3046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Pfeil: nach oben 43">
            <a:extLst>
              <a:ext uri="{FF2B5EF4-FFF2-40B4-BE49-F238E27FC236}">
                <a16:creationId xmlns:a16="http://schemas.microsoft.com/office/drawing/2014/main" id="{AADA1E59-FF79-406B-A381-F518CD5AE1C1}"/>
              </a:ext>
            </a:extLst>
          </p:cNvPr>
          <p:cNvSpPr/>
          <p:nvPr/>
        </p:nvSpPr>
        <p:spPr>
          <a:xfrm>
            <a:off x="8174660" y="2604711"/>
            <a:ext cx="100807" cy="1595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Pfeil: nach unten 44">
            <a:extLst>
              <a:ext uri="{FF2B5EF4-FFF2-40B4-BE49-F238E27FC236}">
                <a16:creationId xmlns:a16="http://schemas.microsoft.com/office/drawing/2014/main" id="{CCE28AF0-B066-4BC5-AABF-F75B9E0F83E6}"/>
              </a:ext>
            </a:extLst>
          </p:cNvPr>
          <p:cNvSpPr/>
          <p:nvPr/>
        </p:nvSpPr>
        <p:spPr>
          <a:xfrm>
            <a:off x="8337539" y="2629667"/>
            <a:ext cx="80087" cy="159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Sprechblase: rechteckig 45">
            <a:extLst>
              <a:ext uri="{FF2B5EF4-FFF2-40B4-BE49-F238E27FC236}">
                <a16:creationId xmlns:a16="http://schemas.microsoft.com/office/drawing/2014/main" id="{7B43D9C4-F148-4CB2-97B2-409AE7FF8C0F}"/>
              </a:ext>
            </a:extLst>
          </p:cNvPr>
          <p:cNvSpPr/>
          <p:nvPr/>
        </p:nvSpPr>
        <p:spPr>
          <a:xfrm>
            <a:off x="7808544" y="3102861"/>
            <a:ext cx="1014892" cy="454113"/>
          </a:xfrm>
          <a:prstGeom prst="wedgeRectCallout">
            <a:avLst>
              <a:gd name="adj1" fmla="val 5056"/>
              <a:gd name="adj2" fmla="val -985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 베팅 금액 조절</a:t>
            </a:r>
          </a:p>
        </p:txBody>
      </p:sp>
      <p:sp>
        <p:nvSpPr>
          <p:cNvPr id="17" name="Rechteck 38">
            <a:extLst>
              <a:ext uri="{FF2B5EF4-FFF2-40B4-BE49-F238E27FC236}">
                <a16:creationId xmlns:a16="http://schemas.microsoft.com/office/drawing/2014/main" id="{1A3621C2-023D-4F33-A4BA-6C5E55F85B60}"/>
              </a:ext>
            </a:extLst>
          </p:cNvPr>
          <p:cNvSpPr/>
          <p:nvPr/>
        </p:nvSpPr>
        <p:spPr>
          <a:xfrm>
            <a:off x="5752614" y="2262599"/>
            <a:ext cx="216024" cy="304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Rechteck 38">
            <a:extLst>
              <a:ext uri="{FF2B5EF4-FFF2-40B4-BE49-F238E27FC236}">
                <a16:creationId xmlns:a16="http://schemas.microsoft.com/office/drawing/2014/main" id="{EAFE6D2B-87C1-4B49-9FC5-79A0F6D4723C}"/>
              </a:ext>
            </a:extLst>
          </p:cNvPr>
          <p:cNvSpPr/>
          <p:nvPr/>
        </p:nvSpPr>
        <p:spPr>
          <a:xfrm>
            <a:off x="7181364" y="2262599"/>
            <a:ext cx="216024" cy="304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2.2 </a:t>
            </a:r>
            <a:r>
              <a:rPr lang="ko-KR" altLang="en-US"/>
              <a:t>사용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962" y="981075"/>
            <a:ext cx="8356076" cy="489585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ko-KR" altLang="en-US">
                <a:latin typeface="맑은 고딕"/>
                <a:ea typeface="맑은 고딕"/>
              </a:rPr>
              <a:t>사용자와 </a:t>
            </a:r>
            <a:r>
              <a:rPr lang="en-US" altLang="ko-KR">
                <a:latin typeface="맑은 고딕"/>
                <a:ea typeface="맑은 고딕"/>
              </a:rPr>
              <a:t>AI </a:t>
            </a:r>
            <a:r>
              <a:rPr lang="ko-KR" altLang="en-US">
                <a:latin typeface="맑은 고딕"/>
                <a:ea typeface="맑은 고딕"/>
              </a:rPr>
              <a:t>플레이어가 </a:t>
            </a:r>
            <a:r>
              <a:rPr lang="en-US" altLang="ko-KR">
                <a:latin typeface="맑은 고딕"/>
                <a:ea typeface="맑은 고딕"/>
              </a:rPr>
              <a:t>1:1 </a:t>
            </a:r>
            <a:r>
              <a:rPr lang="ko-KR" altLang="en-US">
                <a:latin typeface="맑은 고딕"/>
                <a:ea typeface="맑은 고딕"/>
              </a:rPr>
              <a:t>포커 게임 진행이 가능하다</a:t>
            </a:r>
            <a:r>
              <a:rPr lang="en-US" altLang="ko-KR">
                <a:latin typeface="맑은 고딕"/>
                <a:ea typeface="맑은 고딕"/>
              </a:rPr>
              <a:t>. </a:t>
            </a:r>
            <a:r>
              <a:rPr lang="en-US">
                <a:cs typeface="+mj-ea"/>
              </a:rPr>
              <a:t>AI </a:t>
            </a:r>
            <a:r>
              <a:rPr lang="ko-KR" altLang="en-US">
                <a:latin typeface="맑은 고딕"/>
                <a:ea typeface="맑은 고딕"/>
                <a:cs typeface="+mj-ea"/>
              </a:rPr>
              <a:t>플레이어를 추가해 다수의 </a:t>
            </a:r>
            <a:r>
              <a:rPr lang="en-US">
                <a:cs typeface="+mj-ea"/>
              </a:rPr>
              <a:t>AI </a:t>
            </a:r>
            <a:r>
              <a:rPr lang="ko-KR" altLang="en-US">
                <a:latin typeface="맑은 고딕"/>
                <a:ea typeface="맑은 고딕"/>
                <a:cs typeface="+mj-ea"/>
              </a:rPr>
              <a:t>플레이어와 사용자가 포커 게임을 진행할 수 있다</a:t>
            </a:r>
            <a:r>
              <a:rPr lang="en-US">
                <a:cs typeface="+mj-ea"/>
              </a:rPr>
              <a:t>.</a:t>
            </a:r>
          </a:p>
          <a:p>
            <a:endParaRPr lang="en-US" altLang="ko-KR"/>
          </a:p>
          <a:p>
            <a:r>
              <a:rPr lang="ko-KR" altLang="en-US">
                <a:latin typeface="맑은 고딕"/>
                <a:ea typeface="맑은 고딕"/>
              </a:rPr>
              <a:t>AI 플레이어를 강화학습 이후 </a:t>
            </a:r>
            <a:r>
              <a:rPr lang="en-US" altLang="ko-KR">
                <a:latin typeface="맑은 고딕"/>
                <a:ea typeface="맑은 고딕"/>
              </a:rPr>
              <a:t>AI </a:t>
            </a:r>
            <a:r>
              <a:rPr lang="ko-KR" altLang="en-US">
                <a:latin typeface="맑은 고딕"/>
                <a:ea typeface="맑은 고딕"/>
              </a:rPr>
              <a:t>또는 강화학습 이전 </a:t>
            </a:r>
            <a:r>
              <a:rPr lang="en-US" altLang="ko-KR">
                <a:latin typeface="맑은 고딕"/>
                <a:ea typeface="맑은 고딕"/>
              </a:rPr>
              <a:t>AI</a:t>
            </a:r>
            <a:r>
              <a:rPr lang="ko-KR" altLang="en-US" err="1">
                <a:latin typeface="맑은 고딕"/>
                <a:ea typeface="맑은 고딕"/>
              </a:rPr>
              <a:t>를</a:t>
            </a:r>
            <a:r>
              <a:rPr lang="ko-KR" altLang="en-US">
                <a:latin typeface="맑은 고딕"/>
                <a:ea typeface="맑은 고딕"/>
              </a:rPr>
              <a:t> 선택해서 플레이할 수 있다</a:t>
            </a:r>
            <a:r>
              <a:rPr lang="en-US" altLang="ko-KR">
                <a:latin typeface="맑은 고딕"/>
                <a:ea typeface="맑은 고딕"/>
              </a:rPr>
              <a:t>. </a:t>
            </a:r>
            <a:r>
              <a:rPr lang="ko-KR" altLang="en-US">
                <a:latin typeface="맑은 고딕"/>
                <a:ea typeface="맑은 고딕"/>
              </a:rPr>
              <a:t>즉</a:t>
            </a:r>
            <a:r>
              <a:rPr lang="en-US" altLang="ko-KR">
                <a:latin typeface="맑은 고딕"/>
                <a:ea typeface="맑은 고딕"/>
              </a:rPr>
              <a:t>, </a:t>
            </a:r>
            <a:r>
              <a:rPr lang="ko-KR" altLang="en-US">
                <a:latin typeface="맑은 고딕"/>
                <a:ea typeface="맑은 고딕"/>
              </a:rPr>
              <a:t>사용자가 </a:t>
            </a:r>
            <a:r>
              <a:rPr lang="en-US" altLang="ko-KR">
                <a:latin typeface="맑은 고딕"/>
                <a:ea typeface="맑은 고딕"/>
              </a:rPr>
              <a:t>AI</a:t>
            </a:r>
            <a:r>
              <a:rPr lang="ko-KR" altLang="en-US">
                <a:latin typeface="맑은 고딕"/>
                <a:ea typeface="맑은 고딕"/>
              </a:rPr>
              <a:t> 난이도를 설정할 수 있다</a:t>
            </a:r>
            <a:r>
              <a:rPr lang="en-US" altLang="ko-KR">
                <a:latin typeface="맑은 고딕"/>
                <a:ea typeface="맑은 고딕"/>
              </a:rPr>
              <a:t>.</a:t>
            </a:r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ko-KR" altLang="en-US">
              <a:latin typeface="맑은 고딕"/>
              <a:ea typeface="맑은 고딕"/>
            </a:endParaRPr>
          </a:p>
          <a:p>
            <a:r>
              <a:rPr lang="ko-KR" altLang="en-US">
                <a:latin typeface="맑은 고딕"/>
                <a:ea typeface="맑은 고딕"/>
              </a:rPr>
              <a:t>특정 횟수만큼 게임을 진행하거나 사용자나 </a:t>
            </a:r>
            <a:r>
              <a:rPr lang="en-US" altLang="ko-KR">
                <a:latin typeface="맑은 고딕"/>
                <a:ea typeface="맑은 고딕"/>
              </a:rPr>
              <a:t>AI </a:t>
            </a:r>
            <a:r>
              <a:rPr lang="ko-KR" altLang="en-US">
                <a:latin typeface="맑은 고딕"/>
                <a:ea typeface="맑은 고딕"/>
              </a:rPr>
              <a:t>플레이어 잔고가 </a:t>
            </a:r>
            <a:r>
              <a:rPr lang="en-US" altLang="ko-KR">
                <a:latin typeface="맑은 고딕"/>
                <a:ea typeface="맑은 고딕"/>
              </a:rPr>
              <a:t>0</a:t>
            </a:r>
            <a:r>
              <a:rPr lang="ko-KR" altLang="en-US">
                <a:latin typeface="맑은 고딕"/>
                <a:ea typeface="맑은 고딕"/>
              </a:rPr>
              <a:t>이 되면 게임이 완전히 종료된다</a:t>
            </a:r>
            <a:r>
              <a:rPr lang="en-US" altLang="ko-KR">
                <a:latin typeface="맑은 고딕"/>
                <a:ea typeface="맑은 고딕"/>
              </a:rPr>
              <a:t>. </a:t>
            </a:r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/>
          </a:p>
          <a:p>
            <a:r>
              <a:rPr lang="en-US" altLang="ko-KR">
                <a:latin typeface="맑은 고딕"/>
                <a:ea typeface="맑은 고딕"/>
              </a:rPr>
              <a:t>AI</a:t>
            </a:r>
            <a:r>
              <a:rPr lang="ko-KR" altLang="en-US">
                <a:latin typeface="맑은 고딕"/>
                <a:ea typeface="맑은 고딕"/>
              </a:rPr>
              <a:t> 플레이어가 </a:t>
            </a:r>
            <a:r>
              <a:rPr lang="ko-KR" altLang="en-US" err="1">
                <a:latin typeface="맑은 고딕"/>
                <a:ea typeface="맑은 고딕"/>
              </a:rPr>
              <a:t>정석적인</a:t>
            </a:r>
            <a:r>
              <a:rPr lang="ko-KR" altLang="en-US">
                <a:latin typeface="맑은 고딕"/>
                <a:ea typeface="맑은 고딕"/>
              </a:rPr>
              <a:t> 플레이 패턴을 벗어난 행동을 하기 때문에 다른 사람과 포커를 하는 듯한 재미를 느낄 수 있다</a:t>
            </a:r>
            <a:r>
              <a:rPr lang="en-US" altLang="ko-KR">
                <a:latin typeface="맑은 고딕"/>
                <a:ea typeface="맑은 고딕"/>
              </a:rPr>
              <a:t>. </a:t>
            </a:r>
          </a:p>
          <a:p>
            <a:pPr marL="0" indent="0">
              <a:buNone/>
            </a:pPr>
            <a:r>
              <a:rPr lang="en-US" altLang="ko-KR">
                <a:latin typeface="맑은 고딕"/>
                <a:ea typeface="맑은 고딕"/>
              </a:rPr>
              <a:t>  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02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맑은 고딕"/>
                <a:ea typeface="맑은 고딕"/>
              </a:rPr>
              <a:t>2.3 </a:t>
            </a:r>
            <a:r>
              <a:rPr lang="ko-KR" altLang="en-US">
                <a:latin typeface="맑은 고딕"/>
                <a:ea typeface="맑은 고딕"/>
              </a:rPr>
              <a:t>적용 기법 및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latin typeface="맑은 고딕"/>
                <a:ea typeface="맑은 고딕"/>
              </a:rPr>
              <a:t>에이전트의 상태가치 </a:t>
            </a:r>
            <a:r>
              <a:rPr lang="en-US" altLang="ko-KR">
                <a:latin typeface="맑은 고딕"/>
                <a:ea typeface="맑은 고딕"/>
              </a:rPr>
              <a:t>/ </a:t>
            </a:r>
            <a:r>
              <a:rPr lang="ko-KR" altLang="en-US">
                <a:latin typeface="맑은 고딕"/>
                <a:ea typeface="맑은 고딕"/>
              </a:rPr>
              <a:t>행동가치 판단</a:t>
            </a:r>
            <a:endParaRPr lang="en-US" altLang="ko-KR">
              <a:latin typeface="맑은 고딕"/>
              <a:ea typeface="맑은 고딕"/>
            </a:endParaRP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4B4BF5DE-3370-4DCE-AA50-E68C601EC9EF}"/>
              </a:ext>
            </a:extLst>
          </p:cNvPr>
          <p:cNvGrpSpPr/>
          <p:nvPr/>
        </p:nvGrpSpPr>
        <p:grpSpPr>
          <a:xfrm>
            <a:off x="251520" y="1728585"/>
            <a:ext cx="6772729" cy="3400830"/>
            <a:chOff x="1185636" y="1684354"/>
            <a:chExt cx="6772729" cy="3400830"/>
          </a:xfrm>
        </p:grpSpPr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13C46E41-B582-467F-8A05-C870353DDF73}"/>
                </a:ext>
              </a:extLst>
            </p:cNvPr>
            <p:cNvSpPr/>
            <p:nvPr/>
          </p:nvSpPr>
          <p:spPr>
            <a:xfrm>
              <a:off x="3038220" y="1684354"/>
              <a:ext cx="2989004" cy="5669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핸드</a:t>
              </a:r>
              <a:r>
                <a:rPr lang="en-US" altLang="ko-KR"/>
                <a:t> </a:t>
              </a:r>
              <a:r>
                <a:rPr lang="ko-KR" altLang="en-US"/>
                <a:t>순위</a:t>
              </a:r>
              <a:r>
                <a:rPr lang="en-US" altLang="ko-KR"/>
                <a:t>, </a:t>
              </a:r>
              <a:r>
                <a:rPr lang="ko-KR" altLang="en-US" err="1"/>
                <a:t>팟</a:t>
              </a:r>
              <a:r>
                <a:rPr lang="ko-KR" altLang="en-US"/>
                <a:t> 오즈</a:t>
              </a:r>
              <a:r>
                <a:rPr lang="en-US" altLang="ko-KR"/>
                <a:t>, </a:t>
              </a:r>
              <a:r>
                <a:rPr lang="ko-KR" altLang="en-US" err="1"/>
                <a:t>공유패</a:t>
              </a:r>
              <a:r>
                <a:rPr lang="en-US" altLang="ko-KR"/>
                <a:t>, </a:t>
              </a:r>
              <a:r>
                <a:rPr lang="ko-KR" altLang="en-US"/>
                <a:t>상대 </a:t>
              </a:r>
              <a:r>
                <a:rPr lang="ko-KR" altLang="en-US" err="1"/>
                <a:t>레이즈</a:t>
              </a:r>
              <a:endParaRPr lang="ko-KR" altLang="en-US"/>
            </a:p>
          </p:txBody>
        </p: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487679FF-CB74-4166-B77B-2BC5224C15E2}"/>
                </a:ext>
              </a:extLst>
            </p:cNvPr>
            <p:cNvGrpSpPr/>
            <p:nvPr/>
          </p:nvGrpSpPr>
          <p:grpSpPr>
            <a:xfrm>
              <a:off x="1185636" y="3029579"/>
              <a:ext cx="3168352" cy="2055605"/>
              <a:chOff x="1185636" y="2612124"/>
              <a:chExt cx="3168352" cy="2055605"/>
            </a:xfrm>
          </p:grpSpPr>
          <p:sp>
            <p:nvSpPr>
              <p:cNvPr id="30" name="Rechteck: abgerundete Ecken 29">
                <a:extLst>
                  <a:ext uri="{FF2B5EF4-FFF2-40B4-BE49-F238E27FC236}">
                    <a16:creationId xmlns:a16="http://schemas.microsoft.com/office/drawing/2014/main" id="{AF3FBA7A-B686-415D-882B-7C6B7337B8D2}"/>
                  </a:ext>
                </a:extLst>
              </p:cNvPr>
              <p:cNvSpPr/>
              <p:nvPr/>
            </p:nvSpPr>
            <p:spPr>
              <a:xfrm>
                <a:off x="1905716" y="2612124"/>
                <a:ext cx="1728192" cy="5669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정석 플레이</a:t>
                </a:r>
              </a:p>
            </p:txBody>
          </p:sp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5584C131-4C33-4CD5-B004-24D48F220555}"/>
                  </a:ext>
                </a:extLst>
              </p:cNvPr>
              <p:cNvSpPr/>
              <p:nvPr/>
            </p:nvSpPr>
            <p:spPr>
              <a:xfrm>
                <a:off x="1185636" y="4017574"/>
                <a:ext cx="720080" cy="64807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콜</a:t>
                </a:r>
              </a:p>
            </p:txBody>
          </p:sp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1EE0EACB-C9EF-4D4B-8DC5-73520983AA00}"/>
                  </a:ext>
                </a:extLst>
              </p:cNvPr>
              <p:cNvSpPr/>
              <p:nvPr/>
            </p:nvSpPr>
            <p:spPr>
              <a:xfrm>
                <a:off x="2263768" y="4017574"/>
                <a:ext cx="1012087" cy="64807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레이즈</a:t>
                </a:r>
              </a:p>
            </p:txBody>
          </p:sp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ECB634C7-9BA5-4E64-8481-C5749F2F7B94}"/>
                  </a:ext>
                </a:extLst>
              </p:cNvPr>
              <p:cNvSpPr/>
              <p:nvPr/>
            </p:nvSpPr>
            <p:spPr>
              <a:xfrm>
                <a:off x="3633908" y="4019657"/>
                <a:ext cx="720080" cy="64807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err="1"/>
                  <a:t>폴드</a:t>
                </a:r>
                <a:endParaRPr lang="ko-KR" altLang="en-US"/>
              </a:p>
            </p:txBody>
          </p: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D29A3CBD-8CEB-410B-98DA-B2B989CD95FC}"/>
                  </a:ext>
                </a:extLst>
              </p:cNvPr>
              <p:cNvCxnSpPr/>
              <p:nvPr/>
            </p:nvCxnSpPr>
            <p:spPr>
              <a:xfrm flipH="1">
                <a:off x="1691680" y="3179060"/>
                <a:ext cx="1078132" cy="8385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mit Pfeil 38">
                <a:extLst>
                  <a:ext uri="{FF2B5EF4-FFF2-40B4-BE49-F238E27FC236}">
                    <a16:creationId xmlns:a16="http://schemas.microsoft.com/office/drawing/2014/main" id="{8A7C2F0F-72AC-446A-862F-8F0DB69821DD}"/>
                  </a:ext>
                </a:extLst>
              </p:cNvPr>
              <p:cNvCxnSpPr>
                <a:cxnSpLocks/>
                <a:stCxn id="30" idx="2"/>
                <a:endCxn id="33" idx="0"/>
              </p:cNvCxnSpPr>
              <p:nvPr/>
            </p:nvCxnSpPr>
            <p:spPr>
              <a:xfrm>
                <a:off x="2769812" y="3179060"/>
                <a:ext cx="0" cy="8385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41">
                <a:extLst>
                  <a:ext uri="{FF2B5EF4-FFF2-40B4-BE49-F238E27FC236}">
                    <a16:creationId xmlns:a16="http://schemas.microsoft.com/office/drawing/2014/main" id="{B48A8455-5ECD-46CA-A7DB-E3148DBDBA31}"/>
                  </a:ext>
                </a:extLst>
              </p:cNvPr>
              <p:cNvCxnSpPr>
                <a:cxnSpLocks/>
                <a:stCxn id="30" idx="2"/>
              </p:cNvCxnSpPr>
              <p:nvPr/>
            </p:nvCxnSpPr>
            <p:spPr>
              <a:xfrm>
                <a:off x="2769812" y="3179060"/>
                <a:ext cx="1078132" cy="8385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909E6D27-8B57-453D-B7D2-DEB5EADF5F2F}"/>
                </a:ext>
              </a:extLst>
            </p:cNvPr>
            <p:cNvGrpSpPr/>
            <p:nvPr/>
          </p:nvGrpSpPr>
          <p:grpSpPr>
            <a:xfrm>
              <a:off x="4790013" y="3029579"/>
              <a:ext cx="3168352" cy="2055605"/>
              <a:chOff x="1185636" y="2612124"/>
              <a:chExt cx="3168352" cy="2055605"/>
            </a:xfrm>
          </p:grpSpPr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525C047B-7DAA-4EBA-8747-9FF98998C990}"/>
                  </a:ext>
                </a:extLst>
              </p:cNvPr>
              <p:cNvSpPr/>
              <p:nvPr/>
            </p:nvSpPr>
            <p:spPr>
              <a:xfrm>
                <a:off x="1905716" y="2612124"/>
                <a:ext cx="1728192" cy="5669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err="1"/>
                  <a:t>블러핑</a:t>
                </a:r>
                <a:r>
                  <a:rPr lang="ko-KR" altLang="en-US"/>
                  <a:t> 플레이</a:t>
                </a:r>
              </a:p>
            </p:txBody>
          </p:sp>
          <p:sp>
            <p:nvSpPr>
              <p:cNvPr id="59" name="Flussdiagramm: Verbinder 58">
                <a:extLst>
                  <a:ext uri="{FF2B5EF4-FFF2-40B4-BE49-F238E27FC236}">
                    <a16:creationId xmlns:a16="http://schemas.microsoft.com/office/drawing/2014/main" id="{9EF23BE9-7639-472C-9EFE-B97C41E573B9}"/>
                  </a:ext>
                </a:extLst>
              </p:cNvPr>
              <p:cNvSpPr/>
              <p:nvPr/>
            </p:nvSpPr>
            <p:spPr>
              <a:xfrm>
                <a:off x="1185636" y="4017574"/>
                <a:ext cx="720080" cy="64807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콜</a:t>
                </a:r>
              </a:p>
            </p:txBody>
          </p:sp>
          <p:sp>
            <p:nvSpPr>
              <p:cNvPr id="60" name="Flussdiagramm: Verbinder 59">
                <a:extLst>
                  <a:ext uri="{FF2B5EF4-FFF2-40B4-BE49-F238E27FC236}">
                    <a16:creationId xmlns:a16="http://schemas.microsoft.com/office/drawing/2014/main" id="{3B5FE191-F6C8-4A9B-A69A-7C1BD8666C22}"/>
                  </a:ext>
                </a:extLst>
              </p:cNvPr>
              <p:cNvSpPr/>
              <p:nvPr/>
            </p:nvSpPr>
            <p:spPr>
              <a:xfrm>
                <a:off x="2263768" y="4017574"/>
                <a:ext cx="1012087" cy="64807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레이즈</a:t>
                </a:r>
              </a:p>
            </p:txBody>
          </p:sp>
          <p:sp>
            <p:nvSpPr>
              <p:cNvPr id="61" name="Flussdiagramm: Verbinder 60">
                <a:extLst>
                  <a:ext uri="{FF2B5EF4-FFF2-40B4-BE49-F238E27FC236}">
                    <a16:creationId xmlns:a16="http://schemas.microsoft.com/office/drawing/2014/main" id="{91801F7D-AB5D-4FE0-A640-872917709374}"/>
                  </a:ext>
                </a:extLst>
              </p:cNvPr>
              <p:cNvSpPr/>
              <p:nvPr/>
            </p:nvSpPr>
            <p:spPr>
              <a:xfrm>
                <a:off x="3633908" y="4019657"/>
                <a:ext cx="720080" cy="64807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err="1"/>
                  <a:t>폴드</a:t>
                </a:r>
                <a:endParaRPr lang="ko-KR" altLang="en-US"/>
              </a:p>
            </p:txBody>
          </p:sp>
          <p:cxnSp>
            <p:nvCxnSpPr>
              <p:cNvPr id="62" name="Gerade Verbindung mit Pfeil 61">
                <a:extLst>
                  <a:ext uri="{FF2B5EF4-FFF2-40B4-BE49-F238E27FC236}">
                    <a16:creationId xmlns:a16="http://schemas.microsoft.com/office/drawing/2014/main" id="{FED60E82-0DFE-4D5D-833B-4D282E96DD86}"/>
                  </a:ext>
                </a:extLst>
              </p:cNvPr>
              <p:cNvCxnSpPr/>
              <p:nvPr/>
            </p:nvCxnSpPr>
            <p:spPr>
              <a:xfrm flipH="1">
                <a:off x="1691680" y="3179060"/>
                <a:ext cx="1078132" cy="8385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mit Pfeil 62">
                <a:extLst>
                  <a:ext uri="{FF2B5EF4-FFF2-40B4-BE49-F238E27FC236}">
                    <a16:creationId xmlns:a16="http://schemas.microsoft.com/office/drawing/2014/main" id="{D0047E38-AF09-426E-890C-94C08A77D1E4}"/>
                  </a:ext>
                </a:extLst>
              </p:cNvPr>
              <p:cNvCxnSpPr>
                <a:cxnSpLocks/>
                <a:stCxn id="58" idx="2"/>
                <a:endCxn id="60" idx="0"/>
              </p:cNvCxnSpPr>
              <p:nvPr/>
            </p:nvCxnSpPr>
            <p:spPr>
              <a:xfrm>
                <a:off x="2769812" y="3179060"/>
                <a:ext cx="0" cy="8385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mit Pfeil 63">
                <a:extLst>
                  <a:ext uri="{FF2B5EF4-FFF2-40B4-BE49-F238E27FC236}">
                    <a16:creationId xmlns:a16="http://schemas.microsoft.com/office/drawing/2014/main" id="{A2342066-6BEA-47F7-89AB-01D68300E397}"/>
                  </a:ext>
                </a:extLst>
              </p:cNvPr>
              <p:cNvCxnSpPr>
                <a:cxnSpLocks/>
                <a:stCxn id="58" idx="2"/>
              </p:cNvCxnSpPr>
              <p:nvPr/>
            </p:nvCxnSpPr>
            <p:spPr>
              <a:xfrm>
                <a:off x="2769812" y="3179060"/>
                <a:ext cx="1078132" cy="8385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E0889545-7E78-4861-A96F-AB6B08B2AA54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flipH="1">
              <a:off x="2769812" y="2251290"/>
              <a:ext cx="1762910" cy="7782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F602B153-5754-4996-8555-2DBCC5B8BD15}"/>
                </a:ext>
              </a:extLst>
            </p:cNvPr>
            <p:cNvCxnSpPr>
              <a:cxnSpLocks/>
              <a:stCxn id="29" idx="2"/>
              <a:endCxn id="58" idx="0"/>
            </p:cNvCxnSpPr>
            <p:nvPr/>
          </p:nvCxnSpPr>
          <p:spPr>
            <a:xfrm>
              <a:off x="4532722" y="2251290"/>
              <a:ext cx="1841467" cy="7782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C3BFC412-C11A-4F59-A227-9819D15F0251}"/>
              </a:ext>
            </a:extLst>
          </p:cNvPr>
          <p:cNvGrpSpPr/>
          <p:nvPr/>
        </p:nvGrpSpPr>
        <p:grpSpPr>
          <a:xfrm>
            <a:off x="6565082" y="1620574"/>
            <a:ext cx="2324748" cy="3616852"/>
            <a:chOff x="6813648" y="1620574"/>
            <a:chExt cx="2324748" cy="3616852"/>
          </a:xfrm>
        </p:grpSpPr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662574D4-A0EC-4068-8187-14BA1549220D}"/>
                </a:ext>
              </a:extLst>
            </p:cNvPr>
            <p:cNvGrpSpPr/>
            <p:nvPr/>
          </p:nvGrpSpPr>
          <p:grpSpPr>
            <a:xfrm>
              <a:off x="6813648" y="1620574"/>
              <a:ext cx="650060" cy="3616852"/>
              <a:chOff x="7504250" y="1684354"/>
              <a:chExt cx="650060" cy="3616852"/>
            </a:xfrm>
          </p:grpSpPr>
          <p:grpSp>
            <p:nvGrpSpPr>
              <p:cNvPr id="103" name="Gruppieren 102">
                <a:extLst>
                  <a:ext uri="{FF2B5EF4-FFF2-40B4-BE49-F238E27FC236}">
                    <a16:creationId xmlns:a16="http://schemas.microsoft.com/office/drawing/2014/main" id="{3E7FE59E-059E-4B95-A5F0-CE501F77C68F}"/>
                  </a:ext>
                </a:extLst>
              </p:cNvPr>
              <p:cNvGrpSpPr/>
              <p:nvPr/>
            </p:nvGrpSpPr>
            <p:grpSpPr>
              <a:xfrm>
                <a:off x="7504250" y="1684354"/>
                <a:ext cx="650060" cy="1149796"/>
                <a:chOff x="6516216" y="1684354"/>
                <a:chExt cx="1296144" cy="1240590"/>
              </a:xfrm>
            </p:grpSpPr>
            <p:cxnSp>
              <p:nvCxnSpPr>
                <p:cNvPr id="98" name="Gerader Verbinder 97">
                  <a:extLst>
                    <a:ext uri="{FF2B5EF4-FFF2-40B4-BE49-F238E27FC236}">
                      <a16:creationId xmlns:a16="http://schemas.microsoft.com/office/drawing/2014/main" id="{E75346B1-366D-4707-B370-14B6D690957C}"/>
                    </a:ext>
                  </a:extLst>
                </p:cNvPr>
                <p:cNvCxnSpPr/>
                <p:nvPr/>
              </p:nvCxnSpPr>
              <p:spPr>
                <a:xfrm>
                  <a:off x="6516216" y="1684354"/>
                  <a:ext cx="129614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Gerader Verbinder 98">
                  <a:extLst>
                    <a:ext uri="{FF2B5EF4-FFF2-40B4-BE49-F238E27FC236}">
                      <a16:creationId xmlns:a16="http://schemas.microsoft.com/office/drawing/2014/main" id="{98838DDF-9BF4-43FC-8A1D-88931480B5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2360" y="1684354"/>
                  <a:ext cx="0" cy="124059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Gerader Verbinder 99">
                  <a:extLst>
                    <a:ext uri="{FF2B5EF4-FFF2-40B4-BE49-F238E27FC236}">
                      <a16:creationId xmlns:a16="http://schemas.microsoft.com/office/drawing/2014/main" id="{7F43DB0E-7815-43DA-BD45-3F7F0DBDF6F8}"/>
                    </a:ext>
                  </a:extLst>
                </p:cNvPr>
                <p:cNvCxnSpPr/>
                <p:nvPr/>
              </p:nvCxnSpPr>
              <p:spPr>
                <a:xfrm>
                  <a:off x="6516216" y="2924944"/>
                  <a:ext cx="129614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uppieren 103">
                <a:extLst>
                  <a:ext uri="{FF2B5EF4-FFF2-40B4-BE49-F238E27FC236}">
                    <a16:creationId xmlns:a16="http://schemas.microsoft.com/office/drawing/2014/main" id="{86B7C20E-2052-48DE-B033-A654C19EB814}"/>
                  </a:ext>
                </a:extLst>
              </p:cNvPr>
              <p:cNvGrpSpPr/>
              <p:nvPr/>
            </p:nvGrpSpPr>
            <p:grpSpPr>
              <a:xfrm>
                <a:off x="7504250" y="3029579"/>
                <a:ext cx="650060" cy="2271627"/>
                <a:chOff x="6516216" y="1684354"/>
                <a:chExt cx="1296144" cy="1240590"/>
              </a:xfrm>
            </p:grpSpPr>
            <p:cxnSp>
              <p:nvCxnSpPr>
                <p:cNvPr id="105" name="Gerader Verbinder 104">
                  <a:extLst>
                    <a:ext uri="{FF2B5EF4-FFF2-40B4-BE49-F238E27FC236}">
                      <a16:creationId xmlns:a16="http://schemas.microsoft.com/office/drawing/2014/main" id="{7A6824DA-36B2-4D60-AE2C-5AECE3A2C524}"/>
                    </a:ext>
                  </a:extLst>
                </p:cNvPr>
                <p:cNvCxnSpPr/>
                <p:nvPr/>
              </p:nvCxnSpPr>
              <p:spPr>
                <a:xfrm>
                  <a:off x="6516216" y="1684354"/>
                  <a:ext cx="129614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Gerader Verbinder 105">
                  <a:extLst>
                    <a:ext uri="{FF2B5EF4-FFF2-40B4-BE49-F238E27FC236}">
                      <a16:creationId xmlns:a16="http://schemas.microsoft.com/office/drawing/2014/main" id="{9349D249-6677-428E-9B51-9C8C567BC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2360" y="1684354"/>
                  <a:ext cx="0" cy="124059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Gerader Verbinder 106">
                  <a:extLst>
                    <a:ext uri="{FF2B5EF4-FFF2-40B4-BE49-F238E27FC236}">
                      <a16:creationId xmlns:a16="http://schemas.microsoft.com/office/drawing/2014/main" id="{6EDC948C-E3FA-4DBA-A11D-16C5AE17DB25}"/>
                    </a:ext>
                  </a:extLst>
                </p:cNvPr>
                <p:cNvCxnSpPr/>
                <p:nvPr/>
              </p:nvCxnSpPr>
              <p:spPr>
                <a:xfrm>
                  <a:off x="6516216" y="2924944"/>
                  <a:ext cx="129614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ECB79B72-C8C1-42BC-898E-0E2133E6B021}"/>
                </a:ext>
              </a:extLst>
            </p:cNvPr>
            <p:cNvSpPr txBox="1"/>
            <p:nvPr/>
          </p:nvSpPr>
          <p:spPr>
            <a:xfrm>
              <a:off x="7463708" y="1986664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/>
                <a:t>상태가치 판단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D94D0FE5-540C-4DF2-9FA1-0E422490F57B}"/>
                </a:ext>
              </a:extLst>
            </p:cNvPr>
            <p:cNvSpPr txBox="1"/>
            <p:nvPr/>
          </p:nvSpPr>
          <p:spPr>
            <a:xfrm>
              <a:off x="7486982" y="3849948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/>
                <a:t>행동가치 판단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660034"/>
      </p:ext>
    </p:extLst>
  </p:cSld>
  <p:clrMapOvr>
    <a:masterClrMapping/>
  </p:clrMapOvr>
</p:sld>
</file>

<file path=ppt/theme/theme1.xml><?xml version="1.0" encoding="utf-8"?>
<a:theme xmlns:a="http://schemas.openxmlformats.org/drawingml/2006/main" name="나눔스퀘어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A98A048872C3948A241C9F78A0C8620" ma:contentTypeVersion="10" ma:contentTypeDescription="새 문서를 만듭니다." ma:contentTypeScope="" ma:versionID="115604c0031fca725d085d565dba7dd3">
  <xsd:schema xmlns:xsd="http://www.w3.org/2001/XMLSchema" xmlns:xs="http://www.w3.org/2001/XMLSchema" xmlns:p="http://schemas.microsoft.com/office/2006/metadata/properties" xmlns:ns3="858ca0cb-d398-4025-94a1-5031ba223d5f" targetNamespace="http://schemas.microsoft.com/office/2006/metadata/properties" ma:root="true" ma:fieldsID="8cf1389178134b8993bc9da7f87f0474" ns3:_="">
    <xsd:import namespace="858ca0cb-d398-4025-94a1-5031ba223d5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ca0cb-d398-4025-94a1-5031ba223d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47F58F-461B-4EC0-AF8C-C5F5CA8ABC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ca0cb-d398-4025-94a1-5031ba223d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4A1AF6-9DE8-4494-916D-1D64399CE1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151FCD4-BBB8-4944-B0A1-0C51A39E38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고석훈 강의서식1</Template>
  <Application>Microsoft Office PowerPoint</Application>
  <PresentationFormat>On-screen Show (4:3)</PresentationFormat>
  <Slides>15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나눔스퀘어 테마</vt:lpstr>
      <vt:lpstr>블러핑 가능한 강화학습 기반 인공지능 포커게임 구현</vt:lpstr>
      <vt:lpstr>목차</vt:lpstr>
      <vt:lpstr>1. 서론</vt:lpstr>
      <vt:lpstr>1.1 배경</vt:lpstr>
      <vt:lpstr>1.2 프로젝트 내용</vt:lpstr>
      <vt:lpstr>2. 본론</vt:lpstr>
      <vt:lpstr>2.1 시스템/GUI 구성</vt:lpstr>
      <vt:lpstr>2.2 사용 사례</vt:lpstr>
      <vt:lpstr>2.3 적용 기법 및 기술</vt:lpstr>
      <vt:lpstr>2.3 적용 기법 및 기술</vt:lpstr>
      <vt:lpstr>2.4 핵심 연구/개발 과제</vt:lpstr>
      <vt:lpstr>2.5 업무 분담/일정 계획</vt:lpstr>
      <vt:lpstr>3. 결론</vt:lpstr>
      <vt:lpstr>3.1 달성 목표</vt:lpstr>
      <vt:lpstr>3.2 프로젝트의 의의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2장. C++ 구문법 및 의미론과 프로그래밍 개발과정</dc:title>
  <dc:creator>고석훈</dc:creator>
  <cp:revision>2</cp:revision>
  <cp:lastPrinted>2019-01-07T04:06:59Z</cp:lastPrinted>
  <dcterms:created xsi:type="dcterms:W3CDTF">1995-11-15T14:37:07Z</dcterms:created>
  <dcterms:modified xsi:type="dcterms:W3CDTF">2020-03-31T14:10:05Z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0x0101003A98A048872C3948A241C9F78A0C8620</vt:lpwstr>
  </property>
</Properties>
</file>