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70" r:id="rId4"/>
    <p:sldId id="269" r:id="rId5"/>
    <p:sldId id="273" r:id="rId6"/>
    <p:sldId id="271" r:id="rId7"/>
    <p:sldId id="272" r:id="rId8"/>
    <p:sldId id="259" r:id="rId9"/>
    <p:sldId id="268" r:id="rId10"/>
    <p:sldId id="274" r:id="rId11"/>
    <p:sldId id="276" r:id="rId12"/>
    <p:sldId id="275" r:id="rId13"/>
    <p:sldId id="267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01" autoAdjust="0"/>
  </p:normalViewPr>
  <p:slideViewPr>
    <p:cSldViewPr>
      <p:cViewPr varScale="1">
        <p:scale>
          <a:sx n="113" d="100"/>
          <a:sy n="113" d="100"/>
        </p:scale>
        <p:origin x="155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7EB6505-5761-42D1-886E-49B4DFFA8D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kumimoji="1" sz="12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7F84786-78D2-4B0A-9B58-55C0FAF0C13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2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92D082D7-DE2E-49B8-B235-8941DAA0CE7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kumimoji="1" sz="12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57154A7D-5645-4AE0-A1D5-B727CEA112E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kumimoji="1" sz="1200"/>
            </a:lvl1pPr>
          </a:lstStyle>
          <a:p>
            <a:fld id="{1565B27D-369E-43F4-A289-EB59EA0DC7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D88D759-4417-4197-A7FC-DF4386D24F5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kumimoji="1" sz="12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40D0E26-48FE-4E7D-A687-36AE6D18BB8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2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31F7D855-6EF6-4E54-8E86-319E9F5838F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BC7AD93B-FC04-4923-BE6B-522BCDC2F2F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67642701-E030-4A0D-9E01-2D11E832E73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kumimoji="1" sz="12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807A0566-D986-4C31-AA4C-90FEF162D4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kumimoji="1" sz="1200"/>
            </a:lvl1pPr>
          </a:lstStyle>
          <a:p>
            <a:fld id="{B0CEE417-9809-443E-97D8-BF398ACC933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1A51EB43-3907-4752-B820-98DC081DA2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17BB61-0604-47A5-AC9A-6889CBA5A66A}" type="slidenum">
              <a:rPr lang="en-US" altLang="zh-CN"/>
              <a:pPr eaLnBrk="1" hangingPunct="1"/>
              <a:t>1</a:t>
            </a:fld>
            <a:endParaRPr lang="en-US" altLang="zh-CN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6D24DBFE-9089-4969-8D31-8FD7A61CB0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57FB5D2A-A744-4D13-9A4D-1605D36CC9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1A3B8122-4C6E-486B-B79D-FED5191170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A82ED4-79BC-4CC7-B783-95E05D5D172A}" type="slidenum">
              <a:rPr lang="en-US" altLang="zh-CN"/>
              <a:pPr eaLnBrk="1" hangingPunct="1"/>
              <a:t>10</a:t>
            </a:fld>
            <a:endParaRPr lang="en-US" altLang="zh-CN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B2496E77-7F70-4156-B36A-5C2F7AAA04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B22591C-1DBB-4B84-B18B-9DE7F7FC04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254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1A3B8122-4C6E-486B-B79D-FED5191170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A82ED4-79BC-4CC7-B783-95E05D5D172A}" type="slidenum">
              <a:rPr lang="en-US" altLang="zh-CN"/>
              <a:pPr eaLnBrk="1" hangingPunct="1"/>
              <a:t>11</a:t>
            </a:fld>
            <a:endParaRPr lang="en-US" altLang="zh-CN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B2496E77-7F70-4156-B36A-5C2F7AAA04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B22591C-1DBB-4B84-B18B-9DE7F7FC04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3616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1A3B8122-4C6E-486B-B79D-FED5191170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A82ED4-79BC-4CC7-B783-95E05D5D172A}" type="slidenum">
              <a:rPr lang="en-US" altLang="zh-CN"/>
              <a:pPr eaLnBrk="1" hangingPunct="1"/>
              <a:t>12</a:t>
            </a:fld>
            <a:endParaRPr lang="en-US" altLang="zh-CN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B2496E77-7F70-4156-B36A-5C2F7AAA04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B22591C-1DBB-4B84-B18B-9DE7F7FC04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7779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1ADA9762-85F4-4E01-9C3D-421E8BE13E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397A0D-8577-4511-9497-2FA7620F93D9}" type="slidenum">
              <a:rPr lang="en-US" altLang="zh-CN"/>
              <a:pPr eaLnBrk="1" hangingPunct="1"/>
              <a:t>13</a:t>
            </a:fld>
            <a:endParaRPr lang="en-US" altLang="zh-CN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A88DAD6D-4192-4546-A4A4-2692EAA958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F01509D-5C62-469E-9936-23C38C058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8555CCDC-73D3-4D80-94B5-5C7245C551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99289D-0E49-4593-97C7-173781AC1291}" type="slidenum">
              <a:rPr lang="en-US" altLang="zh-CN"/>
              <a:pPr eaLnBrk="1" hangingPunct="1"/>
              <a:t>2</a:t>
            </a:fld>
            <a:endParaRPr lang="en-US" altLang="zh-CN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4441A21-6A4F-4362-85C9-E5773C0F64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04531343-E487-4240-B364-D2445BDA3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8555CCDC-73D3-4D80-94B5-5C7245C551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99289D-0E49-4593-97C7-173781AC1291}" type="slidenum">
              <a:rPr lang="en-US" altLang="zh-CN"/>
              <a:pPr eaLnBrk="1" hangingPunct="1"/>
              <a:t>3</a:t>
            </a:fld>
            <a:endParaRPr lang="en-US" altLang="zh-CN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4441A21-6A4F-4362-85C9-E5773C0F64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04531343-E487-4240-B364-D2445BDA3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5782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8555CCDC-73D3-4D80-94B5-5C7245C551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99289D-0E49-4593-97C7-173781AC1291}" type="slidenum">
              <a:rPr lang="en-US" altLang="zh-CN"/>
              <a:pPr eaLnBrk="1" hangingPunct="1"/>
              <a:t>4</a:t>
            </a:fld>
            <a:endParaRPr lang="en-US" altLang="zh-CN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4441A21-6A4F-4362-85C9-E5773C0F64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04531343-E487-4240-B364-D2445BDA3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1618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8555CCDC-73D3-4D80-94B5-5C7245C551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99289D-0E49-4593-97C7-173781AC1291}" type="slidenum">
              <a:rPr lang="en-US" altLang="zh-CN"/>
              <a:pPr eaLnBrk="1" hangingPunct="1"/>
              <a:t>5</a:t>
            </a:fld>
            <a:endParaRPr lang="en-US" altLang="zh-CN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4441A21-6A4F-4362-85C9-E5773C0F64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04531343-E487-4240-B364-D2445BDA3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1505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8555CCDC-73D3-4D80-94B5-5C7245C551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99289D-0E49-4593-97C7-173781AC1291}" type="slidenum">
              <a:rPr lang="en-US" altLang="zh-CN"/>
              <a:pPr eaLnBrk="1" hangingPunct="1"/>
              <a:t>6</a:t>
            </a:fld>
            <a:endParaRPr lang="en-US" altLang="zh-CN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4441A21-6A4F-4362-85C9-E5773C0F64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04531343-E487-4240-B364-D2445BDA3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0053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8555CCDC-73D3-4D80-94B5-5C7245C551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99289D-0E49-4593-97C7-173781AC1291}" type="slidenum">
              <a:rPr lang="en-US" altLang="zh-CN"/>
              <a:pPr eaLnBrk="1" hangingPunct="1"/>
              <a:t>7</a:t>
            </a:fld>
            <a:endParaRPr lang="en-US" altLang="zh-CN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4441A21-6A4F-4362-85C9-E5773C0F64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04531343-E487-4240-B364-D2445BDA3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9383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1A3B8122-4C6E-486B-B79D-FED5191170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A82ED4-79BC-4CC7-B783-95E05D5D172A}" type="slidenum">
              <a:rPr lang="en-US" altLang="zh-CN"/>
              <a:pPr eaLnBrk="1" hangingPunct="1"/>
              <a:t>8</a:t>
            </a:fld>
            <a:endParaRPr lang="en-US" altLang="zh-CN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B2496E77-7F70-4156-B36A-5C2F7AAA04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B22591C-1DBB-4B84-B18B-9DE7F7FC04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1A3B8122-4C6E-486B-B79D-FED5191170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A82ED4-79BC-4CC7-B783-95E05D5D172A}" type="slidenum">
              <a:rPr lang="en-US" altLang="zh-CN"/>
              <a:pPr eaLnBrk="1" hangingPunct="1"/>
              <a:t>9</a:t>
            </a:fld>
            <a:endParaRPr lang="en-US" altLang="zh-CN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B2496E77-7F70-4156-B36A-5C2F7AAA04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B22591C-1DBB-4B84-B18B-9DE7F7FC04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8897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002F5E"/>
            </a:gs>
            <a:gs pos="50000">
              <a:schemeClr val="bg1"/>
            </a:gs>
            <a:gs pos="100000">
              <a:srgbClr val="002F5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C8961A5-92FE-4B3E-94B7-D953E51B1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0"/>
            <a:ext cx="1447800" cy="6856413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61961"/>
                  <a:invGamma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bg1">
                  <a:gamma/>
                  <a:shade val="61961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kumimoji="1" lang="zh-CN" altLang="zh-CN" sz="2400">
              <a:ea typeface="宋体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73B24E3-AC52-4E70-BFCF-EE307357F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38400"/>
            <a:ext cx="8456613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15294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kumimoji="1" lang="zh-CN" altLang="zh-CN" sz="2400">
              <a:ea typeface="宋体" charset="-122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82FE082-4799-406C-A468-551F0D14D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05200"/>
            <a:ext cx="4724400" cy="1524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240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latin typeface="Times New Roman" pitchFamily="18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CA1335-834C-41FA-8DA5-9BE44E5EA4E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AE5E50-0021-4028-A05E-3FEBFD310B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768EF1-6AED-44D8-AEA8-2C488311CF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C4E1E8-6317-4ECF-A6C9-EEB898A72B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821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6C26853-536E-446E-93DF-22B7B58E5B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F6BB073-F195-429F-BE09-FA45DDD690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F3E82B4-064B-4AE3-8063-705704D5C2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ADD3CB-DE69-461A-8C13-667E6ED7AC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201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28F69FC-2359-4457-8F35-A375FC364A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66C01D5-F440-4CEF-82AE-30D680FD95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B021594-D7E4-41A1-BECB-DB5EC4975C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F92BDD-F740-4353-88B0-9A44C90A91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95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9592131-ECFE-4D99-A2EE-D172593673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A1311A1-4DEB-4FBB-9248-774FDAF0FA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F51A276-90B0-49D2-B288-4F729A1586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0D77B-BBC4-4202-B609-1EC675FEFC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232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6433A386-B27B-4F38-A163-D64923EF7F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85AB426-3AD7-4A24-B2D4-48FDD68C13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641F530-F2AC-4C97-8EEE-93E20B47DF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AF74E-F346-40E1-817C-F2BC602A64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001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81FDF66B-C8F0-487F-BA8F-69EC833A60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C8EFC9E-22B7-4193-8E00-DDD9678B05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2A7227B-658F-4F06-BD43-33FFDDDE3B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90AF0C-D541-4C66-AC8E-6FC4495786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93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F40F063-D485-46C6-A273-38062D7322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2112275-5782-494E-A796-097E8FD685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5F39A88-F16E-438D-9B21-15F69B697F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574DA-DEC9-439A-946C-788D4C450C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504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3058A835-3C62-481E-A9A5-53D94C0681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8AD0EED-42ED-45CC-9732-FE40681BAF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C77BB69-C4A2-4FBE-B9C2-26D85806B4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42C240-5A5C-49E1-80B1-335F7DB329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627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07F53AD1-9DB2-41FD-8332-7A9C2327C8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EF3D77DA-5037-4E95-845E-EB56B09922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DA814D50-12CE-4A34-9095-D67D769516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A8843-C31D-4697-AC36-0862B04953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03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705B9F8-EDE0-40AB-B1C3-A546CA8D08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AC57085-A4B5-42FF-AB65-1DC26C9B0B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D847984-4070-4990-B664-D5704D3554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7D3E82-CB17-48F9-A0DA-0CA39DECC3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509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9961009-BEF6-4DB6-83A6-FB1BEC2883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8060828-233E-4125-AD99-9CAF5F8D46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8515AE4-B7A6-4D57-853C-46C8DA4A34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7ACD8B-E058-4630-9072-961BD76197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778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2F5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A4320F3-5FA4-4F7E-BAE7-C7A80704D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0"/>
            <a:ext cx="1447800" cy="6856413"/>
          </a:xfrm>
          <a:prstGeom prst="rect">
            <a:avLst/>
          </a:prstGeom>
          <a:gradFill rotWithShape="0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gamma/>
                  <a:shade val="61961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kumimoji="1" lang="zh-CN" altLang="zh-CN" sz="2400">
              <a:ea typeface="宋体" charset="-122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942466B-54B7-4F97-B35B-FE9040AC6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52600"/>
            <a:ext cx="4724400" cy="1524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240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226ED8D-E6DD-4458-AA23-A3DCF147F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629400"/>
            <a:ext cx="3505200" cy="227013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kumimoji="1" lang="zh-CN" altLang="zh-CN" sz="2400">
              <a:ea typeface="宋体" charset="-122"/>
            </a:endParaRP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4B38353E-C788-439D-A9CA-0B5BE54AB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762000"/>
            <a:ext cx="8380413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15294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kumimoji="1" lang="zh-CN" altLang="zh-CN" sz="2400">
              <a:ea typeface="宋体" charset="-122"/>
            </a:endParaRP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1A431F0-2451-4D6E-AB2D-D866CC527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00000F9-EE1C-4AA3-9A2D-2E165CDB7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第二层</a:t>
            </a:r>
          </a:p>
          <a:p>
            <a:pPr lvl="2"/>
            <a:r>
              <a:rPr lang="zh-CN" altLang="en-US"/>
              <a:t>第三层</a:t>
            </a:r>
          </a:p>
          <a:p>
            <a:pPr lvl="3"/>
            <a:r>
              <a:rPr lang="zh-CN" altLang="en-US"/>
              <a:t>第四层</a:t>
            </a:r>
          </a:p>
          <a:p>
            <a:pPr lvl="4"/>
            <a:r>
              <a:rPr lang="zh-CN" altLang="en-US"/>
              <a:t>第五层</a:t>
            </a:r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4C03FA61-9D7F-41CA-A147-B13BBB063E1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185E08B6-1D15-46D9-AF97-C3E4597DC5D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3DB6A13F-8B0C-4837-AF8B-9D85E4006B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B6D6DEE-82B9-4407-8B32-6D432B9A063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1012D30-81EB-4569-97C7-30EB6A3FC8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宋体" charset="-122"/>
              </a:rPr>
              <a:t>项目进度报告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864B292-79B1-4B26-A37D-73ED08ADB7E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latin typeface="宋体" panose="02010600030101010101" pitchFamily="2" charset="-122"/>
              </a:rPr>
              <a:t>“数智教育”教学管理平台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dirty="0">
                <a:latin typeface="宋体" panose="02010600030101010101" pitchFamily="2" charset="-122"/>
              </a:rPr>
              <a:t>			</a:t>
            </a:r>
            <a:r>
              <a:rPr lang="zh-CN" altLang="en-US" sz="2400" b="1" dirty="0">
                <a:latin typeface="宋体" panose="02010600030101010101" pitchFamily="2" charset="-122"/>
              </a:rPr>
              <a:t>负责人：周东霖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latin typeface="宋体" panose="02010600030101010101" pitchFamily="2" charset="-122"/>
              </a:rPr>
              <a:t>			</a:t>
            </a:r>
            <a:r>
              <a:rPr lang="zh-CN" altLang="en-US" sz="2400" b="1" dirty="0">
                <a:latin typeface="宋体" panose="02010600030101010101" pitchFamily="2" charset="-122"/>
              </a:rPr>
              <a:t>演示者：张燕波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F86AFD3-5CA1-4E8F-99BB-3C920771CF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宋体" charset="-122"/>
              </a:rPr>
              <a:t>通信方式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2961A5-D522-4498-968F-5EFCB72024F0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5190" y="2005029"/>
            <a:ext cx="4676687" cy="41044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54D7830-6BBD-45D4-A748-7A0AD485D90F}"/>
              </a:ext>
            </a:extLst>
          </p:cNvPr>
          <p:cNvSpPr txBox="1"/>
          <p:nvPr/>
        </p:nvSpPr>
        <p:spPr>
          <a:xfrm>
            <a:off x="4437195" y="2276872"/>
            <a:ext cx="442161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eaLnBrk="1" hangingPunct="1"/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zh-CN" altLang="en-US" sz="1800" dirty="0">
                <a:latin typeface="宋体" panose="02010600030101010101" pitchFamily="2" charset="-122"/>
              </a:rPr>
              <a:t>项目中服务端与客户端的通信方式为基于</a:t>
            </a:r>
            <a:r>
              <a:rPr lang="en-US" altLang="zh-CN" sz="1800" dirty="0">
                <a:latin typeface="宋体" panose="02010600030101010101" pitchFamily="2" charset="-122"/>
              </a:rPr>
              <a:t>TCP</a:t>
            </a:r>
            <a:r>
              <a:rPr lang="zh-CN" altLang="en-US" sz="1800" dirty="0">
                <a:latin typeface="宋体" panose="02010600030101010101" pitchFamily="2" charset="-122"/>
              </a:rPr>
              <a:t>协议的</a:t>
            </a:r>
            <a:r>
              <a:rPr lang="en-US" altLang="zh-CN" sz="1800" dirty="0">
                <a:latin typeface="宋体" panose="02010600030101010101" pitchFamily="2" charset="-122"/>
              </a:rPr>
              <a:t>Socket</a:t>
            </a:r>
            <a:r>
              <a:rPr lang="zh-CN" altLang="en-US" sz="1800" dirty="0">
                <a:latin typeface="宋体" panose="02010600030101010101" pitchFamily="2" charset="-122"/>
              </a:rPr>
              <a:t>通信。</a:t>
            </a:r>
            <a:endParaRPr lang="en-US" altLang="zh-CN" sz="1800" dirty="0">
              <a:latin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latin typeface="宋体" panose="02010600030101010101" pitchFamily="2" charset="-122"/>
              </a:rPr>
              <a:t>    </a:t>
            </a:r>
          </a:p>
          <a:p>
            <a:pPr lvl="2" eaLnBrk="1" hangingPunct="1"/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zh-CN" altLang="en-US" dirty="0">
                <a:latin typeface="宋体" panose="02010600030101010101" pitchFamily="2" charset="-122"/>
              </a:rPr>
              <a:t>我们自定义了一个传输对象类，将所需数据封装在一个对象里。接收端接收到该对象后，通过解析还原原对象，再依次读取出其中的内容。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2" eaLnBrk="1" hangingPunct="1"/>
            <a:endParaRPr lang="en-US" altLang="zh-CN" sz="1800" dirty="0">
              <a:latin typeface="宋体" panose="02010600030101010101" pitchFamily="2" charset="-122"/>
            </a:endParaRPr>
          </a:p>
          <a:p>
            <a:pPr lvl="2" eaLnBrk="1" hangingPunct="1"/>
            <a:r>
              <a:rPr lang="en-US" altLang="zh-CN" sz="1800" dirty="0">
                <a:latin typeface="宋体" panose="02010600030101010101" pitchFamily="2" charset="-122"/>
              </a:rPr>
              <a:t>    </a:t>
            </a:r>
            <a:r>
              <a:rPr lang="zh-CN" altLang="en-US" sz="1800" dirty="0">
                <a:latin typeface="宋体" panose="02010600030101010101" pitchFamily="2" charset="-122"/>
              </a:rPr>
              <a:t>优点：数据不存本地，多重权限请求，安全性得以保证。</a:t>
            </a:r>
            <a:endParaRPr lang="en-US" altLang="zh-CN" sz="1800" dirty="0">
              <a:latin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latin typeface="宋体" panose="02010600030101010101" pitchFamily="2" charset="-122"/>
              </a:rPr>
              <a:t>    </a:t>
            </a:r>
            <a:endParaRPr lang="en-US" altLang="zh-CN" sz="18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858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F86AFD3-5CA1-4E8F-99BB-3C920771CF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宋体" charset="-122"/>
              </a:rPr>
              <a:t>界面设计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782C18-03FB-40EA-9AF2-38514795A970}"/>
              </a:ext>
            </a:extLst>
          </p:cNvPr>
          <p:cNvSpPr txBox="1"/>
          <p:nvPr/>
        </p:nvSpPr>
        <p:spPr>
          <a:xfrm>
            <a:off x="-180528" y="3284984"/>
            <a:ext cx="82089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eaLnBrk="1" hangingPunct="1"/>
            <a:r>
              <a:rPr lang="en-US" altLang="zh-CN" sz="4800" dirty="0">
                <a:latin typeface="宋体" panose="02010600030101010101" pitchFamily="2" charset="-122"/>
              </a:rPr>
              <a:t>    </a:t>
            </a:r>
            <a:r>
              <a:rPr lang="zh-CN" altLang="en-US" sz="4800" dirty="0">
                <a:latin typeface="宋体" panose="02010600030101010101" pitchFamily="2" charset="-122"/>
              </a:rPr>
              <a:t>来几张客户端的图</a:t>
            </a:r>
            <a:r>
              <a:rPr lang="en-US" altLang="zh-CN" sz="4800" dirty="0">
                <a:latin typeface="宋体" panose="02010600030101010101" pitchFamily="2" charset="-12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422124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F86AFD3-5CA1-4E8F-99BB-3C920771CF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宋体" charset="-122"/>
              </a:rPr>
              <a:t>项目地址与会议记录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4D78E1-9E96-430C-A1CF-BEDE6BD89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262238"/>
            <a:ext cx="1802824" cy="19861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188603F-E6E0-4749-B236-7C1BD186C600}"/>
              </a:ext>
            </a:extLst>
          </p:cNvPr>
          <p:cNvSpPr txBox="1"/>
          <p:nvPr/>
        </p:nvSpPr>
        <p:spPr>
          <a:xfrm>
            <a:off x="1187623" y="1947672"/>
            <a:ext cx="67687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https://github.com/donglinzhou/Visual_management_software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33B1E4B-1947-47F9-8D5F-DE692FC61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487" y="2542855"/>
            <a:ext cx="4467025" cy="37055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E556BB-384B-4316-A35E-B6B3419AF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344" y="5661248"/>
            <a:ext cx="1836061" cy="5871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94292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41A5DAF7-36A3-4257-9A93-3DA1078215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9632" y="3284984"/>
            <a:ext cx="7128792" cy="79208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4400" dirty="0">
                <a:latin typeface="Monotype Corsiva" panose="03010101010201010101" pitchFamily="66" charset="0"/>
              </a:rPr>
              <a:t>print(“Thank </a:t>
            </a:r>
            <a:r>
              <a:rPr lang="zh-CN" altLang="en-US" sz="4400" dirty="0">
                <a:latin typeface="Monotype Corsiva" panose="03010101010201010101" pitchFamily="66" charset="0"/>
              </a:rPr>
              <a:t> </a:t>
            </a:r>
            <a:r>
              <a:rPr lang="en-US" altLang="zh-CN" sz="4400" dirty="0">
                <a:latin typeface="Monotype Corsiva" panose="03010101010201010101" pitchFamily="66" charset="0"/>
              </a:rPr>
              <a:t>you</a:t>
            </a:r>
            <a:r>
              <a:rPr lang="zh-CN" altLang="en-US" sz="4400" dirty="0">
                <a:latin typeface="Monotype Corsiva" panose="03010101010201010101" pitchFamily="66" charset="0"/>
              </a:rPr>
              <a:t> </a:t>
            </a:r>
            <a:r>
              <a:rPr lang="en-US" altLang="zh-CN" sz="4400" dirty="0">
                <a:latin typeface="Monotype Corsiva" panose="03010101010201010101" pitchFamily="66" charset="0"/>
              </a:rPr>
              <a:t>for</a:t>
            </a:r>
            <a:r>
              <a:rPr lang="zh-CN" altLang="en-US" sz="4400" dirty="0">
                <a:latin typeface="Monotype Corsiva" panose="03010101010201010101" pitchFamily="66" charset="0"/>
              </a:rPr>
              <a:t> </a:t>
            </a:r>
            <a:r>
              <a:rPr lang="en-US" altLang="zh-CN" sz="4400" dirty="0">
                <a:latin typeface="Monotype Corsiva" panose="03010101010201010101" pitchFamily="66" charset="0"/>
              </a:rPr>
              <a:t>watching.”)</a:t>
            </a:r>
            <a:endParaRPr lang="zh-CN" altLang="en-US" sz="4400" dirty="0">
              <a:latin typeface="Monotype Corsiva" panose="03010101010201010101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6DE0A60-E18E-4092-A1A3-3B48A8ED0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latin typeface="宋体" charset="-122"/>
              </a:rPr>
              <a:t>项目目的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EB71B9D-E0B0-479E-9D1D-9F2144F76C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zh-CN" altLang="en-US" sz="2800" dirty="0">
                <a:latin typeface="宋体" panose="02010600030101010101" pitchFamily="2" charset="-122"/>
              </a:rPr>
              <a:t>本项目来源于阿里巴巴天池比赛：“数智教育”数据可视化创新大赛。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lvl="2" eaLnBrk="1" hangingPunct="1"/>
            <a:r>
              <a:rPr lang="zh-CN" altLang="en-US" sz="2800" dirty="0"/>
              <a:t>本项目致力于打造一款适用于高中教育的智慧教育应用，通过大数据分析和可视化展示，挖掘重要信息以提供给教育工作者和家长，为教育工作者和家长进一步了解学生学习情况提供帮助。</a:t>
            </a:r>
            <a:endParaRPr lang="en-US" altLang="zh-CN" sz="2800" dirty="0"/>
          </a:p>
          <a:p>
            <a:pPr lvl="2" eaLnBrk="1" hangingPunct="1"/>
            <a:r>
              <a:rPr lang="zh-CN" altLang="en-US" sz="2800" dirty="0"/>
              <a:t>简而言之，本平台的定位是：基于数据可视化的教学信息管理系统。</a:t>
            </a:r>
            <a:endParaRPr lang="en-US" altLang="zh-CN" sz="2800" dirty="0"/>
          </a:p>
          <a:p>
            <a:pPr lvl="2" eaLnBrk="1" hangingPunct="1"/>
            <a:endParaRPr lang="zh-CN" altLang="en-US" sz="16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6DE0A60-E18E-4092-A1A3-3B48A8ED0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宋体" charset="-122"/>
              </a:rPr>
              <a:t>项目进度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63FF700-4180-480B-B126-3AC3B4F4264F}"/>
              </a:ext>
            </a:extLst>
          </p:cNvPr>
          <p:cNvSpPr/>
          <p:nvPr/>
        </p:nvSpPr>
        <p:spPr>
          <a:xfrm>
            <a:off x="1941570" y="2241034"/>
            <a:ext cx="288032" cy="288032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204CE3C-5662-4C2E-A75D-F096B6215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32400" y1="85200" x2="40800" y2="84400"/>
                        <a14:backgroundMark x1="40800" y1="84400" x2="40600" y2="84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381" y="2132360"/>
            <a:ext cx="505379" cy="505379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03AC2F86-42D8-496D-9DAF-A477CA436C7A}"/>
              </a:ext>
            </a:extLst>
          </p:cNvPr>
          <p:cNvSpPr txBox="1"/>
          <p:nvPr/>
        </p:nvSpPr>
        <p:spPr>
          <a:xfrm>
            <a:off x="2411760" y="2132856"/>
            <a:ext cx="16561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</a:rPr>
              <a:t>需求分析</a:t>
            </a:r>
            <a:endParaRPr lang="zh-CN" altLang="en-US" sz="2400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0578026-5F1E-4551-85CA-DB4060DEB1A2}"/>
              </a:ext>
            </a:extLst>
          </p:cNvPr>
          <p:cNvSpPr/>
          <p:nvPr/>
        </p:nvSpPr>
        <p:spPr>
          <a:xfrm>
            <a:off x="1950698" y="3086241"/>
            <a:ext cx="288032" cy="288032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0F7EE8D5-3CF7-40A6-92CD-F1E91DFBB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32400" y1="85200" x2="40800" y2="84400"/>
                        <a14:backgroundMark x1="40800" y1="84400" x2="40600" y2="84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509" y="2977567"/>
            <a:ext cx="505379" cy="505379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0739ECE6-5E08-48D9-98E9-0C5CEC822EC9}"/>
              </a:ext>
            </a:extLst>
          </p:cNvPr>
          <p:cNvSpPr txBox="1"/>
          <p:nvPr/>
        </p:nvSpPr>
        <p:spPr>
          <a:xfrm>
            <a:off x="2420888" y="2978063"/>
            <a:ext cx="16561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</a:rPr>
              <a:t>概要设计</a:t>
            </a:r>
            <a:endParaRPr lang="zh-CN" altLang="en-US" sz="2400" b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7E04686-2D8C-43B4-97E6-4A41D785B022}"/>
              </a:ext>
            </a:extLst>
          </p:cNvPr>
          <p:cNvSpPr/>
          <p:nvPr/>
        </p:nvSpPr>
        <p:spPr>
          <a:xfrm>
            <a:off x="1941570" y="3924714"/>
            <a:ext cx="288032" cy="288032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4F88DC15-F65E-4B20-A184-1EC051D73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32400" y1="85200" x2="40800" y2="84400"/>
                        <a14:backgroundMark x1="40800" y1="84400" x2="40600" y2="84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381" y="3816040"/>
            <a:ext cx="505379" cy="505379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C5988618-C54A-45F0-9A52-F6EF1F219277}"/>
              </a:ext>
            </a:extLst>
          </p:cNvPr>
          <p:cNvSpPr txBox="1"/>
          <p:nvPr/>
        </p:nvSpPr>
        <p:spPr>
          <a:xfrm>
            <a:off x="2411760" y="3816536"/>
            <a:ext cx="16561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</a:rPr>
              <a:t>详细设计</a:t>
            </a:r>
            <a:endParaRPr lang="zh-CN" altLang="en-US" sz="2400" b="1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BFB1D48-BC09-4481-AF96-7409626F987F}"/>
              </a:ext>
            </a:extLst>
          </p:cNvPr>
          <p:cNvSpPr/>
          <p:nvPr/>
        </p:nvSpPr>
        <p:spPr>
          <a:xfrm>
            <a:off x="1937626" y="4806405"/>
            <a:ext cx="288032" cy="288032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A2D3132A-1EB6-48B1-ACBD-0EEE31640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32400" y1="85200" x2="40800" y2="84400"/>
                        <a14:backgroundMark x1="40800" y1="84400" x2="40600" y2="84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37" y="4697731"/>
            <a:ext cx="505379" cy="505379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0EAB6F2B-C6DA-46F6-B394-8DC61FE81BEE}"/>
              </a:ext>
            </a:extLst>
          </p:cNvPr>
          <p:cNvSpPr txBox="1"/>
          <p:nvPr/>
        </p:nvSpPr>
        <p:spPr>
          <a:xfrm>
            <a:off x="2407816" y="4698227"/>
            <a:ext cx="2380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</a:rPr>
              <a:t>数据库：维护中</a:t>
            </a:r>
            <a:endParaRPr lang="zh-CN" altLang="en-US" sz="2400" b="1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A223339-A3AB-4423-AD9C-45EF1044D05F}"/>
              </a:ext>
            </a:extLst>
          </p:cNvPr>
          <p:cNvSpPr/>
          <p:nvPr/>
        </p:nvSpPr>
        <p:spPr>
          <a:xfrm>
            <a:off x="5253938" y="2241034"/>
            <a:ext cx="288032" cy="288032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51453D6-2B1A-4FF4-B36E-75D6CE0D95CB}"/>
              </a:ext>
            </a:extLst>
          </p:cNvPr>
          <p:cNvSpPr txBox="1"/>
          <p:nvPr/>
        </p:nvSpPr>
        <p:spPr>
          <a:xfrm>
            <a:off x="5724128" y="2132856"/>
            <a:ext cx="20882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</a:rPr>
              <a:t>编码：进行中</a:t>
            </a:r>
            <a:endParaRPr lang="zh-CN" altLang="en-US" sz="2400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A6C2E30-3ABC-4142-956E-961DA4E69548}"/>
              </a:ext>
            </a:extLst>
          </p:cNvPr>
          <p:cNvSpPr/>
          <p:nvPr/>
        </p:nvSpPr>
        <p:spPr>
          <a:xfrm>
            <a:off x="5253938" y="3080654"/>
            <a:ext cx="288032" cy="288032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50E72FE-69D2-43A4-8CE4-722B3A392481}"/>
              </a:ext>
            </a:extLst>
          </p:cNvPr>
          <p:cNvSpPr txBox="1"/>
          <p:nvPr/>
        </p:nvSpPr>
        <p:spPr>
          <a:xfrm>
            <a:off x="5724128" y="2972476"/>
            <a:ext cx="20882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</a:rPr>
              <a:t>测试：进行中</a:t>
            </a:r>
            <a:endParaRPr lang="zh-CN" altLang="en-US" sz="2400" b="1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C34ABAF-D64C-41F8-9B51-27AAA4E1D622}"/>
              </a:ext>
            </a:extLst>
          </p:cNvPr>
          <p:cNvSpPr/>
          <p:nvPr/>
        </p:nvSpPr>
        <p:spPr>
          <a:xfrm>
            <a:off x="5253938" y="3919778"/>
            <a:ext cx="288032" cy="288032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7BABA08-FB4A-419F-A59A-E1361C6D9543}"/>
              </a:ext>
            </a:extLst>
          </p:cNvPr>
          <p:cNvSpPr txBox="1"/>
          <p:nvPr/>
        </p:nvSpPr>
        <p:spPr>
          <a:xfrm>
            <a:off x="5724128" y="3811600"/>
            <a:ext cx="20882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</a:rPr>
              <a:t>验收：未达成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8652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6DE0A60-E18E-4092-A1A3-3B48A8ED0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宋体" charset="-122"/>
              </a:rPr>
              <a:t>需求分析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EB71B9D-E0B0-479E-9D1D-9F2144F76C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zh-CN" altLang="en-US" sz="2800" dirty="0">
                <a:latin typeface="宋体" panose="02010600030101010101" pitchFamily="2" charset="-122"/>
              </a:rPr>
              <a:t>软件用户：学生家长、班主任、教务员。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lvl="2" eaLnBrk="1" hangingPunct="1"/>
            <a:r>
              <a:rPr lang="zh-CN" altLang="en-US" sz="2800" dirty="0"/>
              <a:t>教务员：录入全校的学生、教师信息；拥有权限查看和修改学生、教师信息；录入考试成绩等等。</a:t>
            </a:r>
            <a:endParaRPr lang="en-US" altLang="zh-CN" sz="2800" dirty="0"/>
          </a:p>
          <a:p>
            <a:pPr lvl="2" eaLnBrk="1" hangingPunct="1"/>
            <a:r>
              <a:rPr lang="zh-CN" altLang="en-US" sz="2800" dirty="0"/>
              <a:t>班主任可以查看他负责的班级学生的全部信息、考试信息。</a:t>
            </a:r>
            <a:endParaRPr lang="en-US" altLang="zh-CN" sz="2800" dirty="0"/>
          </a:p>
          <a:p>
            <a:pPr lvl="2" eaLnBrk="1" hangingPunct="1"/>
            <a:r>
              <a:rPr lang="zh-CN" altLang="en-US" sz="2800" dirty="0"/>
              <a:t>家长可以查看他的孩子的信息、考试信息、个人消费信息、考勤信息、综合评价信息。</a:t>
            </a:r>
            <a:endParaRPr lang="en-US" altLang="zh-CN" sz="2800" dirty="0"/>
          </a:p>
          <a:p>
            <a:pPr lvl="2" eaLnBrk="1" hangingPunct="1"/>
            <a:endParaRPr lang="zh-CN" altLang="en-US" sz="16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532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6DE0A60-E18E-4092-A1A3-3B48A8ED0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宋体" charset="-122"/>
              </a:rPr>
              <a:t>教务员端功能设计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ABCF0A-6FE9-40B3-B1B2-0DBBADA86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292" y="1988840"/>
            <a:ext cx="4387416" cy="45091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4653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6DE0A60-E18E-4092-A1A3-3B48A8ED0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宋体" charset="-122"/>
              </a:rPr>
              <a:t>家长端功能设计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61F348-85F4-4F55-9C29-89946441E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060848"/>
            <a:ext cx="7101662" cy="4297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1274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6DE0A60-E18E-4092-A1A3-3B48A8ED0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宋体" charset="-122"/>
              </a:rPr>
              <a:t>班主任端功能设计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1674AC-B94D-446F-8603-016DAD664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954" y="1988840"/>
            <a:ext cx="5362092" cy="45257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0188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F86AFD3-5CA1-4E8F-99BB-3C920771CF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宋体" charset="-122"/>
              </a:rPr>
              <a:t>数据库设计（</a:t>
            </a:r>
            <a:r>
              <a:rPr lang="en-US" altLang="zh-CN" dirty="0">
                <a:latin typeface="宋体" charset="-122"/>
              </a:rPr>
              <a:t>MySQL</a:t>
            </a:r>
            <a:r>
              <a:rPr lang="zh-CN" altLang="en-US" dirty="0">
                <a:latin typeface="宋体" charset="-122"/>
              </a:rPr>
              <a:t>）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E8A7B325-3FB7-46A8-A591-04057FCE5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6388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 b="1" dirty="0">
              <a:latin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6EE88D-C621-48F0-A67C-BD2A4A0BF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8960"/>
            <a:ext cx="9144000" cy="24595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5741C55-2881-49F1-99CB-B35C33D133FC}"/>
              </a:ext>
            </a:extLst>
          </p:cNvPr>
          <p:cNvSpPr txBox="1"/>
          <p:nvPr/>
        </p:nvSpPr>
        <p:spPr>
          <a:xfrm>
            <a:off x="-324544" y="1949115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eaLnBrk="1" hangingPunct="1"/>
            <a:r>
              <a:rPr lang="zh-CN" altLang="en-US" sz="1800" dirty="0">
                <a:latin typeface="宋体" panose="02010600030101010101" pitchFamily="2" charset="-122"/>
              </a:rPr>
              <a:t>数据库数据基于阿里天池“数智教育”数据可视化创新大赛数据集。</a:t>
            </a:r>
            <a:endParaRPr lang="en-US" altLang="zh-CN" sz="1800" dirty="0">
              <a:latin typeface="宋体" panose="02010600030101010101" pitchFamily="2" charset="-122"/>
            </a:endParaRPr>
          </a:p>
          <a:p>
            <a:pPr lvl="2" eaLnBrk="1" hangingPunct="1"/>
            <a:r>
              <a:rPr lang="zh-CN" altLang="en-US" sz="1800" dirty="0">
                <a:latin typeface="宋体" panose="02010600030101010101" pitchFamily="2" charset="-122"/>
              </a:rPr>
              <a:t>数据库内有教师数据</a:t>
            </a:r>
            <a:r>
              <a:rPr lang="en-US" altLang="zh-CN" sz="1800" dirty="0">
                <a:latin typeface="宋体" panose="02010600030101010101" pitchFamily="2" charset="-122"/>
              </a:rPr>
              <a:t>189</a:t>
            </a:r>
            <a:r>
              <a:rPr lang="zh-CN" altLang="en-US" sz="1800" dirty="0">
                <a:latin typeface="宋体" panose="02010600030101010101" pitchFamily="2" charset="-122"/>
              </a:rPr>
              <a:t>条，学生数据</a:t>
            </a:r>
            <a:r>
              <a:rPr lang="en-US" altLang="zh-CN" sz="1800" dirty="0">
                <a:latin typeface="宋体" panose="02010600030101010101" pitchFamily="2" charset="-122"/>
              </a:rPr>
              <a:t>1765</a:t>
            </a:r>
            <a:r>
              <a:rPr lang="zh-CN" altLang="en-US" sz="1800" dirty="0">
                <a:latin typeface="宋体" panose="02010600030101010101" pitchFamily="2" charset="-122"/>
              </a:rPr>
              <a:t>条，学生考勤数据</a:t>
            </a:r>
            <a:r>
              <a:rPr lang="en-US" altLang="zh-CN" sz="1800" dirty="0">
                <a:latin typeface="宋体" panose="02010600030101010101" pitchFamily="2" charset="-122"/>
              </a:rPr>
              <a:t>23630</a:t>
            </a:r>
            <a:r>
              <a:rPr lang="zh-CN" altLang="en-US" sz="1800" dirty="0">
                <a:latin typeface="宋体" panose="02010600030101010101" pitchFamily="2" charset="-122"/>
              </a:rPr>
              <a:t>条，学生成绩数据</a:t>
            </a:r>
            <a:r>
              <a:rPr lang="en-US" altLang="zh-CN" sz="1800" dirty="0">
                <a:latin typeface="宋体" panose="02010600030101010101" pitchFamily="2" charset="-122"/>
              </a:rPr>
              <a:t>452394</a:t>
            </a:r>
            <a:r>
              <a:rPr lang="zh-CN" altLang="en-US" sz="1800" dirty="0">
                <a:latin typeface="宋体" panose="02010600030101010101" pitchFamily="2" charset="-122"/>
              </a:rPr>
              <a:t>条，其余数据若干。</a:t>
            </a:r>
            <a:endParaRPr lang="en-US" altLang="zh-CN" sz="1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F86AFD3-5CA1-4E8F-99BB-3C920771CF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宋体" charset="-122"/>
              </a:rPr>
              <a:t>软件架构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416BEF-1DEC-4FE6-8E5A-FAABD826A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49" y="2117951"/>
            <a:ext cx="3264603" cy="40770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8B01AD7-112A-4122-9A78-0EEC78469403}"/>
              </a:ext>
            </a:extLst>
          </p:cNvPr>
          <p:cNvSpPr txBox="1"/>
          <p:nvPr/>
        </p:nvSpPr>
        <p:spPr>
          <a:xfrm>
            <a:off x="3847036" y="2171328"/>
            <a:ext cx="442161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eaLnBrk="1" hangingPunct="1"/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zh-CN" altLang="en-US" sz="1800" dirty="0">
                <a:latin typeface="宋体" panose="02010600030101010101" pitchFamily="2" charset="-122"/>
              </a:rPr>
              <a:t>表现层处理界面控件的响应和显示</a:t>
            </a:r>
            <a:r>
              <a:rPr lang="en-US" altLang="zh-CN" sz="1800" dirty="0">
                <a:latin typeface="宋体" panose="02010600030101010101" pitchFamily="2" charset="-122"/>
              </a:rPr>
              <a:t>,</a:t>
            </a:r>
            <a:r>
              <a:rPr lang="zh-CN" altLang="en-US" sz="1800" dirty="0">
                <a:latin typeface="宋体" panose="02010600030101010101" pitchFamily="2" charset="-122"/>
              </a:rPr>
              <a:t>使用模块化设计</a:t>
            </a:r>
            <a:r>
              <a:rPr lang="en-US" altLang="zh-CN" sz="1800" dirty="0">
                <a:latin typeface="宋体" panose="02010600030101010101" pitchFamily="2" charset="-122"/>
              </a:rPr>
              <a:t>,</a:t>
            </a:r>
            <a:r>
              <a:rPr lang="zh-CN" altLang="en-US" sz="1800" dirty="0">
                <a:latin typeface="宋体" panose="02010600030101010101" pitchFamily="2" charset="-122"/>
              </a:rPr>
              <a:t>不同功能在不同页面页面实现。</a:t>
            </a:r>
            <a:endParaRPr lang="en-US" altLang="zh-CN" sz="1800" dirty="0">
              <a:latin typeface="宋体" panose="02010600030101010101" pitchFamily="2" charset="-122"/>
            </a:endParaRPr>
          </a:p>
          <a:p>
            <a:pPr lvl="2" eaLnBrk="1" hangingPunct="1"/>
            <a:endParaRPr lang="zh-CN" altLang="en-US" sz="1800" dirty="0">
              <a:latin typeface="宋体" panose="02010600030101010101" pitchFamily="2" charset="-122"/>
            </a:endParaRPr>
          </a:p>
          <a:p>
            <a:pPr lvl="2" eaLnBrk="1" hangingPunct="1"/>
            <a:r>
              <a:rPr lang="en-US" altLang="zh-CN" sz="1800" dirty="0">
                <a:latin typeface="宋体" panose="02010600030101010101" pitchFamily="2" charset="-122"/>
              </a:rPr>
              <a:t>    </a:t>
            </a:r>
            <a:r>
              <a:rPr lang="zh-CN" altLang="en-US" sz="1800" dirty="0">
                <a:latin typeface="宋体" panose="02010600030101010101" pitchFamily="2" charset="-122"/>
              </a:rPr>
              <a:t>业务逻辑层提供各种处理方法</a:t>
            </a:r>
            <a:r>
              <a:rPr lang="en-US" altLang="zh-CN" sz="1800" dirty="0">
                <a:latin typeface="宋体" panose="02010600030101010101" pitchFamily="2" charset="-122"/>
              </a:rPr>
              <a:t>,</a:t>
            </a:r>
            <a:r>
              <a:rPr lang="zh-CN" altLang="en-US" sz="1800" dirty="0">
                <a:latin typeface="宋体" panose="02010600030101010101" pitchFamily="2" charset="-122"/>
              </a:rPr>
              <a:t>接受来自</a:t>
            </a:r>
            <a:r>
              <a:rPr lang="en-US" altLang="zh-CN" sz="1800" dirty="0">
                <a:latin typeface="宋体" panose="02010600030101010101" pitchFamily="2" charset="-122"/>
              </a:rPr>
              <a:t>UI</a:t>
            </a:r>
            <a:r>
              <a:rPr lang="zh-CN" altLang="en-US" sz="1800" dirty="0">
                <a:latin typeface="宋体" panose="02010600030101010101" pitchFamily="2" charset="-122"/>
              </a:rPr>
              <a:t>的数据请求</a:t>
            </a:r>
            <a:r>
              <a:rPr lang="en-US" altLang="zh-CN" sz="1800" dirty="0">
                <a:latin typeface="宋体" panose="02010600030101010101" pitchFamily="2" charset="-122"/>
              </a:rPr>
              <a:t>,</a:t>
            </a:r>
            <a:r>
              <a:rPr lang="zh-CN" altLang="en-US" sz="1800" dirty="0">
                <a:latin typeface="宋体" panose="02010600030101010101" pitchFamily="2" charset="-122"/>
              </a:rPr>
              <a:t>调用数据库访问模块进行处理</a:t>
            </a:r>
            <a:r>
              <a:rPr lang="en-US" altLang="zh-CN" sz="1800" dirty="0">
                <a:latin typeface="宋体" panose="02010600030101010101" pitchFamily="2" charset="-122"/>
              </a:rPr>
              <a:t>,</a:t>
            </a:r>
            <a:r>
              <a:rPr lang="zh-CN" altLang="en-US" sz="1800" dirty="0">
                <a:latin typeface="宋体" panose="02010600030101010101" pitchFamily="2" charset="-122"/>
              </a:rPr>
              <a:t>并将处理结果返回</a:t>
            </a:r>
            <a:r>
              <a:rPr lang="en-US" altLang="zh-CN" sz="1800" dirty="0">
                <a:latin typeface="宋体" panose="02010600030101010101" pitchFamily="2" charset="-122"/>
              </a:rPr>
              <a:t>UI</a:t>
            </a:r>
            <a:r>
              <a:rPr lang="zh-CN" altLang="en-US" sz="1800" dirty="0">
                <a:latin typeface="宋体" panose="02010600030101010101" pitchFamily="2" charset="-122"/>
              </a:rPr>
              <a:t>层。</a:t>
            </a:r>
            <a:endParaRPr lang="en-US" altLang="zh-CN" sz="1800" dirty="0">
              <a:latin typeface="宋体" panose="02010600030101010101" pitchFamily="2" charset="-122"/>
            </a:endParaRPr>
          </a:p>
          <a:p>
            <a:pPr lvl="2" eaLnBrk="1" hangingPunct="1"/>
            <a:endParaRPr lang="zh-CN" altLang="en-US" sz="1800" dirty="0">
              <a:latin typeface="宋体" panose="02010600030101010101" pitchFamily="2" charset="-122"/>
            </a:endParaRPr>
          </a:p>
          <a:p>
            <a:pPr lvl="2" eaLnBrk="1" hangingPunct="1"/>
            <a:r>
              <a:rPr lang="en-US" altLang="zh-CN" sz="1800" dirty="0">
                <a:latin typeface="宋体" panose="02010600030101010101" pitchFamily="2" charset="-122"/>
              </a:rPr>
              <a:t>    </a:t>
            </a:r>
            <a:r>
              <a:rPr lang="zh-CN" altLang="en-US" sz="1800" dirty="0">
                <a:latin typeface="宋体" panose="02010600030101010101" pitchFamily="2" charset="-122"/>
              </a:rPr>
              <a:t>数据库访问层封装了对数据库的操作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2" eaLnBrk="1" hangingPunct="1"/>
            <a:endParaRPr lang="en-US" altLang="zh-CN" dirty="0">
              <a:latin typeface="宋体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latin typeface="宋体" panose="02010600030101010101" pitchFamily="2" charset="-122"/>
              </a:rPr>
              <a:t>    优点：各层分离，并行开发，提高效率。</a:t>
            </a:r>
            <a:endParaRPr lang="en-US" altLang="zh-CN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3803253"/>
      </p:ext>
    </p:extLst>
  </p:cSld>
  <p:clrMapOvr>
    <a:masterClrMapping/>
  </p:clrMapOvr>
</p:sld>
</file>

<file path=ppt/theme/theme1.xml><?xml version="1.0" encoding="utf-8"?>
<a:theme xmlns:a="http://schemas.openxmlformats.org/drawingml/2006/main" name="项目总览">
  <a:themeElements>
    <a:clrScheme name="项目总览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项目总览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项目总览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项目总览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项目总览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项目总览</Template>
  <TotalTime>254</TotalTime>
  <Words>460</Words>
  <Application>Microsoft Office PowerPoint</Application>
  <PresentationFormat>全屏显示(4:3)</PresentationFormat>
  <Paragraphs>60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Monotype Corsiva</vt:lpstr>
      <vt:lpstr>Times New Roman</vt:lpstr>
      <vt:lpstr>Wingdings</vt:lpstr>
      <vt:lpstr>项目总览</vt:lpstr>
      <vt:lpstr>项目进度报告</vt:lpstr>
      <vt:lpstr>项目目的</vt:lpstr>
      <vt:lpstr>项目进度</vt:lpstr>
      <vt:lpstr>需求分析</vt:lpstr>
      <vt:lpstr>教务员端功能设计</vt:lpstr>
      <vt:lpstr>家长端功能设计</vt:lpstr>
      <vt:lpstr>班主任端功能设计</vt:lpstr>
      <vt:lpstr>数据库设计（MySQL）</vt:lpstr>
      <vt:lpstr>软件架构</vt:lpstr>
      <vt:lpstr>通信方式</vt:lpstr>
      <vt:lpstr>界面设计</vt:lpstr>
      <vt:lpstr>项目地址与会议记录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项目总览</dc:title>
  <dc:creator>微软用户</dc:creator>
  <cp:lastModifiedBy>张 燕波</cp:lastModifiedBy>
  <cp:revision>50</cp:revision>
  <cp:lastPrinted>1601-01-01T00:00:00Z</cp:lastPrinted>
  <dcterms:created xsi:type="dcterms:W3CDTF">2009-02-05T07:58:45Z</dcterms:created>
  <dcterms:modified xsi:type="dcterms:W3CDTF">2021-11-30T14:47:53Z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LCID">
    <vt:i4>2052</vt:i4>
  </property>
</Properties>
</file>