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c639e60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c639e60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last </a:t>
            </a:r>
            <a:r>
              <a:rPr lang="en"/>
              <a:t>presentation was a data gold mining adventure, this process will describe the refining proces apropos of the Zig ZIglar quote of refining “To get the gold, you;ve got to go through a lot of dirt!”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a4a64afd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a4a64afd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c639e605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c639e605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e0a7091a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e0a7091a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a4a64afd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a4a64afd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0a7091a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0a7091a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e0a7091a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e0a7091a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0a7091a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e0a7091a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e0a7091a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e0a7091a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e0a7091a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e0a7091a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Referential integrity was enforced by “build[ing] and maintain[ing] logical relationships between tables to avoid logical corruption of data'' (w3resource, p. 1).  Corresponding primary key and foreign key (customer_id, contract_id, job_id, location_id and payment_id) relationships were set up to avoid any corruption of the data in SQL joins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ublic.tableau.com/app/profile/ryan.buchanan/viz/RepresentationandReporting-NAM2-D210-Part1-InteractiveDataDashboard/ExecutiveDashboard" TargetMode="External"/><Relationship Id="rId4" Type="http://schemas.openxmlformats.org/officeDocument/2006/relationships/hyperlink" Target="https://github.com/RyanLBuchanan/D211_Advanced_Data_Acquisition/blob/main/Performance%20Assessment/D211_Advanced_Data_Acquisition_SLM1_TASK_1_DATA_ANALYSIS_Part_1_SQL_Code.ipynb" TargetMode="External"/><Relationship Id="rId5" Type="http://schemas.openxmlformats.org/officeDocument/2006/relationships/hyperlink" Target="https://www.kaggle.com/bandiatindra/telecom-churn-prediction/dat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ublic.tableau.com/app/profile/ryan.buchanan/viz/RepresentationandReporting-NAM2-D210-Part1-InteractiveDataDashboard/ExecutiveDashboard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yanLBuchanan/D211_Advanced_Data_Acquisition/blob/main/Performance%20Assessment/D211_Advanced_Data_Acquisition_SLM1_TASK_1_DATA_ANALYSIS_Part_1_SQL_Code.ipyn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5700" y="1785750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88">
                <a:solidFill>
                  <a:srgbClr val="1C4587"/>
                </a:solidFill>
              </a:rPr>
              <a:t>Telecom Churn </a:t>
            </a:r>
            <a:endParaRPr sz="7888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1C4587"/>
                </a:solidFill>
              </a:rPr>
              <a:t>A Data Refining</a:t>
            </a:r>
            <a:endParaRPr sz="60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1C4587"/>
                </a:solidFill>
              </a:rPr>
              <a:t>Operation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ctrTitle"/>
          </p:nvPr>
        </p:nvSpPr>
        <p:spPr>
          <a:xfrm>
            <a:off x="311700" y="167325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1C4587"/>
                </a:solidFill>
              </a:rPr>
              <a:t>Sources</a:t>
            </a:r>
            <a:endParaRPr sz="6000">
              <a:solidFill>
                <a:srgbClr val="1C4587"/>
              </a:solidFill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436650" y="1628150"/>
            <a:ext cx="6201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Executive Dashboard</a:t>
            </a:r>
            <a:endParaRPr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Python source code repository</a:t>
            </a:r>
            <a:endParaRPr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Kaggle &amp; IBM Telco Customer Churns dataset</a:t>
            </a:r>
            <a:r>
              <a:rPr lang="en" sz="2000">
                <a:solidFill>
                  <a:srgbClr val="999999"/>
                </a:solidFill>
              </a:rPr>
              <a:t> </a:t>
            </a:r>
            <a:endParaRPr sz="2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167325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>
                <a:solidFill>
                  <a:srgbClr val="1C4587"/>
                </a:solidFill>
              </a:rPr>
              <a:t>Technical environment used to create the dashboards</a:t>
            </a:r>
            <a:endParaRPr sz="5000">
              <a:solidFill>
                <a:srgbClr val="1C4587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1739325"/>
            <a:ext cx="554100" cy="19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99999"/>
                </a:solidFill>
              </a:rPr>
              <a:t>1</a:t>
            </a:r>
            <a:endParaRPr sz="6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99999"/>
                </a:solidFill>
              </a:rPr>
              <a:t>2</a:t>
            </a:r>
            <a:endParaRPr sz="6000">
              <a:solidFill>
                <a:srgbClr val="999999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991700" y="1894575"/>
            <a:ext cx="620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</a:rPr>
              <a:t>Jupyter Notebooks in lieu of pgadmin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991700" y="2808975"/>
            <a:ext cx="620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</a:rPr>
              <a:t>Tableau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991700" y="3723375"/>
            <a:ext cx="634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0" y="167325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00">
                <a:solidFill>
                  <a:srgbClr val="1C4587"/>
                </a:solidFill>
              </a:rPr>
              <a:t>Functionality of the dashboard</a:t>
            </a:r>
            <a:endParaRPr sz="4700">
              <a:solidFill>
                <a:srgbClr val="1C4587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1739325"/>
            <a:ext cx="554100" cy="19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99999"/>
                </a:solidFill>
              </a:rPr>
              <a:t>1</a:t>
            </a:r>
            <a:endParaRPr sz="6000">
              <a:solidFill>
                <a:srgbClr val="999999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991700" y="1894575"/>
            <a:ext cx="620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</a:rPr>
              <a:t>Executive Dashboard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91700" y="3723375"/>
            <a:ext cx="634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8367050" y="4740775"/>
            <a:ext cx="69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 u="sng">
                <a:solidFill>
                  <a:srgbClr val="FF99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b="1" sz="800">
              <a:solidFill>
                <a:srgbClr val="FF9900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513" y="54000"/>
            <a:ext cx="6362976" cy="503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57313" y="0"/>
            <a:ext cx="64293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311700" y="167325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>
                <a:solidFill>
                  <a:srgbClr val="1C4587"/>
                </a:solidFill>
              </a:rPr>
              <a:t>SQL scripts supporting the creation of the dashboards</a:t>
            </a:r>
            <a:endParaRPr sz="5000">
              <a:solidFill>
                <a:srgbClr val="1C4587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311700" y="1739325"/>
            <a:ext cx="554100" cy="19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99999"/>
                </a:solidFill>
              </a:rPr>
              <a:t>1</a:t>
            </a:r>
            <a:endParaRPr sz="6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99999"/>
                </a:solidFill>
              </a:rPr>
              <a:t>2</a:t>
            </a:r>
            <a:endParaRPr sz="6000">
              <a:solidFill>
                <a:srgbClr val="999999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991700" y="1894575"/>
            <a:ext cx="620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Github repository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991700" y="2808975"/>
            <a:ext cx="620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</a:rPr>
              <a:t>Jupyter notebook walkthrough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991700" y="3723375"/>
            <a:ext cx="634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311700" y="167325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>
                <a:solidFill>
                  <a:srgbClr val="1C4587"/>
                </a:solidFill>
              </a:rPr>
              <a:t>How the data streams were prepared to support analysis</a:t>
            </a:r>
            <a:endParaRPr sz="5000">
              <a:solidFill>
                <a:srgbClr val="1C4587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311700" y="1739325"/>
            <a:ext cx="554100" cy="19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99999"/>
                </a:solidFill>
              </a:rPr>
              <a:t>1</a:t>
            </a:r>
            <a:endParaRPr sz="6000">
              <a:solidFill>
                <a:srgbClr val="999999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991700" y="1894575"/>
            <a:ext cx="620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999999"/>
                </a:solidFill>
              </a:rPr>
              <a:t>Jupyter notebook walkthrough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991700" y="2808975"/>
            <a:ext cx="620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991700" y="3723375"/>
            <a:ext cx="634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ctrTitle"/>
          </p:nvPr>
        </p:nvSpPr>
        <p:spPr>
          <a:xfrm>
            <a:off x="311700" y="167325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>
                <a:solidFill>
                  <a:srgbClr val="1C4587"/>
                </a:solidFill>
              </a:rPr>
              <a:t>How data were aligned with other data points</a:t>
            </a:r>
            <a:endParaRPr sz="5000">
              <a:solidFill>
                <a:srgbClr val="1C4587"/>
              </a:solidFill>
            </a:endParaRPr>
          </a:p>
        </p:txBody>
      </p:sp>
      <p:sp>
        <p:nvSpPr>
          <p:cNvPr id="102" name="Google Shape;102;p19"/>
          <p:cNvSpPr txBox="1"/>
          <p:nvPr>
            <p:ph idx="1" type="subTitle"/>
          </p:nvPr>
        </p:nvSpPr>
        <p:spPr>
          <a:xfrm>
            <a:off x="311700" y="1739325"/>
            <a:ext cx="554100" cy="19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99999"/>
                </a:solidFill>
              </a:rPr>
              <a:t>1</a:t>
            </a:r>
            <a:endParaRPr sz="6000">
              <a:solidFill>
                <a:srgbClr val="999999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991700" y="1894575"/>
            <a:ext cx="620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999999"/>
                </a:solidFill>
              </a:rPr>
              <a:t>Jupyter notebook walkthrough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991700" y="2808975"/>
            <a:ext cx="620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991700" y="3723375"/>
            <a:ext cx="634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0" y="167325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>
                <a:solidFill>
                  <a:srgbClr val="1C4587"/>
                </a:solidFill>
              </a:rPr>
              <a:t>H</a:t>
            </a:r>
            <a:r>
              <a:rPr lang="en" sz="5000">
                <a:solidFill>
                  <a:srgbClr val="1C4587"/>
                </a:solidFill>
              </a:rPr>
              <a:t>ow the databases were created</a:t>
            </a:r>
            <a:endParaRPr sz="5000">
              <a:solidFill>
                <a:srgbClr val="1C4587"/>
              </a:solidFill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1739325"/>
            <a:ext cx="554100" cy="19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99999"/>
                </a:solidFill>
              </a:rPr>
              <a:t>1</a:t>
            </a:r>
            <a:endParaRPr sz="6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99999"/>
                </a:solidFill>
              </a:rPr>
              <a:t>2</a:t>
            </a:r>
            <a:endParaRPr sz="6000">
              <a:solidFill>
                <a:srgbClr val="999999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991700" y="1894575"/>
            <a:ext cx="620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</a:rPr>
              <a:t>Import with Pandas Dataframe function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991700" y="2808975"/>
            <a:ext cx="620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999999"/>
                </a:solidFill>
              </a:rPr>
              <a:t>Processed with Jupyter’s SQLite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991700" y="3723375"/>
            <a:ext cx="634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ctrTitle"/>
          </p:nvPr>
        </p:nvSpPr>
        <p:spPr>
          <a:xfrm>
            <a:off x="311700" y="167325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>
                <a:solidFill>
                  <a:srgbClr val="1C4587"/>
                </a:solidFill>
              </a:rPr>
              <a:t>H</a:t>
            </a:r>
            <a:r>
              <a:rPr lang="en" sz="5000">
                <a:solidFill>
                  <a:srgbClr val="1C4587"/>
                </a:solidFill>
              </a:rPr>
              <a:t>ow referential integrity was enforced in the database</a:t>
            </a:r>
            <a:endParaRPr sz="5000">
              <a:solidFill>
                <a:srgbClr val="1C4587"/>
              </a:solidFill>
            </a:endParaRPr>
          </a:p>
        </p:txBody>
      </p:sp>
      <p:sp>
        <p:nvSpPr>
          <p:cNvPr id="120" name="Google Shape;120;p21"/>
          <p:cNvSpPr txBox="1"/>
          <p:nvPr>
            <p:ph idx="1" type="subTitle"/>
          </p:nvPr>
        </p:nvSpPr>
        <p:spPr>
          <a:xfrm>
            <a:off x="311700" y="1739325"/>
            <a:ext cx="554100" cy="19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99999"/>
                </a:solidFill>
              </a:rPr>
              <a:t>1</a:t>
            </a:r>
            <a:endParaRPr sz="6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99999"/>
                </a:solidFill>
              </a:rPr>
              <a:t>2</a:t>
            </a:r>
            <a:endParaRPr sz="6000">
              <a:solidFill>
                <a:srgbClr val="999999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991700" y="1894575"/>
            <a:ext cx="620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</a:rPr>
              <a:t>Primary key: customer_id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991700" y="2808975"/>
            <a:ext cx="6201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</a:rPr>
              <a:t>Foreign keys:  contract_id, job_id, location_id, payment_id, gender_id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991700" y="3723375"/>
            <a:ext cx="634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