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3E6BE6-B879-4D92-AE32-99899D2C4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A559EB-17F3-4D5A-BFCB-259D94AFC7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52C27-C56D-4881-B585-6921D87327EA}" type="datetimeFigureOut">
              <a:rPr lang="nl-NL" smtClean="0"/>
              <a:t>5-4-2021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ADE07C-3120-4025-9F63-C220E9370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666533-510B-44FB-A269-E20A4315C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0F89-DC2C-4AC0-AB05-2EBFD583E71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03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6D7F-AE0A-4E7F-8371-562F729EBA85}" type="datetimeFigureOut">
              <a:rPr lang="nl-NL" noProof="0" smtClean="0"/>
              <a:t>5-4-2021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C8EA-B694-4905-8D30-242D4AF1848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722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43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386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09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45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4394EA0-90D4-44D6-BF19-333922797F51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2E243B-9328-47C1-9E11-81FCBBF40202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DDE1B9B-7FFA-4CE9-B357-58F1ECB8B213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867D1F-6FDD-4053-8266-A6C040063AFA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1E78C4C-D1B6-4DEC-89DC-0DD8B9A287CA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0924-0240-47B2-9E12-53F871587725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A3F27-424F-4F5A-936B-200BDCB909BC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1F91C7-65EF-4B41-832D-90C5CFA3BC5F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7CA0CB-F9A5-4CE5-A1E5-73274C4A7FA5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4905B6-9A17-4367-B4A6-4892FDD8B08F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55222-4AC2-40DC-A1FB-C107AF6C0E5A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9E1BA8E-ACA1-4BD9-92B3-6F553C7D0F4B}" type="datetime1">
              <a:rPr lang="nl-NL" noProof="0" smtClean="0"/>
              <a:t>5-4-2021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State%20machine%20sub%20systemen.jp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Deployment%20Diagram.jp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White%20box%20subsystem%20component%20diagram.jp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Klassendiagram%20subsysteem.jp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Sequentie-diagram-subsysteem.jp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aw.githubusercontent.com/Ties17/Ties-Chiem-Periode-3/main/Realtime%20systems/Drone%20Requirements.jp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Race%20Drone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drone%20system%20Sequence%20Diagram.jp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State%20machine%20drone%20system.j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w.githubusercontent.com/Ties17/Ties-Chiem-Periode-3/main/Realtime%20systems/Subsysteem%20diagram.jpg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ies17/Ties-Chiem-Periode-3/main/Realtime%20systems/Subsystem%20sequence%20diagram.jp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nl-NL" sz="5000" dirty="0">
                <a:solidFill>
                  <a:schemeClr val="bg1"/>
                </a:solidFill>
              </a:rPr>
              <a:t>Real-time systems - Assessment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9762432" cy="673495"/>
          </a:xfrm>
        </p:spPr>
        <p:txBody>
          <a:bodyPr rtlCol="0">
            <a:normAutofit fontScale="77500" lnSpcReduction="20000"/>
          </a:bodyPr>
          <a:lstStyle/>
          <a:p>
            <a:pPr algn="r" rtl="0"/>
            <a:r>
              <a:rPr lang="nl-NL" dirty="0">
                <a:solidFill>
                  <a:srgbClr val="7CEBFF"/>
                </a:solidFill>
              </a:rPr>
              <a:t>Ties Tienhoven</a:t>
            </a:r>
          </a:p>
          <a:p>
            <a:pPr algn="r" rtl="0"/>
            <a:br>
              <a:rPr lang="nl-NL" dirty="0">
                <a:solidFill>
                  <a:srgbClr val="7CEBFF"/>
                </a:solidFill>
              </a:rPr>
            </a:br>
            <a:r>
              <a:rPr lang="nl-NL" dirty="0">
                <a:solidFill>
                  <a:srgbClr val="7CEBFF"/>
                </a:solidFill>
              </a:rPr>
              <a:t>chiem Stevens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2FFB9-069E-4DA4-B471-63B97950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Black box subsystem – state machine diagram</a:t>
            </a:r>
            <a:endParaRPr lang="en-NL" dirty="0"/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41237533-2894-4D8A-9485-A3381E87C42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67258" y="1995391"/>
            <a:ext cx="9242317" cy="3865659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30A2FED-39F7-4139-B743-A4E83752342A}"/>
              </a:ext>
            </a:extLst>
          </p:cNvPr>
          <p:cNvSpPr/>
          <p:nvPr/>
        </p:nvSpPr>
        <p:spPr>
          <a:xfrm>
            <a:off x="581193" y="6128342"/>
            <a:ext cx="11029616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https://raw.githubusercontent.com/Ties17/Ties-Chiem-Periode-3/main/Realtime%20systems/State%20machine%20sub%20systemen.jpg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9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AE71C-C4EE-4436-A5C5-DF327300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Deployment view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706C4E-F30F-45B3-A944-435C2F8ED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FAEC7F3-8F9C-48C8-90E0-0470166AD97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1191" y="2096782"/>
            <a:ext cx="7614853" cy="4031560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5EDBEE2-1357-4FA1-A910-14EDD1F9FB59}"/>
              </a:ext>
            </a:extLst>
          </p:cNvPr>
          <p:cNvSpPr/>
          <p:nvPr/>
        </p:nvSpPr>
        <p:spPr>
          <a:xfrm>
            <a:off x="581191" y="6259563"/>
            <a:ext cx="11029616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https://raw.githubusercontent.com/Ties17/Ties-Chiem-Periode-3/main/Realtime%20systems/Deployment%20Diagram.jpg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1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9C79D-0E80-4BA1-B805-8115F0AF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White box subsystem – component diagram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9F4D66-0255-4CBF-9F74-8AF10AC9C9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D3E5677F-4ADA-42CF-B859-817F263F7AC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1191" y="2030718"/>
            <a:ext cx="8562809" cy="3830332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D8A5EB1-C53F-4680-966E-943BC3AC74F1}"/>
              </a:ext>
            </a:extLst>
          </p:cNvPr>
          <p:cNvSpPr/>
          <p:nvPr/>
        </p:nvSpPr>
        <p:spPr>
          <a:xfrm>
            <a:off x="686277" y="6089036"/>
            <a:ext cx="10819446" cy="286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2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https://raw.githubusercontent.com/Ties17/Ties-Chiem-Periode-3/main/Realtime%20systems/White%20box%20subsystem%20component%20diagram.jpg</a:t>
            </a:r>
            <a:endParaRPr lang="en-NL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3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178F-6D5E-40A4-B17B-EB8A717F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White box subsystem – SW ontwerp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6D8B15-98E8-4032-B95C-442F1A8682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image23.png">
            <a:extLst>
              <a:ext uri="{FF2B5EF4-FFF2-40B4-BE49-F238E27FC236}">
                <a16:creationId xmlns:a16="http://schemas.microsoft.com/office/drawing/2014/main" id="{93B4F25C-CB6F-4D1C-A43A-D1C0C67646A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1191" y="1968009"/>
            <a:ext cx="6281003" cy="4013341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81049913-D003-4A6A-B3CA-95D76B4083BD}"/>
              </a:ext>
            </a:extLst>
          </p:cNvPr>
          <p:cNvSpPr/>
          <p:nvPr/>
        </p:nvSpPr>
        <p:spPr>
          <a:xfrm>
            <a:off x="438664" y="6150654"/>
            <a:ext cx="1112983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https://raw.githubusercontent.com/Ties17/Ties-Chiem-Periode-3/main/Realtime%20systems/Klassendiagram%20subsysteem.jpg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7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C6F36-E582-4AC3-AF6C-3969C071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White box subsystem – </a:t>
            </a:r>
            <a:r>
              <a:rPr lang="en-US" dirty="0" err="1"/>
              <a:t>sequentie</a:t>
            </a:r>
            <a:r>
              <a:rPr lang="en-US" dirty="0"/>
              <a:t> diagram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7B6A67-B8BA-4629-935D-B2BC65111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23B0A32D-45CD-4736-9BE6-57C97810758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8475" y="2006380"/>
            <a:ext cx="6693170" cy="4076292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07625F1-A5BF-46DC-BB60-CA3C9D63E60C}"/>
              </a:ext>
            </a:extLst>
          </p:cNvPr>
          <p:cNvSpPr/>
          <p:nvPr/>
        </p:nvSpPr>
        <p:spPr>
          <a:xfrm>
            <a:off x="581192" y="6211563"/>
            <a:ext cx="11029616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https://raw.githubusercontent.com/Ties17/Ties-Chiem-Periode-3/main/Realtime%20systems/Sequentie-diagram-subsysteem.jpg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4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B00C6-77F3-4B05-A994-0402264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FMEA – Failure mode: drone </a:t>
            </a:r>
            <a:r>
              <a:rPr lang="en-US" dirty="0" err="1"/>
              <a:t>vliegt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endParaRPr lang="en-NL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4DD943E8-CD13-46A2-97BF-DAF9B06E7C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2207074"/>
              </p:ext>
            </p:extLst>
          </p:nvPr>
        </p:nvGraphicFramePr>
        <p:xfrm>
          <a:off x="581190" y="2228002"/>
          <a:ext cx="6499117" cy="383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384">
                  <a:extLst>
                    <a:ext uri="{9D8B030D-6E8A-4147-A177-3AD203B41FA5}">
                      <a16:colId xmlns:a16="http://schemas.microsoft.com/office/drawing/2014/main" val="948636727"/>
                    </a:ext>
                  </a:extLst>
                </a:gridCol>
                <a:gridCol w="1403619">
                  <a:extLst>
                    <a:ext uri="{9D8B030D-6E8A-4147-A177-3AD203B41FA5}">
                      <a16:colId xmlns:a16="http://schemas.microsoft.com/office/drawing/2014/main" val="4036864474"/>
                    </a:ext>
                  </a:extLst>
                </a:gridCol>
                <a:gridCol w="626230">
                  <a:extLst>
                    <a:ext uri="{9D8B030D-6E8A-4147-A177-3AD203B41FA5}">
                      <a16:colId xmlns:a16="http://schemas.microsoft.com/office/drawing/2014/main" val="1029476685"/>
                    </a:ext>
                  </a:extLst>
                </a:gridCol>
                <a:gridCol w="744999">
                  <a:extLst>
                    <a:ext uri="{9D8B030D-6E8A-4147-A177-3AD203B41FA5}">
                      <a16:colId xmlns:a16="http://schemas.microsoft.com/office/drawing/2014/main" val="1283649432"/>
                    </a:ext>
                  </a:extLst>
                </a:gridCol>
                <a:gridCol w="777389">
                  <a:extLst>
                    <a:ext uri="{9D8B030D-6E8A-4147-A177-3AD203B41FA5}">
                      <a16:colId xmlns:a16="http://schemas.microsoft.com/office/drawing/2014/main" val="4023914643"/>
                    </a:ext>
                  </a:extLst>
                </a:gridCol>
                <a:gridCol w="1058112">
                  <a:extLst>
                    <a:ext uri="{9D8B030D-6E8A-4147-A177-3AD203B41FA5}">
                      <a16:colId xmlns:a16="http://schemas.microsoft.com/office/drawing/2014/main" val="4182699544"/>
                    </a:ext>
                  </a:extLst>
                </a:gridCol>
                <a:gridCol w="944384">
                  <a:extLst>
                    <a:ext uri="{9D8B030D-6E8A-4147-A177-3AD203B41FA5}">
                      <a16:colId xmlns:a16="http://schemas.microsoft.com/office/drawing/2014/main" val="834069516"/>
                    </a:ext>
                  </a:extLst>
                </a:gridCol>
              </a:tblGrid>
              <a:tr h="548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Effect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Root cause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Severity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Probability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Detectability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Risk priority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Criticality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435106205"/>
                  </a:ext>
                </a:extLst>
              </a:tr>
              <a:tr h="761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kan geen race vliegen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Controller zend geen instucties uit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7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4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5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140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28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2369989987"/>
                  </a:ext>
                </a:extLst>
              </a:tr>
              <a:tr h="548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ontvangt geen instructies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7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4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5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140</a:t>
                      </a:r>
                      <a:endParaRPr lang="en-N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28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2186660782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motor(en) kapot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6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48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48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1852987206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Batterij is leeg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4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32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32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4115522426"/>
                  </a:ext>
                </a:extLst>
              </a:tr>
              <a:tr h="548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sensor(en) kapot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9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2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10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180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313941845"/>
                  </a:ext>
                </a:extLst>
              </a:tr>
              <a:tr h="761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>
                          <a:effectLst/>
                        </a:rPr>
                        <a:t>Drone flight controller is defect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9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2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9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162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18</a:t>
                      </a:r>
                      <a:endParaRPr lang="en-N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36166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5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A68B5-BCD7-4919-AA2F-CFA53F8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FMEA – Failure mode: Drone </a:t>
            </a:r>
            <a:r>
              <a:rPr lang="en-US" dirty="0" err="1"/>
              <a:t>stuurt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beelden</a:t>
            </a:r>
            <a:r>
              <a:rPr lang="en-US" dirty="0"/>
              <a:t> door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bril</a:t>
            </a:r>
            <a:endParaRPr lang="en-NL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CD69E7D9-EFAA-4EAD-9CD1-C31E1D88CA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1707779"/>
              </p:ext>
            </p:extLst>
          </p:nvPr>
        </p:nvGraphicFramePr>
        <p:xfrm>
          <a:off x="581192" y="2287973"/>
          <a:ext cx="5685383" cy="3416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140">
                  <a:extLst>
                    <a:ext uri="{9D8B030D-6E8A-4147-A177-3AD203B41FA5}">
                      <a16:colId xmlns:a16="http://schemas.microsoft.com/office/drawing/2014/main" val="1340090903"/>
                    </a:ext>
                  </a:extLst>
                </a:gridCol>
                <a:gridCol w="1227877">
                  <a:extLst>
                    <a:ext uri="{9D8B030D-6E8A-4147-A177-3AD203B41FA5}">
                      <a16:colId xmlns:a16="http://schemas.microsoft.com/office/drawing/2014/main" val="1873370237"/>
                    </a:ext>
                  </a:extLst>
                </a:gridCol>
                <a:gridCol w="547822">
                  <a:extLst>
                    <a:ext uri="{9D8B030D-6E8A-4147-A177-3AD203B41FA5}">
                      <a16:colId xmlns:a16="http://schemas.microsoft.com/office/drawing/2014/main" val="422115772"/>
                    </a:ext>
                  </a:extLst>
                </a:gridCol>
                <a:gridCol w="651720">
                  <a:extLst>
                    <a:ext uri="{9D8B030D-6E8A-4147-A177-3AD203B41FA5}">
                      <a16:colId xmlns:a16="http://schemas.microsoft.com/office/drawing/2014/main" val="2378608817"/>
                    </a:ext>
                  </a:extLst>
                </a:gridCol>
                <a:gridCol w="680055">
                  <a:extLst>
                    <a:ext uri="{9D8B030D-6E8A-4147-A177-3AD203B41FA5}">
                      <a16:colId xmlns:a16="http://schemas.microsoft.com/office/drawing/2014/main" val="896750082"/>
                    </a:ext>
                  </a:extLst>
                </a:gridCol>
                <a:gridCol w="886381">
                  <a:extLst>
                    <a:ext uri="{9D8B030D-6E8A-4147-A177-3AD203B41FA5}">
                      <a16:colId xmlns:a16="http://schemas.microsoft.com/office/drawing/2014/main" val="3806267222"/>
                    </a:ext>
                  </a:extLst>
                </a:gridCol>
                <a:gridCol w="865388">
                  <a:extLst>
                    <a:ext uri="{9D8B030D-6E8A-4147-A177-3AD203B41FA5}">
                      <a16:colId xmlns:a16="http://schemas.microsoft.com/office/drawing/2014/main" val="3207036613"/>
                    </a:ext>
                  </a:extLst>
                </a:gridCol>
              </a:tblGrid>
              <a:tr h="61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Effect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Root cause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Severity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Probability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Detectability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Risk priority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Criticality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1007945176"/>
                  </a:ext>
                </a:extLst>
              </a:tr>
              <a:tr h="1332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kan niet meer goed bestuurd worden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Camera is kapot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7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 3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168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56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2259868495"/>
                  </a:ext>
                </a:extLst>
              </a:tr>
              <a:tr h="61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Video transmitter is kapot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6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5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5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150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30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3461734209"/>
                  </a:ext>
                </a:extLst>
              </a:tr>
              <a:tr h="854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 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Video receiver op bril ontvangt geen beelden meer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5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6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4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120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30</a:t>
                      </a:r>
                      <a:endParaRPr lang="en-N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054" marR="60054" marT="60054" marB="60054"/>
                </a:tc>
                <a:extLst>
                  <a:ext uri="{0D108BD9-81ED-4DB2-BD59-A6C34878D82A}">
                    <a16:rowId xmlns:a16="http://schemas.microsoft.com/office/drawing/2014/main" val="21347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10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hoe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pic>
        <p:nvPicPr>
          <p:cNvPr id="5" name="Afbeelding 4" descr="Digitale cijf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nl-NL">
                <a:solidFill>
                  <a:srgbClr val="FFFFFF"/>
                </a:solidFill>
              </a:rPr>
              <a:t>Bedankt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Ondertitel 5">
            <a:extLst>
              <a:ext uri="{FF2B5EF4-FFF2-40B4-BE49-F238E27FC236}">
                <a16:creationId xmlns:a16="http://schemas.microsoft.com/office/drawing/2014/main" id="{4AA193A5-D4D1-4591-B388-2C8E74B75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1B91B7DE-8316-4C24-B165-47D3C6CFB50B}"/>
              </a:ext>
            </a:extLst>
          </p:cNvPr>
          <p:cNvGrpSpPr/>
          <p:nvPr/>
        </p:nvGrpSpPr>
        <p:grpSpPr>
          <a:xfrm>
            <a:off x="447817" y="874643"/>
            <a:ext cx="11290860" cy="4125196"/>
            <a:chOff x="54818" y="2046234"/>
            <a:chExt cx="3222832" cy="720000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630CB49-8B6E-45CE-B995-16234435C360}"/>
                </a:ext>
              </a:extLst>
            </p:cNvPr>
            <p:cNvSpPr/>
            <p:nvPr/>
          </p:nvSpPr>
          <p:spPr>
            <a:xfrm>
              <a:off x="54818" y="2046234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22D655D-8436-460D-BD07-CA2F2AF54541}"/>
                </a:ext>
              </a:extLst>
            </p:cNvPr>
            <p:cNvSpPr txBox="1"/>
            <p:nvPr/>
          </p:nvSpPr>
          <p:spPr>
            <a:xfrm>
              <a:off x="54818" y="2165916"/>
              <a:ext cx="3222832" cy="577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457200" lvl="0" indent="-45720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nl-NL" sz="2800" kern="1200" noProof="0" dirty="0"/>
                <a:t>1. Requirements</a:t>
              </a:r>
            </a:p>
            <a:p>
              <a:pPr marL="457200" indent="-457200" defTabSz="16002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nl-NL" sz="2800" dirty="0"/>
                <a:t>2. Use case analyse</a:t>
              </a:r>
            </a:p>
            <a:p>
              <a:pPr marL="457200" indent="-457200" defTabSz="16002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nl-NL" sz="2800" dirty="0"/>
                <a:t>3. Black box subsysteem</a:t>
              </a:r>
            </a:p>
            <a:p>
              <a:pPr marL="457200" indent="-457200" defTabSz="16002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nl-NL" sz="2800" dirty="0"/>
                <a:t>4. Deployment view</a:t>
              </a:r>
            </a:p>
            <a:p>
              <a:pPr marL="457200" indent="-457200" defTabSz="16002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nl-NL" sz="2800" dirty="0"/>
                <a:t>5. White box subsysteem</a:t>
              </a:r>
            </a:p>
            <a:p>
              <a:pPr marL="457200" indent="-457200" defTabSz="16002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nl-NL" sz="2800" dirty="0"/>
                <a:t>6. FMEA</a:t>
              </a:r>
            </a:p>
            <a:p>
              <a:pPr marL="457200" lvl="0" indent="-45720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nl-NL" sz="2800" kern="1200" noProof="0" dirty="0"/>
            </a:p>
          </p:txBody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5E0297E1-7934-4EB4-8CFA-6B64B85646DA}"/>
              </a:ext>
            </a:extLst>
          </p:cNvPr>
          <p:cNvSpPr txBox="1"/>
          <p:nvPr/>
        </p:nvSpPr>
        <p:spPr>
          <a:xfrm>
            <a:off x="447817" y="732509"/>
            <a:ext cx="11290860" cy="8278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defTabSz="1600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5400" kern="1200" noProof="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1. Requirements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8D810903-E007-46B8-B3CD-5808AD0259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7436" y="2062493"/>
            <a:ext cx="5730875" cy="3200400"/>
          </a:xfrm>
          <a:prstGeom prst="rect">
            <a:avLst/>
          </a:prstGeom>
          <a:ln/>
        </p:spPr>
      </p:pic>
      <p:pic>
        <p:nvPicPr>
          <p:cNvPr id="13" name="image14.png">
            <a:extLst>
              <a:ext uri="{FF2B5EF4-FFF2-40B4-BE49-F238E27FC236}">
                <a16:creationId xmlns:a16="http://schemas.microsoft.com/office/drawing/2014/main" id="{9FB55556-E655-41AD-AF27-144AA4CF69A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96000" y="2062493"/>
            <a:ext cx="5730875" cy="3048000"/>
          </a:xfrm>
          <a:prstGeom prst="rect">
            <a:avLst/>
          </a:prstGeom>
          <a:ln/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DC3D22B8-F004-4D2F-B20C-EE5A1CA52687}"/>
              </a:ext>
            </a:extLst>
          </p:cNvPr>
          <p:cNvSpPr/>
          <p:nvPr/>
        </p:nvSpPr>
        <p:spPr>
          <a:xfrm>
            <a:off x="435428" y="5699745"/>
            <a:ext cx="112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hlinkClick r:id="rId5"/>
              </a:rPr>
              <a:t>https://raw.githubusercontent.com/Ties17/Ties-Chiem-Periode-3/main/Realtime%20systems/Drone%20Requirements.jpg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A00F-DEC5-4269-AFA7-5C302FA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Use case analyse – use case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501F9-1803-4C13-B39D-4C23A057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36221"/>
            <a:ext cx="7093805" cy="47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725E3A1-C342-4DCE-878C-209D35AFBECE}"/>
              </a:ext>
            </a:extLst>
          </p:cNvPr>
          <p:cNvSpPr/>
          <p:nvPr/>
        </p:nvSpPr>
        <p:spPr>
          <a:xfrm>
            <a:off x="7885650" y="2036221"/>
            <a:ext cx="3867325" cy="133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https://raw.githubusercontent.com/Ties17/Ties-Chiem-Periode-3/main/Realtime%20systems/Race%20Drone.jpg</a:t>
            </a:r>
            <a:endParaRPr lang="en-NL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3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BE1F9-E89A-4F74-815B-F924703C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858"/>
          </a:xfrm>
        </p:spPr>
        <p:txBody>
          <a:bodyPr>
            <a:normAutofit fontScale="90000"/>
          </a:bodyPr>
          <a:lstStyle/>
          <a:p>
            <a:r>
              <a:rPr lang="nl-NL" dirty="0"/>
              <a:t>2. Use case analyse – </a:t>
            </a:r>
            <a:r>
              <a:rPr lang="en-US" dirty="0"/>
              <a:t>Use case beschrijvingen (zie document)</a:t>
            </a:r>
            <a:endParaRPr lang="en-NL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A479ED69-4D9E-4C66-897D-87DF187990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1151498"/>
              </p:ext>
            </p:extLst>
          </p:nvPr>
        </p:nvGraphicFramePr>
        <p:xfrm>
          <a:off x="581193" y="1717990"/>
          <a:ext cx="5601202" cy="49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0265">
                  <a:extLst>
                    <a:ext uri="{9D8B030D-6E8A-4147-A177-3AD203B41FA5}">
                      <a16:colId xmlns:a16="http://schemas.microsoft.com/office/drawing/2014/main" val="3820757964"/>
                    </a:ext>
                  </a:extLst>
                </a:gridCol>
                <a:gridCol w="2800937">
                  <a:extLst>
                    <a:ext uri="{9D8B030D-6E8A-4147-A177-3AD203B41FA5}">
                      <a16:colId xmlns:a16="http://schemas.microsoft.com/office/drawing/2014/main" val="1228003390"/>
                    </a:ext>
                  </a:extLst>
                </a:gridCol>
              </a:tblGrid>
              <a:tr h="236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Use case titel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Maak drone gereed voor race</a:t>
                      </a:r>
                      <a:endParaRPr lang="en-NL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3849757638"/>
                  </a:ext>
                </a:extLst>
              </a:tr>
              <a:tr h="236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Primary actor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Drone piloot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1362697700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Trigger</a:t>
                      </a:r>
                      <a:endParaRPr lang="en-NL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Gebruiker gaat racen met drone en bereid zich voor op de race. 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1862554955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Precondities</a:t>
                      </a:r>
                      <a:endParaRPr lang="en-NL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Drone propellers zijn in tact, batterij is niet defect. 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3121582949"/>
                  </a:ext>
                </a:extLst>
              </a:tr>
              <a:tr h="1439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Main </a:t>
                      </a:r>
                      <a:r>
                        <a:rPr lang="nl-NL" sz="600" dirty="0" err="1">
                          <a:effectLst/>
                        </a:rPr>
                        <a:t>success</a:t>
                      </a:r>
                      <a:r>
                        <a:rPr lang="nl-NL" sz="600" dirty="0">
                          <a:effectLst/>
                        </a:rPr>
                        <a:t> scenario</a:t>
                      </a:r>
                      <a:endParaRPr lang="en-NL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Gebruiker gaat racen met drone en bereid zich voor op de race.</a:t>
                      </a:r>
                      <a:endParaRPr lang="en-NL" sz="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Batterij van de drone is opgeladen.</a:t>
                      </a:r>
                      <a:endParaRPr lang="en-NL" sz="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Batterij wordt aan de drone gekoppeld om stroom te leveren. </a:t>
                      </a:r>
                      <a:endParaRPr lang="en-NL" sz="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De bril wordt aan de controller gekoppeld</a:t>
                      </a:r>
                      <a:endParaRPr lang="en-NL" sz="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 dirty="0">
                          <a:effectLst/>
                        </a:rPr>
                        <a:t>Controller wordt aangezet door de gebruiker.  </a:t>
                      </a:r>
                      <a:endParaRPr lang="en-NL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3295308856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Extension conditions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Controller kan drone niet vinden, foutmelding tonen op controller. 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2769514023"/>
                  </a:ext>
                </a:extLst>
              </a:tr>
              <a:tr h="838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Postcondities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Drone is klaar om te racen.</a:t>
                      </a:r>
                      <a:endParaRPr lang="en-NL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Drone staat nog niet aan maar zend wel een signaal uit nu de batterij is gekoppeld waardoor de controller verbinding kan maken. 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876361136"/>
                  </a:ext>
                </a:extLst>
              </a:tr>
              <a:tr h="6877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Opmerkingen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Hoe wordt de batterij gekoppeld aan de drone? Moet de drone aangezet kunnen worden vanuit de controller of is dit een switch op de drone?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2574174429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600">
                          <a:effectLst/>
                        </a:rPr>
                        <a:t>Requirements die worden afgehandeld </a:t>
                      </a:r>
                      <a:endParaRPr lang="en-NL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600" dirty="0">
                          <a:effectLst/>
                        </a:rPr>
                        <a:t>REC009, REC002, REC016, REC001, REC004 </a:t>
                      </a:r>
                      <a:endParaRPr lang="en-NL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090" marR="36090" marT="36090" marB="36090"/>
                </a:tc>
                <a:extLst>
                  <a:ext uri="{0D108BD9-81ED-4DB2-BD59-A6C34878D82A}">
                    <a16:rowId xmlns:a16="http://schemas.microsoft.com/office/drawing/2014/main" val="4201016517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AF7BD44B-1541-450D-9B44-12D7A5987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13691"/>
              </p:ext>
            </p:extLst>
          </p:nvPr>
        </p:nvGraphicFramePr>
        <p:xfrm>
          <a:off x="6707273" y="1717989"/>
          <a:ext cx="4783971" cy="4986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697">
                  <a:extLst>
                    <a:ext uri="{9D8B030D-6E8A-4147-A177-3AD203B41FA5}">
                      <a16:colId xmlns:a16="http://schemas.microsoft.com/office/drawing/2014/main" val="1260693822"/>
                    </a:ext>
                  </a:extLst>
                </a:gridCol>
                <a:gridCol w="2392274">
                  <a:extLst>
                    <a:ext uri="{9D8B030D-6E8A-4147-A177-3AD203B41FA5}">
                      <a16:colId xmlns:a16="http://schemas.microsoft.com/office/drawing/2014/main" val="984889765"/>
                    </a:ext>
                  </a:extLst>
                </a:gridCol>
              </a:tblGrid>
              <a:tr h="389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Use case titel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opstarten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2488527655"/>
                  </a:ext>
                </a:extLst>
              </a:tr>
              <a:tr h="389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Primary actor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Gebruiker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2309840572"/>
                  </a:ext>
                </a:extLst>
              </a:tr>
              <a:tr h="636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Trigger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Gebruiker klikt op de aanknop van de drone.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897587994"/>
                  </a:ext>
                </a:extLst>
              </a:tr>
              <a:tr h="389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Precondities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Batterij is aangesloten in de drone. 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1776650885"/>
                  </a:ext>
                </a:extLst>
              </a:tr>
              <a:tr h="1129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Main success scenario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Gebruiker klikt op de </a:t>
                      </a:r>
                      <a:r>
                        <a:rPr lang="nl-NL" sz="1000" dirty="0" err="1">
                          <a:effectLst/>
                        </a:rPr>
                        <a:t>aanknop</a:t>
                      </a:r>
                      <a:r>
                        <a:rPr lang="nl-NL" sz="1000" dirty="0">
                          <a:effectLst/>
                        </a:rPr>
                        <a:t> van de drone. </a:t>
                      </a:r>
                      <a:endParaRPr lang="en-NL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De drone voert opstart procedures uit. </a:t>
                      </a:r>
                      <a:endParaRPr lang="en-NL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De drone verbindt met controller.</a:t>
                      </a:r>
                      <a:endParaRPr lang="en-N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965159670"/>
                  </a:ext>
                </a:extLst>
              </a:tr>
              <a:tr h="636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Extension conditions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kan geen verbinding maken met controller. 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2567724228"/>
                  </a:ext>
                </a:extLst>
              </a:tr>
              <a:tr h="636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Postcondities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Drone staat aan en heeft verbinding met controller. 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743221049"/>
                  </a:ext>
                </a:extLst>
              </a:tr>
              <a:tr h="389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Opmerkingen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Wat zijn de opstart procedures?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1619035859"/>
                  </a:ext>
                </a:extLst>
              </a:tr>
              <a:tr h="389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>
                          <a:effectLst/>
                        </a:rPr>
                        <a:t>Requirements die worden afgehandeld</a:t>
                      </a:r>
                      <a:endParaRPr lang="en-N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nl-NL" sz="1000" dirty="0">
                          <a:effectLst/>
                        </a:rPr>
                        <a:t>REC008</a:t>
                      </a:r>
                      <a:endParaRPr lang="en-N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69" marR="57569" marT="57569" marB="57569"/>
                </a:tc>
                <a:extLst>
                  <a:ext uri="{0D108BD9-81ED-4DB2-BD59-A6C34878D82A}">
                    <a16:rowId xmlns:a16="http://schemas.microsoft.com/office/drawing/2014/main" val="399765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B95D5-DFFE-4006-9F50-9C97A2E3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Use case analyse – </a:t>
            </a:r>
            <a:r>
              <a:rPr lang="en-US" dirty="0" err="1"/>
              <a:t>Sequentie</a:t>
            </a:r>
            <a:r>
              <a:rPr lang="en-US" dirty="0"/>
              <a:t> diagram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D7D20-EC10-44B6-9AE3-595D53C14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32EBC3-1A62-4B0F-9B24-D8398CAC0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300613FA-D9A5-4A71-83E6-22D3F000BB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1191" y="2100510"/>
            <a:ext cx="11029616" cy="3760540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38A7B9C-D8B5-4BE1-B8F9-24BC49389C58}"/>
              </a:ext>
            </a:extLst>
          </p:cNvPr>
          <p:cNvSpPr/>
          <p:nvPr/>
        </p:nvSpPr>
        <p:spPr>
          <a:xfrm>
            <a:off x="581191" y="5988543"/>
            <a:ext cx="11029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https://raw.githubusercontent.com/Ties17/Ties-Chiem-Periode-3/main/Realtime%20systems/drone%20system%20Sequence%20Diagram.jpg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34296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85387-467B-4865-99CC-CB61F1CF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Use case analyse – state machine diagram 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6DD3B-CF28-47F7-97F5-DD86655DE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DBCF13-B402-4588-8A06-A5B853A3D7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A9EF1789-A322-469F-8BE4-29C6021F7E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1191" y="2136746"/>
            <a:ext cx="11029616" cy="4062718"/>
          </a:xfrm>
          <a:prstGeom prst="rect">
            <a:avLst/>
          </a:prstGeom>
          <a:ln/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9394D168-AD6C-4CEE-858B-E342E5A5AB48}"/>
              </a:ext>
            </a:extLst>
          </p:cNvPr>
          <p:cNvSpPr/>
          <p:nvPr/>
        </p:nvSpPr>
        <p:spPr>
          <a:xfrm>
            <a:off x="581191" y="6299222"/>
            <a:ext cx="11029616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https://raw.githubusercontent.com/Ties17/Ties-Chiem-Periode-3/main/Realtime%20systems/State%20machine%20drone%20system.jpg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4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134C2-5E0C-43F5-BB59-892AAC7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Black box subsystem – subsystem diagram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C4111A-77EC-42D1-901B-A0E617D89B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4EE160D-7597-48FE-99B7-DC8D3BA66348}"/>
              </a:ext>
            </a:extLst>
          </p:cNvPr>
          <p:cNvSpPr/>
          <p:nvPr/>
        </p:nvSpPr>
        <p:spPr>
          <a:xfrm>
            <a:off x="581193" y="6294837"/>
            <a:ext cx="11029616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https://raw.githubusercontent.com/Ties17/Ties-Chiem-Periode-3/main/Realtime%20systems/Subsysteem%20diagram.jpg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27.png">
            <a:extLst>
              <a:ext uri="{FF2B5EF4-FFF2-40B4-BE49-F238E27FC236}">
                <a16:creationId xmlns:a16="http://schemas.microsoft.com/office/drawing/2014/main" id="{F10BD263-46FC-4259-8F96-129C89A807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1191" y="1999550"/>
            <a:ext cx="8361473" cy="41287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9895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4F967-1D6E-497C-A877-880DC10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Black box subsystem – </a:t>
            </a:r>
            <a:r>
              <a:rPr lang="en-US" dirty="0" err="1"/>
              <a:t>sequentie</a:t>
            </a:r>
            <a:r>
              <a:rPr lang="en-US" dirty="0"/>
              <a:t> diagram</a:t>
            </a:r>
            <a:endParaRPr lang="en-NL" dirty="0"/>
          </a:p>
        </p:txBody>
      </p:sp>
      <p:pic>
        <p:nvPicPr>
          <p:cNvPr id="5" name="image12.png">
            <a:extLst>
              <a:ext uri="{FF2B5EF4-FFF2-40B4-BE49-F238E27FC236}">
                <a16:creationId xmlns:a16="http://schemas.microsoft.com/office/drawing/2014/main" id="{CEC11E99-8559-4863-8462-9108182B135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1191" y="2018367"/>
            <a:ext cx="11029616" cy="2083849"/>
          </a:xfrm>
          <a:prstGeom prst="rect">
            <a:avLst/>
          </a:prstGeom>
          <a:ln/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8192F6D3-F0E3-4CB6-92A1-1BE4BF1BD6D1}"/>
              </a:ext>
            </a:extLst>
          </p:cNvPr>
          <p:cNvSpPr/>
          <p:nvPr/>
        </p:nvSpPr>
        <p:spPr>
          <a:xfrm>
            <a:off x="581190" y="4402593"/>
            <a:ext cx="11029615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nl-NL" sz="1400" u="sng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https://raw.githubusercontent.com/Ties17/Ties-Chiem-Periode-3/main/Realtime%20systems/Subsystem%20sequence%20diagram.jpg</a:t>
            </a:r>
            <a:endParaRPr lang="en-NL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521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Ontwerp Technisch dividend</Template>
  <TotalTime>161</TotalTime>
  <Words>812</Words>
  <Application>Microsoft Office PowerPoint</Application>
  <PresentationFormat>Breedbeeld</PresentationFormat>
  <Paragraphs>160</Paragraphs>
  <Slides>17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</vt:lpstr>
      <vt:lpstr>Real-time systems - Assessment</vt:lpstr>
      <vt:lpstr>PowerPoint-presentatie</vt:lpstr>
      <vt:lpstr>1. Requirements</vt:lpstr>
      <vt:lpstr>2. Use case analyse – use case diagram</vt:lpstr>
      <vt:lpstr>2. Use case analyse – Use case beschrijvingen (zie document)</vt:lpstr>
      <vt:lpstr>2. Use case analyse – Sequentie diagram</vt:lpstr>
      <vt:lpstr>2. Use case analyse – state machine diagram </vt:lpstr>
      <vt:lpstr>3. Black box subsystem – subsystem diagram</vt:lpstr>
      <vt:lpstr>3. Black box subsystem – sequentie diagram</vt:lpstr>
      <vt:lpstr>3. Black box subsystem – state machine diagram</vt:lpstr>
      <vt:lpstr>4. Deployment view</vt:lpstr>
      <vt:lpstr>5. White box subsystem – component diagram</vt:lpstr>
      <vt:lpstr>5. White box subsystem – SW ontwerp</vt:lpstr>
      <vt:lpstr>5. White box subsystem – sequentie diagram</vt:lpstr>
      <vt:lpstr>6. FMEA – Failure mode: drone vliegt niet meer</vt:lpstr>
      <vt:lpstr>6. FMEA – Failure mode: Drone stuurt geen beelden door naar de bril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systems - Assessment</dc:title>
  <dc:creator>Chiem Stevens</dc:creator>
  <cp:lastModifiedBy>Chiem Stevens</cp:lastModifiedBy>
  <cp:revision>8</cp:revision>
  <dcterms:created xsi:type="dcterms:W3CDTF">2021-04-05T09:34:30Z</dcterms:created>
  <dcterms:modified xsi:type="dcterms:W3CDTF">2021-04-05T12:15:41Z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