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3"/>
  </p:notesMasterIdLst>
  <p:sldIdLst>
    <p:sldId id="256" r:id="rId2"/>
    <p:sldId id="257" r:id="rId3"/>
    <p:sldId id="261" r:id="rId4"/>
    <p:sldId id="269" r:id="rId5"/>
    <p:sldId id="268" r:id="rId6"/>
    <p:sldId id="267" r:id="rId7"/>
    <p:sldId id="266" r:id="rId8"/>
    <p:sldId id="265" r:id="rId9"/>
    <p:sldId id="264" r:id="rId10"/>
    <p:sldId id="270" r:id="rId11"/>
    <p:sldId id="263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0210BCAE-76EA-47DF-B63B-E61EAA9E1E1D}">
          <p14:sldIdLst>
            <p14:sldId id="256"/>
            <p14:sldId id="257"/>
            <p14:sldId id="261"/>
            <p14:sldId id="269"/>
            <p14:sldId id="268"/>
            <p14:sldId id="267"/>
            <p14:sldId id="266"/>
            <p14:sldId id="265"/>
            <p14:sldId id="264"/>
            <p14:sldId id="270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84"/>
    <a:srgbClr val="0C9094"/>
    <a:srgbClr val="19999F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55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0CAAD-D33F-4BA4-BDC9-ECD8FBD0D638}" type="datetimeFigureOut">
              <a:rPr lang="nl-NL" smtClean="0"/>
              <a:t>15-3-2024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EAB48-9E4A-4224-9428-5CCC2B4A52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9619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D82506-E806-2258-8294-304CC8E22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C03E1B2-2335-6B19-F329-63FFFCAFC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520CD5-2189-090F-F961-CA69FA3A9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608E-4F05-4618-B35E-80592262E9B9}" type="datetimeFigureOut">
              <a:rPr lang="nl-NL" smtClean="0"/>
              <a:t>14-3-2024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DEF88C0-939E-AE39-FF32-4CBE3C26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22C35C1-36B7-E4BB-8ED4-4C4FC1DF9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D0EA-FC52-40BF-A97F-44F4957A80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983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BB5CE-461B-8996-A81D-AB64B8CC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01699C0-220F-7F14-1CB5-14A13C317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3B3452-BDEE-4BA6-AA2D-C470FD31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608E-4F05-4618-B35E-80592262E9B9}" type="datetimeFigureOut">
              <a:rPr lang="nl-NL" smtClean="0"/>
              <a:t>14-3-2024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7456F95-F272-4A3E-ADD3-A81A0B61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CA5AD0-73B1-A6FB-60F7-50D5A057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D0EA-FC52-40BF-A97F-44F4957A80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529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4F7BA25-6A8D-284A-E221-B7C87F396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BC9ABC7-1D19-C726-16BA-1B6AF6851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9E5FC5B-EF43-0640-CEDA-86975765A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608E-4F05-4618-B35E-80592262E9B9}" type="datetimeFigureOut">
              <a:rPr lang="nl-NL" smtClean="0"/>
              <a:t>14-3-2024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0E1F11-7014-39F9-B766-F2D05DF20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6E37D20-332E-983E-17A1-76A959587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D0EA-FC52-40BF-A97F-44F4957A80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447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2915B-A873-9CE9-6DE7-A90BD70C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B59A793-DD1B-68B1-645A-436783D3D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7E5A04C-AE0E-45D5-3746-7222C78F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608E-4F05-4618-B35E-80592262E9B9}" type="datetimeFigureOut">
              <a:rPr lang="nl-NL" smtClean="0"/>
              <a:t>14-3-2024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B690C42-54B7-91A0-84FB-5915BC146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A6EE7D6-75CB-C6A2-FC87-F6BC418D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D0EA-FC52-40BF-A97F-44F4957A80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493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79F9A-79F3-469F-4A44-07054124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B211862-2AE8-1075-358D-5781F0672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3341639-31E4-537E-5526-156374A67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608E-4F05-4618-B35E-80592262E9B9}" type="datetimeFigureOut">
              <a:rPr lang="nl-NL" smtClean="0"/>
              <a:t>14-3-2024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C8C4C75-B93A-0B8B-4D05-A05C2B07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B3E536E-2D0C-BA70-75A5-67284BC2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D0EA-FC52-40BF-A97F-44F4957A80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122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CFEA0C-401E-0C96-0031-5DB4A19A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AC00BC5-D90E-E43E-A933-620052618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EB73582-5CC3-45D2-CBBA-9B39A9D71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DDAD4FF-2773-E013-C52A-51CC7C64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608E-4F05-4618-B35E-80592262E9B9}" type="datetimeFigureOut">
              <a:rPr lang="nl-NL" smtClean="0"/>
              <a:t>14-3-2024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85A2D12-61D2-7FD8-04CA-05D4E9D6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0184AB1-C4EF-E7AB-6003-D9622E9E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D0EA-FC52-40BF-A97F-44F4957A80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000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D20C40-39F8-667F-CFE9-BC0D1034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F657C73-9EBF-C144-DD28-E350B3409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3FA222C-BCA7-5024-AFD4-6C5A9569C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C3D30B2-AB6F-5BEC-540D-66264FFE3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3B1EBE1-AE09-9C40-5AEE-C3B96E2E35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C2F219F-38EB-28CE-882A-F6A80FFC9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608E-4F05-4618-B35E-80592262E9B9}" type="datetimeFigureOut">
              <a:rPr lang="nl-NL" smtClean="0"/>
              <a:t>14-3-2024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6D8AA50-726C-FCE7-745F-938786CD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2959B25-8030-22F1-BFA8-941C9FF2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D0EA-FC52-40BF-A97F-44F4957A80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89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41C74-CB80-19FF-25CB-3D1AEDC0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2EFC37C-DD80-944B-A331-1A9298699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608E-4F05-4618-B35E-80592262E9B9}" type="datetimeFigureOut">
              <a:rPr lang="nl-NL" smtClean="0"/>
              <a:t>14-3-2024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A54D4AB-21B8-0F5C-327E-AE8CBA37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B291433-2917-F51E-306D-12B6C2F7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D0EA-FC52-40BF-A97F-44F4957A80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114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C69179C-1527-7460-3228-CA65C7EED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608E-4F05-4618-B35E-80592262E9B9}" type="datetimeFigureOut">
              <a:rPr lang="nl-NL" smtClean="0"/>
              <a:t>14-3-2024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3F4A6EE-6C3B-B7DD-E11C-D13A76A2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A59F36B-0F99-B9B9-E90D-FF3D0FE9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D0EA-FC52-40BF-A97F-44F4957A80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765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39146-780A-97AB-5300-16F08E1B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C95DB6-5414-4F83-ACCF-FFEE1D4F2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4FEA080-57E4-175D-B638-43E65290F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8B4143B-7FE7-9844-BC5F-D7334144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608E-4F05-4618-B35E-80592262E9B9}" type="datetimeFigureOut">
              <a:rPr lang="nl-NL" smtClean="0"/>
              <a:t>14-3-2024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7CF464E-82AF-7F64-CB01-CEA2F3E1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DE45982-6891-075B-918B-6969985FF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D0EA-FC52-40BF-A97F-44F4957A80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842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B6F33-C0FA-E656-9C9B-DBD04BA76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BD746C8-F3C2-CB60-1CF3-BF7701DF6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5128369-9901-F96D-EBAC-C96C7790C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89D7EA7-9164-46E5-0936-321C3E75C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608E-4F05-4618-B35E-80592262E9B9}" type="datetimeFigureOut">
              <a:rPr lang="nl-NL" smtClean="0"/>
              <a:t>14-3-2024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814F6AC-055C-91F2-D328-691169BC1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2AF8CD7-6B79-F979-80C7-40AE80F27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D0EA-FC52-40BF-A97F-44F4957A80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527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D3D5684-F2E8-9DA4-792A-DC85C4EB1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F4FC6B-A313-C61A-9554-06EA823D8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C821A5-9CD7-7873-BEEB-EC43BA01D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E8608E-4F05-4618-B35E-80592262E9B9}" type="datetimeFigureOut">
              <a:rPr lang="nl-NL" smtClean="0"/>
              <a:t>14-3-2024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7DCB0D2-9856-FB63-3EE6-C11890089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36899B-F7F3-795F-6263-CD362DFA1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DDD0EA-FC52-40BF-A97F-44F4957A80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185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rduino.cc/built-in-examples/sensors/Ping/" TargetMode="External"/><Relationship Id="rId2" Type="http://schemas.openxmlformats.org/officeDocument/2006/relationships/hyperlink" Target="https://projecthub.arduino.cc/Isaac100/getting-started-with-the-hc-sr04-ultrasonic-sensor-7cabe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getkisi.com/guides/infrared-sensor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fbeelding 13" descr="HC-SR04 Sensor&#10;">
            <a:extLst>
              <a:ext uri="{FF2B5EF4-FFF2-40B4-BE49-F238E27FC236}">
                <a16:creationId xmlns:a16="http://schemas.microsoft.com/office/drawing/2014/main" id="{5E388247-E25F-0F78-2E8D-F9F7013CB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00" y="2208904"/>
            <a:ext cx="3060700" cy="3060700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57BE3CA8-D4D2-5185-C6C5-6A5A5FCDE773}"/>
              </a:ext>
            </a:extLst>
          </p:cNvPr>
          <p:cNvSpPr/>
          <p:nvPr/>
        </p:nvSpPr>
        <p:spPr>
          <a:xfrm>
            <a:off x="0" y="0"/>
            <a:ext cx="12192000" cy="1217221"/>
          </a:xfrm>
          <a:prstGeom prst="rect">
            <a:avLst/>
          </a:prstGeom>
          <a:solidFill>
            <a:srgbClr val="008184"/>
          </a:solidFill>
          <a:ln>
            <a:solidFill>
              <a:srgbClr val="00818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C8605F-BE22-B395-2C71-2BEF14075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1683"/>
            <a:ext cx="9144000" cy="2835894"/>
          </a:xfrm>
        </p:spPr>
        <p:txBody>
          <a:bodyPr/>
          <a:lstStyle/>
          <a:p>
            <a:pPr algn="l"/>
            <a:r>
              <a:rPr lang="nl-NL" dirty="0">
                <a:latin typeface="Consolas" panose="020B0609020204030204" pitchFamily="49" charset="0"/>
              </a:rPr>
              <a:t>Embedded </a:t>
            </a:r>
            <a:br>
              <a:rPr lang="nl-NL" dirty="0">
                <a:latin typeface="Consolas" panose="020B0609020204030204" pitchFamily="49" charset="0"/>
              </a:rPr>
            </a:br>
            <a:r>
              <a:rPr lang="nl-NL" dirty="0">
                <a:latin typeface="Consolas" panose="020B0609020204030204" pitchFamily="49" charset="0"/>
              </a:rPr>
              <a:t>Program </a:t>
            </a:r>
            <a:br>
              <a:rPr lang="nl-NL" dirty="0">
                <a:latin typeface="Consolas" panose="020B0609020204030204" pitchFamily="49" charset="0"/>
              </a:rPr>
            </a:br>
            <a:r>
              <a:rPr lang="nl-NL" dirty="0">
                <a:latin typeface="Consolas" panose="020B0609020204030204" pitchFamily="49" charset="0"/>
              </a:rPr>
              <a:t>Development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5DE78D8-E44E-2A03-EC40-A506AB87D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441723"/>
            <a:ext cx="9144000" cy="1655762"/>
          </a:xfrm>
        </p:spPr>
        <p:txBody>
          <a:bodyPr/>
          <a:lstStyle/>
          <a:p>
            <a:pPr algn="l"/>
            <a:r>
              <a:rPr lang="nl-NL" dirty="0"/>
              <a:t>Ties Morshuis</a:t>
            </a:r>
          </a:p>
          <a:p>
            <a:pPr algn="l"/>
            <a:r>
              <a:rPr lang="nl-NL" dirty="0"/>
              <a:t>ITN-1DC</a:t>
            </a:r>
          </a:p>
          <a:p>
            <a:pPr algn="l"/>
            <a:r>
              <a:rPr lang="nl-NL" dirty="0"/>
              <a:t>Jorg Visch/Nils Bijleveld</a:t>
            </a:r>
          </a:p>
        </p:txBody>
      </p:sp>
      <p:pic>
        <p:nvPicPr>
          <p:cNvPr id="12" name="Afbeelding 11" descr="Afbeelding met symbool, cirkel, Graphics, logo&#10;&#10;Automatisch gegenereerde beschrijving">
            <a:extLst>
              <a:ext uri="{FF2B5EF4-FFF2-40B4-BE49-F238E27FC236}">
                <a16:creationId xmlns:a16="http://schemas.microsoft.com/office/drawing/2014/main" id="{8765197A-F6C0-A41F-2F1B-8FA2091EB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57" y="241053"/>
            <a:ext cx="735113" cy="73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6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FC58F-77E2-A5F1-0B0A-48E23F6CC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832"/>
            <a:ext cx="10515600" cy="1325563"/>
          </a:xfrm>
        </p:spPr>
        <p:txBody>
          <a:bodyPr/>
          <a:lstStyle/>
          <a:p>
            <a:r>
              <a:rPr lang="nl-NL" dirty="0">
                <a:latin typeface="Consolas" panose="020B0609020204030204" pitchFamily="49" charset="0"/>
              </a:rPr>
              <a:t>Bronnen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97E470-932B-66C5-85C2-6DCFE3042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[1] Isaac100, 5 Aug 2017, </a:t>
            </a:r>
            <a:r>
              <a:rPr lang="nl-NL" dirty="0" err="1"/>
              <a:t>Getting</a:t>
            </a:r>
            <a:r>
              <a:rPr lang="nl-NL" dirty="0"/>
              <a:t> </a:t>
            </a:r>
            <a:r>
              <a:rPr lang="nl-NL" dirty="0" err="1"/>
              <a:t>Started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HC-SR04, </a:t>
            </a:r>
            <a:r>
              <a:rPr lang="nl-NL" dirty="0">
                <a:hlinkClick r:id="rId2"/>
              </a:rPr>
              <a:t>https://projecthub.arduino.cc/Isaac100/getting-started-with-the-hc-sr04-ultrasonic-sensor-7cabe1</a:t>
            </a:r>
            <a:endParaRPr lang="nl-NL" dirty="0"/>
          </a:p>
          <a:p>
            <a:r>
              <a:rPr lang="nl-NL" dirty="0"/>
              <a:t>[2] Naam onbekend, 8 Dec 2022, Ping </a:t>
            </a:r>
            <a:r>
              <a:rPr lang="nl-NL" dirty="0" err="1"/>
              <a:t>Ultrasonic</a:t>
            </a:r>
            <a:r>
              <a:rPr lang="nl-NL" dirty="0"/>
              <a:t> Range </a:t>
            </a:r>
            <a:r>
              <a:rPr lang="nl-NL" dirty="0" err="1"/>
              <a:t>Finder</a:t>
            </a:r>
            <a:r>
              <a:rPr lang="nl-NL" dirty="0"/>
              <a:t>, </a:t>
            </a:r>
            <a:r>
              <a:rPr lang="nl-NL" dirty="0">
                <a:hlinkClick r:id="rId3"/>
              </a:rPr>
              <a:t>https://docs.arduino.cc/built-in-examples/sensors/Ping/</a:t>
            </a:r>
            <a:endParaRPr lang="nl-NL" dirty="0"/>
          </a:p>
          <a:p>
            <a:r>
              <a:rPr lang="nl-NL" dirty="0"/>
              <a:t>[3] Naam onbekend, datum onbekend, </a:t>
            </a:r>
            <a:r>
              <a:rPr lang="en-US" dirty="0"/>
              <a:t>Infrared Sensors and PIR Sensors Breakdown, </a:t>
            </a:r>
            <a:r>
              <a:rPr lang="en-US" dirty="0">
                <a:hlinkClick r:id="rId4"/>
              </a:rPr>
              <a:t>https://www.getkisi.com/guides/infrared-sensors</a:t>
            </a: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7B44F1E-388E-BF73-6D02-6B0B8FB25C01}"/>
              </a:ext>
            </a:extLst>
          </p:cNvPr>
          <p:cNvSpPr/>
          <p:nvPr/>
        </p:nvSpPr>
        <p:spPr>
          <a:xfrm>
            <a:off x="0" y="1"/>
            <a:ext cx="12192000" cy="844550"/>
          </a:xfrm>
          <a:prstGeom prst="rect">
            <a:avLst/>
          </a:prstGeom>
          <a:solidFill>
            <a:srgbClr val="008184"/>
          </a:solidFill>
          <a:ln>
            <a:solidFill>
              <a:srgbClr val="00818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Afbeelding 4" descr="Afbeelding met symbool, cirkel, Graphics, logo&#10;&#10;Automatisch gegenereerde beschrijving">
            <a:extLst>
              <a:ext uri="{FF2B5EF4-FFF2-40B4-BE49-F238E27FC236}">
                <a16:creationId xmlns:a16="http://schemas.microsoft.com/office/drawing/2014/main" id="{C1F0B480-C22B-6C06-34AB-7B863AC1D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" y="54719"/>
            <a:ext cx="735113" cy="73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53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FC58F-77E2-A5F1-0B0A-48E23F6CC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832"/>
            <a:ext cx="10515600" cy="1325563"/>
          </a:xfrm>
        </p:spPr>
        <p:txBody>
          <a:bodyPr/>
          <a:lstStyle/>
          <a:p>
            <a:r>
              <a:rPr lang="nl-NL" dirty="0">
                <a:latin typeface="Consolas" panose="020B0609020204030204" pitchFamily="49" charset="0"/>
              </a:rPr>
              <a:t>Afsluiting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97E470-932B-66C5-85C2-6DCFE3042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Vragen?</a:t>
            </a:r>
          </a:p>
          <a:p>
            <a:r>
              <a:rPr lang="nl-NL" dirty="0"/>
              <a:t>Feedback?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7B44F1E-388E-BF73-6D02-6B0B8FB25C01}"/>
              </a:ext>
            </a:extLst>
          </p:cNvPr>
          <p:cNvSpPr/>
          <p:nvPr/>
        </p:nvSpPr>
        <p:spPr>
          <a:xfrm>
            <a:off x="0" y="1"/>
            <a:ext cx="12192000" cy="844550"/>
          </a:xfrm>
          <a:prstGeom prst="rect">
            <a:avLst/>
          </a:prstGeom>
          <a:solidFill>
            <a:srgbClr val="008184"/>
          </a:solidFill>
          <a:ln>
            <a:solidFill>
              <a:srgbClr val="00818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Afbeelding 4" descr="Afbeelding met symbool, cirkel, Graphics, logo&#10;&#10;Automatisch gegenereerde beschrijving">
            <a:extLst>
              <a:ext uri="{FF2B5EF4-FFF2-40B4-BE49-F238E27FC236}">
                <a16:creationId xmlns:a16="http://schemas.microsoft.com/office/drawing/2014/main" id="{C1F0B480-C22B-6C06-34AB-7B863AC1D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" y="54719"/>
            <a:ext cx="735113" cy="73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5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FC58F-77E2-A5F1-0B0A-48E23F6CC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832"/>
            <a:ext cx="10515600" cy="1325563"/>
          </a:xfrm>
        </p:spPr>
        <p:txBody>
          <a:bodyPr/>
          <a:lstStyle/>
          <a:p>
            <a:r>
              <a:rPr lang="nl-NL" dirty="0">
                <a:latin typeface="Consolas" panose="020B0609020204030204" pitchFamily="49" charset="0"/>
              </a:rPr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97E470-932B-66C5-85C2-6DCFE3042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Inleiding</a:t>
            </a:r>
          </a:p>
          <a:p>
            <a:r>
              <a:rPr lang="nl-NL" dirty="0" err="1"/>
              <a:t>Overview</a:t>
            </a:r>
            <a:r>
              <a:rPr lang="nl-NL" dirty="0"/>
              <a:t> component</a:t>
            </a:r>
          </a:p>
          <a:p>
            <a:r>
              <a:rPr lang="nl-NL" dirty="0"/>
              <a:t>Alternatieven</a:t>
            </a:r>
          </a:p>
          <a:p>
            <a:r>
              <a:rPr lang="nl-NL" dirty="0"/>
              <a:t>Praktijkvoorbeelden</a:t>
            </a:r>
          </a:p>
          <a:p>
            <a:r>
              <a:rPr lang="nl-NL" dirty="0"/>
              <a:t>Ontwerp</a:t>
            </a:r>
          </a:p>
          <a:p>
            <a:r>
              <a:rPr lang="nl-NL" dirty="0"/>
              <a:t>Demonstratie</a:t>
            </a:r>
          </a:p>
          <a:p>
            <a:r>
              <a:rPr lang="nl-NL" dirty="0"/>
              <a:t>Conclusie</a:t>
            </a:r>
          </a:p>
          <a:p>
            <a:r>
              <a:rPr lang="nl-NL" dirty="0"/>
              <a:t>Bronnen</a:t>
            </a:r>
          </a:p>
          <a:p>
            <a:r>
              <a:rPr lang="nl-NL" dirty="0"/>
              <a:t>Afsluiting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7B44F1E-388E-BF73-6D02-6B0B8FB25C01}"/>
              </a:ext>
            </a:extLst>
          </p:cNvPr>
          <p:cNvSpPr/>
          <p:nvPr/>
        </p:nvSpPr>
        <p:spPr>
          <a:xfrm>
            <a:off x="0" y="1"/>
            <a:ext cx="12192000" cy="844550"/>
          </a:xfrm>
          <a:prstGeom prst="rect">
            <a:avLst/>
          </a:prstGeom>
          <a:solidFill>
            <a:srgbClr val="008184"/>
          </a:solidFill>
          <a:ln>
            <a:solidFill>
              <a:srgbClr val="00818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Afbeelding 4" descr="Afbeelding met symbool, cirkel, Graphics, logo&#10;&#10;Automatisch gegenereerde beschrijving">
            <a:extLst>
              <a:ext uri="{FF2B5EF4-FFF2-40B4-BE49-F238E27FC236}">
                <a16:creationId xmlns:a16="http://schemas.microsoft.com/office/drawing/2014/main" id="{C1F0B480-C22B-6C06-34AB-7B863AC1D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" y="54719"/>
            <a:ext cx="735113" cy="73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3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FC58F-77E2-A5F1-0B0A-48E23F6CC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832"/>
            <a:ext cx="10515600" cy="1325563"/>
          </a:xfrm>
        </p:spPr>
        <p:txBody>
          <a:bodyPr/>
          <a:lstStyle/>
          <a:p>
            <a:r>
              <a:rPr lang="nl-NL" dirty="0">
                <a:latin typeface="Consolas" panose="020B0609020204030204" pitchFamily="49" charset="0"/>
              </a:rPr>
              <a:t>Inleiding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97E470-932B-66C5-85C2-6DCFE3042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Leerdoelen</a:t>
            </a:r>
          </a:p>
          <a:p>
            <a:pPr lvl="1"/>
            <a:r>
              <a:rPr lang="nl-NL" sz="2000" dirty="0"/>
              <a:t>Presenteren</a:t>
            </a:r>
          </a:p>
          <a:p>
            <a:pPr lvl="1"/>
            <a:r>
              <a:rPr lang="nl-NL" sz="2000" dirty="0"/>
              <a:t>Groepsgenoten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7B44F1E-388E-BF73-6D02-6B0B8FB25C01}"/>
              </a:ext>
            </a:extLst>
          </p:cNvPr>
          <p:cNvSpPr/>
          <p:nvPr/>
        </p:nvSpPr>
        <p:spPr>
          <a:xfrm>
            <a:off x="0" y="1"/>
            <a:ext cx="12192000" cy="844550"/>
          </a:xfrm>
          <a:prstGeom prst="rect">
            <a:avLst/>
          </a:prstGeom>
          <a:solidFill>
            <a:srgbClr val="008184"/>
          </a:solidFill>
          <a:ln>
            <a:solidFill>
              <a:srgbClr val="00818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Afbeelding 4" descr="Afbeelding met symbool, cirkel, Graphics, logo&#10;&#10;Automatisch gegenereerde beschrijving">
            <a:extLst>
              <a:ext uri="{FF2B5EF4-FFF2-40B4-BE49-F238E27FC236}">
                <a16:creationId xmlns:a16="http://schemas.microsoft.com/office/drawing/2014/main" id="{C1F0B480-C22B-6C06-34AB-7B863AC1D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" y="54719"/>
            <a:ext cx="735113" cy="73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4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Afbeelding met elektronica, luidspreker, Geluidsapparatuur, Klankkast&#10;&#10;Automatisch gegenereerde beschrijving">
            <a:extLst>
              <a:ext uri="{FF2B5EF4-FFF2-40B4-BE49-F238E27FC236}">
                <a16:creationId xmlns:a16="http://schemas.microsoft.com/office/drawing/2014/main" id="{B06B5E17-7157-F620-F7DE-62213BB1F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82" y="2115395"/>
            <a:ext cx="4191868" cy="304609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6EFC58F-77E2-A5F1-0B0A-48E23F6CC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832"/>
            <a:ext cx="10515600" cy="1325563"/>
          </a:xfrm>
        </p:spPr>
        <p:txBody>
          <a:bodyPr/>
          <a:lstStyle/>
          <a:p>
            <a:r>
              <a:rPr lang="nl-NL" dirty="0" err="1">
                <a:latin typeface="Consolas" panose="020B0609020204030204" pitchFamily="49" charset="0"/>
              </a:rPr>
              <a:t>Overview</a:t>
            </a:r>
            <a:r>
              <a:rPr lang="nl-NL" dirty="0">
                <a:latin typeface="Consolas" panose="020B0609020204030204" pitchFamily="49" charset="0"/>
              </a:rPr>
              <a:t> Component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97E470-932B-66C5-85C2-6DCFE3042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l-NL" dirty="0"/>
              <a:t>HC-SR04 </a:t>
            </a:r>
          </a:p>
          <a:p>
            <a:pPr>
              <a:buFontTx/>
              <a:buChar char="-"/>
            </a:pPr>
            <a:r>
              <a:rPr lang="nl-NL" dirty="0"/>
              <a:t>Functionaliteit</a:t>
            </a:r>
            <a:r>
              <a:rPr lang="nl-NL" baseline="30000" dirty="0"/>
              <a:t>1</a:t>
            </a:r>
          </a:p>
          <a:p>
            <a:pPr>
              <a:buFontTx/>
              <a:buChar char="-"/>
            </a:pPr>
            <a:endParaRPr lang="nl-NL" dirty="0"/>
          </a:p>
          <a:p>
            <a:pPr>
              <a:buFontTx/>
              <a:buChar char="-"/>
            </a:pPr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7B44F1E-388E-BF73-6D02-6B0B8FB25C01}"/>
              </a:ext>
            </a:extLst>
          </p:cNvPr>
          <p:cNvSpPr/>
          <p:nvPr/>
        </p:nvSpPr>
        <p:spPr>
          <a:xfrm>
            <a:off x="0" y="1"/>
            <a:ext cx="12192000" cy="844550"/>
          </a:xfrm>
          <a:prstGeom prst="rect">
            <a:avLst/>
          </a:prstGeom>
          <a:solidFill>
            <a:srgbClr val="008184"/>
          </a:solidFill>
          <a:ln>
            <a:solidFill>
              <a:srgbClr val="00818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Afbeelding 4" descr="Afbeelding met symbool, cirkel, Graphics, logo&#10;&#10;Automatisch gegenereerde beschrijving">
            <a:extLst>
              <a:ext uri="{FF2B5EF4-FFF2-40B4-BE49-F238E27FC236}">
                <a16:creationId xmlns:a16="http://schemas.microsoft.com/office/drawing/2014/main" id="{C1F0B480-C22B-6C06-34AB-7B863AC1D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" y="54719"/>
            <a:ext cx="735113" cy="735113"/>
          </a:xfrm>
          <a:prstGeom prst="rect">
            <a:avLst/>
          </a:prstGeom>
        </p:spPr>
      </p:pic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EE9E5A5-47FC-EE4A-0216-D94B01E95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181726"/>
            <a:ext cx="7618514" cy="365125"/>
          </a:xfrm>
        </p:spPr>
        <p:txBody>
          <a:bodyPr/>
          <a:lstStyle/>
          <a:p>
            <a:pPr algn="l"/>
            <a:r>
              <a:rPr lang="nl-NL" sz="1100" dirty="0"/>
              <a:t>[1] https://projecthub.arduino.cc/Isaac100/getting-started-with-the-hc-sr04-ultrasonic-sensor-7cabe1</a:t>
            </a:r>
          </a:p>
        </p:txBody>
      </p:sp>
    </p:spTree>
    <p:extLst>
      <p:ext uri="{BB962C8B-B14F-4D97-AF65-F5344CB8AC3E}">
        <p14:creationId xmlns:p14="http://schemas.microsoft.com/office/powerpoint/2010/main" val="1484558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8F706795-2C61-FCBC-043B-1C3DB9524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721" y="3752107"/>
            <a:ext cx="2368550" cy="236855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BDCD6E67-60B8-1713-7119-546918B0A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67658"/>
            <a:ext cx="2261342" cy="226134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6EFC58F-77E2-A5F1-0B0A-48E23F6CC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832"/>
            <a:ext cx="10515600" cy="1325563"/>
          </a:xfrm>
        </p:spPr>
        <p:txBody>
          <a:bodyPr/>
          <a:lstStyle/>
          <a:p>
            <a:r>
              <a:rPr lang="nl-NL" dirty="0">
                <a:latin typeface="Consolas" panose="020B0609020204030204" pitchFamily="49" charset="0"/>
              </a:rPr>
              <a:t>Alternatieven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97E470-932B-66C5-85C2-6DCFE3042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SEN136B5B (Ping)</a:t>
            </a:r>
            <a:r>
              <a:rPr lang="nl-NL" baseline="30000" dirty="0"/>
              <a:t>2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SHARP GP2Y0A02YK0F</a:t>
            </a:r>
            <a:r>
              <a:rPr lang="nl-NL" baseline="30000" dirty="0"/>
              <a:t>3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7B44F1E-388E-BF73-6D02-6B0B8FB25C01}"/>
              </a:ext>
            </a:extLst>
          </p:cNvPr>
          <p:cNvSpPr/>
          <p:nvPr/>
        </p:nvSpPr>
        <p:spPr>
          <a:xfrm>
            <a:off x="0" y="1"/>
            <a:ext cx="12192000" cy="844550"/>
          </a:xfrm>
          <a:prstGeom prst="rect">
            <a:avLst/>
          </a:prstGeom>
          <a:solidFill>
            <a:srgbClr val="008184"/>
          </a:solidFill>
          <a:ln>
            <a:solidFill>
              <a:srgbClr val="00818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Afbeelding 4" descr="Afbeelding met symbool, cirkel, Graphics, logo&#10;&#10;Automatisch gegenereerde beschrijving">
            <a:extLst>
              <a:ext uri="{FF2B5EF4-FFF2-40B4-BE49-F238E27FC236}">
                <a16:creationId xmlns:a16="http://schemas.microsoft.com/office/drawing/2014/main" id="{C1F0B480-C22B-6C06-34AB-7B863AC1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" y="54719"/>
            <a:ext cx="735113" cy="735113"/>
          </a:xfrm>
          <a:prstGeom prst="rect">
            <a:avLst/>
          </a:prstGeom>
        </p:spPr>
      </p:pic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4A1249AA-4D79-C416-BC58-9E0D688E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176963"/>
            <a:ext cx="4114800" cy="365125"/>
          </a:xfrm>
        </p:spPr>
        <p:txBody>
          <a:bodyPr/>
          <a:lstStyle/>
          <a:p>
            <a:r>
              <a:rPr lang="nl-NL" dirty="0"/>
              <a:t>[2] https://docs.arduino.cc/built-in-examples/sensors/Ping/</a:t>
            </a:r>
          </a:p>
          <a:p>
            <a:r>
              <a:rPr lang="nl-NL" dirty="0"/>
              <a:t>[3] https://www.getkisi.com/guides/infrared-sensors</a:t>
            </a:r>
          </a:p>
        </p:txBody>
      </p:sp>
    </p:spTree>
    <p:extLst>
      <p:ext uri="{BB962C8B-B14F-4D97-AF65-F5344CB8AC3E}">
        <p14:creationId xmlns:p14="http://schemas.microsoft.com/office/powerpoint/2010/main" val="43152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FC58F-77E2-A5F1-0B0A-48E23F6CC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832"/>
            <a:ext cx="10515600" cy="1325563"/>
          </a:xfrm>
        </p:spPr>
        <p:txBody>
          <a:bodyPr/>
          <a:lstStyle/>
          <a:p>
            <a:r>
              <a:rPr lang="nl-NL" dirty="0">
                <a:latin typeface="Consolas" panose="020B0609020204030204" pitchFamily="49" charset="0"/>
              </a:rPr>
              <a:t>Praktijkvoorbeeld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97E470-932B-66C5-85C2-6DCFE3042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Parkeersensor</a:t>
            </a:r>
          </a:p>
          <a:p>
            <a:r>
              <a:rPr lang="nl-NL" dirty="0"/>
              <a:t>Bewegingssensor</a:t>
            </a:r>
          </a:p>
          <a:p>
            <a:r>
              <a:rPr lang="nl-NL" dirty="0"/>
              <a:t>Robotica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7B44F1E-388E-BF73-6D02-6B0B8FB25C01}"/>
              </a:ext>
            </a:extLst>
          </p:cNvPr>
          <p:cNvSpPr/>
          <p:nvPr/>
        </p:nvSpPr>
        <p:spPr>
          <a:xfrm>
            <a:off x="0" y="1"/>
            <a:ext cx="12192000" cy="844550"/>
          </a:xfrm>
          <a:prstGeom prst="rect">
            <a:avLst/>
          </a:prstGeom>
          <a:solidFill>
            <a:srgbClr val="008184"/>
          </a:solidFill>
          <a:ln>
            <a:solidFill>
              <a:srgbClr val="00818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Afbeelding 4" descr="Afbeelding met symbool, cirkel, Graphics, logo&#10;&#10;Automatisch gegenereerde beschrijving">
            <a:extLst>
              <a:ext uri="{FF2B5EF4-FFF2-40B4-BE49-F238E27FC236}">
                <a16:creationId xmlns:a16="http://schemas.microsoft.com/office/drawing/2014/main" id="{C1F0B480-C22B-6C06-34AB-7B863AC1D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" y="54719"/>
            <a:ext cx="735113" cy="73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0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FC58F-77E2-A5F1-0B0A-48E23F6CC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832"/>
            <a:ext cx="10515600" cy="1325563"/>
          </a:xfrm>
        </p:spPr>
        <p:txBody>
          <a:bodyPr/>
          <a:lstStyle/>
          <a:p>
            <a:r>
              <a:rPr lang="nl-NL" dirty="0">
                <a:latin typeface="Consolas" panose="020B0609020204030204" pitchFamily="49" charset="0"/>
              </a:rPr>
              <a:t>Ontwerp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97E470-932B-66C5-85C2-6DCFE3042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Afstandssensor</a:t>
            </a:r>
          </a:p>
          <a:p>
            <a:r>
              <a:rPr lang="nl-NL" dirty="0"/>
              <a:t>Lampjes</a:t>
            </a:r>
          </a:p>
          <a:p>
            <a:r>
              <a:rPr lang="nl-NL" dirty="0"/>
              <a:t>Buzzer</a:t>
            </a:r>
          </a:p>
          <a:p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7B44F1E-388E-BF73-6D02-6B0B8FB25C01}"/>
              </a:ext>
            </a:extLst>
          </p:cNvPr>
          <p:cNvSpPr/>
          <p:nvPr/>
        </p:nvSpPr>
        <p:spPr>
          <a:xfrm>
            <a:off x="0" y="1"/>
            <a:ext cx="12192000" cy="844550"/>
          </a:xfrm>
          <a:prstGeom prst="rect">
            <a:avLst/>
          </a:prstGeom>
          <a:solidFill>
            <a:srgbClr val="008184"/>
          </a:solidFill>
          <a:ln>
            <a:solidFill>
              <a:srgbClr val="00818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Afbeelding 4" descr="Afbeelding met symbool, cirkel, Graphics, logo&#10;&#10;Automatisch gegenereerde beschrijving">
            <a:extLst>
              <a:ext uri="{FF2B5EF4-FFF2-40B4-BE49-F238E27FC236}">
                <a16:creationId xmlns:a16="http://schemas.microsoft.com/office/drawing/2014/main" id="{C1F0B480-C22B-6C06-34AB-7B863AC1D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" y="54719"/>
            <a:ext cx="735113" cy="735113"/>
          </a:xfrm>
          <a:prstGeom prst="rect">
            <a:avLst/>
          </a:prstGeom>
        </p:spPr>
      </p:pic>
      <p:pic>
        <p:nvPicPr>
          <p:cNvPr id="9" name="Afbeelding 8" descr="Afbeelding met tekst, schermopname, diagram, elektronica&#10;&#10;Automatisch gegenereerde beschrijving">
            <a:extLst>
              <a:ext uri="{FF2B5EF4-FFF2-40B4-BE49-F238E27FC236}">
                <a16:creationId xmlns:a16="http://schemas.microsoft.com/office/drawing/2014/main" id="{EB08809D-0EB6-98AA-96F7-76D0F69ED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572" y="1825625"/>
            <a:ext cx="6318228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9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FC58F-77E2-A5F1-0B0A-48E23F6CC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832"/>
            <a:ext cx="10515600" cy="1325563"/>
          </a:xfrm>
        </p:spPr>
        <p:txBody>
          <a:bodyPr/>
          <a:lstStyle/>
          <a:p>
            <a:r>
              <a:rPr lang="nl-NL" dirty="0">
                <a:latin typeface="Consolas" panose="020B0609020204030204" pitchFamily="49" charset="0"/>
              </a:rPr>
              <a:t>Demonstratie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97E470-932B-66C5-85C2-6DCFE3042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//TODO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7B44F1E-388E-BF73-6D02-6B0B8FB25C01}"/>
              </a:ext>
            </a:extLst>
          </p:cNvPr>
          <p:cNvSpPr/>
          <p:nvPr/>
        </p:nvSpPr>
        <p:spPr>
          <a:xfrm>
            <a:off x="0" y="1"/>
            <a:ext cx="12192000" cy="844550"/>
          </a:xfrm>
          <a:prstGeom prst="rect">
            <a:avLst/>
          </a:prstGeom>
          <a:solidFill>
            <a:srgbClr val="008184"/>
          </a:solidFill>
          <a:ln>
            <a:solidFill>
              <a:srgbClr val="00818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Afbeelding 4" descr="Afbeelding met symbool, cirkel, Graphics, logo&#10;&#10;Automatisch gegenereerde beschrijving">
            <a:extLst>
              <a:ext uri="{FF2B5EF4-FFF2-40B4-BE49-F238E27FC236}">
                <a16:creationId xmlns:a16="http://schemas.microsoft.com/office/drawing/2014/main" id="{C1F0B480-C22B-6C06-34AB-7B863AC1D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" y="54719"/>
            <a:ext cx="735113" cy="73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35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FC58F-77E2-A5F1-0B0A-48E23F6CC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832"/>
            <a:ext cx="10515600" cy="1325563"/>
          </a:xfrm>
        </p:spPr>
        <p:txBody>
          <a:bodyPr/>
          <a:lstStyle/>
          <a:p>
            <a:r>
              <a:rPr lang="nl-NL" dirty="0">
                <a:latin typeface="Consolas" panose="020B0609020204030204" pitchFamily="49" charset="0"/>
              </a:rPr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97E470-932B-66C5-85C2-6DCFE3042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Mijn mening</a:t>
            </a:r>
          </a:p>
          <a:p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7B44F1E-388E-BF73-6D02-6B0B8FB25C01}"/>
              </a:ext>
            </a:extLst>
          </p:cNvPr>
          <p:cNvSpPr/>
          <p:nvPr/>
        </p:nvSpPr>
        <p:spPr>
          <a:xfrm>
            <a:off x="0" y="1"/>
            <a:ext cx="12192000" cy="844550"/>
          </a:xfrm>
          <a:prstGeom prst="rect">
            <a:avLst/>
          </a:prstGeom>
          <a:solidFill>
            <a:srgbClr val="008184"/>
          </a:solidFill>
          <a:ln>
            <a:solidFill>
              <a:srgbClr val="00818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Afbeelding 4" descr="Afbeelding met symbool, cirkel, Graphics, logo&#10;&#10;Automatisch gegenereerde beschrijving">
            <a:extLst>
              <a:ext uri="{FF2B5EF4-FFF2-40B4-BE49-F238E27FC236}">
                <a16:creationId xmlns:a16="http://schemas.microsoft.com/office/drawing/2014/main" id="{C1F0B480-C22B-6C06-34AB-7B863AC1D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" y="54719"/>
            <a:ext cx="735113" cy="73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2252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</TotalTime>
  <Words>186</Words>
  <Application>Microsoft Office PowerPoint</Application>
  <PresentationFormat>Breedbeeld</PresentationFormat>
  <Paragraphs>49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Consolas</vt:lpstr>
      <vt:lpstr>Kantoorthema</vt:lpstr>
      <vt:lpstr>Embedded  Program  Development</vt:lpstr>
      <vt:lpstr>Inhoud</vt:lpstr>
      <vt:lpstr>Inleiding</vt:lpstr>
      <vt:lpstr>Overview Component</vt:lpstr>
      <vt:lpstr>Alternatieven</vt:lpstr>
      <vt:lpstr>Praktijkvoorbeeld</vt:lpstr>
      <vt:lpstr>Ontwerp</vt:lpstr>
      <vt:lpstr>Demonstratie</vt:lpstr>
      <vt:lpstr>Conclusie</vt:lpstr>
      <vt:lpstr>Bronnen</vt:lpstr>
      <vt:lpstr>Afsluiting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 Program  Development</dc:title>
  <dc:creator>Ties Morshuis (student)</dc:creator>
  <cp:lastModifiedBy>Ties Morshuis (student)</cp:lastModifiedBy>
  <cp:revision>4</cp:revision>
  <dcterms:created xsi:type="dcterms:W3CDTF">2024-03-14T15:01:34Z</dcterms:created>
  <dcterms:modified xsi:type="dcterms:W3CDTF">2024-03-14T23:52:36Z</dcterms:modified>
</cp:coreProperties>
</file>