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13-1-2012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13-1-2012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13-1-2012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13-1-2012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13-1-2012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398-DC7E-4F6E-ABC0-B2910E69C857}" type="datetimeFigureOut">
              <a:rPr lang="nl-NL" smtClean="0"/>
              <a:pPr/>
              <a:t>13-1-2012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28398-DC7E-4F6E-ABC0-B2910E69C857}" type="datetimeFigureOut">
              <a:rPr lang="nl-NL" smtClean="0"/>
              <a:pPr/>
              <a:t>13-1-2012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1D691-7ED3-4451-8561-F6E5712207E2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Lua background </a:t>
            </a:r>
            <a:r>
              <a:rPr lang="nl-NL" dirty="0" err="1" smtClean="0"/>
              <a:t>worker</a:t>
            </a:r>
            <a:r>
              <a:rPr lang="nl-NL" dirty="0" smtClean="0"/>
              <a:t> </a:t>
            </a:r>
            <a:r>
              <a:rPr lang="nl-NL" dirty="0" err="1" smtClean="0"/>
              <a:t>lib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Multithreaded</a:t>
            </a:r>
            <a:r>
              <a:rPr lang="nl-NL" dirty="0" smtClean="0"/>
              <a:t> background </a:t>
            </a:r>
            <a:r>
              <a:rPr lang="nl-NL" dirty="0" err="1" smtClean="0"/>
              <a:t>comm</a:t>
            </a:r>
            <a:r>
              <a:rPr lang="nl-NL" dirty="0" smtClean="0"/>
              <a:t> </a:t>
            </a:r>
            <a:r>
              <a:rPr lang="nl-NL" dirty="0" err="1" smtClean="0"/>
              <a:t>lib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single </a:t>
            </a:r>
            <a:r>
              <a:rPr lang="nl-NL" dirty="0" err="1" smtClean="0"/>
              <a:t>threaded</a:t>
            </a:r>
            <a:r>
              <a:rPr lang="nl-NL" dirty="0" smtClean="0"/>
              <a:t> Lua state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Issue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 Lua state is a single </a:t>
            </a:r>
            <a:r>
              <a:rPr lang="nl-NL" dirty="0" err="1" smtClean="0"/>
              <a:t>threaded</a:t>
            </a:r>
            <a:r>
              <a:rPr lang="nl-NL" dirty="0" smtClean="0"/>
              <a:t> </a:t>
            </a:r>
            <a:r>
              <a:rPr lang="nl-NL" dirty="0" err="1" smtClean="0"/>
              <a:t>block</a:t>
            </a:r>
            <a:r>
              <a:rPr lang="nl-NL" dirty="0" smtClean="0"/>
              <a:t> of C code</a:t>
            </a:r>
          </a:p>
          <a:p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standard</a:t>
            </a:r>
            <a:r>
              <a:rPr lang="nl-NL" dirty="0" smtClean="0"/>
              <a:t> </a:t>
            </a:r>
            <a:r>
              <a:rPr lang="nl-NL" dirty="0" err="1" smtClean="0"/>
              <a:t>libraries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multiple </a:t>
            </a:r>
            <a:r>
              <a:rPr lang="nl-NL" dirty="0" err="1" smtClean="0"/>
              <a:t>threads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are thread </a:t>
            </a:r>
            <a:r>
              <a:rPr lang="nl-NL" dirty="0" err="1" smtClean="0"/>
              <a:t>synchronization</a:t>
            </a:r>
            <a:r>
              <a:rPr lang="nl-NL" dirty="0" smtClean="0"/>
              <a:t> issues</a:t>
            </a:r>
          </a:p>
          <a:p>
            <a:endParaRPr lang="nl-NL" dirty="0"/>
          </a:p>
          <a:p>
            <a:r>
              <a:rPr lang="nl-NL" dirty="0" err="1" smtClean="0"/>
              <a:t>Try</a:t>
            </a:r>
            <a:r>
              <a:rPr lang="nl-NL" dirty="0" smtClean="0"/>
              <a:t> to </a:t>
            </a:r>
            <a:r>
              <a:rPr lang="nl-NL" dirty="0" err="1" smtClean="0"/>
              <a:t>create</a:t>
            </a:r>
            <a:r>
              <a:rPr lang="nl-NL" dirty="0" smtClean="0"/>
              <a:t> a single </a:t>
            </a:r>
            <a:r>
              <a:rPr lang="nl-NL" dirty="0" err="1" smtClean="0"/>
              <a:t>reusable</a:t>
            </a:r>
            <a:r>
              <a:rPr lang="nl-NL" dirty="0" smtClean="0"/>
              <a:t> </a:t>
            </a:r>
            <a:r>
              <a:rPr lang="nl-NL" dirty="0" err="1" smtClean="0"/>
              <a:t>solution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the </a:t>
            </a:r>
            <a:r>
              <a:rPr lang="nl-NL" dirty="0" err="1" smtClean="0"/>
              <a:t>synchronization</a:t>
            </a:r>
            <a:r>
              <a:rPr lang="nl-NL" dirty="0" smtClean="0"/>
              <a:t> </a:t>
            </a:r>
            <a:r>
              <a:rPr lang="nl-NL" dirty="0" err="1" smtClean="0"/>
              <a:t>problem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Helper </a:t>
            </a:r>
            <a:r>
              <a:rPr lang="nl-NL" dirty="0" err="1" smtClean="0"/>
              <a:t>lib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smtClean="0"/>
              <a:t>Background </a:t>
            </a:r>
            <a:r>
              <a:rPr lang="nl-NL" dirty="0" err="1" smtClean="0"/>
              <a:t>threads</a:t>
            </a:r>
            <a:r>
              <a:rPr lang="nl-NL" dirty="0" smtClean="0"/>
              <a:t> </a:t>
            </a:r>
            <a:r>
              <a:rPr lang="nl-NL" dirty="0" err="1" smtClean="0"/>
              <a:t>deliver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to the helper</a:t>
            </a:r>
          </a:p>
          <a:p>
            <a:r>
              <a:rPr lang="nl-NL" dirty="0" smtClean="0"/>
              <a:t>Helper stores </a:t>
            </a:r>
            <a:r>
              <a:rPr lang="nl-NL" dirty="0" err="1" smtClean="0"/>
              <a:t>results</a:t>
            </a:r>
            <a:r>
              <a:rPr lang="nl-NL" dirty="0" smtClean="0"/>
              <a:t> in a queue</a:t>
            </a:r>
          </a:p>
          <a:p>
            <a:r>
              <a:rPr lang="nl-NL" dirty="0" smtClean="0"/>
              <a:t>Helper </a:t>
            </a:r>
            <a:r>
              <a:rPr lang="nl-NL" dirty="0" err="1" smtClean="0"/>
              <a:t>sends</a:t>
            </a:r>
            <a:r>
              <a:rPr lang="nl-NL" dirty="0" smtClean="0"/>
              <a:t> a UDP </a:t>
            </a:r>
            <a:r>
              <a:rPr lang="nl-NL" dirty="0" err="1" smtClean="0"/>
              <a:t>packet</a:t>
            </a:r>
            <a:r>
              <a:rPr lang="nl-NL" dirty="0" smtClean="0"/>
              <a:t> to the </a:t>
            </a:r>
            <a:r>
              <a:rPr lang="nl-NL" dirty="0" err="1" smtClean="0"/>
              <a:t>designated</a:t>
            </a:r>
            <a:r>
              <a:rPr lang="nl-NL" dirty="0" smtClean="0"/>
              <a:t> port to </a:t>
            </a:r>
            <a:r>
              <a:rPr lang="nl-NL" dirty="0" err="1" smtClean="0"/>
              <a:t>wake-up</a:t>
            </a:r>
            <a:r>
              <a:rPr lang="nl-NL" dirty="0" smtClean="0"/>
              <a:t> Lua </a:t>
            </a:r>
            <a:r>
              <a:rPr lang="nl-NL" dirty="0" err="1" smtClean="0"/>
              <a:t>from</a:t>
            </a:r>
            <a:r>
              <a:rPr lang="nl-NL" dirty="0" smtClean="0"/>
              <a:t> a 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smtClean="0"/>
              <a:t> statement (</a:t>
            </a:r>
            <a:r>
              <a:rPr lang="nl-NL" dirty="0" err="1" smtClean="0"/>
              <a:t>filehandles</a:t>
            </a:r>
            <a:r>
              <a:rPr lang="nl-NL" dirty="0" smtClean="0"/>
              <a:t>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supported</a:t>
            </a:r>
            <a:r>
              <a:rPr lang="nl-NL" dirty="0" smtClean="0"/>
              <a:t>?)</a:t>
            </a:r>
          </a:p>
          <a:p>
            <a:r>
              <a:rPr lang="nl-NL" dirty="0" smtClean="0"/>
              <a:t>The Lua </a:t>
            </a:r>
            <a:r>
              <a:rPr lang="nl-NL" dirty="0" err="1" smtClean="0"/>
              <a:t>side</a:t>
            </a:r>
            <a:r>
              <a:rPr lang="nl-NL" dirty="0" smtClean="0"/>
              <a:t> of the helper </a:t>
            </a:r>
            <a:r>
              <a:rPr lang="nl-NL" dirty="0" err="1" smtClean="0"/>
              <a:t>collects</a:t>
            </a:r>
            <a:r>
              <a:rPr lang="nl-NL" dirty="0" smtClean="0"/>
              <a:t> the </a:t>
            </a:r>
            <a:r>
              <a:rPr lang="nl-NL" dirty="0" err="1" smtClean="0"/>
              <a:t>information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queue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calling</a:t>
            </a:r>
            <a:r>
              <a:rPr lang="nl-NL" dirty="0" smtClean="0"/>
              <a:t> 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coroutine returns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select()</a:t>
            </a:r>
            <a:r>
              <a:rPr lang="nl-NL" dirty="0" smtClean="0"/>
              <a:t> statement</a:t>
            </a:r>
          </a:p>
          <a:p>
            <a:r>
              <a:rPr lang="nl-NL" dirty="0" smtClean="0"/>
              <a:t>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of the helper </a:t>
            </a:r>
            <a:r>
              <a:rPr lang="nl-NL" dirty="0" err="1" smtClean="0"/>
              <a:t>calls</a:t>
            </a:r>
            <a:r>
              <a:rPr lang="nl-NL" dirty="0" smtClean="0"/>
              <a:t> the </a:t>
            </a:r>
            <a:r>
              <a:rPr lang="nl-NL" dirty="0" err="1" smtClean="0"/>
              <a:t>originating</a:t>
            </a:r>
            <a:r>
              <a:rPr lang="nl-NL" dirty="0" smtClean="0"/>
              <a:t> </a:t>
            </a:r>
            <a:r>
              <a:rPr lang="nl-NL" dirty="0" err="1" smtClean="0"/>
              <a:t>library</a:t>
            </a:r>
            <a:r>
              <a:rPr lang="nl-NL" dirty="0" smtClean="0"/>
              <a:t> to </a:t>
            </a:r>
            <a:r>
              <a:rPr lang="nl-NL" dirty="0" err="1" smtClean="0"/>
              <a:t>decode</a:t>
            </a:r>
            <a:r>
              <a:rPr lang="nl-NL" dirty="0" smtClean="0"/>
              <a:t> the content and </a:t>
            </a:r>
            <a:r>
              <a:rPr lang="nl-NL" dirty="0" err="1" smtClean="0"/>
              <a:t>deliver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to the Lua state</a:t>
            </a:r>
          </a:p>
          <a:p>
            <a:r>
              <a:rPr lang="nl-NL" dirty="0" err="1" smtClean="0"/>
              <a:t>When</a:t>
            </a:r>
            <a:r>
              <a:rPr lang="nl-NL" dirty="0" smtClean="0"/>
              <a:t> the 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poll()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returns, the Lua </a:t>
            </a:r>
            <a:r>
              <a:rPr lang="nl-NL" dirty="0" err="1" smtClean="0"/>
              <a:t>side</a:t>
            </a:r>
            <a:r>
              <a:rPr lang="nl-NL" dirty="0" smtClean="0"/>
              <a:t> of the helper </a:t>
            </a:r>
            <a:r>
              <a:rPr lang="nl-NL" dirty="0" err="1" smtClean="0"/>
              <a:t>calls</a:t>
            </a:r>
            <a:r>
              <a:rPr lang="nl-NL" dirty="0" smtClean="0"/>
              <a:t> the </a:t>
            </a:r>
            <a:r>
              <a:rPr lang="nl-NL" dirty="0" err="1" smtClean="0"/>
              <a:t>callback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the </a:t>
            </a:r>
            <a:r>
              <a:rPr lang="nl-NL" dirty="0" err="1" smtClean="0"/>
              <a:t>additional</a:t>
            </a:r>
            <a:r>
              <a:rPr lang="nl-NL" dirty="0" smtClean="0"/>
              <a:t> </a:t>
            </a:r>
            <a:r>
              <a:rPr lang="nl-NL" dirty="0" err="1" smtClean="0"/>
              <a:t>returned</a:t>
            </a:r>
            <a:r>
              <a:rPr lang="nl-NL" dirty="0" smtClean="0"/>
              <a:t> parameters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u="sng" dirty="0" smtClean="0"/>
              <a:t>Helper </a:t>
            </a:r>
            <a:r>
              <a:rPr lang="nl-NL" u="sng" dirty="0" err="1" smtClean="0"/>
              <a:t>lib</a:t>
            </a:r>
            <a:r>
              <a:rPr lang="nl-NL" dirty="0" smtClean="0"/>
              <a:t>: the </a:t>
            </a:r>
            <a:r>
              <a:rPr lang="nl-NL" dirty="0" err="1" smtClean="0"/>
              <a:t>synchronization</a:t>
            </a:r>
            <a:r>
              <a:rPr lang="nl-NL" dirty="0" smtClean="0"/>
              <a:t> helper </a:t>
            </a:r>
            <a:r>
              <a:rPr lang="nl-NL" dirty="0" err="1" smtClean="0"/>
              <a:t>library</a:t>
            </a:r>
            <a:endParaRPr lang="nl-NL" dirty="0" smtClean="0"/>
          </a:p>
          <a:p>
            <a:r>
              <a:rPr lang="nl-NL" u="sng" dirty="0" smtClean="0"/>
              <a:t>Utility </a:t>
            </a:r>
            <a:r>
              <a:rPr lang="nl-NL" u="sng" dirty="0" err="1" smtClean="0"/>
              <a:t>lib</a:t>
            </a:r>
            <a:r>
              <a:rPr lang="nl-NL" dirty="0" smtClean="0"/>
              <a:t>: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</a:t>
            </a:r>
            <a:r>
              <a:rPr lang="nl-NL" dirty="0" err="1" smtClean="0"/>
              <a:t>library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uses</a:t>
            </a:r>
            <a:r>
              <a:rPr lang="nl-NL" dirty="0" smtClean="0"/>
              <a:t> the Helper </a:t>
            </a:r>
            <a:r>
              <a:rPr lang="nl-NL" dirty="0" err="1" smtClean="0"/>
              <a:t>lib</a:t>
            </a:r>
            <a:r>
              <a:rPr lang="nl-NL" dirty="0" smtClean="0"/>
              <a:t> to </a:t>
            </a:r>
            <a:r>
              <a:rPr lang="nl-NL" dirty="0" err="1" smtClean="0"/>
              <a:t>get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</a:t>
            </a:r>
            <a:r>
              <a:rPr lang="nl-NL" dirty="0" err="1" smtClean="0"/>
              <a:t>delivered</a:t>
            </a:r>
            <a:r>
              <a:rPr lang="nl-NL" dirty="0" smtClean="0"/>
              <a:t> to the Lua state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Key</a:t>
            </a:r>
            <a:r>
              <a:rPr lang="nl-NL" dirty="0" smtClean="0"/>
              <a:t> </a:t>
            </a:r>
            <a:r>
              <a:rPr lang="nl-NL" dirty="0" err="1" smtClean="0"/>
              <a:t>elements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 smtClean="0"/>
              <a:t>The helper </a:t>
            </a:r>
            <a:r>
              <a:rPr lang="nl-NL" dirty="0" err="1" smtClean="0"/>
              <a:t>lib</a:t>
            </a:r>
            <a:r>
              <a:rPr lang="nl-NL" dirty="0" smtClean="0"/>
              <a:t> puts a pointer to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the Lua register, </a:t>
            </a:r>
            <a:r>
              <a:rPr lang="nl-NL" dirty="0" err="1" smtClean="0"/>
              <a:t>so</a:t>
            </a:r>
            <a:r>
              <a:rPr lang="nl-NL" dirty="0" smtClean="0"/>
              <a:t> the utility </a:t>
            </a:r>
            <a:r>
              <a:rPr lang="nl-NL" dirty="0" err="1" smtClean="0"/>
              <a:t>lib</a:t>
            </a:r>
            <a:r>
              <a:rPr lang="nl-NL" dirty="0" smtClean="0"/>
              <a:t> </a:t>
            </a:r>
            <a:r>
              <a:rPr lang="nl-NL" dirty="0" err="1" smtClean="0"/>
              <a:t>knows</a:t>
            </a:r>
            <a:r>
              <a:rPr lang="nl-NL" dirty="0" smtClean="0"/>
              <a:t>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 to </a:t>
            </a:r>
            <a:r>
              <a:rPr lang="nl-NL" dirty="0" err="1" smtClean="0"/>
              <a:t>call</a:t>
            </a:r>
            <a:endParaRPr lang="nl-NL" dirty="0" smtClean="0"/>
          </a:p>
          <a:p>
            <a:r>
              <a:rPr lang="nl-NL" dirty="0" smtClean="0"/>
              <a:t>The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r>
              <a:rPr lang="nl-NL" dirty="0" smtClean="0"/>
              <a:t> is thread safe and </a:t>
            </a:r>
            <a:r>
              <a:rPr lang="nl-NL" dirty="0" err="1" smtClean="0"/>
              <a:t>accepts</a:t>
            </a:r>
            <a:r>
              <a:rPr lang="nl-NL" dirty="0" smtClean="0"/>
              <a:t> 3 </a:t>
            </a:r>
            <a:r>
              <a:rPr lang="nl-NL" dirty="0" err="1" smtClean="0"/>
              <a:t>arguments</a:t>
            </a:r>
            <a:r>
              <a:rPr lang="nl-NL" dirty="0" smtClean="0"/>
              <a:t>;</a:t>
            </a:r>
          </a:p>
          <a:p>
            <a:pPr lvl="1"/>
            <a:r>
              <a:rPr lang="nl-NL" dirty="0" smtClean="0"/>
              <a:t>A pointer to the </a:t>
            </a:r>
            <a:r>
              <a:rPr lang="nl-NL" dirty="0" err="1" smtClean="0"/>
              <a:t>actual</a:t>
            </a:r>
            <a:r>
              <a:rPr lang="nl-NL" dirty="0" smtClean="0"/>
              <a:t> data</a:t>
            </a:r>
          </a:p>
          <a:p>
            <a:pPr lvl="1"/>
            <a:r>
              <a:rPr lang="nl-NL" dirty="0" smtClean="0"/>
              <a:t>A pointer to the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function</a:t>
            </a:r>
            <a:r>
              <a:rPr lang="nl-NL" dirty="0" smtClean="0"/>
              <a:t> to </a:t>
            </a:r>
            <a:r>
              <a:rPr lang="nl-NL" dirty="0" err="1" smtClean="0"/>
              <a:t>decode</a:t>
            </a:r>
            <a:r>
              <a:rPr lang="nl-NL" dirty="0" smtClean="0"/>
              <a:t> the data</a:t>
            </a:r>
          </a:p>
          <a:p>
            <a:r>
              <a:rPr lang="nl-NL" dirty="0" smtClean="0"/>
              <a:t>The utility </a:t>
            </a:r>
            <a:r>
              <a:rPr lang="nl-NL" dirty="0" err="1" smtClean="0"/>
              <a:t>lib</a:t>
            </a:r>
            <a:r>
              <a:rPr lang="nl-NL" dirty="0" smtClean="0"/>
              <a:t> must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provided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 Lua </a:t>
            </a:r>
            <a:r>
              <a:rPr lang="nl-NL" dirty="0" err="1" smtClean="0"/>
              <a:t>function</a:t>
            </a:r>
            <a:r>
              <a:rPr lang="nl-NL" dirty="0" smtClean="0"/>
              <a:t> to </a:t>
            </a:r>
            <a:r>
              <a:rPr lang="nl-NL" dirty="0" err="1" smtClean="0"/>
              <a:t>use</a:t>
            </a:r>
            <a:r>
              <a:rPr lang="nl-NL" dirty="0" smtClean="0"/>
              <a:t> as 1st </a:t>
            </a:r>
            <a:r>
              <a:rPr lang="nl-NL" dirty="0" err="1" smtClean="0"/>
              <a:t>result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the </a:t>
            </a:r>
            <a:r>
              <a:rPr lang="nl-NL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r>
              <a:rPr lang="nl-NL" dirty="0" smtClean="0"/>
              <a:t> </a:t>
            </a:r>
            <a:endParaRPr lang="nl-NL" dirty="0" smtClean="0"/>
          </a:p>
          <a:p>
            <a:r>
              <a:rPr lang="nl-NL" dirty="0" smtClean="0"/>
              <a:t>1 helper to support </a:t>
            </a:r>
            <a:r>
              <a:rPr lang="nl-NL" dirty="0" smtClean="0"/>
              <a:t>multiple </a:t>
            </a:r>
            <a:r>
              <a:rPr lang="nl-NL" dirty="0" smtClean="0"/>
              <a:t>utility </a:t>
            </a:r>
            <a:r>
              <a:rPr lang="nl-NL" dirty="0" err="1" smtClean="0"/>
              <a:t>libraries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Startup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211960" y="2564904"/>
            <a:ext cx="21602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Helper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764704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355976" y="4509120"/>
            <a:ext cx="208823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select()</a:t>
            </a:r>
            <a:endParaRPr lang="nl-NL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937756" y="4963108"/>
            <a:ext cx="125226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3131840" y="1124744"/>
            <a:ext cx="4752528" cy="3384376"/>
          </a:xfrm>
          <a:prstGeom prst="bentConnector3">
            <a:avLst>
              <a:gd name="adj1" fmla="val 67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1680" y="90872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700808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cxnSp>
        <p:nvCxnSpPr>
          <p:cNvPr id="22" name="Elbow Connector 21"/>
          <p:cNvCxnSpPr/>
          <p:nvPr/>
        </p:nvCxnSpPr>
        <p:spPr>
          <a:xfrm rot="16200000" flipV="1">
            <a:off x="5904148" y="3248980"/>
            <a:ext cx="1728192" cy="792088"/>
          </a:xfrm>
          <a:prstGeom prst="bentConnector3">
            <a:avLst>
              <a:gd name="adj1" fmla="val 99761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436096" y="3284984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Poll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2" name="Rectangle 31"/>
          <p:cNvSpPr/>
          <p:nvPr/>
        </p:nvSpPr>
        <p:spPr>
          <a:xfrm>
            <a:off x="4211960" y="256490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5436096" y="2636912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5" name="Elbow Connector 34"/>
          <p:cNvCxnSpPr>
            <a:stCxn id="33" idx="2"/>
            <a:endCxn id="9" idx="3"/>
          </p:cNvCxnSpPr>
          <p:nvPr/>
        </p:nvCxnSpPr>
        <p:spPr>
          <a:xfrm rot="5400000">
            <a:off x="3955994" y="2532838"/>
            <a:ext cx="1556049" cy="2340260"/>
          </a:xfrm>
          <a:prstGeom prst="bentConnector3">
            <a:avLst>
              <a:gd name="adj1" fmla="val 11523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691680" y="2996952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8" name="Shape 37"/>
          <p:cNvCxnSpPr>
            <a:stCxn id="15" idx="2"/>
            <a:endCxn id="9" idx="0"/>
          </p:cNvCxnSpPr>
          <p:nvPr/>
        </p:nvCxnSpPr>
        <p:spPr>
          <a:xfrm rot="16200000" flipH="1">
            <a:off x="1212658" y="2899910"/>
            <a:ext cx="3406316" cy="100811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Line Callout 2 38"/>
          <p:cNvSpPr/>
          <p:nvPr/>
        </p:nvSpPr>
        <p:spPr>
          <a:xfrm>
            <a:off x="3923928" y="5589240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71490"/>
              <a:gd name="adj6" fmla="val 1649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</a:t>
            </a:r>
            <a:r>
              <a:rPr lang="nl-NL" dirty="0" err="1" smtClean="0"/>
              <a:t>initialize</a:t>
            </a:r>
            <a:r>
              <a:rPr lang="nl-NL" dirty="0" smtClean="0"/>
              <a:t> helper </a:t>
            </a:r>
            <a:r>
              <a:rPr lang="nl-NL" dirty="0" err="1" smtClean="0"/>
              <a:t>from</a:t>
            </a:r>
            <a:r>
              <a:rPr lang="nl-NL" dirty="0" smtClean="0"/>
              <a:t> Lua, </a:t>
            </a:r>
            <a:r>
              <a:rPr lang="nl-NL" dirty="0" err="1" smtClean="0"/>
              <a:t>with</a:t>
            </a:r>
            <a:r>
              <a:rPr lang="nl-NL" dirty="0" smtClean="0"/>
              <a:t> UDP port </a:t>
            </a:r>
            <a:r>
              <a:rPr lang="nl-NL" dirty="0" err="1" smtClean="0"/>
              <a:t>number</a:t>
            </a:r>
            <a:endParaRPr lang="nl-NL" dirty="0"/>
          </a:p>
        </p:txBody>
      </p:sp>
      <p:sp>
        <p:nvSpPr>
          <p:cNvPr id="40" name="Line Callout 2 39"/>
          <p:cNvSpPr/>
          <p:nvPr/>
        </p:nvSpPr>
        <p:spPr>
          <a:xfrm>
            <a:off x="179512" y="5589240"/>
            <a:ext cx="230425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163932"/>
              <a:gd name="adj6" fmla="val 1466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r>
              <a:rPr lang="nl-NL" dirty="0" smtClean="0"/>
              <a:t>: put pointer to </a:t>
            </a:r>
            <a:r>
              <a:rPr lang="nl-NL" sz="16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the register</a:t>
            </a:r>
            <a:endParaRPr lang="nl-NL" dirty="0"/>
          </a:p>
        </p:txBody>
      </p:sp>
      <p:sp>
        <p:nvSpPr>
          <p:cNvPr id="43" name="Line Callout 2 42"/>
          <p:cNvSpPr/>
          <p:nvPr/>
        </p:nvSpPr>
        <p:spPr>
          <a:xfrm>
            <a:off x="2627784" y="1340768"/>
            <a:ext cx="4248472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89501"/>
              <a:gd name="adj6" fmla="val 12454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3</a:t>
            </a:r>
            <a:r>
              <a:rPr lang="nl-NL" dirty="0" smtClean="0"/>
              <a:t>: </a:t>
            </a:r>
            <a:r>
              <a:rPr lang="nl-NL" dirty="0" err="1" smtClean="0"/>
              <a:t>any</a:t>
            </a:r>
            <a:r>
              <a:rPr lang="nl-NL" dirty="0" smtClean="0"/>
              <a:t> direct </a:t>
            </a:r>
            <a:r>
              <a:rPr lang="nl-NL" dirty="0" err="1" smtClean="0"/>
              <a:t>call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Lua state to the </a:t>
            </a:r>
            <a:r>
              <a:rPr lang="nl-NL" dirty="0" smtClean="0"/>
              <a:t>utility (</a:t>
            </a:r>
            <a:r>
              <a:rPr lang="nl-NL" dirty="0" err="1" smtClean="0"/>
              <a:t>because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then</a:t>
            </a:r>
            <a:r>
              <a:rPr lang="nl-NL" dirty="0" smtClean="0"/>
              <a:t> we </a:t>
            </a:r>
            <a:r>
              <a:rPr lang="nl-NL" dirty="0" err="1" smtClean="0"/>
              <a:t>get</a:t>
            </a:r>
            <a:r>
              <a:rPr lang="nl-NL" dirty="0" smtClean="0"/>
              <a:t> a pointer to the Lua state </a:t>
            </a:r>
            <a:r>
              <a:rPr lang="nl-NL" dirty="0" err="1" smtClean="0"/>
              <a:t>available</a:t>
            </a:r>
            <a:r>
              <a:rPr lang="nl-NL" dirty="0" smtClean="0"/>
              <a:t> in Utility)</a:t>
            </a:r>
            <a:endParaRPr lang="nl-NL" dirty="0"/>
          </a:p>
        </p:txBody>
      </p:sp>
      <p:sp>
        <p:nvSpPr>
          <p:cNvPr id="44" name="Line Callout 2 43"/>
          <p:cNvSpPr/>
          <p:nvPr/>
        </p:nvSpPr>
        <p:spPr>
          <a:xfrm>
            <a:off x="0" y="3284984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97384"/>
              <a:gd name="adj6" fmla="val 1235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</a:t>
            </a:r>
            <a:r>
              <a:rPr lang="nl-NL" dirty="0" err="1" smtClean="0"/>
              <a:t>get</a:t>
            </a:r>
            <a:r>
              <a:rPr lang="nl-NL" dirty="0" smtClean="0"/>
              <a:t> pointer to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register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Delivery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211960" y="2564904"/>
            <a:ext cx="21602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Helper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764704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355976" y="4509120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select()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90872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700808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5508104" y="3284984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latin typeface="Courier New" pitchFamily="49" charset="0"/>
                <a:cs typeface="Courier New" pitchFamily="49" charset="0"/>
              </a:rPr>
              <a:t>Poll()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11960" y="263691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5508104" y="2636912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5" name="Elbow Connector 34"/>
          <p:cNvCxnSpPr>
            <a:stCxn id="32" idx="2"/>
            <a:endCxn id="8" idx="0"/>
          </p:cNvCxnSpPr>
          <p:nvPr/>
        </p:nvCxnSpPr>
        <p:spPr>
          <a:xfrm rot="16200000" flipH="1">
            <a:off x="4229962" y="3483006"/>
            <a:ext cx="1584176" cy="4680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21" idx="2"/>
            <a:endCxn id="32" idx="1"/>
          </p:cNvCxnSpPr>
          <p:nvPr/>
        </p:nvCxnSpPr>
        <p:spPr>
          <a:xfrm>
            <a:off x="1403648" y="2060848"/>
            <a:ext cx="2808312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Line Callout 2 39"/>
          <p:cNvSpPr/>
          <p:nvPr/>
        </p:nvSpPr>
        <p:spPr>
          <a:xfrm>
            <a:off x="539552" y="5589240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210363"/>
              <a:gd name="adj6" fmla="val 218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r>
              <a:rPr lang="nl-NL" dirty="0" smtClean="0"/>
              <a:t>: store data in queue and </a:t>
            </a:r>
            <a:r>
              <a:rPr lang="nl-NL" dirty="0" err="1" smtClean="0"/>
              <a:t>fire</a:t>
            </a:r>
            <a:r>
              <a:rPr lang="nl-NL" dirty="0" smtClean="0"/>
              <a:t> UDP </a:t>
            </a:r>
            <a:r>
              <a:rPr lang="nl-NL" dirty="0" err="1" smtClean="0"/>
              <a:t>packet</a:t>
            </a:r>
            <a:endParaRPr lang="nl-NL" dirty="0"/>
          </a:p>
        </p:txBody>
      </p:sp>
      <p:sp>
        <p:nvSpPr>
          <p:cNvPr id="25" name="Rectangle 24"/>
          <p:cNvSpPr/>
          <p:nvPr/>
        </p:nvSpPr>
        <p:spPr>
          <a:xfrm>
            <a:off x="1691680" y="2996952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nl-NL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Line Callout 2 43"/>
          <p:cNvSpPr/>
          <p:nvPr/>
        </p:nvSpPr>
        <p:spPr>
          <a:xfrm>
            <a:off x="0" y="3284984"/>
            <a:ext cx="2123728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51630"/>
              <a:gd name="adj6" fmla="val 13349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the background thread </a:t>
            </a:r>
            <a:r>
              <a:rPr lang="nl-NL" dirty="0" err="1" smtClean="0"/>
              <a:t>calls</a:t>
            </a:r>
            <a:r>
              <a:rPr lang="nl-NL" dirty="0" smtClean="0"/>
              <a:t> the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8229600" cy="954360"/>
          </a:xfrm>
        </p:spPr>
        <p:txBody>
          <a:bodyPr/>
          <a:lstStyle/>
          <a:p>
            <a:r>
              <a:rPr lang="nl-NL" dirty="0" err="1" smtClean="0"/>
              <a:t>Collect</a:t>
            </a:r>
            <a:r>
              <a:rPr lang="nl-NL" dirty="0" smtClean="0"/>
              <a:t> </a:t>
            </a:r>
            <a:r>
              <a:rPr lang="nl-NL" dirty="0" err="1" smtClean="0"/>
              <a:t>sequence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3707904" y="4481736"/>
            <a:ext cx="4896544" cy="125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Lua state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211960" y="2564904"/>
            <a:ext cx="216024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Helper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467544" y="900336"/>
            <a:ext cx="266429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Utility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355976" y="4509120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select()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2938016" y="4963368"/>
            <a:ext cx="125174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register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1691680" y="104435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Start, </a:t>
            </a:r>
            <a:r>
              <a:rPr lang="nl-NL" dirty="0" err="1" smtClean="0"/>
              <a:t>create</a:t>
            </a:r>
            <a:r>
              <a:rPr lang="nl-NL" dirty="0" smtClean="0"/>
              <a:t> background stuff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-108520" y="1836440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Background stuff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5580112" y="3284984"/>
            <a:ext cx="7920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latin typeface="Courier New" pitchFamily="49" charset="0"/>
                <a:cs typeface="Courier New" pitchFamily="49" charset="0"/>
              </a:rPr>
              <a:t>Poll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2" name="Rectangle 31"/>
          <p:cNvSpPr/>
          <p:nvPr/>
        </p:nvSpPr>
        <p:spPr>
          <a:xfrm>
            <a:off x="4211960" y="263691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5508104" y="2636912"/>
            <a:ext cx="8640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nl-NL" dirty="0" smtClean="0"/>
              <a:t>()</a:t>
            </a:r>
            <a:endParaRPr lang="nl-NL" dirty="0"/>
          </a:p>
        </p:txBody>
      </p:sp>
      <p:cxnSp>
        <p:nvCxnSpPr>
          <p:cNvPr id="35" name="Elbow Connector 34"/>
          <p:cNvCxnSpPr>
            <a:stCxn id="8" idx="2"/>
            <a:endCxn id="28" idx="1"/>
          </p:cNvCxnSpPr>
          <p:nvPr/>
        </p:nvCxnSpPr>
        <p:spPr>
          <a:xfrm rot="16200000" flipH="1">
            <a:off x="5850142" y="4203086"/>
            <a:ext cx="72008" cy="12601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28" idx="0"/>
            <a:endCxn id="31" idx="3"/>
          </p:cNvCxnSpPr>
          <p:nvPr/>
        </p:nvCxnSpPr>
        <p:spPr>
          <a:xfrm rot="16200000" flipV="1">
            <a:off x="6246186" y="3555014"/>
            <a:ext cx="1296144" cy="10441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Line Callout 2 39"/>
          <p:cNvSpPr/>
          <p:nvPr/>
        </p:nvSpPr>
        <p:spPr>
          <a:xfrm>
            <a:off x="539552" y="5589240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69987"/>
              <a:gd name="adj6" fmla="val 2456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1: UDP </a:t>
            </a:r>
            <a:r>
              <a:rPr lang="nl-NL" dirty="0" err="1" smtClean="0"/>
              <a:t>packet</a:t>
            </a:r>
            <a:r>
              <a:rPr lang="nl-NL" dirty="0" smtClean="0"/>
              <a:t> </a:t>
            </a:r>
            <a:r>
              <a:rPr lang="nl-NL" dirty="0" err="1" smtClean="0"/>
              <a:t>received</a:t>
            </a:r>
            <a:r>
              <a:rPr lang="nl-NL" dirty="0" smtClean="0"/>
              <a:t> </a:t>
            </a:r>
            <a:r>
              <a:rPr lang="nl-NL" dirty="0" err="1" smtClean="0"/>
              <a:t>triggers</a:t>
            </a:r>
            <a:r>
              <a:rPr lang="nl-NL" dirty="0" smtClean="0"/>
              <a:t> the </a:t>
            </a:r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dirty="0" err="1" smtClean="0"/>
              <a:t>handler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25" name="Rectangle 24"/>
          <p:cNvSpPr/>
          <p:nvPr/>
        </p:nvSpPr>
        <p:spPr>
          <a:xfrm>
            <a:off x="1691680" y="3132584"/>
            <a:ext cx="1440160" cy="440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dirty="0" smtClean="0"/>
              <a:t>()</a:t>
            </a:r>
            <a:endParaRPr lang="nl-NL" dirty="0"/>
          </a:p>
        </p:txBody>
      </p:sp>
      <p:sp>
        <p:nvSpPr>
          <p:cNvPr id="44" name="Line Callout 2 43"/>
          <p:cNvSpPr/>
          <p:nvPr/>
        </p:nvSpPr>
        <p:spPr>
          <a:xfrm>
            <a:off x="4499992" y="1124744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231281"/>
              <a:gd name="adj6" fmla="val 1437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2: </a:t>
            </a:r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dirty="0" err="1" smtClean="0"/>
              <a:t>handler</a:t>
            </a:r>
            <a:r>
              <a:rPr lang="nl-NL" dirty="0" smtClean="0"/>
              <a:t> </a:t>
            </a:r>
            <a:r>
              <a:rPr lang="nl-NL" dirty="0" err="1" smtClean="0"/>
              <a:t>calls</a:t>
            </a:r>
            <a:r>
              <a:rPr lang="nl-NL" dirty="0" smtClean="0"/>
              <a:t> the 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poll() </a:t>
            </a:r>
            <a:r>
              <a:rPr lang="nl-NL" dirty="0" err="1" smtClean="0"/>
              <a:t>method</a:t>
            </a:r>
            <a:r>
              <a:rPr lang="nl-NL" dirty="0" smtClean="0"/>
              <a:t> to </a:t>
            </a:r>
            <a:r>
              <a:rPr lang="nl-NL" dirty="0" err="1" smtClean="0"/>
              <a:t>collect</a:t>
            </a:r>
            <a:r>
              <a:rPr lang="nl-NL" dirty="0" smtClean="0"/>
              <a:t> data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6516216" y="4725144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dirty="0" err="1" smtClean="0"/>
              <a:t>handler</a:t>
            </a:r>
            <a:endParaRPr lang="nl-NL" dirty="0"/>
          </a:p>
        </p:txBody>
      </p:sp>
      <p:cxnSp>
        <p:nvCxnSpPr>
          <p:cNvPr id="37" name="Shape 36"/>
          <p:cNvCxnSpPr>
            <a:stCxn id="31" idx="1"/>
            <a:endCxn id="25" idx="3"/>
          </p:cNvCxnSpPr>
          <p:nvPr/>
        </p:nvCxnSpPr>
        <p:spPr>
          <a:xfrm rot="10800000">
            <a:off x="3131840" y="3352800"/>
            <a:ext cx="2448272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Line Callout 2 44"/>
          <p:cNvSpPr/>
          <p:nvPr/>
        </p:nvSpPr>
        <p:spPr>
          <a:xfrm>
            <a:off x="1331640" y="980728"/>
            <a:ext cx="194421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231281"/>
              <a:gd name="adj6" fmla="val 1409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3: </a:t>
            </a:r>
            <a:r>
              <a:rPr lang="nl-NL" dirty="0" err="1" smtClean="0"/>
              <a:t>get</a:t>
            </a:r>
            <a:r>
              <a:rPr lang="nl-NL" dirty="0" smtClean="0"/>
              <a:t> item </a:t>
            </a:r>
            <a:r>
              <a:rPr lang="nl-NL" dirty="0" err="1" smtClean="0"/>
              <a:t>from</a:t>
            </a:r>
            <a:r>
              <a:rPr lang="nl-NL" dirty="0" smtClean="0"/>
              <a:t> queue and </a:t>
            </a:r>
            <a:r>
              <a:rPr lang="nl-NL" dirty="0" err="1" smtClean="0"/>
              <a:t>call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sz="14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function</a:t>
            </a:r>
            <a:endParaRPr lang="nl-NL" dirty="0"/>
          </a:p>
        </p:txBody>
      </p:sp>
      <p:sp>
        <p:nvSpPr>
          <p:cNvPr id="46" name="Line Callout 2 45"/>
          <p:cNvSpPr/>
          <p:nvPr/>
        </p:nvSpPr>
        <p:spPr>
          <a:xfrm>
            <a:off x="251520" y="3645024"/>
            <a:ext cx="2555776" cy="1800200"/>
          </a:xfrm>
          <a:prstGeom prst="borderCallout2">
            <a:avLst>
              <a:gd name="adj1" fmla="val 51144"/>
              <a:gd name="adj2" fmla="val 100848"/>
              <a:gd name="adj3" fmla="val 51274"/>
              <a:gd name="adj4" fmla="val 108789"/>
              <a:gd name="adj5" fmla="val -8638"/>
              <a:gd name="adj6" fmla="val 1393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4: </a:t>
            </a:r>
            <a:r>
              <a:rPr lang="nl-NL" sz="1400" dirty="0" err="1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dirty="0" err="1" smtClean="0"/>
              <a:t>method</a:t>
            </a:r>
            <a:r>
              <a:rPr lang="nl-NL" dirty="0" smtClean="0"/>
              <a:t> </a:t>
            </a:r>
            <a:r>
              <a:rPr lang="nl-NL" dirty="0" err="1" smtClean="0"/>
              <a:t>receives</a:t>
            </a:r>
            <a:r>
              <a:rPr lang="nl-NL" dirty="0" smtClean="0"/>
              <a:t> data and pointer to Lua state. </a:t>
            </a:r>
            <a:r>
              <a:rPr lang="nl-NL" dirty="0" err="1" smtClean="0"/>
              <a:t>Decodes</a:t>
            </a:r>
            <a:r>
              <a:rPr lang="nl-NL" dirty="0" smtClean="0"/>
              <a:t> the data and puts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on</a:t>
            </a:r>
            <a:r>
              <a:rPr lang="nl-NL" dirty="0" smtClean="0"/>
              <a:t> the Lua </a:t>
            </a:r>
            <a:r>
              <a:rPr lang="nl-NL" dirty="0" err="1" smtClean="0"/>
              <a:t>stack</a:t>
            </a:r>
            <a:r>
              <a:rPr lang="nl-NL" dirty="0" smtClean="0"/>
              <a:t> to return to the </a:t>
            </a:r>
            <a:r>
              <a:rPr lang="nl-NL" dirty="0" err="1" smtClean="0"/>
              <a:t>socket</a:t>
            </a:r>
            <a:r>
              <a:rPr lang="nl-NL" dirty="0" smtClean="0"/>
              <a:t> </a:t>
            </a:r>
            <a:r>
              <a:rPr lang="nl-NL" dirty="0" err="1" smtClean="0"/>
              <a:t>handler</a:t>
            </a:r>
            <a:endParaRPr lang="nl-NL" dirty="0"/>
          </a:p>
        </p:txBody>
      </p:sp>
      <p:cxnSp>
        <p:nvCxnSpPr>
          <p:cNvPr id="47" name="Shape 46"/>
          <p:cNvCxnSpPr/>
          <p:nvPr/>
        </p:nvCxnSpPr>
        <p:spPr>
          <a:xfrm>
            <a:off x="3131840" y="3501008"/>
            <a:ext cx="4032448" cy="1224136"/>
          </a:xfrm>
          <a:prstGeom prst="bentConnector3">
            <a:avLst>
              <a:gd name="adj1" fmla="val 100039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44008" y="5373216"/>
            <a:ext cx="1800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Callback</a:t>
            </a:r>
            <a:endParaRPr lang="nl-NL" dirty="0"/>
          </a:p>
        </p:txBody>
      </p:sp>
      <p:cxnSp>
        <p:nvCxnSpPr>
          <p:cNvPr id="55" name="Elbow Connector 34"/>
          <p:cNvCxnSpPr>
            <a:endCxn id="54" idx="3"/>
          </p:cNvCxnSpPr>
          <p:nvPr/>
        </p:nvCxnSpPr>
        <p:spPr>
          <a:xfrm rot="10800000" flipV="1">
            <a:off x="6444208" y="5013176"/>
            <a:ext cx="576064" cy="504056"/>
          </a:xfrm>
          <a:prstGeom prst="bentConnector3">
            <a:avLst>
              <a:gd name="adj1" fmla="val -1021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Line Callout 2 57"/>
          <p:cNvSpPr/>
          <p:nvPr/>
        </p:nvSpPr>
        <p:spPr>
          <a:xfrm>
            <a:off x="3707904" y="5849888"/>
            <a:ext cx="3384376" cy="1008112"/>
          </a:xfrm>
          <a:prstGeom prst="borderCallout2">
            <a:avLst>
              <a:gd name="adj1" fmla="val 51144"/>
              <a:gd name="adj2" fmla="val 100848"/>
              <a:gd name="adj3" fmla="val 50065"/>
              <a:gd name="adj4" fmla="val 116030"/>
              <a:gd name="adj5" fmla="val -49471"/>
              <a:gd name="adj6" fmla="val 975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5</a:t>
            </a:r>
            <a:r>
              <a:rPr lang="nl-NL" dirty="0" smtClean="0"/>
              <a:t>: 1st </a:t>
            </a:r>
            <a:r>
              <a:rPr lang="nl-NL" dirty="0" err="1" smtClean="0"/>
              <a:t>result</a:t>
            </a:r>
            <a:r>
              <a:rPr lang="nl-NL" dirty="0" smtClean="0"/>
              <a:t> is a </a:t>
            </a:r>
            <a:r>
              <a:rPr lang="nl-NL" dirty="0" err="1" smtClean="0"/>
              <a:t>callback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, </a:t>
            </a:r>
            <a:r>
              <a:rPr lang="nl-NL" dirty="0" err="1" smtClean="0"/>
              <a:t>will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called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the </a:t>
            </a:r>
            <a:r>
              <a:rPr lang="nl-NL" dirty="0" err="1" smtClean="0"/>
              <a:t>remaining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r>
              <a:rPr lang="nl-NL" dirty="0" smtClean="0"/>
              <a:t> as argument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Function</a:t>
            </a:r>
            <a:r>
              <a:rPr lang="nl-NL" dirty="0" err="1"/>
              <a:t>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77500" lnSpcReduction="20000"/>
          </a:bodyPr>
          <a:lstStyle/>
          <a:p>
            <a:r>
              <a:rPr lang="nl-NL" dirty="0" smtClean="0"/>
              <a:t>Helper</a:t>
            </a:r>
          </a:p>
          <a:p>
            <a:pPr lvl="1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Queue: the helper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maintain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a queue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delivered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different utility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libraries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background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threads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queue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have a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threadsafe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(), *data)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accepts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utility background thread and stores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until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Lua state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poll()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it.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Upon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receiving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data, the helper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fire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UDP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packet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designated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port of the ‘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’ adapter.</a:t>
            </a:r>
            <a:br>
              <a:rPr lang="nl-NL" sz="12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probably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have 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lock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threadsafe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(): a pointer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capable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data. A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may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have multiple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different types of data.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requirement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that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pointer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must match the data,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must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able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it.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*data: a pointer to 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memory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containing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data the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needs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the Lua state. The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allocate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memory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but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handed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over to the helper.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Once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returns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memory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no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longer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considered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safe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access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The helper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free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memory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nl-NL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start(*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_State, int 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udpPort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Initializes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helper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must place a pointer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Lua register,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has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entry point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data.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_State: pointer to the Lua state.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udpPort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the port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has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arrived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Whenever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received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see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helper) a UDP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packet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fired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UDP port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signal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Lua state to go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poll()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nl-NL" sz="1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nl-NL" sz="1600" dirty="0">
                <a:latin typeface="Courier New" pitchFamily="49" charset="0"/>
                <a:cs typeface="Courier New" pitchFamily="49" charset="0"/>
              </a:rPr>
              <a:t>poll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_State)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collect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queue of the helper.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element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queue.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element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contains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pointer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and a pointer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accompanying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data.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Next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data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it.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free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memory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the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once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) and return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control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the Lua state,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have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data and put all the return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return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Lua.</a:t>
            </a:r>
            <a:endParaRPr lang="nl-NL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nl-NL" dirty="0" smtClean="0"/>
              <a:t>Utility</a:t>
            </a:r>
          </a:p>
          <a:p>
            <a:pPr lvl="1"/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nl-NL" sz="16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600" dirty="0" smtClean="0">
                <a:latin typeface="Courier New" pitchFamily="49" charset="0"/>
                <a:cs typeface="Courier New" pitchFamily="49" charset="0"/>
              </a:rPr>
              <a:t>_State, *data)</a:t>
            </a:r>
          </a:p>
          <a:p>
            <a:pPr lvl="2"/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Use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data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received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into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Lua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and puts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them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so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they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returned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the Lua state as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remember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return more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than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!).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returned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are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defined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utility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library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except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1st return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value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which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must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always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Lua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with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other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values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arguments</a:t>
            </a:r>
            <a:endParaRPr lang="nl-NL" sz="12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lua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_State: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poll()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called</a:t>
            </a:r>
            <a:r>
              <a:rPr lang="nl-NL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Lua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receives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reference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the Lua state,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pass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calling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*data: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pointer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an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memory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earlier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utility to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deliver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 Helper is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owner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of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memory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will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free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, and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once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() returns the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memory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considered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freed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unsafe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 to </a:t>
            </a:r>
            <a:r>
              <a:rPr lang="nl-NL" sz="1200" dirty="0" err="1" smtClean="0">
                <a:latin typeface="Courier New" pitchFamily="49" charset="0"/>
                <a:cs typeface="Courier New" pitchFamily="49" charset="0"/>
              </a:rPr>
              <a:t>access</a:t>
            </a:r>
            <a:r>
              <a:rPr lang="nl-NL" sz="12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nl-NL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594</Words>
  <Application>Microsoft Office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Lua background worker lib</vt:lpstr>
      <vt:lpstr>Issue</vt:lpstr>
      <vt:lpstr>Helper lib</vt:lpstr>
      <vt:lpstr>Definition</vt:lpstr>
      <vt:lpstr>Key elements</vt:lpstr>
      <vt:lpstr>Startup sequence</vt:lpstr>
      <vt:lpstr>Delivery sequence</vt:lpstr>
      <vt:lpstr>Collect sequence</vt:lpstr>
      <vt:lpstr>Functions</vt:lpstr>
    </vt:vector>
  </TitlesOfParts>
  <Company>Logica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background worker lib</dc:title>
  <dc:creator>Thijs Schreijer</dc:creator>
  <cp:lastModifiedBy>Thijs Schreijer</cp:lastModifiedBy>
  <cp:revision>23</cp:revision>
  <dcterms:created xsi:type="dcterms:W3CDTF">2012-01-09T20:19:35Z</dcterms:created>
  <dcterms:modified xsi:type="dcterms:W3CDTF">2012-01-13T10:15:11Z</dcterms:modified>
</cp:coreProperties>
</file>