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5" r:id="rId3"/>
    <p:sldId id="257" r:id="rId4"/>
    <p:sldId id="258" r:id="rId5"/>
    <p:sldId id="261" r:id="rId6"/>
    <p:sldId id="260" r:id="rId7"/>
    <p:sldId id="259" r:id="rId8"/>
    <p:sldId id="263" r:id="rId9"/>
    <p:sldId id="262" r:id="rId10"/>
    <p:sldId id="266" r:id="rId11"/>
    <p:sldId id="267" r:id="rId12"/>
    <p:sldId id="264" r:id="rId13"/>
    <p:sldId id="269" r:id="rId14"/>
    <p:sldId id="268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9F50D-312A-4B3C-9BEF-9C2DA2445CDD}" type="datetimeFigureOut">
              <a:rPr lang="nl-NL" smtClean="0"/>
              <a:pPr/>
              <a:t>14-4-2012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23331-764F-4F1A-AA67-396658BBD7D4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14-4-2012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14-4-2012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14-4-2012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14-4-2012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14-4-2012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14-4-2012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14-4-2012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14-4-2012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14-4-2012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14-4-2012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14-4-2012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8398-DC7E-4F6E-ABC0-B2910E69C857}" type="datetimeFigureOut">
              <a:rPr lang="nl-NL" smtClean="0"/>
              <a:pPr/>
              <a:t>14-4-2012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Lua background </a:t>
            </a:r>
            <a:r>
              <a:rPr lang="nl-NL" dirty="0" err="1" smtClean="0"/>
              <a:t>worker</a:t>
            </a:r>
            <a:r>
              <a:rPr lang="nl-NL" dirty="0" smtClean="0"/>
              <a:t> </a:t>
            </a:r>
            <a:r>
              <a:rPr lang="nl-NL" dirty="0" err="1" smtClean="0"/>
              <a:t>lib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Multithreaded</a:t>
            </a:r>
            <a:r>
              <a:rPr lang="nl-NL" dirty="0" smtClean="0"/>
              <a:t> background </a:t>
            </a:r>
            <a:r>
              <a:rPr lang="nl-NL" dirty="0" err="1" smtClean="0"/>
              <a:t>comm</a:t>
            </a:r>
            <a:r>
              <a:rPr lang="nl-NL" dirty="0" smtClean="0"/>
              <a:t> </a:t>
            </a:r>
            <a:r>
              <a:rPr lang="nl-NL" dirty="0" err="1" smtClean="0"/>
              <a:t>lib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single </a:t>
            </a:r>
            <a:r>
              <a:rPr lang="nl-NL" dirty="0" err="1" smtClean="0"/>
              <a:t>threaded</a:t>
            </a:r>
            <a:r>
              <a:rPr lang="nl-NL" dirty="0" smtClean="0"/>
              <a:t> Lua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smtClean="0"/>
              <a:t>Stop utility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1691680" y="2708920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/>
              <a:t>()</a:t>
            </a:r>
            <a:endParaRPr lang="nl-NL" sz="1400" dirty="0"/>
          </a:p>
        </p:txBody>
      </p:sp>
      <p:sp>
        <p:nvSpPr>
          <p:cNvPr id="46" name="Line Callout 2 45"/>
          <p:cNvSpPr/>
          <p:nvPr/>
        </p:nvSpPr>
        <p:spPr>
          <a:xfrm>
            <a:off x="3203848" y="908720"/>
            <a:ext cx="1728192" cy="792088"/>
          </a:xfrm>
          <a:prstGeom prst="borderCallout2">
            <a:avLst>
              <a:gd name="adj1" fmla="val 100619"/>
              <a:gd name="adj2" fmla="val 50457"/>
              <a:gd name="adj3" fmla="val 123743"/>
              <a:gd name="adj4" fmla="val 50839"/>
              <a:gd name="adj5" fmla="val 169940"/>
              <a:gd name="adj6" fmla="val 251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Utility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. 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1691680" y="3140968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400" dirty="0" smtClean="0"/>
              <a:t>()</a:t>
            </a:r>
            <a:endParaRPr lang="nl-NL" sz="1400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156176" y="2852936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156176" y="256490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41" idx="2"/>
            <a:endCxn id="25" idx="3"/>
          </p:cNvCxnSpPr>
          <p:nvPr/>
        </p:nvCxnSpPr>
        <p:spPr>
          <a:xfrm rot="5400000" flipH="1">
            <a:off x="3710000" y="2350976"/>
            <a:ext cx="499864" cy="1656184"/>
          </a:xfrm>
          <a:prstGeom prst="bentConnector4">
            <a:avLst>
              <a:gd name="adj1" fmla="val -45732"/>
              <a:gd name="adj2" fmla="val 8508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6" idx="3"/>
            <a:endCxn id="41" idx="1"/>
          </p:cNvCxnSpPr>
          <p:nvPr/>
        </p:nvCxnSpPr>
        <p:spPr>
          <a:xfrm>
            <a:off x="3131840" y="2232484"/>
            <a:ext cx="864096" cy="1052500"/>
          </a:xfrm>
          <a:prstGeom prst="bentConnector3">
            <a:avLst>
              <a:gd name="adj1" fmla="val 6511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179512" y="5229200"/>
            <a:ext cx="2771800" cy="1296144"/>
          </a:xfrm>
          <a:prstGeom prst="borderCallout2">
            <a:avLst>
              <a:gd name="adj1" fmla="val 51144"/>
              <a:gd name="adj2" fmla="val 100848"/>
              <a:gd name="adj3" fmla="val 52225"/>
              <a:gd name="adj4" fmla="val 106997"/>
              <a:gd name="adj5" fmla="val -120977"/>
              <a:gd name="adj6" fmla="val 1162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dirty="0" err="1" smtClean="0"/>
              <a:t>for</a:t>
            </a:r>
            <a:r>
              <a:rPr lang="nl-NL" dirty="0" smtClean="0"/>
              <a:t> all items in queue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called</a:t>
            </a:r>
            <a:r>
              <a:rPr lang="nl-NL" dirty="0" smtClean="0"/>
              <a:t> (FIFO),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LuaState</a:t>
            </a:r>
            <a:r>
              <a:rPr lang="nl-NL" dirty="0" smtClean="0"/>
              <a:t> </a:t>
            </a:r>
            <a:r>
              <a:rPr lang="nl-NL" dirty="0" err="1" smtClean="0"/>
              <a:t>being</a:t>
            </a:r>
            <a:r>
              <a:rPr lang="nl-NL" dirty="0" smtClean="0"/>
              <a:t> NULL. Do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done</a:t>
            </a:r>
            <a:r>
              <a:rPr lang="nl-NL" dirty="0" smtClean="0"/>
              <a:t>, free resources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6156176" y="3140968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4" name="Line Callout 2 43"/>
          <p:cNvSpPr/>
          <p:nvPr/>
        </p:nvSpPr>
        <p:spPr>
          <a:xfrm>
            <a:off x="6300192" y="980728"/>
            <a:ext cx="1944216" cy="1152128"/>
          </a:xfrm>
          <a:prstGeom prst="borderCallout2">
            <a:avLst>
              <a:gd name="adj1" fmla="val 50199"/>
              <a:gd name="adj2" fmla="val -494"/>
              <a:gd name="adj3" fmla="val 50065"/>
              <a:gd name="adj4" fmla="val -18347"/>
              <a:gd name="adj5" fmla="val 191733"/>
              <a:gd name="adj6" fmla="val -444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utility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unregistered</a:t>
            </a:r>
            <a:r>
              <a:rPr lang="nl-NL" dirty="0" smtClean="0"/>
              <a:t>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new</a:t>
            </a:r>
            <a:r>
              <a:rPr lang="nl-NL" dirty="0" smtClean="0"/>
              <a:t> </a:t>
            </a:r>
            <a:r>
              <a:rPr lang="nl-NL" dirty="0" err="1" smtClean="0"/>
              <a:t>deliver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fail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smtClean="0"/>
              <a:t>Stop DSS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5" name="Elbow Connector 34"/>
          <p:cNvCxnSpPr>
            <a:stCxn id="27" idx="3"/>
            <a:endCxn id="41" idx="1"/>
          </p:cNvCxnSpPr>
          <p:nvPr/>
        </p:nvCxnSpPr>
        <p:spPr>
          <a:xfrm flipV="1">
            <a:off x="3131840" y="3284984"/>
            <a:ext cx="864096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endCxn id="31" idx="3"/>
          </p:cNvCxnSpPr>
          <p:nvPr/>
        </p:nvCxnSpPr>
        <p:spPr>
          <a:xfrm rot="16200000" flipV="1">
            <a:off x="6732240" y="3645024"/>
            <a:ext cx="1224136" cy="504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91680" y="2708920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/>
              <a:t>()</a:t>
            </a:r>
            <a:endParaRPr lang="nl-NL" sz="1400" dirty="0"/>
          </a:p>
        </p:txBody>
      </p:sp>
      <p:sp>
        <p:nvSpPr>
          <p:cNvPr id="44" name="Line Callout 2 43"/>
          <p:cNvSpPr/>
          <p:nvPr/>
        </p:nvSpPr>
        <p:spPr>
          <a:xfrm>
            <a:off x="6300192" y="980728"/>
            <a:ext cx="1944216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232361"/>
              <a:gd name="adj6" fmla="val 658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stop </a:t>
            </a:r>
            <a:r>
              <a:rPr lang="nl-NL" dirty="0" err="1" smtClean="0"/>
              <a:t>initialized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Lua </a:t>
            </a:r>
            <a:r>
              <a:rPr lang="nl-NL" dirty="0" err="1" smtClean="0"/>
              <a:t>or</a:t>
            </a:r>
            <a:r>
              <a:rPr lang="nl-NL" dirty="0" smtClean="0"/>
              <a:t> the </a:t>
            </a:r>
            <a:r>
              <a:rPr lang="nl-NL" dirty="0" err="1" smtClean="0"/>
              <a:t>garbagecollector</a:t>
            </a:r>
            <a:endParaRPr lang="nl-NL" dirty="0"/>
          </a:p>
        </p:txBody>
      </p:sp>
      <p:sp>
        <p:nvSpPr>
          <p:cNvPr id="46" name="Line Callout 2 45"/>
          <p:cNvSpPr/>
          <p:nvPr/>
        </p:nvSpPr>
        <p:spPr>
          <a:xfrm>
            <a:off x="179512" y="4581128"/>
            <a:ext cx="2016224" cy="2016224"/>
          </a:xfrm>
          <a:prstGeom prst="borderCallout2">
            <a:avLst>
              <a:gd name="adj1" fmla="val 51144"/>
              <a:gd name="adj2" fmla="val 100848"/>
              <a:gd name="adj3" fmla="val 50905"/>
              <a:gd name="adj4" fmla="val 101230"/>
              <a:gd name="adj5" fmla="val -29466"/>
              <a:gd name="adj6" fmla="val 1480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stop()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call</a:t>
            </a:r>
            <a:r>
              <a:rPr lang="nl-NL" dirty="0" smtClean="0"/>
              <a:t> the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of ALL </a:t>
            </a:r>
            <a:r>
              <a:rPr lang="nl-NL" dirty="0" err="1" smtClean="0"/>
              <a:t>registered</a:t>
            </a:r>
            <a:r>
              <a:rPr lang="nl-NL" dirty="0" smtClean="0"/>
              <a:t> </a:t>
            </a:r>
            <a:r>
              <a:rPr lang="nl-NL" dirty="0" err="1" smtClean="0"/>
              <a:t>utilities</a:t>
            </a:r>
            <a:r>
              <a:rPr lang="nl-NL" dirty="0" smtClean="0"/>
              <a:t> (LIFO)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1691680" y="3140968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400" dirty="0" smtClean="0"/>
              <a:t>()</a:t>
            </a:r>
            <a:endParaRPr lang="nl-NL" sz="1400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156176" y="2852936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156176" y="256490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31" idx="1"/>
            <a:endCxn id="27" idx="2"/>
          </p:cNvCxnSpPr>
          <p:nvPr/>
        </p:nvCxnSpPr>
        <p:spPr>
          <a:xfrm rot="10800000" flipV="1">
            <a:off x="2411760" y="3284984"/>
            <a:ext cx="3744416" cy="296416"/>
          </a:xfrm>
          <a:prstGeom prst="bentConnector4">
            <a:avLst>
              <a:gd name="adj1" fmla="val 6662"/>
              <a:gd name="adj2" fmla="val 243225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899592" y="908720"/>
            <a:ext cx="2376264" cy="1368152"/>
          </a:xfrm>
          <a:prstGeom prst="borderCallout2">
            <a:avLst>
              <a:gd name="adj1" fmla="val 51144"/>
              <a:gd name="adj2" fmla="val 100848"/>
              <a:gd name="adj3" fmla="val 51656"/>
              <a:gd name="adj4" fmla="val 106868"/>
              <a:gd name="adj5" fmla="val 175472"/>
              <a:gd name="adj6" fmla="val 1127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</a:t>
            </a:r>
            <a:r>
              <a:rPr lang="nl-NL" dirty="0" err="1" smtClean="0"/>
              <a:t>each</a:t>
            </a:r>
            <a:r>
              <a:rPr lang="nl-NL" dirty="0" smtClean="0"/>
              <a:t> utility stops </a:t>
            </a:r>
            <a:r>
              <a:rPr lang="nl-NL" dirty="0" err="1" smtClean="0"/>
              <a:t>delivering</a:t>
            </a:r>
            <a:r>
              <a:rPr lang="nl-NL" dirty="0" smtClean="0"/>
              <a:t> and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itself</a:t>
            </a:r>
            <a:r>
              <a:rPr lang="nl-NL" dirty="0" smtClean="0"/>
              <a:t> (</a:t>
            </a:r>
            <a:r>
              <a:rPr lang="nl-NL" dirty="0" err="1" smtClean="0"/>
              <a:t>initiating</a:t>
            </a:r>
            <a:r>
              <a:rPr lang="nl-NL" dirty="0" smtClean="0"/>
              <a:t> the ‘Stop utility </a:t>
            </a:r>
            <a:r>
              <a:rPr lang="nl-NL" dirty="0" err="1" smtClean="0"/>
              <a:t>sequence</a:t>
            </a:r>
            <a:r>
              <a:rPr lang="nl-NL" dirty="0" smtClean="0"/>
              <a:t>’)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6156176" y="3140968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52" name="Shape 51"/>
          <p:cNvCxnSpPr>
            <a:stCxn id="31" idx="2"/>
            <a:endCxn id="9" idx="3"/>
          </p:cNvCxnSpPr>
          <p:nvPr/>
        </p:nvCxnSpPr>
        <p:spPr>
          <a:xfrm rot="5400000">
            <a:off x="4567802" y="2425086"/>
            <a:ext cx="1052513" cy="3060340"/>
          </a:xfrm>
          <a:prstGeom prst="bentConnector3">
            <a:avLst>
              <a:gd name="adj1" fmla="val 7378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Line Callout 2 56"/>
          <p:cNvSpPr/>
          <p:nvPr/>
        </p:nvSpPr>
        <p:spPr>
          <a:xfrm>
            <a:off x="3635896" y="5301208"/>
            <a:ext cx="2376264" cy="1368152"/>
          </a:xfrm>
          <a:prstGeom prst="borderCallout2">
            <a:avLst>
              <a:gd name="adj1" fmla="val 51144"/>
              <a:gd name="adj2" fmla="val 100848"/>
              <a:gd name="adj3" fmla="val 51656"/>
              <a:gd name="adj4" fmla="val 106868"/>
              <a:gd name="adj5" fmla="val -78340"/>
              <a:gd name="adj6" fmla="val 1187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stop()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clear</a:t>
            </a:r>
            <a:r>
              <a:rPr lang="nl-NL" dirty="0" smtClean="0"/>
              <a:t> data in the Lua register, the </a:t>
            </a:r>
            <a:r>
              <a:rPr lang="nl-NL" dirty="0" err="1" smtClean="0"/>
              <a:t>references</a:t>
            </a:r>
            <a:r>
              <a:rPr lang="nl-NL" dirty="0" smtClean="0"/>
              <a:t> to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.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DSS </a:t>
            </a:r>
            <a:r>
              <a:rPr lang="nl-NL" dirty="0" err="1" smtClean="0"/>
              <a:t>api</a:t>
            </a:r>
            <a:r>
              <a:rPr lang="nl-NL" dirty="0" smtClean="0"/>
              <a:t> (1)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DSS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Queue: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maintain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queue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different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libraries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background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threads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queue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have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threadsafe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0"/>
            <a:r>
              <a:rPr lang="nl-NL" dirty="0" smtClean="0">
                <a:solidFill>
                  <a:prstClr val="black"/>
                </a:solidFill>
              </a:rPr>
              <a:t>DSS </a:t>
            </a:r>
            <a:r>
              <a:rPr lang="nl-NL" dirty="0" err="1" smtClean="0">
                <a:solidFill>
                  <a:prstClr val="black"/>
                </a:solidFill>
              </a:rPr>
              <a:t>C-api</a:t>
            </a:r>
            <a:endParaRPr lang="nl-NL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int DSS_register(*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registers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(): 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utilities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endParaRPr lang="nl-NL" sz="1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Returns: int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utilid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ID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all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subsequent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c-api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utility</a:t>
            </a:r>
          </a:p>
          <a:p>
            <a:pPr lvl="1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DSS_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(int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utilid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(), *data, int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accepts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utility background thread and stores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until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Lua state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poll()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it.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Upon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receiving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data, the helper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fire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UDP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packet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designated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port of the ‘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’ adapter,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port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was set to do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nl-NL" sz="12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probably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have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threadsafe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utilid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gotten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registering</a:t>
            </a:r>
            <a:endParaRPr lang="nl-NL" sz="1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(): a 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capable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data. A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may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have multiple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different types of data.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requirement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must match the data,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must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able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it.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*data: a pointer to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structure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needs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Lua state.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allocate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Once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returns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no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longer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considered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safe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access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free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delivery</a:t>
            </a:r>
            <a:endParaRPr lang="nl-NL" sz="1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DSS_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(int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utilid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unregisters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registration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any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subsequent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fail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check the queue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items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utilid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) and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each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(in FIFO order)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NULL.</a:t>
            </a:r>
            <a:endParaRPr lang="nl-NL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DSS </a:t>
            </a:r>
            <a:r>
              <a:rPr lang="nl-NL" dirty="0" err="1" smtClean="0"/>
              <a:t>api</a:t>
            </a:r>
            <a:r>
              <a:rPr lang="nl-NL" dirty="0" smtClean="0"/>
              <a:t> 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pPr lvl="0"/>
            <a:r>
              <a:rPr lang="nl-NL" sz="3300" dirty="0" smtClean="0">
                <a:solidFill>
                  <a:prstClr val="black"/>
                </a:solidFill>
              </a:rPr>
              <a:t>DSS </a:t>
            </a:r>
            <a:r>
              <a:rPr lang="nl-NL" sz="3300" dirty="0" err="1" smtClean="0">
                <a:solidFill>
                  <a:prstClr val="black"/>
                </a:solidFill>
              </a:rPr>
              <a:t>Lua-api</a:t>
            </a:r>
            <a:endParaRPr lang="nl-NL" sz="16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start(*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_State, int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udpPort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Initializes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must place a pointer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(), register() and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Lua register,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entry point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C-api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_State: pointer to the Lua state.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udpPort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the port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has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arrived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Whenever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received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see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DSS) a UDP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packet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fired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UDP port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Lua state to go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poll()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no port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provided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no UDP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notification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packet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sent.</a:t>
            </a:r>
            <a:endParaRPr lang="nl-NL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poll(*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_State)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DSS queue.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element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queue.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element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and a 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accompanying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and return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Lua state,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have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and handled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within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provided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Returns: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items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remaining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in the DSS queue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handled (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poll()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only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handle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1 item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queue)</a:t>
            </a:r>
          </a:p>
          <a:p>
            <a:pPr lvl="1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_State)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stop the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Lua register (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stored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there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start()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), and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each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utility (in LIFO order)</a:t>
            </a:r>
          </a:p>
          <a:p>
            <a:pPr lvl="1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getport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_State)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returns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UDP port in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0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no port is in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endParaRPr lang="nl-NL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Utility </a:t>
            </a:r>
            <a:r>
              <a:rPr lang="nl-NL" dirty="0" err="1" smtClean="0"/>
              <a:t>api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r>
              <a:rPr lang="nl-NL" dirty="0" smtClean="0"/>
              <a:t>Utility </a:t>
            </a:r>
            <a:r>
              <a:rPr lang="nl-NL" dirty="0" err="1" smtClean="0"/>
              <a:t>api</a:t>
            </a:r>
            <a:endParaRPr lang="nl-NL" dirty="0" smtClean="0"/>
          </a:p>
          <a:p>
            <a:pPr lvl="1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_State, *data)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received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provided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reference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 to do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whatever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needs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done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completes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free the resources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allocated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*data,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before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returning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poll()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called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Lua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receives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reference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Lua state,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pass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nl-NL" sz="12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 == NULL,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item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cancelled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DSS queue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because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DSS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shutting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down.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*data: a pointer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structure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earlier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utility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DSS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shutting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down (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see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stop()).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stop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to DSS and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Changes</a:t>
            </a:r>
            <a:r>
              <a:rPr lang="nl-NL" dirty="0" smtClean="0"/>
              <a:t> in 0v2 over 0v1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 smtClean="0"/>
              <a:t>adding</a:t>
            </a:r>
            <a:r>
              <a:rPr lang="nl-NL" dirty="0" smtClean="0"/>
              <a:t> </a:t>
            </a:r>
            <a:r>
              <a:rPr lang="nl-NL" dirty="0" err="1" smtClean="0"/>
              <a:t>starting</a:t>
            </a:r>
            <a:r>
              <a:rPr lang="nl-NL" dirty="0" smtClean="0"/>
              <a:t> and stopping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async</a:t>
            </a:r>
            <a:r>
              <a:rPr lang="nl-NL" dirty="0" smtClean="0"/>
              <a:t> </a:t>
            </a:r>
            <a:r>
              <a:rPr lang="nl-NL" dirty="0" err="1" smtClean="0"/>
              <a:t>library</a:t>
            </a:r>
            <a:r>
              <a:rPr lang="nl-NL" dirty="0" smtClean="0"/>
              <a:t> </a:t>
            </a:r>
            <a:r>
              <a:rPr lang="nl-NL" dirty="0" err="1" smtClean="0"/>
              <a:t>side</a:t>
            </a:r>
            <a:r>
              <a:rPr lang="nl-NL" dirty="0" smtClean="0"/>
              <a:t>, to prevent resource </a:t>
            </a:r>
            <a:r>
              <a:rPr lang="nl-NL" dirty="0" err="1" smtClean="0"/>
              <a:t>leaking</a:t>
            </a:r>
            <a:endParaRPr lang="nl-NL" dirty="0" smtClean="0"/>
          </a:p>
          <a:p>
            <a:r>
              <a:rPr lang="nl-NL" dirty="0" err="1" smtClean="0"/>
              <a:t>Adding</a:t>
            </a:r>
            <a:r>
              <a:rPr lang="nl-NL" dirty="0" smtClean="0"/>
              <a:t> </a:t>
            </a:r>
            <a:r>
              <a:rPr lang="nl-NL" dirty="0" err="1" smtClean="0"/>
              <a:t>starting</a:t>
            </a:r>
            <a:r>
              <a:rPr lang="nl-NL" dirty="0" smtClean="0"/>
              <a:t> and stopping </a:t>
            </a:r>
            <a:r>
              <a:rPr lang="nl-NL" dirty="0" err="1" smtClean="0"/>
              <a:t>from</a:t>
            </a:r>
            <a:r>
              <a:rPr lang="nl-NL" dirty="0" smtClean="0"/>
              <a:t> DSS </a:t>
            </a:r>
            <a:r>
              <a:rPr lang="nl-NL" dirty="0" err="1" smtClean="0"/>
              <a:t>side</a:t>
            </a:r>
            <a:r>
              <a:rPr lang="nl-NL" dirty="0" smtClean="0"/>
              <a:t>, to prevent resource </a:t>
            </a:r>
            <a:r>
              <a:rPr lang="nl-NL" dirty="0" err="1" smtClean="0"/>
              <a:t>leaking</a:t>
            </a:r>
            <a:endParaRPr lang="nl-NL" dirty="0" smtClean="0"/>
          </a:p>
          <a:p>
            <a:r>
              <a:rPr lang="nl-NL" dirty="0" err="1" smtClean="0"/>
              <a:t>Adding</a:t>
            </a:r>
            <a:r>
              <a:rPr lang="nl-NL" dirty="0" smtClean="0"/>
              <a:t> </a:t>
            </a:r>
            <a:r>
              <a:rPr lang="nl-NL" dirty="0" err="1" smtClean="0"/>
              <a:t>possibility</a:t>
            </a:r>
            <a:r>
              <a:rPr lang="nl-NL" dirty="0" smtClean="0"/>
              <a:t> to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returned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 err="1" smtClean="0"/>
              <a:t>callback</a:t>
            </a:r>
            <a:endParaRPr lang="nl-NL" dirty="0" smtClean="0"/>
          </a:p>
          <a:p>
            <a:r>
              <a:rPr lang="nl-NL" dirty="0" err="1" smtClean="0"/>
              <a:t>Simplified</a:t>
            </a:r>
            <a:r>
              <a:rPr lang="nl-NL" dirty="0" smtClean="0"/>
              <a:t> </a:t>
            </a:r>
            <a:r>
              <a:rPr lang="nl-NL" dirty="0" err="1" smtClean="0"/>
              <a:t>structure</a:t>
            </a:r>
            <a:r>
              <a:rPr lang="nl-NL" dirty="0" smtClean="0"/>
              <a:t>, </a:t>
            </a:r>
            <a:r>
              <a:rPr lang="nl-NL" dirty="0" err="1" smtClean="0"/>
              <a:t>but</a:t>
            </a:r>
            <a:r>
              <a:rPr lang="nl-NL" dirty="0" smtClean="0"/>
              <a:t> </a:t>
            </a:r>
            <a:r>
              <a:rPr lang="nl-NL" dirty="0" err="1" smtClean="0"/>
              <a:t>potential</a:t>
            </a:r>
            <a:r>
              <a:rPr lang="nl-NL" dirty="0" smtClean="0"/>
              <a:t> ‘</a:t>
            </a:r>
            <a:r>
              <a:rPr lang="nl-NL" dirty="0" err="1" smtClean="0"/>
              <a:t>yield</a:t>
            </a:r>
            <a:r>
              <a:rPr lang="nl-NL" dirty="0" smtClean="0"/>
              <a:t> </a:t>
            </a:r>
            <a:r>
              <a:rPr lang="nl-NL" dirty="0" err="1" smtClean="0"/>
              <a:t>across</a:t>
            </a:r>
            <a:r>
              <a:rPr lang="nl-NL" dirty="0" smtClean="0"/>
              <a:t> c </a:t>
            </a:r>
            <a:r>
              <a:rPr lang="nl-NL" dirty="0" err="1" smtClean="0"/>
              <a:t>boundary</a:t>
            </a:r>
            <a:r>
              <a:rPr lang="nl-NL" dirty="0" smtClean="0"/>
              <a:t>’ </a:t>
            </a:r>
            <a:r>
              <a:rPr lang="nl-NL" dirty="0" err="1" smtClean="0"/>
              <a:t>problem</a:t>
            </a:r>
            <a:endParaRPr lang="nl-NL" dirty="0" smtClean="0"/>
          </a:p>
          <a:p>
            <a:r>
              <a:rPr lang="nl-NL" dirty="0" smtClean="0"/>
              <a:t>Support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sync-callbacks</a:t>
            </a:r>
            <a:endParaRPr lang="nl-NL" dirty="0" smtClean="0"/>
          </a:p>
          <a:p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Issue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A Lua state is a single </a:t>
            </a:r>
            <a:r>
              <a:rPr lang="nl-NL" dirty="0" err="1" smtClean="0"/>
              <a:t>threaded</a:t>
            </a:r>
            <a:r>
              <a:rPr lang="nl-NL" dirty="0" smtClean="0"/>
              <a:t> </a:t>
            </a:r>
            <a:r>
              <a:rPr lang="nl-NL" dirty="0" err="1" smtClean="0"/>
              <a:t>block</a:t>
            </a:r>
            <a:r>
              <a:rPr lang="nl-NL" dirty="0" smtClean="0"/>
              <a:t> of C code</a:t>
            </a:r>
          </a:p>
          <a:p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standard</a:t>
            </a:r>
            <a:r>
              <a:rPr lang="nl-NL" dirty="0" smtClean="0"/>
              <a:t> </a:t>
            </a:r>
            <a:r>
              <a:rPr lang="nl-NL" dirty="0" err="1" smtClean="0"/>
              <a:t>libraries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multiple </a:t>
            </a:r>
            <a:r>
              <a:rPr lang="nl-NL" dirty="0" err="1" smtClean="0"/>
              <a:t>threads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are thread </a:t>
            </a:r>
            <a:r>
              <a:rPr lang="nl-NL" dirty="0" err="1" smtClean="0"/>
              <a:t>synchronization</a:t>
            </a:r>
            <a:r>
              <a:rPr lang="nl-NL" dirty="0" smtClean="0"/>
              <a:t> issues. Most </a:t>
            </a:r>
            <a:r>
              <a:rPr lang="nl-NL" dirty="0" err="1" smtClean="0"/>
              <a:t>notably</a:t>
            </a:r>
            <a:r>
              <a:rPr lang="nl-NL" dirty="0" smtClean="0"/>
              <a:t> </a:t>
            </a:r>
            <a:r>
              <a:rPr lang="nl-NL" dirty="0" err="1" smtClean="0"/>
              <a:t>async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generate</a:t>
            </a:r>
            <a:r>
              <a:rPr lang="nl-NL" dirty="0" smtClean="0"/>
              <a:t> </a:t>
            </a:r>
            <a:r>
              <a:rPr lang="nl-NL" dirty="0" err="1" smtClean="0"/>
              <a:t>callbacks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separate </a:t>
            </a:r>
            <a:r>
              <a:rPr lang="nl-NL" dirty="0" err="1" smtClean="0"/>
              <a:t>threads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Try</a:t>
            </a:r>
            <a:r>
              <a:rPr lang="nl-NL" dirty="0" smtClean="0"/>
              <a:t> to </a:t>
            </a:r>
            <a:r>
              <a:rPr lang="nl-NL" dirty="0" err="1" smtClean="0"/>
              <a:t>create</a:t>
            </a:r>
            <a:r>
              <a:rPr lang="nl-NL" dirty="0" smtClean="0"/>
              <a:t> a single </a:t>
            </a:r>
            <a:r>
              <a:rPr lang="nl-NL" dirty="0" err="1" smtClean="0"/>
              <a:t>reusable</a:t>
            </a:r>
            <a:r>
              <a:rPr lang="nl-NL" dirty="0" smtClean="0"/>
              <a:t> </a:t>
            </a:r>
            <a:r>
              <a:rPr lang="nl-NL" dirty="0" err="1" smtClean="0"/>
              <a:t>solution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synchronization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DSS </a:t>
            </a:r>
            <a:r>
              <a:rPr lang="nl-NL" dirty="0" err="1" smtClean="0"/>
              <a:t>library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Background </a:t>
            </a:r>
            <a:r>
              <a:rPr lang="nl-NL" dirty="0" err="1" smtClean="0"/>
              <a:t>threads</a:t>
            </a:r>
            <a:r>
              <a:rPr lang="nl-NL" dirty="0" smtClean="0"/>
              <a:t> </a:t>
            </a:r>
            <a:r>
              <a:rPr lang="nl-NL" dirty="0" err="1" smtClean="0"/>
              <a:t>deliver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to DSS</a:t>
            </a:r>
          </a:p>
          <a:p>
            <a:r>
              <a:rPr lang="nl-NL" dirty="0" smtClean="0"/>
              <a:t>DSS stores </a:t>
            </a:r>
            <a:r>
              <a:rPr lang="nl-NL" dirty="0" err="1" smtClean="0"/>
              <a:t>results</a:t>
            </a:r>
            <a:r>
              <a:rPr lang="nl-NL" dirty="0" smtClean="0"/>
              <a:t> in a queue</a:t>
            </a:r>
          </a:p>
          <a:p>
            <a:r>
              <a:rPr lang="nl-NL" dirty="0" smtClean="0"/>
              <a:t>DSS (</a:t>
            </a:r>
            <a:r>
              <a:rPr lang="nl-NL" dirty="0" err="1" smtClean="0"/>
              <a:t>optionally</a:t>
            </a:r>
            <a:r>
              <a:rPr lang="nl-NL" dirty="0" smtClean="0"/>
              <a:t>) </a:t>
            </a:r>
            <a:r>
              <a:rPr lang="nl-NL" dirty="0" err="1" smtClean="0"/>
              <a:t>sends</a:t>
            </a:r>
            <a:r>
              <a:rPr lang="nl-NL" dirty="0" smtClean="0"/>
              <a:t> a UDP </a:t>
            </a:r>
            <a:r>
              <a:rPr lang="nl-NL" dirty="0" err="1" smtClean="0"/>
              <a:t>packet</a:t>
            </a:r>
            <a:r>
              <a:rPr lang="nl-NL" dirty="0" smtClean="0"/>
              <a:t> to the </a:t>
            </a:r>
            <a:r>
              <a:rPr lang="nl-NL" dirty="0" err="1" smtClean="0"/>
              <a:t>designated</a:t>
            </a:r>
            <a:r>
              <a:rPr lang="nl-NL" dirty="0" smtClean="0"/>
              <a:t> port to </a:t>
            </a:r>
            <a:r>
              <a:rPr lang="nl-NL" dirty="0" err="1" smtClean="0"/>
              <a:t>wake-up</a:t>
            </a:r>
            <a:r>
              <a:rPr lang="nl-NL" dirty="0" smtClean="0"/>
              <a:t> Lua </a:t>
            </a:r>
            <a:r>
              <a:rPr lang="nl-NL" dirty="0" err="1" smtClean="0"/>
              <a:t>from</a:t>
            </a:r>
            <a:r>
              <a:rPr lang="nl-NL" dirty="0" smtClean="0"/>
              <a:t> a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statement</a:t>
            </a:r>
          </a:p>
          <a:p>
            <a:r>
              <a:rPr lang="nl-NL" dirty="0" smtClean="0"/>
              <a:t>The Lua </a:t>
            </a:r>
            <a:r>
              <a:rPr lang="nl-NL" dirty="0" err="1" smtClean="0"/>
              <a:t>side</a:t>
            </a:r>
            <a:r>
              <a:rPr lang="nl-NL" dirty="0" smtClean="0"/>
              <a:t> of DSS </a:t>
            </a:r>
            <a:r>
              <a:rPr lang="nl-NL" dirty="0" err="1" smtClean="0"/>
              <a:t>collects</a:t>
            </a:r>
            <a:r>
              <a:rPr lang="nl-NL" dirty="0" smtClean="0"/>
              <a:t> the </a:t>
            </a:r>
            <a:r>
              <a:rPr lang="nl-NL" dirty="0" err="1" smtClean="0"/>
              <a:t>information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queue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calling</a:t>
            </a:r>
            <a:r>
              <a:rPr lang="nl-NL" dirty="0" smtClean="0"/>
              <a:t> 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(</a:t>
            </a:r>
            <a:r>
              <a:rPr lang="nl-NL" dirty="0" err="1" smtClean="0"/>
              <a:t>directly</a:t>
            </a:r>
            <a:r>
              <a:rPr lang="nl-NL" dirty="0" smtClean="0"/>
              <a:t> </a:t>
            </a:r>
            <a:r>
              <a:rPr lang="nl-NL" dirty="0" err="1" smtClean="0"/>
              <a:t>loop-driven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coroutine returns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select()</a:t>
            </a:r>
            <a:r>
              <a:rPr lang="nl-NL" dirty="0" smtClean="0"/>
              <a:t> statement)</a:t>
            </a:r>
          </a:p>
          <a:p>
            <a:r>
              <a:rPr lang="nl-NL" dirty="0" smtClean="0"/>
              <a:t>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of DSS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dirty="0" err="1" smtClean="0"/>
              <a:t>originating</a:t>
            </a:r>
            <a:r>
              <a:rPr lang="nl-NL" dirty="0" smtClean="0"/>
              <a:t> </a:t>
            </a:r>
            <a:r>
              <a:rPr lang="nl-NL" dirty="0" err="1" smtClean="0"/>
              <a:t>library</a:t>
            </a:r>
            <a:r>
              <a:rPr lang="nl-NL" dirty="0" smtClean="0"/>
              <a:t> to </a:t>
            </a:r>
            <a:r>
              <a:rPr lang="nl-NL" dirty="0" err="1" smtClean="0"/>
              <a:t>decode</a:t>
            </a:r>
            <a:r>
              <a:rPr lang="nl-NL" dirty="0" smtClean="0"/>
              <a:t> the content and </a:t>
            </a:r>
            <a:r>
              <a:rPr lang="nl-NL" dirty="0" err="1" smtClean="0"/>
              <a:t>deliver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to the Lua state</a:t>
            </a:r>
          </a:p>
          <a:p>
            <a:r>
              <a:rPr lang="nl-NL" dirty="0" smtClean="0"/>
              <a:t>The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directly</a:t>
            </a:r>
            <a:r>
              <a:rPr lang="nl-NL" dirty="0" smtClean="0"/>
              <a:t>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Lua </a:t>
            </a:r>
            <a:r>
              <a:rPr lang="nl-NL" dirty="0" err="1" smtClean="0"/>
              <a:t>callback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C and </a:t>
            </a:r>
            <a:r>
              <a:rPr lang="nl-NL" dirty="0" err="1" smtClean="0"/>
              <a:t>handle</a:t>
            </a:r>
            <a:r>
              <a:rPr lang="nl-NL" dirty="0" smtClean="0"/>
              <a:t> the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returned</a:t>
            </a:r>
            <a:r>
              <a:rPr lang="nl-NL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u="sng" dirty="0" smtClean="0"/>
              <a:t>DSS </a:t>
            </a:r>
            <a:r>
              <a:rPr lang="nl-NL" u="sng" dirty="0" err="1" smtClean="0"/>
              <a:t>lib</a:t>
            </a:r>
            <a:r>
              <a:rPr lang="nl-NL" dirty="0" smtClean="0"/>
              <a:t>: the </a:t>
            </a:r>
            <a:r>
              <a:rPr lang="nl-NL" dirty="0" err="1" smtClean="0"/>
              <a:t>synchronization</a:t>
            </a:r>
            <a:r>
              <a:rPr lang="nl-NL" dirty="0" smtClean="0"/>
              <a:t> helper </a:t>
            </a:r>
            <a:r>
              <a:rPr lang="nl-NL" dirty="0" err="1" smtClean="0"/>
              <a:t>library</a:t>
            </a:r>
            <a:endParaRPr lang="nl-NL" dirty="0" smtClean="0"/>
          </a:p>
          <a:p>
            <a:r>
              <a:rPr lang="nl-NL" u="sng" dirty="0" smtClean="0"/>
              <a:t>Utility </a:t>
            </a:r>
            <a:r>
              <a:rPr lang="nl-NL" u="sng" dirty="0" err="1" smtClean="0"/>
              <a:t>lib</a:t>
            </a:r>
            <a:r>
              <a:rPr lang="nl-NL" dirty="0" smtClean="0"/>
              <a:t>: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</a:t>
            </a:r>
            <a:r>
              <a:rPr lang="nl-NL" dirty="0" err="1" smtClean="0"/>
              <a:t>library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uses</a:t>
            </a:r>
            <a:r>
              <a:rPr lang="nl-NL" dirty="0" smtClean="0"/>
              <a:t> the DSS </a:t>
            </a:r>
            <a:r>
              <a:rPr lang="nl-NL" dirty="0" err="1" smtClean="0"/>
              <a:t>lib</a:t>
            </a:r>
            <a:r>
              <a:rPr lang="nl-NL" dirty="0" smtClean="0"/>
              <a:t> to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delivered</a:t>
            </a:r>
            <a:r>
              <a:rPr lang="nl-NL" dirty="0" smtClean="0"/>
              <a:t> to the Lua state.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elements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DSS puts a pointer to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(), register() and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 (all </a:t>
            </a:r>
            <a:r>
              <a:rPr lang="nl-NL" dirty="0" err="1" smtClean="0"/>
              <a:t>threadsafe</a:t>
            </a:r>
            <a:r>
              <a:rPr lang="nl-NL" dirty="0" smtClean="0"/>
              <a:t>) </a:t>
            </a:r>
            <a:r>
              <a:rPr lang="nl-NL" dirty="0" err="1" smtClean="0"/>
              <a:t>on</a:t>
            </a:r>
            <a:r>
              <a:rPr lang="nl-NL" dirty="0" smtClean="0"/>
              <a:t> the Lua register, </a:t>
            </a:r>
            <a:r>
              <a:rPr lang="nl-NL" dirty="0" err="1" smtClean="0"/>
              <a:t>so</a:t>
            </a:r>
            <a:r>
              <a:rPr lang="nl-NL" dirty="0" smtClean="0"/>
              <a:t> the utility </a:t>
            </a:r>
            <a:r>
              <a:rPr lang="nl-NL" dirty="0" err="1" smtClean="0"/>
              <a:t>lib</a:t>
            </a:r>
            <a:r>
              <a:rPr lang="nl-NL" dirty="0" smtClean="0"/>
              <a:t> </a:t>
            </a:r>
            <a:r>
              <a:rPr lang="nl-NL" dirty="0" err="1" smtClean="0"/>
              <a:t>knows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 to </a:t>
            </a:r>
            <a:r>
              <a:rPr lang="nl-NL" dirty="0" err="1" smtClean="0"/>
              <a:t>call</a:t>
            </a:r>
            <a:endParaRPr lang="nl-NL" dirty="0" smtClean="0"/>
          </a:p>
          <a:p>
            <a:r>
              <a:rPr lang="nl-NL" dirty="0" smtClean="0"/>
              <a:t>Utility </a:t>
            </a:r>
            <a:r>
              <a:rPr lang="nl-NL" dirty="0" err="1" smtClean="0"/>
              <a:t>libs</a:t>
            </a:r>
            <a:r>
              <a:rPr lang="nl-NL" dirty="0" smtClean="0"/>
              <a:t> must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sz="3100" dirty="0" smtClean="0">
                <a:latin typeface="Courier New" pitchFamily="49" charset="0"/>
                <a:cs typeface="Courier New" pitchFamily="49" charset="0"/>
              </a:rPr>
              <a:t>register() </a:t>
            </a:r>
            <a:r>
              <a:rPr lang="nl-NL" dirty="0" err="1" smtClean="0"/>
              <a:t>before</a:t>
            </a:r>
            <a:r>
              <a:rPr lang="nl-NL" dirty="0" smtClean="0"/>
              <a:t> </a:t>
            </a:r>
            <a:r>
              <a:rPr lang="nl-NL" dirty="0" err="1" smtClean="0"/>
              <a:t>delivering</a:t>
            </a:r>
            <a:r>
              <a:rPr lang="nl-NL" dirty="0" smtClean="0"/>
              <a:t> </a:t>
            </a:r>
            <a:r>
              <a:rPr lang="nl-NL" dirty="0" err="1" smtClean="0"/>
              <a:t>anything</a:t>
            </a:r>
            <a:endParaRPr lang="nl-NL" dirty="0" smtClean="0"/>
          </a:p>
          <a:p>
            <a:r>
              <a:rPr lang="nl-NL" dirty="0" smtClean="0"/>
              <a:t>The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 is thread safe and </a:t>
            </a:r>
            <a:r>
              <a:rPr lang="nl-NL" dirty="0" err="1" smtClean="0"/>
              <a:t>accepts</a:t>
            </a:r>
            <a:r>
              <a:rPr lang="nl-NL" dirty="0" smtClean="0"/>
              <a:t> 3 </a:t>
            </a:r>
            <a:r>
              <a:rPr lang="nl-NL" dirty="0" err="1" smtClean="0"/>
              <a:t>arguments</a:t>
            </a:r>
            <a:r>
              <a:rPr lang="nl-NL" dirty="0" smtClean="0"/>
              <a:t>;</a:t>
            </a:r>
          </a:p>
          <a:p>
            <a:pPr lvl="1"/>
            <a:r>
              <a:rPr lang="nl-NL" dirty="0" smtClean="0"/>
              <a:t>Utility ID</a:t>
            </a:r>
          </a:p>
          <a:p>
            <a:pPr lvl="1"/>
            <a:r>
              <a:rPr lang="nl-NL" dirty="0" smtClean="0"/>
              <a:t>A pointer to the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function</a:t>
            </a:r>
            <a:r>
              <a:rPr lang="nl-NL" dirty="0" smtClean="0"/>
              <a:t> to </a:t>
            </a:r>
            <a:r>
              <a:rPr lang="nl-NL" dirty="0" err="1" smtClean="0"/>
              <a:t>decode</a:t>
            </a:r>
            <a:r>
              <a:rPr lang="nl-NL" dirty="0" smtClean="0"/>
              <a:t> the data</a:t>
            </a:r>
          </a:p>
          <a:p>
            <a:pPr lvl="1"/>
            <a:r>
              <a:rPr lang="nl-NL" dirty="0" smtClean="0"/>
              <a:t>A pointer to the </a:t>
            </a:r>
            <a:r>
              <a:rPr lang="nl-NL" dirty="0" err="1" smtClean="0"/>
              <a:t>actual</a:t>
            </a:r>
            <a:r>
              <a:rPr lang="nl-NL" dirty="0" smtClean="0"/>
              <a:t> data</a:t>
            </a:r>
          </a:p>
          <a:p>
            <a:r>
              <a:rPr lang="nl-NL" dirty="0" smtClean="0"/>
              <a:t>DSS </a:t>
            </a:r>
            <a:r>
              <a:rPr lang="nl-NL" dirty="0" err="1" smtClean="0"/>
              <a:t>lib</a:t>
            </a:r>
            <a:r>
              <a:rPr lang="nl-NL" dirty="0" smtClean="0"/>
              <a:t> supports multiple utility </a:t>
            </a:r>
            <a:r>
              <a:rPr lang="nl-NL" dirty="0" err="1" smtClean="0"/>
              <a:t>libraries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Startup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3779912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764704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select()</a:t>
            </a:r>
            <a:endParaRPr lang="nl-N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937756" y="4963108"/>
            <a:ext cx="125226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3131840" y="1124744"/>
            <a:ext cx="4104456" cy="3384376"/>
          </a:xfrm>
          <a:prstGeom prst="bentConnector3">
            <a:avLst>
              <a:gd name="adj1" fmla="val -145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90872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70080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22" name="Elbow Connector 21"/>
          <p:cNvCxnSpPr>
            <a:endCxn id="33" idx="3"/>
          </p:cNvCxnSpPr>
          <p:nvPr/>
        </p:nvCxnSpPr>
        <p:spPr>
          <a:xfrm rot="16200000" flipV="1">
            <a:off x="6120172" y="3465004"/>
            <a:ext cx="1800200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940152" y="2852936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2" name="Rectangle 31"/>
          <p:cNvSpPr/>
          <p:nvPr/>
        </p:nvSpPr>
        <p:spPr>
          <a:xfrm>
            <a:off x="3779912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5940152" y="256490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5" name="Rectangle 44"/>
          <p:cNvSpPr/>
          <p:nvPr/>
        </p:nvSpPr>
        <p:spPr>
          <a:xfrm>
            <a:off x="1691680" y="2996952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Line Callout 2 38"/>
          <p:cNvSpPr/>
          <p:nvPr/>
        </p:nvSpPr>
        <p:spPr>
          <a:xfrm>
            <a:off x="3923928" y="5589240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71490"/>
              <a:gd name="adj6" fmla="val 1649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</a:t>
            </a:r>
            <a:r>
              <a:rPr lang="nl-NL" dirty="0" err="1" smtClean="0"/>
              <a:t>initialize</a:t>
            </a:r>
            <a:r>
              <a:rPr lang="nl-NL" dirty="0" smtClean="0"/>
              <a:t> DSS </a:t>
            </a:r>
            <a:r>
              <a:rPr lang="nl-NL" dirty="0" err="1" smtClean="0"/>
              <a:t>from</a:t>
            </a:r>
            <a:r>
              <a:rPr lang="nl-NL" dirty="0" smtClean="0"/>
              <a:t> Lua (</a:t>
            </a:r>
            <a:r>
              <a:rPr lang="nl-NL" dirty="0" err="1" smtClean="0"/>
              <a:t>optionally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UDP port </a:t>
            </a:r>
            <a:r>
              <a:rPr lang="nl-NL" dirty="0" err="1" smtClean="0"/>
              <a:t>number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0" name="Line Callout 2 39"/>
          <p:cNvSpPr/>
          <p:nvPr/>
        </p:nvSpPr>
        <p:spPr>
          <a:xfrm>
            <a:off x="179512" y="4941168"/>
            <a:ext cx="2304256" cy="1656184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55481"/>
              <a:gd name="adj6" fmla="val 1990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r>
              <a:rPr lang="nl-NL" dirty="0" smtClean="0"/>
              <a:t>: put pointers to </a:t>
            </a:r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(), register(),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the Lua register</a:t>
            </a:r>
            <a:endParaRPr lang="nl-NL" dirty="0"/>
          </a:p>
        </p:txBody>
      </p:sp>
      <p:sp>
        <p:nvSpPr>
          <p:cNvPr id="43" name="Line Callout 2 42"/>
          <p:cNvSpPr/>
          <p:nvPr/>
        </p:nvSpPr>
        <p:spPr>
          <a:xfrm>
            <a:off x="7452320" y="1052736"/>
            <a:ext cx="1512168" cy="720080"/>
          </a:xfrm>
          <a:prstGeom prst="borderCallout2">
            <a:avLst>
              <a:gd name="adj1" fmla="val 50369"/>
              <a:gd name="adj2" fmla="val 785"/>
              <a:gd name="adj3" fmla="val 50840"/>
              <a:gd name="adj4" fmla="val 850"/>
              <a:gd name="adj5" fmla="val 76179"/>
              <a:gd name="adj6" fmla="val -100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r>
              <a:rPr lang="nl-NL" dirty="0" smtClean="0"/>
              <a:t>: start utility  </a:t>
            </a:r>
            <a:r>
              <a:rPr lang="nl-NL" dirty="0" err="1" smtClean="0"/>
              <a:t>from</a:t>
            </a:r>
            <a:r>
              <a:rPr lang="nl-NL" dirty="0" smtClean="0"/>
              <a:t> Lua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1691680" y="2564904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8" name="Shape 37"/>
          <p:cNvCxnSpPr>
            <a:stCxn id="15" idx="2"/>
          </p:cNvCxnSpPr>
          <p:nvPr/>
        </p:nvCxnSpPr>
        <p:spPr>
          <a:xfrm rot="16200000" flipH="1">
            <a:off x="1331640" y="2780928"/>
            <a:ext cx="3168352" cy="1008112"/>
          </a:xfrm>
          <a:prstGeom prst="bentConnector3">
            <a:avLst>
              <a:gd name="adj1" fmla="val 10004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Line Callout 2 43"/>
          <p:cNvSpPr/>
          <p:nvPr/>
        </p:nvSpPr>
        <p:spPr>
          <a:xfrm>
            <a:off x="0" y="2996952"/>
            <a:ext cx="1944216" cy="1728192"/>
          </a:xfrm>
          <a:prstGeom prst="borderCallout2">
            <a:avLst>
              <a:gd name="adj1" fmla="val 51144"/>
              <a:gd name="adj2" fmla="val 100848"/>
              <a:gd name="adj3" fmla="val 51325"/>
              <a:gd name="adj4" fmla="val 117710"/>
              <a:gd name="adj5" fmla="val 69669"/>
              <a:gd name="adj6" fmla="val 1229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</a:t>
            </a:r>
            <a:r>
              <a:rPr lang="nl-NL" dirty="0" err="1" smtClean="0"/>
              <a:t>get</a:t>
            </a:r>
            <a:r>
              <a:rPr lang="nl-NL" dirty="0" smtClean="0"/>
              <a:t> pointers to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(), register(),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Lua register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3779912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779912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7" name="Line Callout 2 26"/>
          <p:cNvSpPr/>
          <p:nvPr/>
        </p:nvSpPr>
        <p:spPr>
          <a:xfrm>
            <a:off x="3923928" y="1340768"/>
            <a:ext cx="2448272" cy="792088"/>
          </a:xfrm>
          <a:prstGeom prst="borderCallout2">
            <a:avLst>
              <a:gd name="adj1" fmla="val 48395"/>
              <a:gd name="adj2" fmla="val -972"/>
              <a:gd name="adj3" fmla="val 50065"/>
              <a:gd name="adj4" fmla="val -10244"/>
              <a:gd name="adj5" fmla="val 94636"/>
              <a:gd name="adj6" fmla="val -178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5: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register()</a:t>
            </a:r>
            <a:r>
              <a:rPr lang="nl-NL" dirty="0" smtClean="0"/>
              <a:t>to register utility </a:t>
            </a:r>
            <a:r>
              <a:rPr lang="nl-NL" dirty="0" err="1" smtClean="0"/>
              <a:t>with</a:t>
            </a:r>
            <a:r>
              <a:rPr lang="nl-NL" dirty="0" smtClean="0"/>
              <a:t> DSS</a:t>
            </a:r>
            <a:endParaRPr lang="nl-NL" dirty="0"/>
          </a:p>
        </p:txBody>
      </p:sp>
      <p:cxnSp>
        <p:nvCxnSpPr>
          <p:cNvPr id="30" name="Shape 29"/>
          <p:cNvCxnSpPr>
            <a:stCxn id="15" idx="3"/>
            <a:endCxn id="25" idx="1"/>
          </p:cNvCxnSpPr>
          <p:nvPr/>
        </p:nvCxnSpPr>
        <p:spPr>
          <a:xfrm>
            <a:off x="3131840" y="1304764"/>
            <a:ext cx="648072" cy="16921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40152" y="3140968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5" name="Elbow Connector 34"/>
          <p:cNvCxnSpPr>
            <a:stCxn id="33" idx="2"/>
            <a:endCxn id="9" idx="3"/>
          </p:cNvCxnSpPr>
          <p:nvPr/>
        </p:nvCxnSpPr>
        <p:spPr>
          <a:xfrm rot="5400000">
            <a:off x="4172018" y="2244806"/>
            <a:ext cx="1628057" cy="2844316"/>
          </a:xfrm>
          <a:prstGeom prst="bentConnector3">
            <a:avLst>
              <a:gd name="adj1" fmla="val 70059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Delivery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764704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select()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90872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70080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8" name="Shape 37"/>
          <p:cNvCxnSpPr>
            <a:stCxn id="21" idx="2"/>
            <a:endCxn id="23" idx="1"/>
          </p:cNvCxnSpPr>
          <p:nvPr/>
        </p:nvCxnSpPr>
        <p:spPr>
          <a:xfrm>
            <a:off x="1403648" y="2060848"/>
            <a:ext cx="2520280" cy="360040"/>
          </a:xfrm>
          <a:prstGeom prst="bentConnector3">
            <a:avLst>
              <a:gd name="adj1" fmla="val 78939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ine Callout 2 39"/>
          <p:cNvSpPr/>
          <p:nvPr/>
        </p:nvSpPr>
        <p:spPr>
          <a:xfrm>
            <a:off x="539552" y="5589240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84447"/>
              <a:gd name="adj6" fmla="val 2439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r>
              <a:rPr lang="nl-NL" dirty="0" smtClean="0"/>
              <a:t>: store data in queue (and </a:t>
            </a:r>
            <a:r>
              <a:rPr lang="nl-NL" dirty="0" err="1" smtClean="0"/>
              <a:t>optionally</a:t>
            </a:r>
            <a:r>
              <a:rPr lang="nl-NL" dirty="0" smtClean="0"/>
              <a:t> </a:t>
            </a:r>
            <a:r>
              <a:rPr lang="nl-NL" dirty="0" err="1" smtClean="0"/>
              <a:t>fire</a:t>
            </a:r>
            <a:r>
              <a:rPr lang="nl-NL" dirty="0" smtClean="0"/>
              <a:t> UDP </a:t>
            </a:r>
            <a:r>
              <a:rPr lang="nl-NL" dirty="0" err="1" smtClean="0"/>
              <a:t>packet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1691680" y="2564904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1680" y="2996952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4" name="Line Callout 2 43"/>
          <p:cNvSpPr/>
          <p:nvPr/>
        </p:nvSpPr>
        <p:spPr>
          <a:xfrm>
            <a:off x="0" y="3284984"/>
            <a:ext cx="2123728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87264"/>
              <a:gd name="adj6" fmla="val 1606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the background thread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endParaRPr lang="nl-NL" dirty="0"/>
          </a:p>
        </p:txBody>
      </p:sp>
      <p:sp>
        <p:nvSpPr>
          <p:cNvPr id="20" name="Rectangle 19"/>
          <p:cNvSpPr/>
          <p:nvPr/>
        </p:nvSpPr>
        <p:spPr>
          <a:xfrm>
            <a:off x="3923928" y="2276872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6084168" y="256490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3923928" y="2276872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6084168" y="2276872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923928" y="256490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3923928" y="2852936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5" name="Elbow Connector 34"/>
          <p:cNvCxnSpPr>
            <a:stCxn id="23" idx="3"/>
            <a:endCxn id="8" idx="0"/>
          </p:cNvCxnSpPr>
          <p:nvPr/>
        </p:nvCxnSpPr>
        <p:spPr>
          <a:xfrm>
            <a:off x="5148064" y="2420888"/>
            <a:ext cx="108012" cy="2088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84168" y="2852936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Collect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select()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5" name="Elbow Connector 34"/>
          <p:cNvCxnSpPr>
            <a:stCxn id="8" idx="2"/>
            <a:endCxn id="28" idx="1"/>
          </p:cNvCxnSpPr>
          <p:nvPr/>
        </p:nvCxnSpPr>
        <p:spPr>
          <a:xfrm rot="16200000" flipH="1">
            <a:off x="5868144" y="4185084"/>
            <a:ext cx="180020" cy="14041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28" idx="0"/>
            <a:endCxn id="30" idx="3"/>
          </p:cNvCxnSpPr>
          <p:nvPr/>
        </p:nvCxnSpPr>
        <p:spPr>
          <a:xfrm rot="16200000" flipV="1">
            <a:off x="6462210" y="3627022"/>
            <a:ext cx="1728192" cy="468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ine Callout 2 39"/>
          <p:cNvSpPr/>
          <p:nvPr/>
        </p:nvSpPr>
        <p:spPr>
          <a:xfrm>
            <a:off x="3563888" y="3861048"/>
            <a:ext cx="3528392" cy="504056"/>
          </a:xfrm>
          <a:prstGeom prst="borderCallout2">
            <a:avLst>
              <a:gd name="adj1" fmla="val 92177"/>
              <a:gd name="adj2" fmla="val 87582"/>
              <a:gd name="adj3" fmla="val 224995"/>
              <a:gd name="adj4" fmla="val 75614"/>
              <a:gd name="adj5" fmla="val 224249"/>
              <a:gd name="adj6" fmla="val 755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UDP </a:t>
            </a:r>
            <a:r>
              <a:rPr lang="nl-NL" dirty="0" err="1" smtClean="0"/>
              <a:t>packet</a:t>
            </a:r>
            <a:r>
              <a:rPr lang="nl-NL" dirty="0" smtClean="0"/>
              <a:t> </a:t>
            </a:r>
            <a:r>
              <a:rPr lang="nl-NL" dirty="0" err="1" smtClean="0"/>
              <a:t>received</a:t>
            </a:r>
            <a:r>
              <a:rPr lang="nl-NL" dirty="0" smtClean="0"/>
              <a:t> </a:t>
            </a:r>
            <a:r>
              <a:rPr lang="nl-NL" dirty="0" err="1" smtClean="0"/>
              <a:t>triggers</a:t>
            </a:r>
            <a:r>
              <a:rPr lang="nl-NL" dirty="0" smtClean="0"/>
              <a:t> the </a:t>
            </a:r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dirty="0" err="1" smtClean="0"/>
              <a:t>handler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 (</a:t>
            </a:r>
            <a:r>
              <a:rPr lang="nl-NL" dirty="0" err="1" smtClean="0"/>
              <a:t>optional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1691680" y="2708920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/>
              <a:t>()</a:t>
            </a:r>
            <a:endParaRPr lang="nl-NL" sz="1400" dirty="0"/>
          </a:p>
        </p:txBody>
      </p:sp>
      <p:sp>
        <p:nvSpPr>
          <p:cNvPr id="44" name="Line Callout 2 43"/>
          <p:cNvSpPr/>
          <p:nvPr/>
        </p:nvSpPr>
        <p:spPr>
          <a:xfrm>
            <a:off x="6300192" y="980728"/>
            <a:ext cx="1944216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232361"/>
              <a:gd name="adj6" fmla="val 658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</a:t>
            </a:r>
            <a:r>
              <a:rPr lang="nl-NL" dirty="0" err="1" smtClean="0"/>
              <a:t>socket</a:t>
            </a:r>
            <a:r>
              <a:rPr lang="nl-NL" dirty="0" smtClean="0"/>
              <a:t>/loop </a:t>
            </a:r>
            <a:r>
              <a:rPr lang="nl-NL" dirty="0" err="1" smtClean="0"/>
              <a:t>handler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poll() </a:t>
            </a:r>
            <a:r>
              <a:rPr lang="nl-NL" dirty="0" err="1" smtClean="0"/>
              <a:t>method</a:t>
            </a:r>
            <a:r>
              <a:rPr lang="nl-NL" dirty="0" smtClean="0"/>
              <a:t> to </a:t>
            </a:r>
            <a:r>
              <a:rPr lang="nl-NL" dirty="0" err="1" smtClean="0"/>
              <a:t>collect</a:t>
            </a:r>
            <a:r>
              <a:rPr lang="nl-NL" dirty="0" smtClean="0"/>
              <a:t> data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6660232" y="472514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/loop </a:t>
            </a:r>
            <a:r>
              <a:rPr lang="nl-NL" dirty="0" err="1" smtClean="0"/>
              <a:t>handler</a:t>
            </a:r>
            <a:endParaRPr lang="nl-NL" dirty="0"/>
          </a:p>
        </p:txBody>
      </p:sp>
      <p:sp>
        <p:nvSpPr>
          <p:cNvPr id="46" name="Line Callout 2 45"/>
          <p:cNvSpPr/>
          <p:nvPr/>
        </p:nvSpPr>
        <p:spPr>
          <a:xfrm>
            <a:off x="179512" y="3645024"/>
            <a:ext cx="2016224" cy="2952328"/>
          </a:xfrm>
          <a:prstGeom prst="borderCallout2">
            <a:avLst>
              <a:gd name="adj1" fmla="val 51144"/>
              <a:gd name="adj2" fmla="val 100848"/>
              <a:gd name="adj3" fmla="val 50905"/>
              <a:gd name="adj4" fmla="val 101230"/>
              <a:gd name="adj5" fmla="val 40755"/>
              <a:gd name="adj6" fmla="val 1108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receives</a:t>
            </a:r>
            <a:r>
              <a:rPr lang="nl-NL" dirty="0" smtClean="0"/>
              <a:t> data and pointer to Lua state. Does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to do; eg. Lua </a:t>
            </a:r>
            <a:r>
              <a:rPr lang="nl-NL" dirty="0" err="1" smtClean="0"/>
              <a:t>callback</a:t>
            </a:r>
            <a:r>
              <a:rPr lang="nl-NL" dirty="0" smtClean="0"/>
              <a:t>.  </a:t>
            </a:r>
            <a:r>
              <a:rPr lang="nl-NL" dirty="0" err="1" smtClean="0"/>
              <a:t>Then</a:t>
            </a:r>
            <a:r>
              <a:rPr lang="nl-NL" dirty="0" smtClean="0"/>
              <a:t> frees data resources.</a:t>
            </a:r>
            <a:endParaRPr lang="nl-NL" dirty="0"/>
          </a:p>
        </p:txBody>
      </p:sp>
      <p:sp>
        <p:nvSpPr>
          <p:cNvPr id="54" name="Rectangle 53"/>
          <p:cNvSpPr/>
          <p:nvPr/>
        </p:nvSpPr>
        <p:spPr>
          <a:xfrm>
            <a:off x="4644008" y="5373216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Callback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1691680" y="3140968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400" dirty="0" smtClean="0"/>
              <a:t>()</a:t>
            </a:r>
            <a:endParaRPr lang="nl-NL" sz="1400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156176" y="2852936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156176" y="256490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30" idx="1"/>
            <a:endCxn id="25" idx="3"/>
          </p:cNvCxnSpPr>
          <p:nvPr/>
        </p:nvCxnSpPr>
        <p:spPr>
          <a:xfrm rot="10800000">
            <a:off x="3131840" y="2929136"/>
            <a:ext cx="3024336" cy="678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25" idx="2"/>
            <a:endCxn id="54" idx="1"/>
          </p:cNvCxnSpPr>
          <p:nvPr/>
        </p:nvCxnSpPr>
        <p:spPr>
          <a:xfrm rot="16200000" flipH="1">
            <a:off x="2343944" y="3217168"/>
            <a:ext cx="2367880" cy="22322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3059832" y="1124744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188089"/>
              <a:gd name="adj6" fmla="val 13474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dirty="0" err="1" smtClean="0"/>
              <a:t>get</a:t>
            </a:r>
            <a:r>
              <a:rPr lang="nl-NL" dirty="0" smtClean="0"/>
              <a:t> item </a:t>
            </a:r>
            <a:r>
              <a:rPr lang="nl-NL" dirty="0" err="1" smtClean="0"/>
              <a:t>from</a:t>
            </a:r>
            <a:r>
              <a:rPr lang="nl-NL" dirty="0" smtClean="0"/>
              <a:t> queue and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83" name="Rectangle 82"/>
          <p:cNvSpPr/>
          <p:nvPr/>
        </p:nvSpPr>
        <p:spPr>
          <a:xfrm>
            <a:off x="6156176" y="3140968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1294</Words>
  <Application>Microsoft Office PowerPoint</Application>
  <PresentationFormat>On-screen Show (4:3)</PresentationFormat>
  <Paragraphs>165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Lua background worker lib</vt:lpstr>
      <vt:lpstr>Changes in 0v2 over 0v1</vt:lpstr>
      <vt:lpstr>Issue</vt:lpstr>
      <vt:lpstr>DSS library</vt:lpstr>
      <vt:lpstr>Definition</vt:lpstr>
      <vt:lpstr>Key elements</vt:lpstr>
      <vt:lpstr>Startup sequence</vt:lpstr>
      <vt:lpstr>Delivery sequence</vt:lpstr>
      <vt:lpstr>Collect sequence</vt:lpstr>
      <vt:lpstr>Stop utility sequence</vt:lpstr>
      <vt:lpstr>Stop DSS sequence</vt:lpstr>
      <vt:lpstr>DSS api (1)</vt:lpstr>
      <vt:lpstr>DSS api (2)</vt:lpstr>
      <vt:lpstr>Utility api</vt:lpstr>
    </vt:vector>
  </TitlesOfParts>
  <Company>Logica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background worker lib</dc:title>
  <dc:creator>Thijs Schreijer</dc:creator>
  <cp:lastModifiedBy>Thijs Schreijer</cp:lastModifiedBy>
  <cp:revision>66</cp:revision>
  <dcterms:created xsi:type="dcterms:W3CDTF">2012-01-09T20:19:35Z</dcterms:created>
  <dcterms:modified xsi:type="dcterms:W3CDTF">2012-04-13T23:30:50Z</dcterms:modified>
</cp:coreProperties>
</file>