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61" r:id="rId4"/>
    <p:sldId id="260" r:id="rId5"/>
    <p:sldId id="258" r:id="rId6"/>
    <p:sldId id="259" r:id="rId7"/>
    <p:sldId id="263" r:id="rId8"/>
    <p:sldId id="262" r:id="rId9"/>
    <p:sldId id="270" r:id="rId10"/>
    <p:sldId id="266" r:id="rId11"/>
    <p:sldId id="267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9F50D-312A-4B3C-9BEF-9C2DA2445CDD}" type="datetimeFigureOut">
              <a:rPr lang="nl-NL" smtClean="0"/>
              <a:pPr/>
              <a:t>13-mei-2013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23331-764F-4F1A-AA67-396658BBD7D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848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13-mei-2013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13-mei-2013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13-mei-2013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13-mei-2013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13-mei-2013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13-mei-2013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13-mei-2013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13-mei-2013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13-mei-2013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13-mei-2013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13-mei-2013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28398-DC7E-4F6E-ABC0-B2910E69C857}" type="datetimeFigureOut">
              <a:rPr lang="nl-NL" smtClean="0"/>
              <a:pPr/>
              <a:t>13-mei-2013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Lua background </a:t>
            </a:r>
            <a:r>
              <a:rPr lang="nl-NL" dirty="0" err="1" smtClean="0"/>
              <a:t>worker</a:t>
            </a:r>
            <a:r>
              <a:rPr lang="nl-NL" dirty="0" smtClean="0"/>
              <a:t> </a:t>
            </a:r>
            <a:r>
              <a:rPr lang="nl-NL" dirty="0" err="1" smtClean="0"/>
              <a:t>lib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Multithreaded</a:t>
            </a:r>
            <a:r>
              <a:rPr lang="nl-NL" dirty="0" smtClean="0"/>
              <a:t> background </a:t>
            </a:r>
            <a:r>
              <a:rPr lang="nl-NL" dirty="0" err="1" smtClean="0"/>
              <a:t>comm</a:t>
            </a:r>
            <a:r>
              <a:rPr lang="nl-NL" dirty="0" smtClean="0"/>
              <a:t> </a:t>
            </a:r>
            <a:r>
              <a:rPr lang="nl-NL" dirty="0" err="1" smtClean="0"/>
              <a:t>lib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single </a:t>
            </a:r>
            <a:r>
              <a:rPr lang="nl-NL" dirty="0" err="1" smtClean="0"/>
              <a:t>threaded</a:t>
            </a:r>
            <a:r>
              <a:rPr lang="nl-NL" dirty="0" smtClean="0"/>
              <a:t> Lua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smtClean="0"/>
              <a:t>Stop utility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900336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104435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83644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sp>
        <p:nvSpPr>
          <p:cNvPr id="46" name="Line Callout 2 45"/>
          <p:cNvSpPr/>
          <p:nvPr/>
        </p:nvSpPr>
        <p:spPr>
          <a:xfrm>
            <a:off x="3203848" y="908720"/>
            <a:ext cx="1728192" cy="792088"/>
          </a:xfrm>
          <a:prstGeom prst="borderCallout2">
            <a:avLst>
              <a:gd name="adj1" fmla="val 100619"/>
              <a:gd name="adj2" fmla="val 50457"/>
              <a:gd name="adj3" fmla="val 123743"/>
              <a:gd name="adj4" fmla="val 50839"/>
              <a:gd name="adj5" fmla="val 169940"/>
              <a:gd name="adj6" fmla="val 251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Utility </a:t>
            </a:r>
            <a:r>
              <a:rPr lang="nl-NL" dirty="0" err="1" smtClean="0"/>
              <a:t>calls</a:t>
            </a:r>
            <a:r>
              <a:rPr lang="nl-NL" dirty="0" smtClean="0"/>
              <a:t>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r>
              <a:rPr lang="nl-NL" dirty="0" smtClean="0"/>
              <a:t>. </a:t>
            </a:r>
            <a:endParaRPr lang="nl-NL" dirty="0"/>
          </a:p>
        </p:txBody>
      </p:sp>
      <p:sp>
        <p:nvSpPr>
          <p:cNvPr id="29" name="Rectangle 28"/>
          <p:cNvSpPr/>
          <p:nvPr/>
        </p:nvSpPr>
        <p:spPr>
          <a:xfrm>
            <a:off x="3995936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6084168" y="285293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4" name="Rectangle 33"/>
          <p:cNvSpPr/>
          <p:nvPr/>
        </p:nvSpPr>
        <p:spPr>
          <a:xfrm>
            <a:off x="3995936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6084168" y="256490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3995936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3995936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7" name="Shape 36"/>
          <p:cNvCxnSpPr>
            <a:stCxn id="41" idx="2"/>
            <a:endCxn id="26" idx="3"/>
          </p:cNvCxnSpPr>
          <p:nvPr/>
        </p:nvCxnSpPr>
        <p:spPr>
          <a:xfrm rot="5400000" flipH="1">
            <a:off x="3575602" y="2216578"/>
            <a:ext cx="768660" cy="1656184"/>
          </a:xfrm>
          <a:prstGeom prst="bentConnector4">
            <a:avLst>
              <a:gd name="adj1" fmla="val -29740"/>
              <a:gd name="adj2" fmla="val 83115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6" idx="3"/>
            <a:endCxn id="41" idx="1"/>
          </p:cNvCxnSpPr>
          <p:nvPr/>
        </p:nvCxnSpPr>
        <p:spPr>
          <a:xfrm>
            <a:off x="3131840" y="2232484"/>
            <a:ext cx="864096" cy="1052500"/>
          </a:xfrm>
          <a:prstGeom prst="bentConnector3">
            <a:avLst>
              <a:gd name="adj1" fmla="val 6511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Line Callout 2 44"/>
          <p:cNvSpPr/>
          <p:nvPr/>
        </p:nvSpPr>
        <p:spPr>
          <a:xfrm>
            <a:off x="179512" y="4941168"/>
            <a:ext cx="2771800" cy="1584176"/>
          </a:xfrm>
          <a:prstGeom prst="borderCallout2">
            <a:avLst>
              <a:gd name="adj1" fmla="val 51144"/>
              <a:gd name="adj2" fmla="val 100848"/>
              <a:gd name="adj3" fmla="val 52225"/>
              <a:gd name="adj4" fmla="val 106997"/>
              <a:gd name="adj5" fmla="val -92804"/>
              <a:gd name="adj6" fmla="val 1166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3: for all items in queue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decode()/return() </a:t>
            </a:r>
            <a:r>
              <a:rPr lang="nl-NL" dirty="0" smtClean="0"/>
              <a:t>will be called (FIFO), with LuaState being NULL. Do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needs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done</a:t>
            </a:r>
            <a:r>
              <a:rPr lang="nl-NL" dirty="0" smtClean="0"/>
              <a:t>, free resources</a:t>
            </a:r>
            <a:endParaRPr lang="nl-NL" dirty="0"/>
          </a:p>
        </p:txBody>
      </p:sp>
      <p:sp>
        <p:nvSpPr>
          <p:cNvPr id="31" name="Rectangle 30"/>
          <p:cNvSpPr/>
          <p:nvPr/>
        </p:nvSpPr>
        <p:spPr>
          <a:xfrm>
            <a:off x="6084168" y="31409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4" name="Line Callout 2 43"/>
          <p:cNvSpPr/>
          <p:nvPr/>
        </p:nvSpPr>
        <p:spPr>
          <a:xfrm>
            <a:off x="6300192" y="980728"/>
            <a:ext cx="1944216" cy="1152128"/>
          </a:xfrm>
          <a:prstGeom prst="borderCallout2">
            <a:avLst>
              <a:gd name="adj1" fmla="val 50199"/>
              <a:gd name="adj2" fmla="val -494"/>
              <a:gd name="adj3" fmla="val 50065"/>
              <a:gd name="adj4" fmla="val -18347"/>
              <a:gd name="adj5" fmla="val 191733"/>
              <a:gd name="adj6" fmla="val -444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2: utility </a:t>
            </a:r>
            <a:r>
              <a:rPr lang="nl-NL" dirty="0" err="1" smtClean="0"/>
              <a:t>gets</a:t>
            </a:r>
            <a:r>
              <a:rPr lang="nl-NL" dirty="0" smtClean="0"/>
              <a:t> </a:t>
            </a:r>
            <a:r>
              <a:rPr lang="nl-NL" dirty="0" err="1" smtClean="0"/>
              <a:t>unregistered</a:t>
            </a:r>
            <a:r>
              <a:rPr lang="nl-NL" dirty="0" smtClean="0"/>
              <a:t> </a:t>
            </a: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new</a:t>
            </a:r>
            <a:r>
              <a:rPr lang="nl-NL" dirty="0" smtClean="0"/>
              <a:t> </a:t>
            </a:r>
            <a:r>
              <a:rPr lang="nl-NL" dirty="0" err="1" smtClean="0"/>
              <a:t>deliver</a:t>
            </a:r>
            <a:r>
              <a:rPr lang="nl-NL" dirty="0" smtClean="0"/>
              <a:t> </a:t>
            </a:r>
            <a:r>
              <a:rPr lang="nl-NL" dirty="0" err="1" smtClean="0"/>
              <a:t>calls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fail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91680" y="2476128"/>
            <a:ext cx="1440160" cy="1096888"/>
            <a:chOff x="1691680" y="2340496"/>
            <a:chExt cx="1440160" cy="1096888"/>
          </a:xfrm>
        </p:grpSpPr>
        <p:sp>
          <p:nvSpPr>
            <p:cNvPr id="23" name="Rectangle 22"/>
            <p:cNvSpPr/>
            <p:nvPr/>
          </p:nvSpPr>
          <p:spPr>
            <a:xfrm>
              <a:off x="1691680" y="270053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Return()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91680" y="3068960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Cancel</a:t>
              </a:r>
              <a:r>
                <a:rPr lang="nl-NL" dirty="0" smtClean="0"/>
                <a:t>()</a:t>
              </a:r>
              <a:endParaRPr lang="nl-NL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680" y="234049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Decode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33" name="Shape 32"/>
          <p:cNvCxnSpPr>
            <a:stCxn id="41" idx="2"/>
            <a:endCxn id="23" idx="3"/>
          </p:cNvCxnSpPr>
          <p:nvPr/>
        </p:nvCxnSpPr>
        <p:spPr>
          <a:xfrm rot="5400000" flipH="1">
            <a:off x="3755622" y="2396598"/>
            <a:ext cx="408620" cy="1656184"/>
          </a:xfrm>
          <a:prstGeom prst="bentConnector4">
            <a:avLst>
              <a:gd name="adj1" fmla="val -55944"/>
              <a:gd name="adj2" fmla="val 8245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smtClean="0"/>
              <a:t>Stop DSS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900336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104435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83644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35" name="Elbow Connector 34"/>
          <p:cNvCxnSpPr>
            <a:stCxn id="32" idx="3"/>
            <a:endCxn id="41" idx="1"/>
          </p:cNvCxnSpPr>
          <p:nvPr/>
        </p:nvCxnSpPr>
        <p:spPr>
          <a:xfrm flipV="1">
            <a:off x="3131840" y="3284984"/>
            <a:ext cx="864096" cy="1038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endCxn id="31" idx="3"/>
          </p:cNvCxnSpPr>
          <p:nvPr/>
        </p:nvCxnSpPr>
        <p:spPr>
          <a:xfrm rot="16200000" flipV="1">
            <a:off x="6732240" y="3645024"/>
            <a:ext cx="1224136" cy="5040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Line Callout 2 43"/>
          <p:cNvSpPr/>
          <p:nvPr/>
        </p:nvSpPr>
        <p:spPr>
          <a:xfrm>
            <a:off x="6300192" y="980728"/>
            <a:ext cx="1944216" cy="1152128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232361"/>
              <a:gd name="adj6" fmla="val 658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stop </a:t>
            </a:r>
            <a:r>
              <a:rPr lang="nl-NL" dirty="0" err="1" smtClean="0"/>
              <a:t>initialized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Lua </a:t>
            </a:r>
            <a:r>
              <a:rPr lang="nl-NL" dirty="0" err="1" smtClean="0"/>
              <a:t>or</a:t>
            </a:r>
            <a:r>
              <a:rPr lang="nl-NL" dirty="0" smtClean="0"/>
              <a:t> the </a:t>
            </a:r>
            <a:r>
              <a:rPr lang="nl-NL" dirty="0" err="1" smtClean="0"/>
              <a:t>garbagecollector</a:t>
            </a:r>
            <a:endParaRPr lang="nl-NL" dirty="0"/>
          </a:p>
        </p:txBody>
      </p:sp>
      <p:sp>
        <p:nvSpPr>
          <p:cNvPr id="46" name="Line Callout 2 45"/>
          <p:cNvSpPr/>
          <p:nvPr/>
        </p:nvSpPr>
        <p:spPr>
          <a:xfrm>
            <a:off x="179512" y="4581128"/>
            <a:ext cx="2016224" cy="2016224"/>
          </a:xfrm>
          <a:prstGeom prst="borderCallout2">
            <a:avLst>
              <a:gd name="adj1" fmla="val 51144"/>
              <a:gd name="adj2" fmla="val 100848"/>
              <a:gd name="adj3" fmla="val 50905"/>
              <a:gd name="adj4" fmla="val 101230"/>
              <a:gd name="adj5" fmla="val -29466"/>
              <a:gd name="adj6" fmla="val 14807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3: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stop()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call</a:t>
            </a:r>
            <a:r>
              <a:rPr lang="nl-NL" dirty="0" smtClean="0"/>
              <a:t> the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of ALL </a:t>
            </a:r>
            <a:r>
              <a:rPr lang="nl-NL" dirty="0" err="1" smtClean="0"/>
              <a:t>registered</a:t>
            </a:r>
            <a:r>
              <a:rPr lang="nl-NL" dirty="0" smtClean="0"/>
              <a:t> </a:t>
            </a:r>
            <a:r>
              <a:rPr lang="nl-NL" dirty="0" err="1" smtClean="0"/>
              <a:t>utilities</a:t>
            </a:r>
            <a:r>
              <a:rPr lang="nl-NL" dirty="0" smtClean="0"/>
              <a:t> (LIFO)</a:t>
            </a:r>
            <a:endParaRPr lang="nl-NL" dirty="0"/>
          </a:p>
        </p:txBody>
      </p:sp>
      <p:sp>
        <p:nvSpPr>
          <p:cNvPr id="29" name="Rectangle 28"/>
          <p:cNvSpPr/>
          <p:nvPr/>
        </p:nvSpPr>
        <p:spPr>
          <a:xfrm>
            <a:off x="3995936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6084168" y="285293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4" name="Rectangle 33"/>
          <p:cNvSpPr/>
          <p:nvPr/>
        </p:nvSpPr>
        <p:spPr>
          <a:xfrm>
            <a:off x="3995936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6084168" y="256490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3995936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3995936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7" name="Shape 36"/>
          <p:cNvCxnSpPr>
            <a:stCxn id="31" idx="1"/>
            <a:endCxn id="32" idx="2"/>
          </p:cNvCxnSpPr>
          <p:nvPr/>
        </p:nvCxnSpPr>
        <p:spPr>
          <a:xfrm rot="10800000" flipV="1">
            <a:off x="2411760" y="3284984"/>
            <a:ext cx="3672408" cy="288032"/>
          </a:xfrm>
          <a:prstGeom prst="bentConnector4">
            <a:avLst>
              <a:gd name="adj1" fmla="val 4922"/>
              <a:gd name="adj2" fmla="val 236056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Line Callout 2 44"/>
          <p:cNvSpPr/>
          <p:nvPr/>
        </p:nvSpPr>
        <p:spPr>
          <a:xfrm>
            <a:off x="899592" y="908720"/>
            <a:ext cx="2376264" cy="1368152"/>
          </a:xfrm>
          <a:prstGeom prst="borderCallout2">
            <a:avLst>
              <a:gd name="adj1" fmla="val 51144"/>
              <a:gd name="adj2" fmla="val 100848"/>
              <a:gd name="adj3" fmla="val 51656"/>
              <a:gd name="adj4" fmla="val 106868"/>
              <a:gd name="adj5" fmla="val 175472"/>
              <a:gd name="adj6" fmla="val 11275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4: each utility stops delivering and calls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unregister()</a:t>
            </a:r>
            <a:r>
              <a:rPr lang="nl-NL" dirty="0" smtClean="0"/>
              <a:t> (initiating the ‘Stop utility sequence’)</a:t>
            </a:r>
            <a:endParaRPr lang="nl-NL" dirty="0"/>
          </a:p>
        </p:txBody>
      </p:sp>
      <p:sp>
        <p:nvSpPr>
          <p:cNvPr id="31" name="Rectangle 30"/>
          <p:cNvSpPr/>
          <p:nvPr/>
        </p:nvSpPr>
        <p:spPr>
          <a:xfrm>
            <a:off x="6084168" y="31409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52" name="Shape 51"/>
          <p:cNvCxnSpPr>
            <a:stCxn id="31" idx="2"/>
            <a:endCxn id="9" idx="3"/>
          </p:cNvCxnSpPr>
          <p:nvPr/>
        </p:nvCxnSpPr>
        <p:spPr>
          <a:xfrm rot="5400000">
            <a:off x="4549800" y="2443088"/>
            <a:ext cx="1052513" cy="3024336"/>
          </a:xfrm>
          <a:prstGeom prst="bentConnector3">
            <a:avLst>
              <a:gd name="adj1" fmla="val 7585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Line Callout 2 56"/>
          <p:cNvSpPr/>
          <p:nvPr/>
        </p:nvSpPr>
        <p:spPr>
          <a:xfrm>
            <a:off x="3635896" y="5301208"/>
            <a:ext cx="2376264" cy="1368152"/>
          </a:xfrm>
          <a:prstGeom prst="borderCallout2">
            <a:avLst>
              <a:gd name="adj1" fmla="val 51144"/>
              <a:gd name="adj2" fmla="val 100848"/>
              <a:gd name="adj3" fmla="val 51656"/>
              <a:gd name="adj4" fmla="val 106868"/>
              <a:gd name="adj5" fmla="val -78340"/>
              <a:gd name="adj6" fmla="val 1187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2: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stop()</a:t>
            </a:r>
            <a:r>
              <a:rPr lang="nl-NL" dirty="0" smtClean="0"/>
              <a:t> will clear data in the Lua register, the API struct.</a:t>
            </a:r>
            <a:endParaRPr lang="nl-NL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91680" y="2476128"/>
            <a:ext cx="1440160" cy="1096888"/>
            <a:chOff x="1691680" y="2340496"/>
            <a:chExt cx="1440160" cy="1096888"/>
          </a:xfrm>
        </p:grpSpPr>
        <p:sp>
          <p:nvSpPr>
            <p:cNvPr id="28" name="Rectangle 27"/>
            <p:cNvSpPr/>
            <p:nvPr/>
          </p:nvSpPr>
          <p:spPr>
            <a:xfrm>
              <a:off x="1691680" y="270053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Return()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91680" y="3068960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Cancel</a:t>
              </a:r>
              <a:r>
                <a:rPr lang="nl-NL" dirty="0" smtClean="0"/>
                <a:t>()</a:t>
              </a:r>
              <a:endParaRPr lang="nl-NL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91680" y="234049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Decode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Issue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A Lua state is a single </a:t>
            </a:r>
            <a:r>
              <a:rPr lang="nl-NL" dirty="0" err="1" smtClean="0"/>
              <a:t>threaded</a:t>
            </a:r>
            <a:r>
              <a:rPr lang="nl-NL" dirty="0" smtClean="0"/>
              <a:t> </a:t>
            </a:r>
            <a:r>
              <a:rPr lang="nl-NL" dirty="0" err="1" smtClean="0"/>
              <a:t>block</a:t>
            </a:r>
            <a:r>
              <a:rPr lang="nl-NL" dirty="0" smtClean="0"/>
              <a:t> of C code</a:t>
            </a:r>
          </a:p>
          <a:p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standard</a:t>
            </a:r>
            <a:r>
              <a:rPr lang="nl-NL" dirty="0" smtClean="0"/>
              <a:t> </a:t>
            </a:r>
            <a:r>
              <a:rPr lang="nl-NL" dirty="0" err="1" smtClean="0"/>
              <a:t>libraries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multiple </a:t>
            </a:r>
            <a:r>
              <a:rPr lang="nl-NL" dirty="0" err="1" smtClean="0"/>
              <a:t>threads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are thread </a:t>
            </a:r>
            <a:r>
              <a:rPr lang="nl-NL" dirty="0" err="1" smtClean="0"/>
              <a:t>synchronization</a:t>
            </a:r>
            <a:r>
              <a:rPr lang="nl-NL" dirty="0" smtClean="0"/>
              <a:t> issues. Most </a:t>
            </a:r>
            <a:r>
              <a:rPr lang="nl-NL" dirty="0" err="1" smtClean="0"/>
              <a:t>notably</a:t>
            </a:r>
            <a:r>
              <a:rPr lang="nl-NL" dirty="0" smtClean="0"/>
              <a:t> </a:t>
            </a:r>
            <a:r>
              <a:rPr lang="nl-NL" dirty="0" err="1" smtClean="0"/>
              <a:t>async</a:t>
            </a:r>
            <a:r>
              <a:rPr lang="nl-NL" dirty="0" smtClean="0"/>
              <a:t> </a:t>
            </a:r>
            <a:r>
              <a:rPr lang="nl-NL" dirty="0" err="1" smtClean="0"/>
              <a:t>calls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u="sng" dirty="0" err="1" smtClean="0"/>
              <a:t>generate</a:t>
            </a:r>
            <a:r>
              <a:rPr lang="nl-NL" u="sng" dirty="0" smtClean="0"/>
              <a:t> </a:t>
            </a:r>
            <a:r>
              <a:rPr lang="nl-NL" u="sng" dirty="0" err="1" smtClean="0"/>
              <a:t>callbacks</a:t>
            </a:r>
            <a:r>
              <a:rPr lang="nl-NL" u="sng" dirty="0" smtClean="0"/>
              <a:t> </a:t>
            </a:r>
            <a:r>
              <a:rPr lang="nl-NL" u="sng" dirty="0" err="1" smtClean="0"/>
              <a:t>on</a:t>
            </a:r>
            <a:r>
              <a:rPr lang="nl-NL" u="sng" dirty="0" smtClean="0"/>
              <a:t> separate </a:t>
            </a:r>
            <a:r>
              <a:rPr lang="nl-NL" u="sng" dirty="0" err="1" smtClean="0"/>
              <a:t>threads</a:t>
            </a:r>
            <a:endParaRPr lang="nl-NL" u="sng" dirty="0" smtClean="0"/>
          </a:p>
          <a:p>
            <a:endParaRPr lang="nl-NL" dirty="0"/>
          </a:p>
          <a:p>
            <a:r>
              <a:rPr lang="nl-NL" dirty="0" err="1" smtClean="0"/>
              <a:t>Try</a:t>
            </a:r>
            <a:r>
              <a:rPr lang="nl-NL" dirty="0" smtClean="0"/>
              <a:t> to </a:t>
            </a:r>
            <a:r>
              <a:rPr lang="nl-NL" dirty="0" err="1" smtClean="0"/>
              <a:t>create</a:t>
            </a:r>
            <a:r>
              <a:rPr lang="nl-NL" dirty="0" smtClean="0"/>
              <a:t> a single </a:t>
            </a:r>
            <a:r>
              <a:rPr lang="nl-NL" dirty="0" err="1" smtClean="0"/>
              <a:t>reusable</a:t>
            </a:r>
            <a:r>
              <a:rPr lang="nl-NL" dirty="0" smtClean="0"/>
              <a:t> </a:t>
            </a:r>
            <a:r>
              <a:rPr lang="nl-NL" dirty="0" err="1" smtClean="0"/>
              <a:t>solution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synchronization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u="sng" dirty="0" smtClean="0"/>
              <a:t>DSS lib</a:t>
            </a:r>
            <a:r>
              <a:rPr lang="nl-NL" dirty="0" smtClean="0"/>
              <a:t>: the DarkSideSync synchronization helper library</a:t>
            </a:r>
          </a:p>
          <a:p>
            <a:r>
              <a:rPr lang="nl-NL" u="sng" dirty="0" smtClean="0"/>
              <a:t>Utility </a:t>
            </a:r>
            <a:r>
              <a:rPr lang="nl-NL" u="sng" dirty="0" err="1" smtClean="0"/>
              <a:t>lib</a:t>
            </a:r>
            <a:r>
              <a:rPr lang="nl-NL" dirty="0" smtClean="0"/>
              <a:t>: </a:t>
            </a: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</a:t>
            </a:r>
            <a:r>
              <a:rPr lang="nl-NL" dirty="0" err="1" smtClean="0"/>
              <a:t>library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uses</a:t>
            </a:r>
            <a:r>
              <a:rPr lang="nl-NL" dirty="0" smtClean="0"/>
              <a:t> the DSS </a:t>
            </a:r>
            <a:r>
              <a:rPr lang="nl-NL" dirty="0" err="1" smtClean="0"/>
              <a:t>lib</a:t>
            </a:r>
            <a:r>
              <a:rPr lang="nl-NL" dirty="0" smtClean="0"/>
              <a:t> to </a:t>
            </a:r>
            <a:r>
              <a:rPr lang="nl-NL" dirty="0" err="1" smtClean="0"/>
              <a:t>get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delivered</a:t>
            </a:r>
            <a:r>
              <a:rPr lang="nl-NL" dirty="0" smtClean="0"/>
              <a:t> to the Lua state.</a:t>
            </a:r>
          </a:p>
          <a:p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Key elements/design principles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DSS puts a pointer to a struct containing its API (a.o.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deliver(), register() and unregister()</a:t>
            </a:r>
            <a:r>
              <a:rPr lang="nl-NL" dirty="0" smtClean="0"/>
              <a:t> methods) on the Lua register, so the utility lib knows what methods to call</a:t>
            </a:r>
          </a:p>
          <a:p>
            <a:r>
              <a:rPr lang="nl-NL" dirty="0" smtClean="0"/>
              <a:t>Utility libs must call </a:t>
            </a:r>
            <a:r>
              <a:rPr lang="nl-NL" sz="3100" dirty="0" smtClean="0">
                <a:latin typeface="Courier New" pitchFamily="49" charset="0"/>
                <a:cs typeface="Courier New" pitchFamily="49" charset="0"/>
              </a:rPr>
              <a:t>register() </a:t>
            </a:r>
            <a:r>
              <a:rPr lang="nl-NL" dirty="0" smtClean="0"/>
              <a:t>before delivering anything and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unregister()</a:t>
            </a:r>
            <a:r>
              <a:rPr lang="nl-NL" dirty="0" smtClean="0"/>
              <a:t> when done.</a:t>
            </a:r>
          </a:p>
          <a:p>
            <a:r>
              <a:rPr lang="nl-NL" dirty="0" smtClean="0"/>
              <a:t>DSS lib supports multiple utility libraries</a:t>
            </a:r>
          </a:p>
          <a:p>
            <a:r>
              <a:rPr lang="nl-NL" dirty="0" smtClean="0"/>
              <a:t>No locks, queues and synchronization should be required in the utility binding library, all in DSS</a:t>
            </a:r>
          </a:p>
          <a:p>
            <a:r>
              <a:rPr lang="nl-NL" dirty="0" smtClean="0"/>
              <a:t>No external threads allowed in Lua state, Lua thread calls out to external libs</a:t>
            </a:r>
          </a:p>
          <a:p>
            <a:r>
              <a:rPr lang="nl-NL" dirty="0" smtClean="0"/>
              <a:t>All calls thread-safe so async access is always safe</a:t>
            </a:r>
          </a:p>
          <a:p>
            <a:r>
              <a:rPr lang="nl-NL" dirty="0" smtClean="0"/>
              <a:t>Initial data (=pData) will travel through all stages (</a:t>
            </a:r>
            <a:r>
              <a:rPr lang="nl-NL" sz="2900" dirty="0" smtClean="0">
                <a:latin typeface="Courier New" pitchFamily="49" charset="0"/>
                <a:cs typeface="Courier New" pitchFamily="49" charset="0"/>
              </a:rPr>
              <a:t>deliver(), decode(), return()</a:t>
            </a:r>
            <a:r>
              <a:rPr lang="nl-NL" dirty="0" smtClean="0"/>
              <a:t>) and after release of the calling thread it will hold the results</a:t>
            </a:r>
          </a:p>
          <a:p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DSS </a:t>
            </a:r>
            <a:r>
              <a:rPr lang="nl-NL" dirty="0" err="1" smtClean="0"/>
              <a:t>library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 smtClean="0"/>
              <a:t>Background threads deliver results (= pData) to DSS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DSS stores </a:t>
            </a:r>
            <a:r>
              <a:rPr lang="nl-NL" dirty="0" err="1" smtClean="0"/>
              <a:t>results</a:t>
            </a:r>
            <a:r>
              <a:rPr lang="nl-NL" dirty="0" smtClean="0"/>
              <a:t> in a queue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DSS (optionally) sends a UDP packet to the designated port as a trigger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The Lua </a:t>
            </a:r>
            <a:r>
              <a:rPr lang="nl-NL" dirty="0" err="1" smtClean="0"/>
              <a:t>side</a:t>
            </a:r>
            <a:r>
              <a:rPr lang="nl-NL" dirty="0" smtClean="0"/>
              <a:t> of DSS </a:t>
            </a:r>
            <a:r>
              <a:rPr lang="nl-NL" dirty="0" err="1" smtClean="0"/>
              <a:t>collects</a:t>
            </a:r>
            <a:r>
              <a:rPr lang="nl-NL" dirty="0" smtClean="0"/>
              <a:t> the </a:t>
            </a:r>
            <a:r>
              <a:rPr lang="nl-NL" dirty="0" err="1" smtClean="0"/>
              <a:t>information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queue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calling</a:t>
            </a:r>
            <a:r>
              <a:rPr lang="nl-NL" dirty="0" smtClean="0"/>
              <a:t> the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poll()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(</a:t>
            </a:r>
            <a:r>
              <a:rPr lang="nl-NL" dirty="0" err="1" smtClean="0"/>
              <a:t>directly</a:t>
            </a:r>
            <a:r>
              <a:rPr lang="nl-NL" dirty="0" smtClean="0"/>
              <a:t> </a:t>
            </a:r>
            <a:r>
              <a:rPr lang="nl-NL" dirty="0" err="1" smtClean="0"/>
              <a:t>loop-driven</a:t>
            </a:r>
            <a:r>
              <a:rPr lang="nl-NL" dirty="0" smtClean="0"/>
              <a:t>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coroutine returns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select()</a:t>
            </a:r>
            <a:r>
              <a:rPr lang="nl-NL" dirty="0" smtClean="0"/>
              <a:t> statement)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The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poll()</a:t>
            </a:r>
            <a:r>
              <a:rPr lang="nl-NL" dirty="0" smtClean="0"/>
              <a:t> method of DSS calls the originating library to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decode() </a:t>
            </a:r>
            <a:r>
              <a:rPr lang="nl-NL" dirty="0" smtClean="0"/>
              <a:t>the content (= pData) and deliver it on the Lua stack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The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decode()</a:t>
            </a:r>
            <a:r>
              <a:rPr lang="nl-NL" dirty="0" smtClean="0"/>
              <a:t> method will return a Lua callback and the parameters for calling it (if no response is required, then it is done now)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if a response is required the thread remains blocked until Lua calls the </a:t>
            </a:r>
            <a:r>
              <a:rPr lang="nl-NL" sz="3300" dirty="0" smtClean="0">
                <a:latin typeface="Courier New" pitchFamily="49" charset="0"/>
                <a:cs typeface="Courier New" pitchFamily="49" charset="0"/>
              </a:rPr>
              <a:t>setresult() </a:t>
            </a:r>
            <a:r>
              <a:rPr lang="nl-NL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The arguments supplied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sz="3300" dirty="0" err="1" smtClean="0">
                <a:latin typeface="Courier New" pitchFamily="49" charset="0"/>
                <a:cs typeface="Courier New" pitchFamily="49" charset="0"/>
              </a:rPr>
              <a:t>waitingthread_callback</a:t>
            </a:r>
            <a:r>
              <a:rPr lang="nl-NL" sz="33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smtClean="0"/>
              <a:t>will be forwarded in a call to </a:t>
            </a:r>
            <a:r>
              <a:rPr lang="nl-NL" sz="3300" dirty="0" smtClean="0">
                <a:latin typeface="Courier New" pitchFamily="49" charset="0"/>
                <a:cs typeface="Courier New" pitchFamily="49" charset="0"/>
              </a:rPr>
              <a:t>return() </a:t>
            </a:r>
            <a:r>
              <a:rPr lang="nl-NL" dirty="0" smtClean="0"/>
              <a:t>on the utility library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The </a:t>
            </a:r>
            <a:r>
              <a:rPr lang="nl-NL" sz="3300" dirty="0" smtClean="0">
                <a:latin typeface="Courier New" pitchFamily="49" charset="0"/>
                <a:cs typeface="Courier New" pitchFamily="49" charset="0"/>
              </a:rPr>
              <a:t>return() </a:t>
            </a:r>
            <a:r>
              <a:rPr lang="nl-NL" dirty="0" smtClean="0"/>
              <a:t>method will take the arguments on the Lua stack and rework them for the utility (= pData). When </a:t>
            </a:r>
            <a:r>
              <a:rPr lang="nl-NL" sz="3300" dirty="0" smtClean="0">
                <a:latin typeface="Courier New" pitchFamily="49" charset="0"/>
                <a:cs typeface="Courier New" pitchFamily="49" charset="0"/>
              </a:rPr>
              <a:t>return() </a:t>
            </a:r>
            <a:r>
              <a:rPr lang="nl-NL" dirty="0" smtClean="0"/>
              <a:t>returns, the blocked thread will be released and can access the results (= pData)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764704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grpSp>
        <p:nvGrpSpPr>
          <p:cNvPr id="28" name="Group 27"/>
          <p:cNvGrpSpPr/>
          <p:nvPr/>
        </p:nvGrpSpPr>
        <p:grpSpPr>
          <a:xfrm>
            <a:off x="1691680" y="2332112"/>
            <a:ext cx="1440160" cy="1096888"/>
            <a:chOff x="1691680" y="2340496"/>
            <a:chExt cx="1440160" cy="1096888"/>
          </a:xfrm>
        </p:grpSpPr>
        <p:sp>
          <p:nvSpPr>
            <p:cNvPr id="29" name="Rectangle 28"/>
            <p:cNvSpPr/>
            <p:nvPr/>
          </p:nvSpPr>
          <p:spPr>
            <a:xfrm>
              <a:off x="1691680" y="270053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Return()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91680" y="3068960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Cancel</a:t>
              </a:r>
              <a:r>
                <a:rPr lang="nl-NL" dirty="0" smtClean="0"/>
                <a:t>()</a:t>
              </a:r>
              <a:endParaRPr lang="nl-NL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91680" y="234049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Decode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err="1" smtClean="0"/>
              <a:t>Startup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3779912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2937756" y="4963108"/>
            <a:ext cx="125226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cxnSp>
        <p:nvCxnSpPr>
          <p:cNvPr id="13" name="Elbow Connector 12"/>
          <p:cNvCxnSpPr/>
          <p:nvPr/>
        </p:nvCxnSpPr>
        <p:spPr>
          <a:xfrm rot="10800000">
            <a:off x="3131840" y="1124744"/>
            <a:ext cx="4104456" cy="3384376"/>
          </a:xfrm>
          <a:prstGeom prst="bentConnector3">
            <a:avLst>
              <a:gd name="adj1" fmla="val -1452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91680" y="908720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700808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22" name="Elbow Connector 21"/>
          <p:cNvCxnSpPr>
            <a:endCxn id="33" idx="3"/>
          </p:cNvCxnSpPr>
          <p:nvPr/>
        </p:nvCxnSpPr>
        <p:spPr>
          <a:xfrm rot="16200000" flipV="1">
            <a:off x="6120172" y="3465004"/>
            <a:ext cx="1800200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68144" y="285293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2" name="Rectangle 31"/>
          <p:cNvSpPr/>
          <p:nvPr/>
        </p:nvSpPr>
        <p:spPr>
          <a:xfrm>
            <a:off x="3779912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5868144" y="256490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Line Callout 2 38"/>
          <p:cNvSpPr/>
          <p:nvPr/>
        </p:nvSpPr>
        <p:spPr>
          <a:xfrm>
            <a:off x="3923928" y="5589240"/>
            <a:ext cx="194421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171490"/>
              <a:gd name="adj6" fmla="val 1649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</a:t>
            </a:r>
            <a:r>
              <a:rPr lang="nl-NL" dirty="0" err="1" smtClean="0"/>
              <a:t>initialize</a:t>
            </a:r>
            <a:r>
              <a:rPr lang="nl-NL" dirty="0" smtClean="0"/>
              <a:t> DSS </a:t>
            </a:r>
            <a:r>
              <a:rPr lang="nl-NL" dirty="0" err="1" smtClean="0"/>
              <a:t>from</a:t>
            </a:r>
            <a:r>
              <a:rPr lang="nl-NL" dirty="0" smtClean="0"/>
              <a:t> Lua (</a:t>
            </a:r>
            <a:r>
              <a:rPr lang="nl-NL" dirty="0" err="1" smtClean="0"/>
              <a:t>optionally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UDP port </a:t>
            </a:r>
            <a:r>
              <a:rPr lang="nl-NL" dirty="0" err="1" smtClean="0"/>
              <a:t>number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40" name="Line Callout 2 39"/>
          <p:cNvSpPr/>
          <p:nvPr/>
        </p:nvSpPr>
        <p:spPr>
          <a:xfrm>
            <a:off x="179512" y="5733256"/>
            <a:ext cx="2304256" cy="864096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200356"/>
              <a:gd name="adj6" fmla="val 1924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r>
              <a:rPr lang="nl-NL" dirty="0" smtClean="0"/>
              <a:t>: put pointers to the API struct on the Lua register</a:t>
            </a:r>
            <a:endParaRPr lang="nl-NL" dirty="0"/>
          </a:p>
        </p:txBody>
      </p:sp>
      <p:sp>
        <p:nvSpPr>
          <p:cNvPr id="43" name="Line Callout 2 42"/>
          <p:cNvSpPr/>
          <p:nvPr/>
        </p:nvSpPr>
        <p:spPr>
          <a:xfrm>
            <a:off x="7452320" y="1052736"/>
            <a:ext cx="1512168" cy="720080"/>
          </a:xfrm>
          <a:prstGeom prst="borderCallout2">
            <a:avLst>
              <a:gd name="adj1" fmla="val 50369"/>
              <a:gd name="adj2" fmla="val 785"/>
              <a:gd name="adj3" fmla="val 50840"/>
              <a:gd name="adj4" fmla="val 850"/>
              <a:gd name="adj5" fmla="val 76179"/>
              <a:gd name="adj6" fmla="val -100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r>
              <a:rPr lang="nl-NL" dirty="0" smtClean="0"/>
              <a:t>: start utility  </a:t>
            </a:r>
            <a:r>
              <a:rPr lang="nl-NL" dirty="0" err="1" smtClean="0"/>
              <a:t>from</a:t>
            </a:r>
            <a:r>
              <a:rPr lang="nl-NL" dirty="0" smtClean="0"/>
              <a:t> Lua</a:t>
            </a:r>
            <a:endParaRPr lang="nl-NL" dirty="0"/>
          </a:p>
        </p:txBody>
      </p:sp>
      <p:cxnSp>
        <p:nvCxnSpPr>
          <p:cNvPr id="38" name="Shape 37"/>
          <p:cNvCxnSpPr>
            <a:stCxn id="15" idx="2"/>
          </p:cNvCxnSpPr>
          <p:nvPr/>
        </p:nvCxnSpPr>
        <p:spPr>
          <a:xfrm rot="16200000" flipH="1">
            <a:off x="1331640" y="2780928"/>
            <a:ext cx="3168352" cy="1008112"/>
          </a:xfrm>
          <a:prstGeom prst="bentConnector3">
            <a:avLst>
              <a:gd name="adj1" fmla="val 10004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Line Callout 2 43"/>
          <p:cNvSpPr/>
          <p:nvPr/>
        </p:nvSpPr>
        <p:spPr>
          <a:xfrm>
            <a:off x="0" y="3789040"/>
            <a:ext cx="1944216" cy="936104"/>
          </a:xfrm>
          <a:prstGeom prst="borderCallout2">
            <a:avLst>
              <a:gd name="adj1" fmla="val 51144"/>
              <a:gd name="adj2" fmla="val 100848"/>
              <a:gd name="adj3" fmla="val 51325"/>
              <a:gd name="adj4" fmla="val 117710"/>
              <a:gd name="adj5" fmla="val 69669"/>
              <a:gd name="adj6" fmla="val 12298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4: get API to access DSS from the Lua register</a:t>
            </a:r>
            <a:endParaRPr lang="nl-NL" dirty="0"/>
          </a:p>
        </p:txBody>
      </p:sp>
      <p:sp>
        <p:nvSpPr>
          <p:cNvPr id="25" name="Rectangle 24"/>
          <p:cNvSpPr/>
          <p:nvPr/>
        </p:nvSpPr>
        <p:spPr>
          <a:xfrm>
            <a:off x="3779912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3779912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7" name="Line Callout 2 26"/>
          <p:cNvSpPr/>
          <p:nvPr/>
        </p:nvSpPr>
        <p:spPr>
          <a:xfrm>
            <a:off x="3923928" y="1340768"/>
            <a:ext cx="2448272" cy="792088"/>
          </a:xfrm>
          <a:prstGeom prst="borderCallout2">
            <a:avLst>
              <a:gd name="adj1" fmla="val 48395"/>
              <a:gd name="adj2" fmla="val -972"/>
              <a:gd name="adj3" fmla="val 50065"/>
              <a:gd name="adj4" fmla="val -10244"/>
              <a:gd name="adj5" fmla="val 94636"/>
              <a:gd name="adj6" fmla="val -178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5: </a:t>
            </a:r>
            <a:r>
              <a:rPr lang="nl-NL" dirty="0" err="1" smtClean="0"/>
              <a:t>call</a:t>
            </a:r>
            <a:r>
              <a:rPr lang="nl-NL" dirty="0" smtClean="0"/>
              <a:t>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register()</a:t>
            </a:r>
            <a:r>
              <a:rPr lang="nl-NL" dirty="0" smtClean="0"/>
              <a:t>to register utility </a:t>
            </a:r>
            <a:r>
              <a:rPr lang="nl-NL" dirty="0" err="1" smtClean="0"/>
              <a:t>with</a:t>
            </a:r>
            <a:r>
              <a:rPr lang="nl-NL" dirty="0" smtClean="0"/>
              <a:t> DSS</a:t>
            </a:r>
            <a:endParaRPr lang="nl-NL" dirty="0"/>
          </a:p>
        </p:txBody>
      </p:sp>
      <p:cxnSp>
        <p:nvCxnSpPr>
          <p:cNvPr id="30" name="Shape 29"/>
          <p:cNvCxnSpPr>
            <a:stCxn id="15" idx="3"/>
            <a:endCxn id="25" idx="1"/>
          </p:cNvCxnSpPr>
          <p:nvPr/>
        </p:nvCxnSpPr>
        <p:spPr>
          <a:xfrm>
            <a:off x="3131840" y="1304764"/>
            <a:ext cx="648072" cy="16921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868144" y="31409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5" name="Elbow Connector 34"/>
          <p:cNvCxnSpPr>
            <a:stCxn id="33" idx="2"/>
            <a:endCxn id="9" idx="3"/>
          </p:cNvCxnSpPr>
          <p:nvPr/>
        </p:nvCxnSpPr>
        <p:spPr>
          <a:xfrm rot="5400000">
            <a:off x="4154016" y="2262808"/>
            <a:ext cx="1628057" cy="2808312"/>
          </a:xfrm>
          <a:prstGeom prst="bentConnector3">
            <a:avLst>
              <a:gd name="adj1" fmla="val 71396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err="1" smtClean="0"/>
              <a:t>Delivery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764704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355976" y="4509120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Socket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908720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700808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38" name="Shape 37"/>
          <p:cNvCxnSpPr>
            <a:stCxn id="21" idx="2"/>
            <a:endCxn id="23" idx="1"/>
          </p:cNvCxnSpPr>
          <p:nvPr/>
        </p:nvCxnSpPr>
        <p:spPr>
          <a:xfrm>
            <a:off x="1403648" y="2060848"/>
            <a:ext cx="2520280" cy="360040"/>
          </a:xfrm>
          <a:prstGeom prst="bentConnector3">
            <a:avLst>
              <a:gd name="adj1" fmla="val 78939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Line Callout 2 39"/>
          <p:cNvSpPr/>
          <p:nvPr/>
        </p:nvSpPr>
        <p:spPr>
          <a:xfrm>
            <a:off x="6012160" y="764704"/>
            <a:ext cx="2232248" cy="936104"/>
          </a:xfrm>
          <a:prstGeom prst="borderCallout2">
            <a:avLst>
              <a:gd name="adj1" fmla="val 51144"/>
              <a:gd name="adj2" fmla="val -1072"/>
              <a:gd name="adj3" fmla="val 50861"/>
              <a:gd name="adj4" fmla="val -17588"/>
              <a:gd name="adj5" fmla="val 161171"/>
              <a:gd name="adj6" fmla="val -6135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r>
              <a:rPr lang="nl-NL" dirty="0" smtClean="0"/>
              <a:t>: store data in queue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23928" y="2276872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22" name="Rectangle 21"/>
          <p:cNvSpPr/>
          <p:nvPr/>
        </p:nvSpPr>
        <p:spPr>
          <a:xfrm>
            <a:off x="6012160" y="256490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3" name="Rectangle 22"/>
          <p:cNvSpPr/>
          <p:nvPr/>
        </p:nvSpPr>
        <p:spPr>
          <a:xfrm>
            <a:off x="3923928" y="2276872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4" name="Rectangle 23"/>
          <p:cNvSpPr/>
          <p:nvPr/>
        </p:nvSpPr>
        <p:spPr>
          <a:xfrm>
            <a:off x="6012160" y="2276872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3923928" y="2564904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7" name="Rectangle 26"/>
          <p:cNvSpPr/>
          <p:nvPr/>
        </p:nvSpPr>
        <p:spPr>
          <a:xfrm>
            <a:off x="3923928" y="2852936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5" name="Elbow Connector 34"/>
          <p:cNvCxnSpPr>
            <a:stCxn id="23" idx="3"/>
            <a:endCxn id="8" idx="0"/>
          </p:cNvCxnSpPr>
          <p:nvPr/>
        </p:nvCxnSpPr>
        <p:spPr>
          <a:xfrm>
            <a:off x="5148064" y="2420888"/>
            <a:ext cx="108012" cy="20882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12160" y="285293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91680" y="2340496"/>
            <a:ext cx="1440160" cy="1096888"/>
            <a:chOff x="1691680" y="2340496"/>
            <a:chExt cx="1440160" cy="1096888"/>
          </a:xfrm>
        </p:grpSpPr>
        <p:sp>
          <p:nvSpPr>
            <p:cNvPr id="25" name="Rectangle 24"/>
            <p:cNvSpPr/>
            <p:nvPr/>
          </p:nvSpPr>
          <p:spPr>
            <a:xfrm>
              <a:off x="1691680" y="270053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Return()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91680" y="3068960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Cancel</a:t>
              </a:r>
              <a:r>
                <a:rPr lang="nl-NL" dirty="0" smtClean="0"/>
                <a:t>()</a:t>
              </a:r>
              <a:endParaRPr lang="nl-NL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1680" y="234049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Decode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4" name="Line Callout 2 43"/>
          <p:cNvSpPr/>
          <p:nvPr/>
        </p:nvSpPr>
        <p:spPr>
          <a:xfrm>
            <a:off x="0" y="3284984"/>
            <a:ext cx="2123728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87264"/>
              <a:gd name="adj6" fmla="val 1606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the background thread </a:t>
            </a:r>
            <a:r>
              <a:rPr lang="nl-NL" dirty="0" err="1" smtClean="0"/>
              <a:t>calls</a:t>
            </a:r>
            <a:r>
              <a:rPr lang="nl-NL" dirty="0" smtClean="0"/>
              <a:t> the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endParaRPr lang="nl-NL" dirty="0"/>
          </a:p>
        </p:txBody>
      </p:sp>
      <p:sp>
        <p:nvSpPr>
          <p:cNvPr id="30" name="Line Callout 2 29"/>
          <p:cNvSpPr/>
          <p:nvPr/>
        </p:nvSpPr>
        <p:spPr>
          <a:xfrm>
            <a:off x="6588224" y="2924944"/>
            <a:ext cx="2232248" cy="1368152"/>
          </a:xfrm>
          <a:prstGeom prst="borderCallout2">
            <a:avLst>
              <a:gd name="adj1" fmla="val 51940"/>
              <a:gd name="adj2" fmla="val 391"/>
              <a:gd name="adj3" fmla="val 52452"/>
              <a:gd name="adj4" fmla="val -18076"/>
              <a:gd name="adj5" fmla="val 87666"/>
              <a:gd name="adj6" fmla="val -589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r>
              <a:rPr lang="nl-NL" dirty="0" smtClean="0"/>
              <a:t>: optionally fire UDP packet as trigger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Line Callout 2 30"/>
          <p:cNvSpPr/>
          <p:nvPr/>
        </p:nvSpPr>
        <p:spPr>
          <a:xfrm>
            <a:off x="179512" y="4869160"/>
            <a:ext cx="2664296" cy="1512168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161844"/>
              <a:gd name="adj6" fmla="val 126342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NOTE: if a response is required, the thread will be blocked (see ‘Return sequence’), otherwise it will return immediately</a:t>
            </a:r>
            <a:endParaRPr lang="nl-N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err="1" smtClean="0"/>
              <a:t>Collect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900336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355976" y="4509120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Socket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104435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83644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35" name="Elbow Connector 34"/>
          <p:cNvCxnSpPr>
            <a:stCxn id="8" idx="2"/>
            <a:endCxn id="28" idx="1"/>
          </p:cNvCxnSpPr>
          <p:nvPr/>
        </p:nvCxnSpPr>
        <p:spPr>
          <a:xfrm rot="16200000" flipH="1">
            <a:off x="5868144" y="4185084"/>
            <a:ext cx="180020" cy="14041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28" idx="0"/>
            <a:endCxn id="30" idx="3"/>
          </p:cNvCxnSpPr>
          <p:nvPr/>
        </p:nvCxnSpPr>
        <p:spPr>
          <a:xfrm rot="16200000" flipV="1">
            <a:off x="6462210" y="3627022"/>
            <a:ext cx="1728192" cy="4680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Line Callout 2 39"/>
          <p:cNvSpPr/>
          <p:nvPr/>
        </p:nvSpPr>
        <p:spPr>
          <a:xfrm>
            <a:off x="3563888" y="3861048"/>
            <a:ext cx="3528392" cy="504056"/>
          </a:xfrm>
          <a:prstGeom prst="borderCallout2">
            <a:avLst>
              <a:gd name="adj1" fmla="val 92177"/>
              <a:gd name="adj2" fmla="val 87582"/>
              <a:gd name="adj3" fmla="val 224995"/>
              <a:gd name="adj4" fmla="val 75614"/>
              <a:gd name="adj5" fmla="val 224249"/>
              <a:gd name="adj6" fmla="val 755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UDP </a:t>
            </a:r>
            <a:r>
              <a:rPr lang="nl-NL" dirty="0" err="1" smtClean="0"/>
              <a:t>packet</a:t>
            </a:r>
            <a:r>
              <a:rPr lang="nl-NL" dirty="0" smtClean="0"/>
              <a:t> </a:t>
            </a:r>
            <a:r>
              <a:rPr lang="nl-NL" dirty="0" err="1" smtClean="0"/>
              <a:t>received</a:t>
            </a:r>
            <a:r>
              <a:rPr lang="nl-NL" dirty="0" smtClean="0"/>
              <a:t> </a:t>
            </a:r>
            <a:r>
              <a:rPr lang="nl-NL" dirty="0" err="1" smtClean="0"/>
              <a:t>triggers</a:t>
            </a:r>
            <a:r>
              <a:rPr lang="nl-NL" dirty="0" smtClean="0"/>
              <a:t> the </a:t>
            </a:r>
            <a:r>
              <a:rPr lang="nl-NL" dirty="0" err="1" smtClean="0"/>
              <a:t>socket</a:t>
            </a:r>
            <a:r>
              <a:rPr lang="nl-NL" dirty="0" smtClean="0"/>
              <a:t> </a:t>
            </a:r>
            <a:r>
              <a:rPr lang="nl-NL" dirty="0" err="1" smtClean="0"/>
              <a:t>handler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r>
              <a:rPr lang="nl-NL" dirty="0" smtClean="0"/>
              <a:t> (</a:t>
            </a:r>
            <a:r>
              <a:rPr lang="nl-NL" dirty="0" err="1" smtClean="0"/>
              <a:t>optional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6660232" y="472514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Socket</a:t>
            </a:r>
            <a:r>
              <a:rPr lang="nl-NL" dirty="0" smtClean="0"/>
              <a:t>/loop </a:t>
            </a:r>
            <a:r>
              <a:rPr lang="nl-NL" dirty="0" err="1" smtClean="0"/>
              <a:t>handler</a:t>
            </a:r>
            <a:endParaRPr lang="nl-NL" dirty="0"/>
          </a:p>
        </p:txBody>
      </p:sp>
      <p:sp>
        <p:nvSpPr>
          <p:cNvPr id="54" name="Rectangle 53"/>
          <p:cNvSpPr/>
          <p:nvPr/>
        </p:nvSpPr>
        <p:spPr>
          <a:xfrm>
            <a:off x="4644008" y="5373216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Callback</a:t>
            </a:r>
            <a:endParaRPr lang="nl-NL" dirty="0"/>
          </a:p>
        </p:txBody>
      </p:sp>
      <p:sp>
        <p:nvSpPr>
          <p:cNvPr id="29" name="Rectangle 28"/>
          <p:cNvSpPr/>
          <p:nvPr/>
        </p:nvSpPr>
        <p:spPr>
          <a:xfrm>
            <a:off x="3995936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6084168" y="285293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4" name="Rectangle 33"/>
          <p:cNvSpPr/>
          <p:nvPr/>
        </p:nvSpPr>
        <p:spPr>
          <a:xfrm>
            <a:off x="3995936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6084168" y="256490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3995936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3995936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7" name="Shape 36"/>
          <p:cNvCxnSpPr>
            <a:stCxn id="30" idx="1"/>
            <a:endCxn id="42" idx="3"/>
          </p:cNvCxnSpPr>
          <p:nvPr/>
        </p:nvCxnSpPr>
        <p:spPr>
          <a:xfrm rot="10800000">
            <a:off x="3131840" y="2660340"/>
            <a:ext cx="2952328" cy="336612"/>
          </a:xfrm>
          <a:prstGeom prst="bentConnector3">
            <a:avLst>
              <a:gd name="adj1" fmla="val 82816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Line Callout 2 44"/>
          <p:cNvSpPr/>
          <p:nvPr/>
        </p:nvSpPr>
        <p:spPr>
          <a:xfrm>
            <a:off x="3059832" y="1124744"/>
            <a:ext cx="194421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188089"/>
              <a:gd name="adj6" fmla="val 13474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3: </a:t>
            </a:r>
            <a:r>
              <a:rPr lang="nl-NL" dirty="0" err="1" smtClean="0"/>
              <a:t>get</a:t>
            </a:r>
            <a:r>
              <a:rPr lang="nl-NL" dirty="0" smtClean="0"/>
              <a:t> item </a:t>
            </a:r>
            <a:r>
              <a:rPr lang="nl-NL" dirty="0" err="1" smtClean="0"/>
              <a:t>from</a:t>
            </a:r>
            <a:r>
              <a:rPr lang="nl-NL" dirty="0" smtClean="0"/>
              <a:t> queue and </a:t>
            </a:r>
            <a:r>
              <a:rPr lang="nl-NL" dirty="0" err="1" smtClean="0"/>
              <a:t>call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83" name="Rectangle 82"/>
          <p:cNvSpPr/>
          <p:nvPr/>
        </p:nvSpPr>
        <p:spPr>
          <a:xfrm>
            <a:off x="6084168" y="31409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91680" y="2476128"/>
            <a:ext cx="1440160" cy="1096888"/>
            <a:chOff x="1691680" y="2340496"/>
            <a:chExt cx="1440160" cy="1096888"/>
          </a:xfrm>
        </p:grpSpPr>
        <p:sp>
          <p:nvSpPr>
            <p:cNvPr id="32" name="Rectangle 31"/>
            <p:cNvSpPr/>
            <p:nvPr/>
          </p:nvSpPr>
          <p:spPr>
            <a:xfrm>
              <a:off x="1691680" y="270053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Return()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91680" y="3068960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Cancel</a:t>
              </a:r>
              <a:r>
                <a:rPr lang="nl-NL" dirty="0" smtClean="0"/>
                <a:t>()</a:t>
              </a:r>
              <a:endParaRPr lang="nl-NL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91680" y="234049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Decode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47" name="Shape 46"/>
          <p:cNvCxnSpPr>
            <a:stCxn id="28" idx="2"/>
            <a:endCxn id="54" idx="3"/>
          </p:cNvCxnSpPr>
          <p:nvPr/>
        </p:nvCxnSpPr>
        <p:spPr>
          <a:xfrm rot="5400000">
            <a:off x="6858254" y="4815154"/>
            <a:ext cx="288032" cy="11161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Line Callout 2 43"/>
          <p:cNvSpPr/>
          <p:nvPr/>
        </p:nvSpPr>
        <p:spPr>
          <a:xfrm>
            <a:off x="6876256" y="5705872"/>
            <a:ext cx="1944216" cy="1152128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179587"/>
              <a:gd name="adj6" fmla="val 3507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2: </a:t>
            </a:r>
            <a:r>
              <a:rPr lang="nl-NL" dirty="0" err="1" smtClean="0"/>
              <a:t>socket</a:t>
            </a:r>
            <a:r>
              <a:rPr lang="nl-NL" dirty="0" smtClean="0"/>
              <a:t>/loop </a:t>
            </a:r>
            <a:r>
              <a:rPr lang="nl-NL" dirty="0" err="1" smtClean="0"/>
              <a:t>handler</a:t>
            </a:r>
            <a:r>
              <a:rPr lang="nl-NL" dirty="0" smtClean="0"/>
              <a:t> </a:t>
            </a:r>
            <a:r>
              <a:rPr lang="nl-NL" dirty="0" err="1" smtClean="0"/>
              <a:t>calls</a:t>
            </a:r>
            <a:r>
              <a:rPr lang="nl-NL" dirty="0" smtClean="0"/>
              <a:t> the 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poll() </a:t>
            </a:r>
            <a:r>
              <a:rPr lang="nl-NL" dirty="0" err="1" smtClean="0"/>
              <a:t>method</a:t>
            </a:r>
            <a:r>
              <a:rPr lang="nl-NL" dirty="0" smtClean="0"/>
              <a:t> to </a:t>
            </a:r>
            <a:r>
              <a:rPr lang="nl-NL" dirty="0" err="1" smtClean="0"/>
              <a:t>collect</a:t>
            </a:r>
            <a:r>
              <a:rPr lang="nl-NL" dirty="0" smtClean="0"/>
              <a:t> data</a:t>
            </a:r>
            <a:endParaRPr lang="nl-NL" dirty="0"/>
          </a:p>
        </p:txBody>
      </p:sp>
      <p:sp>
        <p:nvSpPr>
          <p:cNvPr id="52" name="Line Callout 2 51"/>
          <p:cNvSpPr/>
          <p:nvPr/>
        </p:nvSpPr>
        <p:spPr>
          <a:xfrm>
            <a:off x="6372200" y="692696"/>
            <a:ext cx="2808312" cy="1584176"/>
          </a:xfrm>
          <a:prstGeom prst="borderCallout2">
            <a:avLst>
              <a:gd name="adj1" fmla="val 51144"/>
              <a:gd name="adj2" fmla="val -494"/>
              <a:gd name="adj3" fmla="val 51145"/>
              <a:gd name="adj4" fmla="val -13307"/>
              <a:gd name="adj5" fmla="val 139603"/>
              <a:gd name="adj6" fmla="val 1872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NOTE: if a response is required, then a </a:t>
            </a:r>
            <a:r>
              <a:rPr lang="nl-NL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waitingthread_callback</a:t>
            </a:r>
            <a:r>
              <a:rPr lang="nl-NL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smtClean="0">
                <a:solidFill>
                  <a:schemeClr val="tx1"/>
                </a:solidFill>
              </a:rPr>
              <a:t>is </a:t>
            </a:r>
            <a:r>
              <a:rPr lang="nl-NL" dirty="0" smtClean="0">
                <a:solidFill>
                  <a:schemeClr val="tx1"/>
                </a:solidFill>
              </a:rPr>
              <a:t>added to the </a:t>
            </a:r>
            <a:r>
              <a:rPr lang="nl-NL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decode() </a:t>
            </a:r>
            <a:r>
              <a:rPr lang="nl-NL" dirty="0" smtClean="0">
                <a:solidFill>
                  <a:schemeClr val="tx1"/>
                </a:solidFill>
              </a:rPr>
              <a:t>results by </a:t>
            </a:r>
            <a:r>
              <a:rPr lang="nl-NL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poll()</a:t>
            </a:r>
          </a:p>
        </p:txBody>
      </p:sp>
      <p:sp>
        <p:nvSpPr>
          <p:cNvPr id="46" name="Line Callout 2 45"/>
          <p:cNvSpPr/>
          <p:nvPr/>
        </p:nvSpPr>
        <p:spPr>
          <a:xfrm>
            <a:off x="179512" y="3645024"/>
            <a:ext cx="2016224" cy="2952328"/>
          </a:xfrm>
          <a:prstGeom prst="borderCallout2">
            <a:avLst>
              <a:gd name="adj1" fmla="val 51144"/>
              <a:gd name="adj2" fmla="val 100848"/>
              <a:gd name="adj3" fmla="val 50905"/>
              <a:gd name="adj4" fmla="val 101230"/>
              <a:gd name="adj5" fmla="val -27458"/>
              <a:gd name="adj6" fmla="val 1221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4: 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decode() </a:t>
            </a:r>
            <a:r>
              <a:rPr lang="nl-NL" dirty="0" smtClean="0"/>
              <a:t>method receives data and pointer to Lua state. Puts a Lua callback and the arguments on the stack</a:t>
            </a:r>
            <a:endParaRPr lang="nl-NL" dirty="0"/>
          </a:p>
        </p:txBody>
      </p:sp>
      <p:sp>
        <p:nvSpPr>
          <p:cNvPr id="53" name="Line Callout 2 52"/>
          <p:cNvSpPr/>
          <p:nvPr/>
        </p:nvSpPr>
        <p:spPr>
          <a:xfrm>
            <a:off x="2627784" y="5661248"/>
            <a:ext cx="2528664" cy="1152128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10461"/>
              <a:gd name="adj6" fmla="val 16339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5: socket/loop handler calls the returned callback with the provided arguments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smtClean="0"/>
              <a:t>Return 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900336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104435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83644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38" name="Shape 37"/>
          <p:cNvCxnSpPr>
            <a:stCxn id="54" idx="1"/>
            <a:endCxn id="43" idx="2"/>
          </p:cNvCxnSpPr>
          <p:nvPr/>
        </p:nvCxnSpPr>
        <p:spPr>
          <a:xfrm rot="10800000">
            <a:off x="4608004" y="5229200"/>
            <a:ext cx="36004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660232" y="472514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Socket</a:t>
            </a:r>
            <a:r>
              <a:rPr lang="nl-NL" dirty="0" smtClean="0"/>
              <a:t>/loop </a:t>
            </a:r>
            <a:r>
              <a:rPr lang="nl-NL" dirty="0" err="1" smtClean="0"/>
              <a:t>handler</a:t>
            </a:r>
            <a:endParaRPr lang="nl-NL" dirty="0"/>
          </a:p>
        </p:txBody>
      </p:sp>
      <p:sp>
        <p:nvSpPr>
          <p:cNvPr id="54" name="Rectangle 53"/>
          <p:cNvSpPr/>
          <p:nvPr/>
        </p:nvSpPr>
        <p:spPr>
          <a:xfrm>
            <a:off x="4644008" y="5373216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Callback</a:t>
            </a:r>
            <a:endParaRPr lang="nl-NL" dirty="0"/>
          </a:p>
        </p:txBody>
      </p:sp>
      <p:sp>
        <p:nvSpPr>
          <p:cNvPr id="29" name="Rectangle 28"/>
          <p:cNvSpPr/>
          <p:nvPr/>
        </p:nvSpPr>
        <p:spPr>
          <a:xfrm>
            <a:off x="3995936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6084168" y="285293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4" name="Rectangle 33"/>
          <p:cNvSpPr/>
          <p:nvPr/>
        </p:nvSpPr>
        <p:spPr>
          <a:xfrm>
            <a:off x="3995936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6084168" y="256490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3995936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3995936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7" name="Shape 36"/>
          <p:cNvCxnSpPr>
            <a:stCxn id="43" idx="0"/>
            <a:endCxn id="32" idx="3"/>
          </p:cNvCxnSpPr>
          <p:nvPr/>
        </p:nvCxnSpPr>
        <p:spPr>
          <a:xfrm rot="16200000" flipV="1">
            <a:off x="3053544" y="3098676"/>
            <a:ext cx="1632756" cy="14761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084168" y="31409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grpSp>
        <p:nvGrpSpPr>
          <p:cNvPr id="3" name="Group 30"/>
          <p:cNvGrpSpPr/>
          <p:nvPr/>
        </p:nvGrpSpPr>
        <p:grpSpPr>
          <a:xfrm>
            <a:off x="1691680" y="2476128"/>
            <a:ext cx="1440160" cy="1096888"/>
            <a:chOff x="1691680" y="2340496"/>
            <a:chExt cx="1440160" cy="1096888"/>
          </a:xfrm>
        </p:grpSpPr>
        <p:sp>
          <p:nvSpPr>
            <p:cNvPr id="32" name="Rectangle 31"/>
            <p:cNvSpPr/>
            <p:nvPr/>
          </p:nvSpPr>
          <p:spPr>
            <a:xfrm>
              <a:off x="1691680" y="270053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Return()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91680" y="3068960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Cancel</a:t>
              </a:r>
              <a:r>
                <a:rPr lang="nl-NL" dirty="0" smtClean="0"/>
                <a:t>()</a:t>
              </a:r>
              <a:endParaRPr lang="nl-NL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91680" y="234049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Decode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47" name="Shape 46"/>
          <p:cNvCxnSpPr>
            <a:stCxn id="28" idx="2"/>
            <a:endCxn id="54" idx="3"/>
          </p:cNvCxnSpPr>
          <p:nvPr/>
        </p:nvCxnSpPr>
        <p:spPr>
          <a:xfrm rot="5400000">
            <a:off x="6858254" y="4815154"/>
            <a:ext cx="288032" cy="11161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3" name="Line Callout 2 52"/>
          <p:cNvSpPr/>
          <p:nvPr/>
        </p:nvSpPr>
        <p:spPr>
          <a:xfrm>
            <a:off x="3699520" y="5733256"/>
            <a:ext cx="2528664" cy="1152128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20854"/>
              <a:gd name="adj6" fmla="val 1345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socket/loop handler calls the returned callback (see ‘collect sequence’)</a:t>
            </a:r>
            <a:endParaRPr lang="nl-NL" dirty="0"/>
          </a:p>
        </p:txBody>
      </p:sp>
      <p:sp>
        <p:nvSpPr>
          <p:cNvPr id="43" name="Rectangle 42"/>
          <p:cNvSpPr/>
          <p:nvPr/>
        </p:nvSpPr>
        <p:spPr>
          <a:xfrm>
            <a:off x="3779912" y="4653136"/>
            <a:ext cx="1656184" cy="57606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waitingthread_callback</a:t>
            </a:r>
            <a:r>
              <a:rPr lang="nl-NL" dirty="0" smtClean="0"/>
              <a:t>()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Line Callout 2 54"/>
          <p:cNvSpPr/>
          <p:nvPr/>
        </p:nvSpPr>
        <p:spPr>
          <a:xfrm>
            <a:off x="107504" y="5229200"/>
            <a:ext cx="2880320" cy="1584176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8227"/>
              <a:gd name="adj6" fmla="val 15174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2: </a:t>
            </a:r>
            <a:r>
              <a:rPr lang="nl-NL" dirty="0" smtClean="0"/>
              <a:t>the </a:t>
            </a:r>
            <a:r>
              <a:rPr lang="nl-NL" dirty="0" smtClean="0"/>
              <a:t>call back </a:t>
            </a:r>
            <a:r>
              <a:rPr lang="nl-NL" dirty="0" smtClean="0"/>
              <a:t>calls </a:t>
            </a:r>
            <a:r>
              <a:rPr lang="nl-NL" dirty="0" smtClean="0"/>
              <a:t>the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waitingthread_callback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smtClean="0"/>
              <a:t>(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as </a:t>
            </a:r>
            <a:r>
              <a:rPr lang="nl-NL" dirty="0" err="1" smtClean="0"/>
              <a:t>arguments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56" name="Line Callout 2 55"/>
          <p:cNvSpPr/>
          <p:nvPr/>
        </p:nvSpPr>
        <p:spPr>
          <a:xfrm>
            <a:off x="4499992" y="908720"/>
            <a:ext cx="2880320" cy="1584176"/>
          </a:xfrm>
          <a:prstGeom prst="borderCallout2">
            <a:avLst>
              <a:gd name="adj1" fmla="val 53205"/>
              <a:gd name="adj2" fmla="val -438"/>
              <a:gd name="adj3" fmla="val 53501"/>
              <a:gd name="adj4" fmla="val -20026"/>
              <a:gd name="adj5" fmla="val 131914"/>
              <a:gd name="adj6" fmla="val -296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3: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setresult() </a:t>
            </a:r>
            <a:r>
              <a:rPr lang="nl-NL" dirty="0" smtClean="0"/>
              <a:t>passes the arguments on to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return()</a:t>
            </a:r>
            <a:r>
              <a:rPr lang="nl-NL" dirty="0" smtClean="0"/>
              <a:t>. After it returns the blocked async thread will be released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973</Words>
  <Application>Microsoft Office PowerPoint</Application>
  <PresentationFormat>On-screen Show (4:3)</PresentationFormat>
  <Paragraphs>156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Lua background worker lib</vt:lpstr>
      <vt:lpstr>Issue</vt:lpstr>
      <vt:lpstr>Definition</vt:lpstr>
      <vt:lpstr>Key elements/design principles</vt:lpstr>
      <vt:lpstr>DSS library</vt:lpstr>
      <vt:lpstr>Startup sequence</vt:lpstr>
      <vt:lpstr>Delivery sequence</vt:lpstr>
      <vt:lpstr>Collect sequence</vt:lpstr>
      <vt:lpstr>Return sequence</vt:lpstr>
      <vt:lpstr>Stop utility sequence</vt:lpstr>
      <vt:lpstr>Stop DSS sequence</vt:lpstr>
    </vt:vector>
  </TitlesOfParts>
  <Company>Logica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background worker lib</dc:title>
  <dc:creator>Thijs Schreijer</dc:creator>
  <cp:lastModifiedBy>Thijs</cp:lastModifiedBy>
  <cp:revision>87</cp:revision>
  <dcterms:created xsi:type="dcterms:W3CDTF">2012-01-09T20:19:35Z</dcterms:created>
  <dcterms:modified xsi:type="dcterms:W3CDTF">2013-05-13T13:48:14Z</dcterms:modified>
</cp:coreProperties>
</file>