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2" r:id="rId9"/>
    <p:sldId id="270" r:id="rId10"/>
    <p:sldId id="266" r:id="rId11"/>
    <p:sldId id="267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F50D-312A-4B3C-9BEF-9C2DA2445CDD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23331-764F-4F1A-AA67-396658BBD7D4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8398-DC7E-4F6E-ABC0-B2910E69C857}" type="datetimeFigureOut">
              <a:rPr lang="nl-NL" smtClean="0"/>
              <a:pPr/>
              <a:t>25-sep-2012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Lua background </a:t>
            </a:r>
            <a:r>
              <a:rPr lang="nl-NL" dirty="0" err="1" smtClean="0"/>
              <a:t>worker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Multithreaded</a:t>
            </a:r>
            <a:r>
              <a:rPr lang="nl-NL" dirty="0" smtClean="0"/>
              <a:t> background </a:t>
            </a:r>
            <a:r>
              <a:rPr lang="nl-NL" dirty="0" err="1" smtClean="0"/>
              <a:t>comm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single </a:t>
            </a:r>
            <a:r>
              <a:rPr lang="nl-NL" dirty="0" err="1" smtClean="0"/>
              <a:t>threaded</a:t>
            </a:r>
            <a:r>
              <a:rPr lang="nl-NL" dirty="0" smtClean="0"/>
              <a:t> Lua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utility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3203848" y="908720"/>
            <a:ext cx="1728192" cy="792088"/>
          </a:xfrm>
          <a:prstGeom prst="borderCallout2">
            <a:avLst>
              <a:gd name="adj1" fmla="val 100619"/>
              <a:gd name="adj2" fmla="val 50457"/>
              <a:gd name="adj3" fmla="val 123743"/>
              <a:gd name="adj4" fmla="val 50839"/>
              <a:gd name="adj5" fmla="val 169940"/>
              <a:gd name="adj6" fmla="val 251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Utility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. 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41" idx="2"/>
            <a:endCxn id="26" idx="3"/>
          </p:cNvCxnSpPr>
          <p:nvPr/>
        </p:nvCxnSpPr>
        <p:spPr>
          <a:xfrm rot="5400000" flipH="1">
            <a:off x="3575602" y="2216578"/>
            <a:ext cx="768660" cy="1656184"/>
          </a:xfrm>
          <a:prstGeom prst="bentConnector4">
            <a:avLst>
              <a:gd name="adj1" fmla="val -29740"/>
              <a:gd name="adj2" fmla="val 8311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6" idx="3"/>
            <a:endCxn id="41" idx="1"/>
          </p:cNvCxnSpPr>
          <p:nvPr/>
        </p:nvCxnSpPr>
        <p:spPr>
          <a:xfrm>
            <a:off x="3131840" y="2232484"/>
            <a:ext cx="864096" cy="1052500"/>
          </a:xfrm>
          <a:prstGeom prst="bentConnector3">
            <a:avLst>
              <a:gd name="adj1" fmla="val 6511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179512" y="4941168"/>
            <a:ext cx="2771800" cy="1584176"/>
          </a:xfrm>
          <a:prstGeom prst="borderCallout2">
            <a:avLst>
              <a:gd name="adj1" fmla="val 51144"/>
              <a:gd name="adj2" fmla="val 100848"/>
              <a:gd name="adj3" fmla="val 52225"/>
              <a:gd name="adj4" fmla="val 106997"/>
              <a:gd name="adj5" fmla="val -92804"/>
              <a:gd name="adj6" fmla="val 1166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for all items in queue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decode()/return() </a:t>
            </a:r>
            <a:r>
              <a:rPr lang="nl-NL" dirty="0" smtClean="0"/>
              <a:t>will be called (FIFO), with LuaState being NULL. Do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done</a:t>
            </a:r>
            <a:r>
              <a:rPr lang="nl-NL" dirty="0" smtClean="0"/>
              <a:t>, free resources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0199"/>
              <a:gd name="adj2" fmla="val -494"/>
              <a:gd name="adj3" fmla="val 50065"/>
              <a:gd name="adj4" fmla="val -18347"/>
              <a:gd name="adj5" fmla="val 191733"/>
              <a:gd name="adj6" fmla="val -444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utility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unregistered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fail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23" name="Rectangle 22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3" name="Shape 32"/>
          <p:cNvCxnSpPr>
            <a:stCxn id="41" idx="2"/>
            <a:endCxn id="23" idx="3"/>
          </p:cNvCxnSpPr>
          <p:nvPr/>
        </p:nvCxnSpPr>
        <p:spPr>
          <a:xfrm rot="5400000" flipH="1">
            <a:off x="3755622" y="2396598"/>
            <a:ext cx="408620" cy="1656184"/>
          </a:xfrm>
          <a:prstGeom prst="bentConnector4">
            <a:avLst>
              <a:gd name="adj1" fmla="val -55944"/>
              <a:gd name="adj2" fmla="val 8245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DSS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32" idx="3"/>
            <a:endCxn id="41" idx="1"/>
          </p:cNvCxnSpPr>
          <p:nvPr/>
        </p:nvCxnSpPr>
        <p:spPr>
          <a:xfrm flipV="1">
            <a:off x="3131840" y="3284984"/>
            <a:ext cx="864096" cy="103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31" idx="3"/>
          </p:cNvCxnSpPr>
          <p:nvPr/>
        </p:nvCxnSpPr>
        <p:spPr>
          <a:xfrm rot="16200000" flipV="1">
            <a:off x="6732240" y="364502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2361"/>
              <a:gd name="adj6" fmla="val 658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stop </a:t>
            </a:r>
            <a:r>
              <a:rPr lang="nl-NL" dirty="0" err="1" smtClean="0"/>
              <a:t>initialized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Lua </a:t>
            </a:r>
            <a:r>
              <a:rPr lang="nl-NL" dirty="0" err="1" smtClean="0"/>
              <a:t>or</a:t>
            </a:r>
            <a:r>
              <a:rPr lang="nl-NL" dirty="0" smtClean="0"/>
              <a:t> the </a:t>
            </a:r>
            <a:r>
              <a:rPr lang="nl-NL" dirty="0" err="1" smtClean="0"/>
              <a:t>garbagecollector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179512" y="4581128"/>
            <a:ext cx="2016224" cy="2016224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-29466"/>
              <a:gd name="adj6" fmla="val 1480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call</a:t>
            </a:r>
            <a:r>
              <a:rPr lang="nl-NL" dirty="0" smtClean="0"/>
              <a:t> the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of ALL </a:t>
            </a:r>
            <a:r>
              <a:rPr lang="nl-NL" dirty="0" err="1" smtClean="0"/>
              <a:t>registered</a:t>
            </a:r>
            <a:r>
              <a:rPr lang="nl-NL" dirty="0" smtClean="0"/>
              <a:t> </a:t>
            </a:r>
            <a:r>
              <a:rPr lang="nl-NL" dirty="0" err="1" smtClean="0"/>
              <a:t>utilities</a:t>
            </a:r>
            <a:r>
              <a:rPr lang="nl-NL" dirty="0" smtClean="0"/>
              <a:t> (LIFO)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1" idx="1"/>
            <a:endCxn id="32" idx="2"/>
          </p:cNvCxnSpPr>
          <p:nvPr/>
        </p:nvCxnSpPr>
        <p:spPr>
          <a:xfrm rot="10800000" flipV="1">
            <a:off x="2411760" y="3284984"/>
            <a:ext cx="3672408" cy="288032"/>
          </a:xfrm>
          <a:prstGeom prst="bentConnector4">
            <a:avLst>
              <a:gd name="adj1" fmla="val 4922"/>
              <a:gd name="adj2" fmla="val 23605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899592" y="908720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175472"/>
              <a:gd name="adj6" fmla="val 1127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each utility stops delivering and calls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unregister()</a:t>
            </a:r>
            <a:r>
              <a:rPr lang="nl-NL" dirty="0" smtClean="0"/>
              <a:t> (initiating the ‘Stop utility sequence’)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52" name="Shape 51"/>
          <p:cNvCxnSpPr>
            <a:stCxn id="31" idx="2"/>
            <a:endCxn id="9" idx="3"/>
          </p:cNvCxnSpPr>
          <p:nvPr/>
        </p:nvCxnSpPr>
        <p:spPr>
          <a:xfrm rot="5400000">
            <a:off x="4549800" y="2443088"/>
            <a:ext cx="1052513" cy="3024336"/>
          </a:xfrm>
          <a:prstGeom prst="bentConnector3">
            <a:avLst>
              <a:gd name="adj1" fmla="val 7585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Line Callout 2 56"/>
          <p:cNvSpPr/>
          <p:nvPr/>
        </p:nvSpPr>
        <p:spPr>
          <a:xfrm>
            <a:off x="3635896" y="5301208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-78340"/>
              <a:gd name="adj6" fmla="val 1187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will clear data in the Lua register, the API struct.</a:t>
            </a:r>
            <a:endParaRPr lang="nl-NL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28" name="Rectangle 27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Issue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A Lua state is a single </a:t>
            </a:r>
            <a:r>
              <a:rPr lang="nl-NL" dirty="0" err="1" smtClean="0"/>
              <a:t>threaded</a:t>
            </a:r>
            <a:r>
              <a:rPr lang="nl-NL" dirty="0" smtClean="0"/>
              <a:t> </a:t>
            </a:r>
            <a:r>
              <a:rPr lang="nl-NL" dirty="0" err="1" smtClean="0"/>
              <a:t>block</a:t>
            </a:r>
            <a:r>
              <a:rPr lang="nl-NL" dirty="0" smtClean="0"/>
              <a:t> of C code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standard</a:t>
            </a:r>
            <a:r>
              <a:rPr lang="nl-NL" dirty="0" smtClean="0"/>
              <a:t> </a:t>
            </a:r>
            <a:r>
              <a:rPr lang="nl-NL" dirty="0" err="1" smtClean="0"/>
              <a:t>libraries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multiple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thread </a:t>
            </a:r>
            <a:r>
              <a:rPr lang="nl-NL" dirty="0" err="1" smtClean="0"/>
              <a:t>synchronization</a:t>
            </a:r>
            <a:r>
              <a:rPr lang="nl-NL" dirty="0" smtClean="0"/>
              <a:t> issues. Most </a:t>
            </a:r>
            <a:r>
              <a:rPr lang="nl-NL" dirty="0" err="1" smtClean="0"/>
              <a:t>notably</a:t>
            </a:r>
            <a:r>
              <a:rPr lang="nl-NL" dirty="0" smtClean="0"/>
              <a:t> </a:t>
            </a:r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</a:t>
            </a:r>
            <a:r>
              <a:rPr lang="nl-NL" dirty="0" err="1" smtClean="0"/>
              <a:t>callbacks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separate </a:t>
            </a:r>
            <a:r>
              <a:rPr lang="nl-NL" dirty="0" err="1" smtClean="0"/>
              <a:t>threads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Try</a:t>
            </a:r>
            <a:r>
              <a:rPr lang="nl-NL" dirty="0" smtClean="0"/>
              <a:t> to </a:t>
            </a:r>
            <a:r>
              <a:rPr lang="nl-NL" dirty="0" err="1" smtClean="0"/>
              <a:t>create</a:t>
            </a:r>
            <a:r>
              <a:rPr lang="nl-NL" dirty="0" smtClean="0"/>
              <a:t> a single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solution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synchronization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/>
              <a:t>DSS lib</a:t>
            </a:r>
            <a:r>
              <a:rPr lang="nl-NL" dirty="0" smtClean="0"/>
              <a:t>: the DarkSideSync synchronization helper library</a:t>
            </a:r>
          </a:p>
          <a:p>
            <a:r>
              <a:rPr lang="nl-NL" u="sng" dirty="0" smtClean="0"/>
              <a:t>Utility </a:t>
            </a:r>
            <a:r>
              <a:rPr lang="nl-NL" u="sng" dirty="0" err="1" smtClean="0"/>
              <a:t>lib</a:t>
            </a:r>
            <a:r>
              <a:rPr lang="nl-NL" dirty="0" smtClean="0"/>
              <a:t>: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the DSS </a:t>
            </a:r>
            <a:r>
              <a:rPr lang="nl-NL" dirty="0" err="1" smtClean="0"/>
              <a:t>lib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delivered</a:t>
            </a:r>
            <a:r>
              <a:rPr lang="nl-NL" dirty="0" smtClean="0"/>
              <a:t> to the Lua state.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Key elements/design principles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DSS puts a pointer to a struct containing its API (a.o.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deliver(), register() and unregister()</a:t>
            </a:r>
            <a:r>
              <a:rPr lang="nl-NL" dirty="0" smtClean="0"/>
              <a:t> methods) on the Lua register, so the utility lib knows what methods to call</a:t>
            </a:r>
          </a:p>
          <a:p>
            <a:r>
              <a:rPr lang="nl-NL" dirty="0" smtClean="0"/>
              <a:t>Utility libs must call </a:t>
            </a:r>
            <a:r>
              <a:rPr lang="nl-NL" sz="3100" dirty="0" smtClean="0">
                <a:latin typeface="Courier New" pitchFamily="49" charset="0"/>
                <a:cs typeface="Courier New" pitchFamily="49" charset="0"/>
              </a:rPr>
              <a:t>register() </a:t>
            </a:r>
            <a:r>
              <a:rPr lang="nl-NL" dirty="0" smtClean="0"/>
              <a:t>before delivering anything and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unregister()</a:t>
            </a:r>
            <a:r>
              <a:rPr lang="nl-NL" dirty="0" smtClean="0"/>
              <a:t> when done.</a:t>
            </a:r>
          </a:p>
          <a:p>
            <a:r>
              <a:rPr lang="nl-NL" dirty="0" smtClean="0"/>
              <a:t>DSS lib supports multiple utility libraries</a:t>
            </a:r>
          </a:p>
          <a:p>
            <a:r>
              <a:rPr lang="nl-NL" dirty="0" smtClean="0"/>
              <a:t>No locks, queues and synchronization should be required in the utility binding library, all in DSS</a:t>
            </a:r>
          </a:p>
          <a:p>
            <a:r>
              <a:rPr lang="nl-NL" dirty="0" smtClean="0"/>
              <a:t>No external threads allowed in Lua state, Lua thread calls out to external libs</a:t>
            </a:r>
          </a:p>
          <a:p>
            <a:r>
              <a:rPr lang="nl-NL" dirty="0" smtClean="0"/>
              <a:t>All calls thread-safe so async access is always safe</a:t>
            </a:r>
          </a:p>
          <a:p>
            <a:r>
              <a:rPr lang="nl-NL" dirty="0" smtClean="0"/>
              <a:t>Initial data (=pData) will travel through all stages (</a:t>
            </a:r>
            <a:r>
              <a:rPr lang="nl-NL" sz="2900" dirty="0" smtClean="0">
                <a:latin typeface="Courier New" pitchFamily="49" charset="0"/>
                <a:cs typeface="Courier New" pitchFamily="49" charset="0"/>
              </a:rPr>
              <a:t>deliver(), decode(), return()</a:t>
            </a:r>
            <a:r>
              <a:rPr lang="nl-NL" dirty="0" smtClean="0"/>
              <a:t>) and after release of the calling thread it will hold the results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DSS </a:t>
            </a:r>
            <a:r>
              <a:rPr lang="nl-NL" dirty="0" err="1" smtClean="0"/>
              <a:t>library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Background threads deliver results (= pData) to DSS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DSS stores </a:t>
            </a:r>
            <a:r>
              <a:rPr lang="nl-NL" dirty="0" err="1" smtClean="0"/>
              <a:t>results</a:t>
            </a:r>
            <a:r>
              <a:rPr lang="nl-NL" dirty="0" smtClean="0"/>
              <a:t> in a queue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DSS (optionally) sends a UDP packet to the designated port as a trigger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Lua </a:t>
            </a:r>
            <a:r>
              <a:rPr lang="nl-NL" dirty="0" err="1" smtClean="0"/>
              <a:t>side</a:t>
            </a:r>
            <a:r>
              <a:rPr lang="nl-NL" dirty="0" smtClean="0"/>
              <a:t> of DSS </a:t>
            </a:r>
            <a:r>
              <a:rPr lang="nl-NL" dirty="0" err="1" smtClean="0"/>
              <a:t>collects</a:t>
            </a:r>
            <a:r>
              <a:rPr lang="nl-NL" dirty="0" smtClean="0"/>
              <a:t> the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queue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calling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(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loop-driven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coroutine returns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nl-NL" dirty="0" smtClean="0"/>
              <a:t> statement)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method of DSS calls the originating library to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/>
              <a:t>the content (= pData) and deliver it on the Lua stack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decode()</a:t>
            </a:r>
            <a:r>
              <a:rPr lang="nl-NL" dirty="0" smtClean="0"/>
              <a:t> method will return a Lua callback and the parameters for calling it (if no response is required, then it is done now)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if a response is required the thread remains blocked until Lua calls the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setresult() </a:t>
            </a:r>
            <a:r>
              <a:rPr lang="nl-NL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arguments supplied to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setresult() </a:t>
            </a:r>
            <a:r>
              <a:rPr lang="nl-NL" dirty="0" smtClean="0"/>
              <a:t>will be forwarded in a call to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on the utility library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method will take the arguments on the Lua stack and rework them for the utility (= pData). When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returns, the blocked thread will be released and can access the results (= pData)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91680" y="2332112"/>
            <a:ext cx="1440160" cy="1096888"/>
            <a:chOff x="1691680" y="2340496"/>
            <a:chExt cx="1440160" cy="1096888"/>
          </a:xfrm>
        </p:grpSpPr>
        <p:sp>
          <p:nvSpPr>
            <p:cNvPr id="29" name="Rectangle 28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Startup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779912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7756" y="4963108"/>
            <a:ext cx="125226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131840" y="1124744"/>
            <a:ext cx="4104456" cy="3384376"/>
          </a:xfrm>
          <a:prstGeom prst="bentConnector3">
            <a:avLst>
              <a:gd name="adj1" fmla="val -145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22" name="Elbow Connector 21"/>
          <p:cNvCxnSpPr>
            <a:endCxn id="33" idx="3"/>
          </p:cNvCxnSpPr>
          <p:nvPr/>
        </p:nvCxnSpPr>
        <p:spPr>
          <a:xfrm rot="16200000" flipV="1">
            <a:off x="6120172" y="3465004"/>
            <a:ext cx="180020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8144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2" name="Rectangle 31"/>
          <p:cNvSpPr/>
          <p:nvPr/>
        </p:nvSpPr>
        <p:spPr>
          <a:xfrm>
            <a:off x="3779912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5868144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Line Callout 2 38"/>
          <p:cNvSpPr/>
          <p:nvPr/>
        </p:nvSpPr>
        <p:spPr>
          <a:xfrm>
            <a:off x="3923928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1490"/>
              <a:gd name="adj6" fmla="val 1649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</a:t>
            </a:r>
            <a:r>
              <a:rPr lang="nl-NL" dirty="0" err="1" smtClean="0"/>
              <a:t>initialize</a:t>
            </a:r>
            <a:r>
              <a:rPr lang="nl-NL" dirty="0" smtClean="0"/>
              <a:t> DSS </a:t>
            </a:r>
            <a:r>
              <a:rPr lang="nl-NL" dirty="0" err="1" smtClean="0"/>
              <a:t>from</a:t>
            </a:r>
            <a:r>
              <a:rPr lang="nl-NL" dirty="0" smtClean="0"/>
              <a:t> Lua (</a:t>
            </a:r>
            <a:r>
              <a:rPr lang="nl-NL" dirty="0" err="1" smtClean="0"/>
              <a:t>optionally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UDP port </a:t>
            </a:r>
            <a:r>
              <a:rPr lang="nl-NL" dirty="0" err="1" smtClean="0"/>
              <a:t>number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0" name="Line Callout 2 39"/>
          <p:cNvSpPr/>
          <p:nvPr/>
        </p:nvSpPr>
        <p:spPr>
          <a:xfrm>
            <a:off x="179512" y="5733256"/>
            <a:ext cx="2304256" cy="864096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200356"/>
              <a:gd name="adj6" fmla="val 1924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put pointers to the API struct on the Lua register</a:t>
            </a:r>
            <a:endParaRPr lang="nl-NL" dirty="0"/>
          </a:p>
        </p:txBody>
      </p:sp>
      <p:sp>
        <p:nvSpPr>
          <p:cNvPr id="43" name="Line Callout 2 42"/>
          <p:cNvSpPr/>
          <p:nvPr/>
        </p:nvSpPr>
        <p:spPr>
          <a:xfrm>
            <a:off x="7452320" y="1052736"/>
            <a:ext cx="1512168" cy="720080"/>
          </a:xfrm>
          <a:prstGeom prst="borderCallout2">
            <a:avLst>
              <a:gd name="adj1" fmla="val 50369"/>
              <a:gd name="adj2" fmla="val 785"/>
              <a:gd name="adj3" fmla="val 50840"/>
              <a:gd name="adj4" fmla="val 850"/>
              <a:gd name="adj5" fmla="val 76179"/>
              <a:gd name="adj6" fmla="val -100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start utility  </a:t>
            </a:r>
            <a:r>
              <a:rPr lang="nl-NL" dirty="0" err="1" smtClean="0"/>
              <a:t>from</a:t>
            </a:r>
            <a:r>
              <a:rPr lang="nl-NL" dirty="0" smtClean="0"/>
              <a:t> Lua</a:t>
            </a:r>
            <a:endParaRPr lang="nl-NL" dirty="0"/>
          </a:p>
        </p:txBody>
      </p:sp>
      <p:cxnSp>
        <p:nvCxnSpPr>
          <p:cNvPr id="38" name="Shape 37"/>
          <p:cNvCxnSpPr>
            <a:stCxn id="15" idx="2"/>
          </p:cNvCxnSpPr>
          <p:nvPr/>
        </p:nvCxnSpPr>
        <p:spPr>
          <a:xfrm rot="16200000" flipH="1">
            <a:off x="1331640" y="2780928"/>
            <a:ext cx="3168352" cy="1008112"/>
          </a:xfrm>
          <a:prstGeom prst="bentConnector3">
            <a:avLst>
              <a:gd name="adj1" fmla="val 10004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0" y="3789040"/>
            <a:ext cx="1944216" cy="936104"/>
          </a:xfrm>
          <a:prstGeom prst="borderCallout2">
            <a:avLst>
              <a:gd name="adj1" fmla="val 51144"/>
              <a:gd name="adj2" fmla="val 100848"/>
              <a:gd name="adj3" fmla="val 51325"/>
              <a:gd name="adj4" fmla="val 117710"/>
              <a:gd name="adj5" fmla="val 69669"/>
              <a:gd name="adj6" fmla="val 1229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get API to access DSS from the Lua register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3779912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779912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Line Callout 2 26"/>
          <p:cNvSpPr/>
          <p:nvPr/>
        </p:nvSpPr>
        <p:spPr>
          <a:xfrm>
            <a:off x="3923928" y="1340768"/>
            <a:ext cx="2448272" cy="792088"/>
          </a:xfrm>
          <a:prstGeom prst="borderCallout2">
            <a:avLst>
              <a:gd name="adj1" fmla="val 48395"/>
              <a:gd name="adj2" fmla="val -972"/>
              <a:gd name="adj3" fmla="val 50065"/>
              <a:gd name="adj4" fmla="val -10244"/>
              <a:gd name="adj5" fmla="val 94636"/>
              <a:gd name="adj6" fmla="val -178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5: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register()</a:t>
            </a:r>
            <a:r>
              <a:rPr lang="nl-NL" dirty="0" smtClean="0"/>
              <a:t>to register utility </a:t>
            </a:r>
            <a:r>
              <a:rPr lang="nl-NL" dirty="0" err="1" smtClean="0"/>
              <a:t>with</a:t>
            </a:r>
            <a:r>
              <a:rPr lang="nl-NL" dirty="0" smtClean="0"/>
              <a:t> DSS</a:t>
            </a:r>
            <a:endParaRPr lang="nl-NL" dirty="0"/>
          </a:p>
        </p:txBody>
      </p:sp>
      <p:cxnSp>
        <p:nvCxnSpPr>
          <p:cNvPr id="30" name="Shape 29"/>
          <p:cNvCxnSpPr>
            <a:stCxn id="15" idx="3"/>
            <a:endCxn id="25" idx="1"/>
          </p:cNvCxnSpPr>
          <p:nvPr/>
        </p:nvCxnSpPr>
        <p:spPr>
          <a:xfrm>
            <a:off x="3131840" y="1304764"/>
            <a:ext cx="648072" cy="1692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68144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33" idx="2"/>
            <a:endCxn id="9" idx="3"/>
          </p:cNvCxnSpPr>
          <p:nvPr/>
        </p:nvCxnSpPr>
        <p:spPr>
          <a:xfrm rot="5400000">
            <a:off x="4154016" y="2262808"/>
            <a:ext cx="1628057" cy="2808312"/>
          </a:xfrm>
          <a:prstGeom prst="bentConnector3">
            <a:avLst>
              <a:gd name="adj1" fmla="val 7139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Delivery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Socket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8" name="Shape 37"/>
          <p:cNvCxnSpPr>
            <a:stCxn id="21" idx="2"/>
            <a:endCxn id="23" idx="1"/>
          </p:cNvCxnSpPr>
          <p:nvPr/>
        </p:nvCxnSpPr>
        <p:spPr>
          <a:xfrm>
            <a:off x="1403648" y="2060848"/>
            <a:ext cx="2520280" cy="360040"/>
          </a:xfrm>
          <a:prstGeom prst="bentConnector3">
            <a:avLst>
              <a:gd name="adj1" fmla="val 7893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6012160" y="764704"/>
            <a:ext cx="2232248" cy="936104"/>
          </a:xfrm>
          <a:prstGeom prst="borderCallout2">
            <a:avLst>
              <a:gd name="adj1" fmla="val 51144"/>
              <a:gd name="adj2" fmla="val -1072"/>
              <a:gd name="adj3" fmla="val 50861"/>
              <a:gd name="adj4" fmla="val -17588"/>
              <a:gd name="adj5" fmla="val 161171"/>
              <a:gd name="adj6" fmla="val -613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store data in queue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3928" y="2276872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6012160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276872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6012160" y="2276872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923928" y="256490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3923928" y="2852936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23" idx="3"/>
            <a:endCxn id="8" idx="0"/>
          </p:cNvCxnSpPr>
          <p:nvPr/>
        </p:nvCxnSpPr>
        <p:spPr>
          <a:xfrm>
            <a:off x="5148064" y="2420888"/>
            <a:ext cx="108012" cy="2088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12160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91680" y="2340496"/>
            <a:ext cx="1440160" cy="1096888"/>
            <a:chOff x="1691680" y="2340496"/>
            <a:chExt cx="1440160" cy="1096888"/>
          </a:xfrm>
        </p:grpSpPr>
        <p:sp>
          <p:nvSpPr>
            <p:cNvPr id="25" name="Rectangle 24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4" name="Line Callout 2 43"/>
          <p:cNvSpPr/>
          <p:nvPr/>
        </p:nvSpPr>
        <p:spPr>
          <a:xfrm>
            <a:off x="0" y="3284984"/>
            <a:ext cx="2123728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87264"/>
              <a:gd name="adj6" fmla="val 1606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the background thread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30" name="Line Callout 2 29"/>
          <p:cNvSpPr/>
          <p:nvPr/>
        </p:nvSpPr>
        <p:spPr>
          <a:xfrm>
            <a:off x="6588224" y="2924944"/>
            <a:ext cx="2232248" cy="1368152"/>
          </a:xfrm>
          <a:prstGeom prst="borderCallout2">
            <a:avLst>
              <a:gd name="adj1" fmla="val 51940"/>
              <a:gd name="adj2" fmla="val 391"/>
              <a:gd name="adj3" fmla="val 52452"/>
              <a:gd name="adj4" fmla="val -18076"/>
              <a:gd name="adj5" fmla="val 87666"/>
              <a:gd name="adj6" fmla="val -589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optionally fire UDP packet as trigger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179512" y="4869160"/>
            <a:ext cx="2664296" cy="151216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61844"/>
              <a:gd name="adj6" fmla="val 126342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NOTE: if a response is required, the thread will be blocked (see ‘Return sequence’), otherwise it will return immediately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Collect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Socket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8" idx="2"/>
            <a:endCxn id="28" idx="1"/>
          </p:cNvCxnSpPr>
          <p:nvPr/>
        </p:nvCxnSpPr>
        <p:spPr>
          <a:xfrm rot="16200000" flipH="1">
            <a:off x="5868144" y="4185084"/>
            <a:ext cx="180020" cy="1404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8" idx="0"/>
            <a:endCxn id="30" idx="3"/>
          </p:cNvCxnSpPr>
          <p:nvPr/>
        </p:nvCxnSpPr>
        <p:spPr>
          <a:xfrm rot="16200000" flipV="1">
            <a:off x="6462210" y="3627022"/>
            <a:ext cx="1728192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3563888" y="3861048"/>
            <a:ext cx="3528392" cy="504056"/>
          </a:xfrm>
          <a:prstGeom prst="borderCallout2">
            <a:avLst>
              <a:gd name="adj1" fmla="val 92177"/>
              <a:gd name="adj2" fmla="val 87582"/>
              <a:gd name="adj3" fmla="val 224995"/>
              <a:gd name="adj4" fmla="val 75614"/>
              <a:gd name="adj5" fmla="val 224249"/>
              <a:gd name="adj6" fmla="val 755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UDP </a:t>
            </a:r>
            <a:r>
              <a:rPr lang="nl-NL" dirty="0" err="1" smtClean="0"/>
              <a:t>packet</a:t>
            </a:r>
            <a:r>
              <a:rPr lang="nl-NL" dirty="0" smtClean="0"/>
              <a:t> </a:t>
            </a:r>
            <a:r>
              <a:rPr lang="nl-NL" dirty="0" err="1" smtClean="0"/>
              <a:t>received</a:t>
            </a:r>
            <a:r>
              <a:rPr lang="nl-NL" dirty="0" smtClean="0"/>
              <a:t> </a:t>
            </a:r>
            <a:r>
              <a:rPr lang="nl-NL" dirty="0" err="1" smtClean="0"/>
              <a:t>triggers</a:t>
            </a:r>
            <a:r>
              <a:rPr lang="nl-NL" dirty="0" smtClean="0"/>
              <a:t> the </a:t>
            </a:r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(</a:t>
            </a:r>
            <a:r>
              <a:rPr lang="nl-NL" dirty="0" err="1" smtClean="0"/>
              <a:t>optional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6660232" y="472514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0" idx="1"/>
            <a:endCxn id="42" idx="3"/>
          </p:cNvCxnSpPr>
          <p:nvPr/>
        </p:nvCxnSpPr>
        <p:spPr>
          <a:xfrm rot="10800000">
            <a:off x="3131840" y="2660340"/>
            <a:ext cx="2952328" cy="336612"/>
          </a:xfrm>
          <a:prstGeom prst="bentConnector3">
            <a:avLst>
              <a:gd name="adj1" fmla="val 8281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3059832" y="1124744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188089"/>
              <a:gd name="adj6" fmla="val 1347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dirty="0" err="1" smtClean="0"/>
              <a:t>get</a:t>
            </a:r>
            <a:r>
              <a:rPr lang="nl-NL" dirty="0" smtClean="0"/>
              <a:t> item </a:t>
            </a:r>
            <a:r>
              <a:rPr lang="nl-NL" dirty="0" err="1" smtClean="0"/>
              <a:t>from</a:t>
            </a:r>
            <a:r>
              <a:rPr lang="nl-NL" dirty="0" smtClean="0"/>
              <a:t> queue and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83" name="Rectangle 82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32" name="Rectangle 31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7" name="Shape 46"/>
          <p:cNvCxnSpPr>
            <a:stCxn id="28" idx="2"/>
            <a:endCxn id="54" idx="3"/>
          </p:cNvCxnSpPr>
          <p:nvPr/>
        </p:nvCxnSpPr>
        <p:spPr>
          <a:xfrm rot="5400000">
            <a:off x="6858254" y="4815154"/>
            <a:ext cx="288032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6876256" y="5705872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9587"/>
              <a:gd name="adj6" fmla="val 350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poll() </a:t>
            </a:r>
            <a:r>
              <a:rPr lang="nl-NL" dirty="0" err="1" smtClean="0"/>
              <a:t>method</a:t>
            </a:r>
            <a:r>
              <a:rPr lang="nl-NL" dirty="0" smtClean="0"/>
              <a:t> to </a:t>
            </a:r>
            <a:r>
              <a:rPr lang="nl-NL" dirty="0" err="1" smtClean="0"/>
              <a:t>collect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52" name="Line Callout 2 51"/>
          <p:cNvSpPr/>
          <p:nvPr/>
        </p:nvSpPr>
        <p:spPr>
          <a:xfrm>
            <a:off x="6660232" y="404664"/>
            <a:ext cx="2483768" cy="1872208"/>
          </a:xfrm>
          <a:prstGeom prst="borderCallout2">
            <a:avLst>
              <a:gd name="adj1" fmla="val 51144"/>
              <a:gd name="adj2" fmla="val -494"/>
              <a:gd name="adj3" fmla="val 51145"/>
              <a:gd name="adj4" fmla="val -13307"/>
              <a:gd name="adj5" fmla="val 130776"/>
              <a:gd name="adj6" fmla="val -15572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NOTE: if a response is required, then a userdata with a  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setresult() </a:t>
            </a:r>
            <a:r>
              <a:rPr lang="nl-NL" dirty="0" smtClean="0">
                <a:solidFill>
                  <a:schemeClr val="tx1"/>
                </a:solidFill>
              </a:rPr>
              <a:t>method is added to the 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>
                <a:solidFill>
                  <a:schemeClr val="tx1"/>
                </a:solidFill>
              </a:rPr>
              <a:t>results by 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poll()</a:t>
            </a:r>
          </a:p>
        </p:txBody>
      </p:sp>
      <p:sp>
        <p:nvSpPr>
          <p:cNvPr id="46" name="Line Callout 2 45"/>
          <p:cNvSpPr/>
          <p:nvPr/>
        </p:nvSpPr>
        <p:spPr>
          <a:xfrm>
            <a:off x="179512" y="3645024"/>
            <a:ext cx="2016224" cy="2952328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-27458"/>
              <a:gd name="adj6" fmla="val 12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/>
              <a:t>method receives data and pointer to Lua state. Puts a Lua callback and the arguments on the stack</a:t>
            </a:r>
            <a:endParaRPr lang="nl-NL" dirty="0"/>
          </a:p>
        </p:txBody>
      </p:sp>
      <p:sp>
        <p:nvSpPr>
          <p:cNvPr id="53" name="Line Callout 2 52"/>
          <p:cNvSpPr/>
          <p:nvPr/>
        </p:nvSpPr>
        <p:spPr>
          <a:xfrm>
            <a:off x="2627784" y="5661248"/>
            <a:ext cx="2528664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0461"/>
              <a:gd name="adj6" fmla="val 1633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5: socket/loop handler calls the returned callback with the provided arguments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Return 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8" name="Shape 37"/>
          <p:cNvCxnSpPr>
            <a:stCxn id="54" idx="1"/>
            <a:endCxn id="43" idx="2"/>
          </p:cNvCxnSpPr>
          <p:nvPr/>
        </p:nvCxnSpPr>
        <p:spPr>
          <a:xfrm rot="10800000">
            <a:off x="4463988" y="5229200"/>
            <a:ext cx="18002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60232" y="472514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43" idx="0"/>
            <a:endCxn id="32" idx="3"/>
          </p:cNvCxnSpPr>
          <p:nvPr/>
        </p:nvCxnSpPr>
        <p:spPr>
          <a:xfrm rot="16200000" flipV="1">
            <a:off x="2837520" y="3314700"/>
            <a:ext cx="1920788" cy="13321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3" name="Group 30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32" name="Rectangle 31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7" name="Shape 46"/>
          <p:cNvCxnSpPr>
            <a:stCxn id="28" idx="2"/>
            <a:endCxn id="54" idx="3"/>
          </p:cNvCxnSpPr>
          <p:nvPr/>
        </p:nvCxnSpPr>
        <p:spPr>
          <a:xfrm rot="5400000">
            <a:off x="6858254" y="4815154"/>
            <a:ext cx="288032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Line Callout 2 52"/>
          <p:cNvSpPr/>
          <p:nvPr/>
        </p:nvSpPr>
        <p:spPr>
          <a:xfrm>
            <a:off x="3699520" y="5733256"/>
            <a:ext cx="2528664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20854"/>
              <a:gd name="adj6" fmla="val 1345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socket/loop handler calls the returned callback (see ‘collect sequence’)</a:t>
            </a:r>
            <a:endParaRPr lang="nl-NL" dirty="0"/>
          </a:p>
        </p:txBody>
      </p:sp>
      <p:sp>
        <p:nvSpPr>
          <p:cNvPr id="43" name="Rectangle 42"/>
          <p:cNvSpPr/>
          <p:nvPr/>
        </p:nvSpPr>
        <p:spPr>
          <a:xfrm>
            <a:off x="3779912" y="4941168"/>
            <a:ext cx="1368152" cy="2880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Setresult</a:t>
            </a:r>
            <a:r>
              <a:rPr lang="nl-NL" dirty="0" smtClean="0"/>
              <a:t>()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Line Callout 2 54"/>
          <p:cNvSpPr/>
          <p:nvPr/>
        </p:nvSpPr>
        <p:spPr>
          <a:xfrm>
            <a:off x="107504" y="5229200"/>
            <a:ext cx="2880320" cy="1584176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8227"/>
              <a:gd name="adj6" fmla="val 1517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after the call back has prepared the results it calls the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setresult() </a:t>
            </a:r>
            <a:r>
              <a:rPr lang="nl-NL" dirty="0" smtClean="0"/>
              <a:t>function (on the userdata added by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56" name="Line Callout 2 55"/>
          <p:cNvSpPr/>
          <p:nvPr/>
        </p:nvSpPr>
        <p:spPr>
          <a:xfrm>
            <a:off x="4499992" y="908720"/>
            <a:ext cx="2880320" cy="1584176"/>
          </a:xfrm>
          <a:prstGeom prst="borderCallout2">
            <a:avLst>
              <a:gd name="adj1" fmla="val 53205"/>
              <a:gd name="adj2" fmla="val -438"/>
              <a:gd name="adj3" fmla="val 53501"/>
              <a:gd name="adj4" fmla="val -20026"/>
              <a:gd name="adj5" fmla="val 131914"/>
              <a:gd name="adj6" fmla="val -296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setresult() </a:t>
            </a:r>
            <a:r>
              <a:rPr lang="nl-NL" dirty="0" smtClean="0"/>
              <a:t>passes the arguments on to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return()</a:t>
            </a:r>
            <a:r>
              <a:rPr lang="nl-NL" dirty="0" smtClean="0"/>
              <a:t>. After it returns the blocked async thread will be released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985</Words>
  <Application>Microsoft Office PowerPoint</Application>
  <PresentationFormat>On-screen Show (4:3)</PresentationFormat>
  <Paragraphs>156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Lua background worker lib</vt:lpstr>
      <vt:lpstr>Issue</vt:lpstr>
      <vt:lpstr>Definition</vt:lpstr>
      <vt:lpstr>Key elements/design principles</vt:lpstr>
      <vt:lpstr>DSS library</vt:lpstr>
      <vt:lpstr>Startup sequence</vt:lpstr>
      <vt:lpstr>Delivery sequence</vt:lpstr>
      <vt:lpstr>Collect sequence</vt:lpstr>
      <vt:lpstr>Return sequence</vt:lpstr>
      <vt:lpstr>Stop utility sequence</vt:lpstr>
      <vt:lpstr>Stop DSS sequence</vt:lpstr>
    </vt:vector>
  </TitlesOfParts>
  <Company>Logica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background worker lib</dc:title>
  <dc:creator>Thijs Schreijer</dc:creator>
  <cp:lastModifiedBy>Thijs</cp:lastModifiedBy>
  <cp:revision>86</cp:revision>
  <dcterms:created xsi:type="dcterms:W3CDTF">2012-01-09T20:19:35Z</dcterms:created>
  <dcterms:modified xsi:type="dcterms:W3CDTF">2012-09-25T10:49:45Z</dcterms:modified>
</cp:coreProperties>
</file>