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85" r:id="rId4"/>
    <p:sldId id="286" r:id="rId5"/>
    <p:sldId id="287" r:id="rId6"/>
    <p:sldId id="288" r:id="rId7"/>
    <p:sldId id="280" r:id="rId8"/>
    <p:sldId id="281" r:id="rId9"/>
    <p:sldId id="28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5D"/>
    <a:srgbClr val="3B7EC3"/>
    <a:srgbClr val="2756B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4135E-AC63-416B-80F2-F91A76C06987}" v="9" dt="2023-12-20T09:46:04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3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7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7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4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1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665A5-0768-4B67-834A-BCAF876AAA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3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05" y="2057789"/>
            <a:ext cx="12192000" cy="2046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b="1" dirty="0"/>
              <a:t>卷积神经网络</a:t>
            </a:r>
            <a:r>
              <a:rPr lang="en-US" altLang="zh-CN" sz="3200" b="1" dirty="0"/>
              <a:t>CNN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84791-A94F-8FE1-28FF-59E2567D24A1}"/>
              </a:ext>
            </a:extLst>
          </p:cNvPr>
          <p:cNvSpPr/>
          <p:nvPr/>
        </p:nvSpPr>
        <p:spPr>
          <a:xfrm>
            <a:off x="0" y="6322443"/>
            <a:ext cx="12192000" cy="58741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3973231" y="1138873"/>
            <a:ext cx="4894971" cy="2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2289" y="3520004"/>
            <a:ext cx="209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535D67-0818-5AF1-EADB-664660ED7065}"/>
              </a:ext>
            </a:extLst>
          </p:cNvPr>
          <p:cNvSpPr txBox="1"/>
          <p:nvPr/>
        </p:nvSpPr>
        <p:spPr>
          <a:xfrm>
            <a:off x="4224824" y="650939"/>
            <a:ext cx="53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                                                     核函数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A51D8C-03CC-F172-E6D3-E0E4313792BA}"/>
              </a:ext>
            </a:extLst>
          </p:cNvPr>
          <p:cNvSpPr txBox="1"/>
          <p:nvPr/>
        </p:nvSpPr>
        <p:spPr>
          <a:xfrm>
            <a:off x="-19143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sz="2000" b="1" dirty="0">
                <a:solidFill>
                  <a:srgbClr val="3B7EC3"/>
                </a:solidFill>
              </a:rPr>
              <a:t>卷积层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3B336-5303-3DFC-0F17-C7549896F394}"/>
              </a:ext>
            </a:extLst>
          </p:cNvPr>
          <p:cNvSpPr txBox="1"/>
          <p:nvPr/>
        </p:nvSpPr>
        <p:spPr>
          <a:xfrm>
            <a:off x="1940482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填充，步幅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43F92-C065-6B8A-E28C-AE533566CDAB}"/>
              </a:ext>
            </a:extLst>
          </p:cNvPr>
          <p:cNvSpPr txBox="1"/>
          <p:nvPr/>
        </p:nvSpPr>
        <p:spPr>
          <a:xfrm>
            <a:off x="4594040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池化层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3E3BCB-8FFB-54E5-85BF-2AE4F16D9A8F}"/>
              </a:ext>
            </a:extLst>
          </p:cNvPr>
          <p:cNvSpPr txBox="1"/>
          <p:nvPr/>
        </p:nvSpPr>
        <p:spPr>
          <a:xfrm>
            <a:off x="7376126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三维卷积运算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28D8D-D24C-4821-E686-BED7CEF35D9F}"/>
              </a:ext>
            </a:extLst>
          </p:cNvPr>
          <p:cNvSpPr txBox="1"/>
          <p:nvPr/>
        </p:nvSpPr>
        <p:spPr>
          <a:xfrm>
            <a:off x="958736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全连接层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E29ECD-A959-BA70-B7E5-24C0E3F8F142}"/>
              </a:ext>
            </a:extLst>
          </p:cNvPr>
          <p:cNvCxnSpPr>
            <a:cxnSpLocks/>
          </p:cNvCxnSpPr>
          <p:nvPr/>
        </p:nvCxnSpPr>
        <p:spPr>
          <a:xfrm>
            <a:off x="194746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D4F166-A183-C172-A2B9-BFD5D7BD79F5}"/>
              </a:ext>
            </a:extLst>
          </p:cNvPr>
          <p:cNvCxnSpPr>
            <a:cxnSpLocks/>
          </p:cNvCxnSpPr>
          <p:nvPr/>
        </p:nvCxnSpPr>
        <p:spPr>
          <a:xfrm>
            <a:off x="4392824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046DD6-02F3-1E2E-3525-3425776538BD}"/>
              </a:ext>
            </a:extLst>
          </p:cNvPr>
          <p:cNvCxnSpPr>
            <a:cxnSpLocks/>
          </p:cNvCxnSpPr>
          <p:nvPr/>
        </p:nvCxnSpPr>
        <p:spPr>
          <a:xfrm>
            <a:off x="716047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BE17BF-99CE-5A20-513D-027741B2FB66}"/>
              </a:ext>
            </a:extLst>
          </p:cNvPr>
          <p:cNvCxnSpPr>
            <a:cxnSpLocks/>
          </p:cNvCxnSpPr>
          <p:nvPr/>
        </p:nvCxnSpPr>
        <p:spPr>
          <a:xfrm>
            <a:off x="9826891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7BD50C2-CD67-549D-F05E-527849AE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" y="1529660"/>
            <a:ext cx="3915322" cy="13559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88B872-18F2-2268-27DE-FEEE69E2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30" y="3240309"/>
            <a:ext cx="3075704" cy="1031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F9308A-E4EC-B05A-BCCD-873AA1EAC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6756"/>
            <a:ext cx="4919616" cy="14813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189DE11-F5D1-970E-BBF4-33AF92CE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448" y="1309792"/>
            <a:ext cx="4844116" cy="14904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5E9CD7C-2BCF-CDEB-CC18-DFD83DA96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98" y="2854229"/>
            <a:ext cx="2174899" cy="2407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DC5ACB0-29A8-9756-3ECF-0CDD2E35C34A}"/>
              </a:ext>
            </a:extLst>
          </p:cNvPr>
          <p:cNvSpPr txBox="1"/>
          <p:nvPr/>
        </p:nvSpPr>
        <p:spPr>
          <a:xfrm>
            <a:off x="3545163" y="2184931"/>
            <a:ext cx="22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特征图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84791-A94F-8FE1-28FF-59E2567D24A1}"/>
              </a:ext>
            </a:extLst>
          </p:cNvPr>
          <p:cNvSpPr/>
          <p:nvPr/>
        </p:nvSpPr>
        <p:spPr>
          <a:xfrm>
            <a:off x="0" y="6322443"/>
            <a:ext cx="12192000" cy="5874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3973231" y="1138873"/>
            <a:ext cx="4894971" cy="2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2289" y="3610746"/>
            <a:ext cx="209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535D67-0818-5AF1-EADB-664660ED7065}"/>
              </a:ext>
            </a:extLst>
          </p:cNvPr>
          <p:cNvSpPr txBox="1"/>
          <p:nvPr/>
        </p:nvSpPr>
        <p:spPr>
          <a:xfrm>
            <a:off x="3973230" y="498764"/>
            <a:ext cx="53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填充，步幅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A51D8C-03CC-F172-E6D3-E0E4313792BA}"/>
              </a:ext>
            </a:extLst>
          </p:cNvPr>
          <p:cNvSpPr txBox="1"/>
          <p:nvPr/>
        </p:nvSpPr>
        <p:spPr>
          <a:xfrm>
            <a:off x="-19143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卷积层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3B336-5303-3DFC-0F17-C7549896F394}"/>
              </a:ext>
            </a:extLst>
          </p:cNvPr>
          <p:cNvSpPr txBox="1"/>
          <p:nvPr/>
        </p:nvSpPr>
        <p:spPr>
          <a:xfrm>
            <a:off x="1940482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sz="2000" b="1" dirty="0">
                <a:solidFill>
                  <a:srgbClr val="3B7EC3"/>
                </a:solidFill>
              </a:rPr>
              <a:t>填充，步幅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43F92-C065-6B8A-E28C-AE533566CDAB}"/>
              </a:ext>
            </a:extLst>
          </p:cNvPr>
          <p:cNvSpPr txBox="1"/>
          <p:nvPr/>
        </p:nvSpPr>
        <p:spPr>
          <a:xfrm>
            <a:off x="4594040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池化层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3E3BCB-8FFB-54E5-85BF-2AE4F16D9A8F}"/>
              </a:ext>
            </a:extLst>
          </p:cNvPr>
          <p:cNvSpPr txBox="1"/>
          <p:nvPr/>
        </p:nvSpPr>
        <p:spPr>
          <a:xfrm>
            <a:off x="7376126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三维卷积运算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28D8D-D24C-4821-E686-BED7CEF35D9F}"/>
              </a:ext>
            </a:extLst>
          </p:cNvPr>
          <p:cNvSpPr txBox="1"/>
          <p:nvPr/>
        </p:nvSpPr>
        <p:spPr>
          <a:xfrm>
            <a:off x="958736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全连接层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E29ECD-A959-BA70-B7E5-24C0E3F8F142}"/>
              </a:ext>
            </a:extLst>
          </p:cNvPr>
          <p:cNvCxnSpPr>
            <a:cxnSpLocks/>
          </p:cNvCxnSpPr>
          <p:nvPr/>
        </p:nvCxnSpPr>
        <p:spPr>
          <a:xfrm>
            <a:off x="194746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D4F166-A183-C172-A2B9-BFD5D7BD79F5}"/>
              </a:ext>
            </a:extLst>
          </p:cNvPr>
          <p:cNvCxnSpPr>
            <a:cxnSpLocks/>
          </p:cNvCxnSpPr>
          <p:nvPr/>
        </p:nvCxnSpPr>
        <p:spPr>
          <a:xfrm>
            <a:off x="4392824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046DD6-02F3-1E2E-3525-3425776538BD}"/>
              </a:ext>
            </a:extLst>
          </p:cNvPr>
          <p:cNvCxnSpPr>
            <a:cxnSpLocks/>
          </p:cNvCxnSpPr>
          <p:nvPr/>
        </p:nvCxnSpPr>
        <p:spPr>
          <a:xfrm>
            <a:off x="716047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BE17BF-99CE-5A20-513D-027741B2FB66}"/>
              </a:ext>
            </a:extLst>
          </p:cNvPr>
          <p:cNvCxnSpPr>
            <a:cxnSpLocks/>
          </p:cNvCxnSpPr>
          <p:nvPr/>
        </p:nvCxnSpPr>
        <p:spPr>
          <a:xfrm>
            <a:off x="9826891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A863C32-F4CA-A560-31BE-FAF57D3F987B}"/>
              </a:ext>
            </a:extLst>
          </p:cNvPr>
          <p:cNvSpPr txBox="1"/>
          <p:nvPr/>
        </p:nvSpPr>
        <p:spPr>
          <a:xfrm>
            <a:off x="557582" y="1410161"/>
            <a:ext cx="10611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卷积运算存在的问题：                                                                                          步幅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）每进行一次卷积运算，图像都会缩小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）丢失边缘信息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填充（</a:t>
            </a:r>
            <a:r>
              <a:rPr lang="en-US" altLang="zh-CN" dirty="0"/>
              <a:t>padding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87631AEE-2398-F3A0-46C9-D9C2AF7C9436}"/>
              </a:ext>
            </a:extLst>
          </p:cNvPr>
          <p:cNvSpPr/>
          <p:nvPr/>
        </p:nvSpPr>
        <p:spPr>
          <a:xfrm>
            <a:off x="1528011" y="2340142"/>
            <a:ext cx="312821" cy="5233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4789F1-7D62-64DB-8B70-C0D100E9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4" y="3583948"/>
            <a:ext cx="5717765" cy="24774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29973F-2998-79B3-5D5E-2A7AA8AD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33" y="1771711"/>
            <a:ext cx="3993671" cy="189807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9EABAA1-D839-EA1D-4B9F-0967E5B295AE}"/>
              </a:ext>
            </a:extLst>
          </p:cNvPr>
          <p:cNvSpPr txBox="1"/>
          <p:nvPr/>
        </p:nvSpPr>
        <p:spPr>
          <a:xfrm>
            <a:off x="5995738" y="4175202"/>
            <a:ext cx="6196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填充可以增加输出的高度和宽度。这常用来使输出与输入具有相同的高和宽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步幅可以减小输出的高和宽，例如输出的高和宽仅为输入的高和宽的1/n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填充和步幅可用于有效地调整数据的维度。</a:t>
            </a:r>
          </a:p>
        </p:txBody>
      </p:sp>
    </p:spTree>
    <p:extLst>
      <p:ext uri="{BB962C8B-B14F-4D97-AF65-F5344CB8AC3E}">
        <p14:creationId xmlns:p14="http://schemas.microsoft.com/office/powerpoint/2010/main" val="892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84791-A94F-8FE1-28FF-59E2567D24A1}"/>
              </a:ext>
            </a:extLst>
          </p:cNvPr>
          <p:cNvSpPr/>
          <p:nvPr/>
        </p:nvSpPr>
        <p:spPr>
          <a:xfrm>
            <a:off x="0" y="6322443"/>
            <a:ext cx="12192000" cy="5874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3973231" y="1138873"/>
            <a:ext cx="4894971" cy="2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611" y="2517775"/>
            <a:ext cx="47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最大池化   </a:t>
            </a:r>
            <a:r>
              <a:rPr lang="en-US" altLang="zh-CN" sz="2400" dirty="0">
                <a:solidFill>
                  <a:srgbClr val="002060"/>
                </a:solidFill>
              </a:rPr>
              <a:t>maximum pooling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535D67-0818-5AF1-EADB-664660ED7065}"/>
              </a:ext>
            </a:extLst>
          </p:cNvPr>
          <p:cNvSpPr txBox="1"/>
          <p:nvPr/>
        </p:nvSpPr>
        <p:spPr>
          <a:xfrm>
            <a:off x="3973230" y="498764"/>
            <a:ext cx="53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池化层（降采样层）</a:t>
            </a:r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A51D8C-03CC-F172-E6D3-E0E4313792BA}"/>
              </a:ext>
            </a:extLst>
          </p:cNvPr>
          <p:cNvSpPr txBox="1"/>
          <p:nvPr/>
        </p:nvSpPr>
        <p:spPr>
          <a:xfrm>
            <a:off x="-19143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卷积层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3B336-5303-3DFC-0F17-C7549896F394}"/>
              </a:ext>
            </a:extLst>
          </p:cNvPr>
          <p:cNvSpPr txBox="1"/>
          <p:nvPr/>
        </p:nvSpPr>
        <p:spPr>
          <a:xfrm>
            <a:off x="1940482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填充，步幅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43F92-C065-6B8A-E28C-AE533566CDAB}"/>
              </a:ext>
            </a:extLst>
          </p:cNvPr>
          <p:cNvSpPr txBox="1"/>
          <p:nvPr/>
        </p:nvSpPr>
        <p:spPr>
          <a:xfrm>
            <a:off x="4388798" y="6431483"/>
            <a:ext cx="2670444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sz="2000" b="1" dirty="0">
                <a:solidFill>
                  <a:srgbClr val="3B7EC3"/>
                </a:solidFill>
              </a:rPr>
              <a:t>池化层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3E3BCB-8FFB-54E5-85BF-2AE4F16D9A8F}"/>
              </a:ext>
            </a:extLst>
          </p:cNvPr>
          <p:cNvSpPr txBox="1"/>
          <p:nvPr/>
        </p:nvSpPr>
        <p:spPr>
          <a:xfrm>
            <a:off x="7376126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三维卷积运算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28D8D-D24C-4821-E686-BED7CEF35D9F}"/>
              </a:ext>
            </a:extLst>
          </p:cNvPr>
          <p:cNvSpPr txBox="1"/>
          <p:nvPr/>
        </p:nvSpPr>
        <p:spPr>
          <a:xfrm>
            <a:off x="958736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全连接层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E29ECD-A959-BA70-B7E5-24C0E3F8F142}"/>
              </a:ext>
            </a:extLst>
          </p:cNvPr>
          <p:cNvCxnSpPr>
            <a:cxnSpLocks/>
          </p:cNvCxnSpPr>
          <p:nvPr/>
        </p:nvCxnSpPr>
        <p:spPr>
          <a:xfrm>
            <a:off x="194746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D4F166-A183-C172-A2B9-BFD5D7BD79F5}"/>
              </a:ext>
            </a:extLst>
          </p:cNvPr>
          <p:cNvCxnSpPr>
            <a:cxnSpLocks/>
          </p:cNvCxnSpPr>
          <p:nvPr/>
        </p:nvCxnSpPr>
        <p:spPr>
          <a:xfrm>
            <a:off x="4392824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046DD6-02F3-1E2E-3525-3425776538BD}"/>
              </a:ext>
            </a:extLst>
          </p:cNvPr>
          <p:cNvCxnSpPr>
            <a:cxnSpLocks/>
          </p:cNvCxnSpPr>
          <p:nvPr/>
        </p:nvCxnSpPr>
        <p:spPr>
          <a:xfrm>
            <a:off x="716047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BE17BF-99CE-5A20-513D-027741B2FB66}"/>
              </a:ext>
            </a:extLst>
          </p:cNvPr>
          <p:cNvCxnSpPr>
            <a:cxnSpLocks/>
          </p:cNvCxnSpPr>
          <p:nvPr/>
        </p:nvCxnSpPr>
        <p:spPr>
          <a:xfrm>
            <a:off x="9826891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0FF3769-2A15-4124-6451-59F9E4585737}"/>
              </a:ext>
            </a:extLst>
          </p:cNvPr>
          <p:cNvSpPr txBox="1"/>
          <p:nvPr/>
        </p:nvSpPr>
        <p:spPr>
          <a:xfrm>
            <a:off x="145786" y="1429461"/>
            <a:ext cx="1189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减小特征图的空间维度，同时保留主要信息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降低卷积层对位置的敏感性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降低对空间降采样表示的敏感性。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42C9A7-1B8D-43E6-E71E-93BC7796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7" y="3088480"/>
            <a:ext cx="3918151" cy="16383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42F397-E602-E5DB-FFEA-EE9A13D7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5" y="4849342"/>
            <a:ext cx="2514549" cy="14209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DEDF524-8714-7A9A-278A-7293C0B61AD2}"/>
              </a:ext>
            </a:extLst>
          </p:cNvPr>
          <p:cNvSpPr txBox="1"/>
          <p:nvPr/>
        </p:nvSpPr>
        <p:spPr>
          <a:xfrm>
            <a:off x="6236310" y="1517374"/>
            <a:ext cx="6198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平均</a:t>
            </a:r>
            <a:r>
              <a:rPr lang="zh-CN" altLang="en-US" sz="1800" dirty="0">
                <a:solidFill>
                  <a:srgbClr val="002060"/>
                </a:solidFill>
              </a:rPr>
              <a:t>池化   </a:t>
            </a:r>
            <a:r>
              <a:rPr lang="en-US" altLang="zh-CN" dirty="0">
                <a:solidFill>
                  <a:srgbClr val="002060"/>
                </a:solidFill>
              </a:rPr>
              <a:t>average</a:t>
            </a:r>
            <a:r>
              <a:rPr lang="en-US" altLang="zh-CN" sz="1800" dirty="0">
                <a:solidFill>
                  <a:srgbClr val="002060"/>
                </a:solidFill>
              </a:rPr>
              <a:t> pooling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63D22B-E91F-1C19-5EFA-E4061A03E076}"/>
              </a:ext>
            </a:extLst>
          </p:cNvPr>
          <p:cNvSpPr/>
          <p:nvPr/>
        </p:nvSpPr>
        <p:spPr>
          <a:xfrm>
            <a:off x="6494539" y="2297867"/>
            <a:ext cx="312360" cy="285673"/>
          </a:xfrm>
          <a:prstGeom prst="rect">
            <a:avLst/>
          </a:prstGeom>
          <a:ln>
            <a:solidFill>
              <a:srgbClr val="404F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F1BA6-F501-12EA-C8EC-C34FFC6E8019}"/>
              </a:ext>
            </a:extLst>
          </p:cNvPr>
          <p:cNvSpPr/>
          <p:nvPr/>
        </p:nvSpPr>
        <p:spPr>
          <a:xfrm>
            <a:off x="6818493" y="2300616"/>
            <a:ext cx="341979" cy="298361"/>
          </a:xfrm>
          <a:prstGeom prst="rect">
            <a:avLst/>
          </a:prstGeom>
          <a:ln>
            <a:solidFill>
              <a:srgbClr val="404F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3A1000-34FD-D12E-D8B9-14B9D19E3635}"/>
              </a:ext>
            </a:extLst>
          </p:cNvPr>
          <p:cNvSpPr/>
          <p:nvPr/>
        </p:nvSpPr>
        <p:spPr>
          <a:xfrm>
            <a:off x="6818493" y="2603117"/>
            <a:ext cx="312360" cy="285673"/>
          </a:xfrm>
          <a:prstGeom prst="rect">
            <a:avLst/>
          </a:prstGeom>
          <a:ln>
            <a:solidFill>
              <a:srgbClr val="404F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90E2CB-5117-FE83-2750-1C3805B748CE}"/>
              </a:ext>
            </a:extLst>
          </p:cNvPr>
          <p:cNvSpPr/>
          <p:nvPr/>
        </p:nvSpPr>
        <p:spPr>
          <a:xfrm>
            <a:off x="6506133" y="2601047"/>
            <a:ext cx="312360" cy="285673"/>
          </a:xfrm>
          <a:prstGeom prst="rect">
            <a:avLst/>
          </a:prstGeom>
          <a:ln>
            <a:solidFill>
              <a:srgbClr val="404F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C064848-8AB4-E106-FB5E-67E7A5D56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66" y="3060231"/>
            <a:ext cx="4975236" cy="181795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009DE6A-EB46-3BD4-D0D2-7986DF15B6CF}"/>
              </a:ext>
            </a:extLst>
          </p:cNvPr>
          <p:cNvSpPr txBox="1"/>
          <p:nvPr/>
        </p:nvSpPr>
        <p:spPr>
          <a:xfrm>
            <a:off x="3973230" y="5499412"/>
            <a:ext cx="387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池化层也可以设置填充和步幅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F59C48A-37EE-7E22-F873-A81E01851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661" y="4920083"/>
            <a:ext cx="3282054" cy="13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84791-A94F-8FE1-28FF-59E2567D24A1}"/>
              </a:ext>
            </a:extLst>
          </p:cNvPr>
          <p:cNvSpPr/>
          <p:nvPr/>
        </p:nvSpPr>
        <p:spPr>
          <a:xfrm>
            <a:off x="0" y="6322443"/>
            <a:ext cx="12192000" cy="5874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3973231" y="1138873"/>
            <a:ext cx="4894971" cy="2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2289" y="3610746"/>
            <a:ext cx="209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535D67-0818-5AF1-EADB-664660ED7065}"/>
              </a:ext>
            </a:extLst>
          </p:cNvPr>
          <p:cNvSpPr txBox="1"/>
          <p:nvPr/>
        </p:nvSpPr>
        <p:spPr>
          <a:xfrm>
            <a:off x="3973230" y="498764"/>
            <a:ext cx="53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三维卷积运算，多输入输出通道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A51D8C-03CC-F172-E6D3-E0E4313792BA}"/>
              </a:ext>
            </a:extLst>
          </p:cNvPr>
          <p:cNvSpPr txBox="1"/>
          <p:nvPr/>
        </p:nvSpPr>
        <p:spPr>
          <a:xfrm>
            <a:off x="-19143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卷积层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3B336-5303-3DFC-0F17-C7549896F394}"/>
              </a:ext>
            </a:extLst>
          </p:cNvPr>
          <p:cNvSpPr txBox="1"/>
          <p:nvPr/>
        </p:nvSpPr>
        <p:spPr>
          <a:xfrm>
            <a:off x="1940482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填充，步幅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43F92-C065-6B8A-E28C-AE533566CDAB}"/>
              </a:ext>
            </a:extLst>
          </p:cNvPr>
          <p:cNvSpPr txBox="1"/>
          <p:nvPr/>
        </p:nvSpPr>
        <p:spPr>
          <a:xfrm>
            <a:off x="4594040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池化层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3E3BCB-8FFB-54E5-85BF-2AE4F16D9A8F}"/>
              </a:ext>
            </a:extLst>
          </p:cNvPr>
          <p:cNvSpPr txBox="1"/>
          <p:nvPr/>
        </p:nvSpPr>
        <p:spPr>
          <a:xfrm>
            <a:off x="7376126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sz="2000" b="1" dirty="0">
                <a:solidFill>
                  <a:srgbClr val="3B7EC3"/>
                </a:solidFill>
              </a:rPr>
              <a:t>三维卷积运算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28D8D-D24C-4821-E686-BED7CEF35D9F}"/>
              </a:ext>
            </a:extLst>
          </p:cNvPr>
          <p:cNvSpPr txBox="1"/>
          <p:nvPr/>
        </p:nvSpPr>
        <p:spPr>
          <a:xfrm>
            <a:off x="958736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全连接层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E29ECD-A959-BA70-B7E5-24C0E3F8F142}"/>
              </a:ext>
            </a:extLst>
          </p:cNvPr>
          <p:cNvCxnSpPr>
            <a:cxnSpLocks/>
          </p:cNvCxnSpPr>
          <p:nvPr/>
        </p:nvCxnSpPr>
        <p:spPr>
          <a:xfrm>
            <a:off x="194746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D4F166-A183-C172-A2B9-BFD5D7BD79F5}"/>
              </a:ext>
            </a:extLst>
          </p:cNvPr>
          <p:cNvCxnSpPr>
            <a:cxnSpLocks/>
          </p:cNvCxnSpPr>
          <p:nvPr/>
        </p:nvCxnSpPr>
        <p:spPr>
          <a:xfrm>
            <a:off x="4392824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046DD6-02F3-1E2E-3525-3425776538BD}"/>
              </a:ext>
            </a:extLst>
          </p:cNvPr>
          <p:cNvCxnSpPr>
            <a:cxnSpLocks/>
          </p:cNvCxnSpPr>
          <p:nvPr/>
        </p:nvCxnSpPr>
        <p:spPr>
          <a:xfrm>
            <a:off x="716047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BE17BF-99CE-5A20-513D-027741B2FB66}"/>
              </a:ext>
            </a:extLst>
          </p:cNvPr>
          <p:cNvCxnSpPr>
            <a:cxnSpLocks/>
          </p:cNvCxnSpPr>
          <p:nvPr/>
        </p:nvCxnSpPr>
        <p:spPr>
          <a:xfrm>
            <a:off x="9826891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97D9D57-9D10-FCCD-36B5-E8E358A8A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9" y="1329973"/>
            <a:ext cx="6410894" cy="21717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39F030-2432-94D0-70E0-A18BA3F1E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24" y="3688834"/>
            <a:ext cx="5677192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984791-A94F-8FE1-28FF-59E2567D24A1}"/>
              </a:ext>
            </a:extLst>
          </p:cNvPr>
          <p:cNvSpPr/>
          <p:nvPr/>
        </p:nvSpPr>
        <p:spPr>
          <a:xfrm>
            <a:off x="0" y="6322443"/>
            <a:ext cx="12192000" cy="5874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3973231" y="1138873"/>
            <a:ext cx="4894971" cy="2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2289" y="3610746"/>
            <a:ext cx="209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535D67-0818-5AF1-EADB-664660ED7065}"/>
              </a:ext>
            </a:extLst>
          </p:cNvPr>
          <p:cNvSpPr txBox="1"/>
          <p:nvPr/>
        </p:nvSpPr>
        <p:spPr>
          <a:xfrm>
            <a:off x="3973230" y="498764"/>
            <a:ext cx="53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全连接层（</a:t>
            </a:r>
            <a:r>
              <a:rPr lang="en-US" altLang="zh-CN" dirty="0"/>
              <a:t>1X1</a:t>
            </a:r>
            <a:r>
              <a:rPr lang="zh-CN" altLang="en-US" dirty="0"/>
              <a:t>卷积运算，单层卷积神经网络）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A51D8C-03CC-F172-E6D3-E0E4313792BA}"/>
              </a:ext>
            </a:extLst>
          </p:cNvPr>
          <p:cNvSpPr txBox="1"/>
          <p:nvPr/>
        </p:nvSpPr>
        <p:spPr>
          <a:xfrm>
            <a:off x="-19143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卷积层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3B336-5303-3DFC-0F17-C7549896F394}"/>
              </a:ext>
            </a:extLst>
          </p:cNvPr>
          <p:cNvSpPr txBox="1"/>
          <p:nvPr/>
        </p:nvSpPr>
        <p:spPr>
          <a:xfrm>
            <a:off x="1940482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填充，步幅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43F92-C065-6B8A-E28C-AE533566CDAB}"/>
              </a:ext>
            </a:extLst>
          </p:cNvPr>
          <p:cNvSpPr txBox="1"/>
          <p:nvPr/>
        </p:nvSpPr>
        <p:spPr>
          <a:xfrm>
            <a:off x="4594040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池化层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3E3BCB-8FFB-54E5-85BF-2AE4F16D9A8F}"/>
              </a:ext>
            </a:extLst>
          </p:cNvPr>
          <p:cNvSpPr txBox="1"/>
          <p:nvPr/>
        </p:nvSpPr>
        <p:spPr>
          <a:xfrm>
            <a:off x="7260458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三维卷积运算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28D8D-D24C-4821-E686-BED7CEF35D9F}"/>
              </a:ext>
            </a:extLst>
          </p:cNvPr>
          <p:cNvSpPr txBox="1"/>
          <p:nvPr/>
        </p:nvSpPr>
        <p:spPr>
          <a:xfrm>
            <a:off x="9587363" y="6431483"/>
            <a:ext cx="2368993" cy="36933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sz="2000" b="1" dirty="0">
                <a:solidFill>
                  <a:srgbClr val="3B7EC3"/>
                </a:solidFill>
              </a:rPr>
              <a:t>全连接层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E29ECD-A959-BA70-B7E5-24C0E3F8F142}"/>
              </a:ext>
            </a:extLst>
          </p:cNvPr>
          <p:cNvCxnSpPr>
            <a:cxnSpLocks/>
          </p:cNvCxnSpPr>
          <p:nvPr/>
        </p:nvCxnSpPr>
        <p:spPr>
          <a:xfrm>
            <a:off x="194746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D4F166-A183-C172-A2B9-BFD5D7BD79F5}"/>
              </a:ext>
            </a:extLst>
          </p:cNvPr>
          <p:cNvCxnSpPr>
            <a:cxnSpLocks/>
          </p:cNvCxnSpPr>
          <p:nvPr/>
        </p:nvCxnSpPr>
        <p:spPr>
          <a:xfrm>
            <a:off x="4392824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046DD6-02F3-1E2E-3525-3425776538BD}"/>
              </a:ext>
            </a:extLst>
          </p:cNvPr>
          <p:cNvCxnSpPr>
            <a:cxnSpLocks/>
          </p:cNvCxnSpPr>
          <p:nvPr/>
        </p:nvCxnSpPr>
        <p:spPr>
          <a:xfrm>
            <a:off x="7160472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BE17BF-99CE-5A20-513D-027741B2FB66}"/>
              </a:ext>
            </a:extLst>
          </p:cNvPr>
          <p:cNvCxnSpPr>
            <a:cxnSpLocks/>
          </p:cNvCxnSpPr>
          <p:nvPr/>
        </p:nvCxnSpPr>
        <p:spPr>
          <a:xfrm>
            <a:off x="9826891" y="6350904"/>
            <a:ext cx="0" cy="53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337F0A9-836C-FB40-AC4B-BC3985FD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63" y="1831950"/>
            <a:ext cx="9183324" cy="35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3973231" y="1145907"/>
            <a:ext cx="4091208" cy="14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3498" y="1410161"/>
            <a:ext cx="10787605" cy="45199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000" i="1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参数减小</a:t>
            </a:r>
            <a:endParaRPr lang="en-US" altLang="zh-CN" sz="20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参数共享</a:t>
            </a:r>
            <a:endParaRPr lang="en-US" altLang="zh-CN" sz="20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2289" y="3610746"/>
            <a:ext cx="175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EEE5CE-F26E-CDC7-52D3-1DCC0926F80B}"/>
              </a:ext>
            </a:extLst>
          </p:cNvPr>
          <p:cNvSpPr txBox="1"/>
          <p:nvPr/>
        </p:nvSpPr>
        <p:spPr>
          <a:xfrm>
            <a:off x="4055043" y="486888"/>
            <a:ext cx="535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为什么卷积神经网络要比全连接网络要好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FEAB0-330F-87BD-16A9-90C844FE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8" y="2954514"/>
            <a:ext cx="4235668" cy="1994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701C68-4B13-D044-B4D6-B10B73D8DA10}"/>
              </a:ext>
            </a:extLst>
          </p:cNvPr>
          <p:cNvSpPr txBox="1"/>
          <p:nvPr/>
        </p:nvSpPr>
        <p:spPr>
          <a:xfrm>
            <a:off x="550298" y="5391397"/>
            <a:ext cx="23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平移不变性</a:t>
            </a:r>
          </a:p>
        </p:txBody>
      </p:sp>
    </p:spTree>
    <p:extLst>
      <p:ext uri="{BB962C8B-B14F-4D97-AF65-F5344CB8AC3E}">
        <p14:creationId xmlns:p14="http://schemas.microsoft.com/office/powerpoint/2010/main" val="16886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21085" y="454614"/>
            <a:ext cx="9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Lenet-5</a:t>
            </a:r>
            <a:endParaRPr lang="zh-CN" altLang="en-US" sz="32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973231" y="1145907"/>
            <a:ext cx="4091208" cy="14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298" y="1192179"/>
            <a:ext cx="10787605" cy="45199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000" i="1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2289" y="3610746"/>
            <a:ext cx="175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 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C883C7-E45B-21A7-8E76-ACC1B07B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" y="1377957"/>
            <a:ext cx="7271124" cy="5359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16E9EB-80FD-B5C1-0EC4-0A899912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577" y="120368"/>
            <a:ext cx="6312233" cy="19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6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21085" y="4546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典型的卷积神经网络</a:t>
            </a:r>
            <a:endParaRPr lang="zh-CN" altLang="en-US" sz="3200" dirty="0">
              <a:solidFill>
                <a:srgbClr val="002060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973231" y="1145907"/>
            <a:ext cx="4091208" cy="14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0" y="1249899"/>
            <a:ext cx="1219200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2289" y="3610746"/>
            <a:ext cx="175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    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8666" cy="817387"/>
          </a:xfrm>
          <a:prstGeom prst="rect">
            <a:avLst/>
          </a:prstGeom>
          <a:effectLst>
            <a:reflection stA="24000" endPos="53000" dist="508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2AB4F6-2BD8-BFC8-89D2-573B5A549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68025" cy="5537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0DA634-23FC-D6DC-5E4D-664EC0851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356" y="96932"/>
            <a:ext cx="4685539" cy="5343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1D9CDA-BBA0-A858-F945-3E584475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25" y="916330"/>
            <a:ext cx="3718824" cy="3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83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VkMmJiNGQ5NjAxZmUwNWZkMDcwYTcwMDYwZTQzNGUifQ=="/>
  <p:tag name="KSO_WPP_MARK_KEY" val="e3466383-8290-48ad-b9d7-46ea23ecf78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279</Words>
  <Application>Microsoft Office PowerPoint</Application>
  <PresentationFormat>宽屏</PresentationFormat>
  <Paragraphs>74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Adobe 仿宋 Std R</vt:lpstr>
      <vt:lpstr>Söhne</vt:lpstr>
      <vt:lpstr>Arial</vt:lpstr>
      <vt:lpstr>Calibri</vt:lpstr>
      <vt:lpstr>Roboto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Jiangaomei</dc:creator>
  <cp:lastModifiedBy>A J</cp:lastModifiedBy>
  <cp:revision>166</cp:revision>
  <dcterms:created xsi:type="dcterms:W3CDTF">2019-06-19T02:08:00Z</dcterms:created>
  <dcterms:modified xsi:type="dcterms:W3CDTF">2024-02-04T03:07:56Z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4C4BCB30D0F441E192D5B084BF3B5B5D_11</vt:lpwstr>
  </property>
</Properties>
</file>