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324" r:id="rId18"/>
    <p:sldId id="298" r:id="rId19"/>
    <p:sldId id="299" r:id="rId20"/>
    <p:sldId id="325" r:id="rId21"/>
    <p:sldId id="326" r:id="rId22"/>
    <p:sldId id="297" r:id="rId23"/>
    <p:sldId id="323" r:id="rId24"/>
    <p:sldId id="287" r:id="rId25"/>
    <p:sldId id="268" r:id="rId26"/>
    <p:sldId id="315" r:id="rId27"/>
    <p:sldId id="294" r:id="rId28"/>
    <p:sldId id="258" r:id="rId29"/>
    <p:sldId id="261" r:id="rId30"/>
    <p:sldId id="262" r:id="rId31"/>
    <p:sldId id="283" r:id="rId32"/>
    <p:sldId id="264" r:id="rId33"/>
    <p:sldId id="266" r:id="rId34"/>
    <p:sldId id="284" r:id="rId35"/>
    <p:sldId id="267" r:id="rId36"/>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4029" autoAdjust="0"/>
  </p:normalViewPr>
  <p:slideViewPr>
    <p:cSldViewPr snapToGrid="0">
      <p:cViewPr varScale="1">
        <p:scale>
          <a:sx n="103" d="100"/>
          <a:sy n="103" d="100"/>
        </p:scale>
        <p:origin x="2444" y="60"/>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de-DE"/>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25.05.2025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25.05.2025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285750"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Herzlich willkommen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1800" dirty="0"/>
              <a:t>Im Rahmen des Kurses Fallstudie Software-Engineering wurden wir beauftragt ein Projekt zu erstellen im Sinne des SE</a:t>
            </a:r>
          </a:p>
          <a:p>
            <a:pPr marL="742950" lvl="1" indent="-285750" rtl="0">
              <a:buFont typeface="Arial" panose="020B0604020202020204" pitchFamily="34" charset="0"/>
              <a:buChar char="•"/>
            </a:pPr>
            <a:r>
              <a:rPr lang="de-DE" sz="1800" dirty="0">
                <a:effectLst/>
                <a:latin typeface="Aptos" panose="020B0004020202020204" pitchFamily="34" charset="0"/>
                <a:cs typeface="Times New Roman" panose="02020603050405020304" pitchFamily="18" charset="0"/>
              </a:rPr>
              <a:t>Unser Projekt </a:t>
            </a:r>
            <a:r>
              <a:rPr lang="de-DE" sz="1200" dirty="0"/>
              <a:t>Kochbuch wird nun von uns 4 im Verlauf und dem bisherigen Stand vorgetragen</a:t>
            </a:r>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marL="171450" indent="-171450" rtl="0">
              <a:buFont typeface="Arial" panose="020B0604020202020204" pitchFamily="34" charset="0"/>
              <a:buChar char="•"/>
            </a:pPr>
            <a:r>
              <a:rPr lang="de-DE" dirty="0"/>
              <a:t>Nachdem ihr jetzt einen Überblick über den Ursprung unseres Projekts, die Marktumgebung und unsere Spezifikation bekommen habt, möchte ich euch nun zeigen, wie wir intern als Team gearbeitet haben. </a:t>
            </a:r>
          </a:p>
          <a:p>
            <a:pPr marL="171450" indent="-171450" rtl="0">
              <a:buFont typeface="Arial" panose="020B0604020202020204" pitchFamily="34" charset="0"/>
              <a:buChar char="•"/>
            </a:pPr>
            <a:r>
              <a:rPr lang="de-DE" dirty="0"/>
              <a:t>In diesem Abschnitt geht es um unsere Zusammenarbeit, die Aufgabenverteilung, die genutzten Tools und Plattformen </a:t>
            </a:r>
          </a:p>
          <a:p>
            <a:pPr marL="628650" lvl="1" indent="-171450" rtl="0">
              <a:buFont typeface="Arial" panose="020B0604020202020204" pitchFamily="34" charset="0"/>
              <a:buChar char="•"/>
            </a:pPr>
            <a:r>
              <a:rPr lang="de-DE" dirty="0"/>
              <a:t>– aber auch um Herausforderungen, mit denen wir im Laufe der Entwicklung konfrontiert waren.</a:t>
            </a:r>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Zu Beginn unseres Projekts stand ein Kick-off-Meeting, in dem wir uns als Team organisiert und erste Rollen verteilt haben.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Wir haben dort versucht, die individuellen Stärken jedes Teammitglieds zu identifizieren, um die Aufgaben möglichst effizient zu verteilen.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Für die laufende Zusammenarbeit haben wir verschiedene Kommunikationskanäle genutzt.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Die schnelle, informelle Abstimmung erfolgte über WhatsApp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das war besonders hilfreich, wenn spontan Fragen auftauchten oder kurzfristige Entscheidungen nötig waren.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Für strukturierte, regelmäßige Abstimmungen nutzten wir MS Teams für Online-Meetings oder trafen uns hier zu den Vorlesungszeiten vor Ort.</a:t>
            </a:r>
          </a:p>
          <a:p>
            <a:pPr marL="285750"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Besonders wichtig war für uns dabei die Offenheit im Umgang: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Jeder konnte eigene Ideen einbringen oder Vorschläge machen, und wir haben versucht, möglichst transparent zu arbeiten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 auch wenn das in der Praxis nicht immer durchgehend geklappt hat, worauf ich später noch eingehen werde</a:t>
            </a:r>
            <a:endParaRPr lang="de-DE" dirty="0"/>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Bei der Aufgabenverteilung haben wir auf die jeweiligen Vorerfahrungen und Interessenschwerpunkte Rücksicht genommen: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Ich selbst habe die Rolle der Projektkoordination übernommen und mich intensiv um die Dokumentation gekümmert.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Dazu gehörte auch, den Überblick über die Anforderungen, Planungen und Abstimmungen zu behalten.</a:t>
            </a:r>
          </a:p>
          <a:p>
            <a:pPr marL="285750" indent="-285750" algn="just">
              <a:lnSpc>
                <a:spcPct val="150000"/>
              </a:lnSpc>
              <a:spcAft>
                <a:spcPts val="600"/>
              </a:spcAft>
              <a:buFont typeface="Arial" panose="020B0604020202020204" pitchFamily="34" charset="0"/>
              <a:buChar char="•"/>
            </a:pP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Finnley</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war für die Spezifikation und das Datenmodell zuständig, hat aber zusätzlich auch an der Dokumentation mitgewirkt, was die Erstellung der begleitenden Unterlagen deutlich erleichtert hat.</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Leon kümmerte sich federführend um das Frontend, das UI-Design sowie die Anbindung der Datenbank, während Olli das Backend entwickelte und sich zusätzlich bei Bedarf im Frontend eingebracht hat.</a:t>
            </a:r>
          </a:p>
          <a:p>
            <a:pPr marL="285750"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In der Praxis hat sich dabei eine gewisse Schwerpunktarbeit gebildet: </a:t>
            </a:r>
            <a:r>
              <a:rPr lang="de-DE" sz="1800" dirty="0" err="1">
                <a:effectLst/>
                <a:latin typeface="Aptos" panose="020B0004020202020204" pitchFamily="34" charset="0"/>
                <a:ea typeface="Aptos" panose="020B0004020202020204" pitchFamily="34" charset="0"/>
                <a:cs typeface="Times New Roman" panose="02020603050405020304" pitchFamily="18" charset="0"/>
              </a:rPr>
              <a:t>Finnley</a:t>
            </a:r>
            <a:r>
              <a:rPr lang="de-DE" sz="1800" dirty="0">
                <a:effectLst/>
                <a:latin typeface="Aptos" panose="020B0004020202020204" pitchFamily="34" charset="0"/>
                <a:ea typeface="Aptos" panose="020B0004020202020204" pitchFamily="34" charset="0"/>
                <a:cs typeface="Times New Roman" panose="02020603050405020304" pitchFamily="18" charset="0"/>
              </a:rPr>
              <a:t> und ich arbeiteten meist gemeinsam an konzeptionellen und dokumentarischen Teilen, während Olli und Leon parallel eher praktisch an der Software arbeiteten</a:t>
            </a:r>
            <a:endParaRPr lang="de-DE" dirty="0"/>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Für die technische Organisation und Verwaltung haben wir auf ein Set etablierter Tools gesetzt.</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GitHub war unsere zentrale Plattform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nicht nur für den Code, sondern auch für die Ablage gemeinsamer Dokumente.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Dabei war das Thema Versionskontrolle zunächst für einige von uns neu.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Wir haben daher einen eigenen Zusatztermin eingeplant, bei dem uns die konkrete Nutzung von GitHub im Projektkontext erklärt wurde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was im Nachhinein definitiv geholfen hat, sauberer zu arbeiten.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Zur Dokumentation nutzten wir hauptsächlich Word-Dateien, in denen Spezifikation, Anforderungen und anderweitig notwendige Dateien dokumentiert wurden.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Diese wurden regelmäßig aktualisiert und synchronisiert (Jeder hat nach seinen Änderungen im GitHub einen Commit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gepushed</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den sich die anderen dann wieder „pullen“ konnten)</a:t>
            </a:r>
          </a:p>
          <a:p>
            <a:pPr marL="285750"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Für die Kommunikation zwischen den Treffen griffen wir, wie gesagt, auf WhatsApp und MS Teams zurück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 wobei wir gemerkt haben, dass asynchrone Kommunikation nicht immer optimal ist. </a:t>
            </a:r>
          </a:p>
          <a:p>
            <a:pPr marL="285750" lvl="0"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Gerade zwischen Theorie- und Entwicklungsteilen fehlte manchmal die direkte Abstimmung.</a:t>
            </a:r>
            <a:endParaRPr lang="de-DE" dirty="0"/>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B5F49-CAB3-1CB6-C8A0-2F3CB6280CE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3C5D29D-6637-71A5-8313-936E50FF1CF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04E3344-5456-5277-7C5F-20E5F6EF241A}"/>
              </a:ext>
            </a:extLst>
          </p:cNvPr>
          <p:cNvSpPr>
            <a:spLocks noGrp="1"/>
          </p:cNvSpPr>
          <p:nvPr>
            <p:ph type="body" idx="1"/>
          </p:nvPr>
        </p:nvSpPr>
        <p:spPr/>
        <p:txBody>
          <a:bodyPr rtlCol="0"/>
          <a:lstStyle/>
          <a:p>
            <a:pPr marL="171450" indent="-171450" rtl="0">
              <a:buFont typeface="Arial" panose="020B0604020202020204" pitchFamily="34" charset="0"/>
              <a:buChar char="•"/>
            </a:pPr>
            <a:r>
              <a:rPr lang="de-DE" dirty="0"/>
              <a:t>Was uns zum nächsten Punkt der </a:t>
            </a:r>
            <a:r>
              <a:rPr lang="de-DE" dirty="0" err="1"/>
              <a:t>Projektorga</a:t>
            </a:r>
            <a:r>
              <a:rPr lang="de-DE" dirty="0"/>
              <a:t> führt: den aufgetauchten Problemen währenddessen:</a:t>
            </a:r>
          </a:p>
          <a:p>
            <a:pPr marL="285750" indent="-285750" algn="just">
              <a:lnSpc>
                <a:spcPct val="150000"/>
              </a:lnSpc>
              <a:spcAft>
                <a:spcPts val="6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Natürlich lief nicht alles reibungslos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es gab einige Herausforderungen, aus denen wir im Rückblick viel lernen konnten.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Zu Beginn hatten wir etwa eine zweiwöchige Verzögerung in der Planung, weil wir durch verschiedene Umstände nicht sofort als vollständiges Team aktiv waren.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Manche waren noch in anderen Projekten eingebunden oder durch Studium und Arbeit zeitlich eingeschränkt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was sich auch im weiteren Verlauf immer wieder bemerkbar machte.</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Ein Thema war auch die bereits erwähnte asynchrone Kommunikation: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Während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Finnley</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und ich an Spezifikation und Dokumentation arbeiteten, waren Leon und Olli parallel tief in der Entwicklung.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Informationen liefen dabei nicht immer über alle Mitglieder, was teilweise zu Fehlern in der Dokumentation, des Fortschritts und der Transparenz im Sinne aller führte.</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Was uns außerdem gefehlt hat, waren klar definierte Meilensteine.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Zwar hatten wir grobe Ziele, aber keine festen Deadlines oder Zwischenziele.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Stattdessen entwickelten wir das Projektbild eher nach und nach, indem wir gemeinsam visualisierten, wie das Endprodukt aussehen sollte.</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Ein weiterer Punkt war die fehlende Transparenz beim Fortschritt: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Es gab keine detaillierten Zeitpläne oder Aufgabenübersichten.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Rückblickend wäre hier ein sichtbares Planungstool wie ein Kanban-Board sinnvoll gewesen, um Verantwortlichkeiten und Status klarer darzustellen.</a:t>
            </a:r>
          </a:p>
          <a:p>
            <a:pPr marL="171450" indent="-171450" rtl="0">
              <a:buFont typeface="Arial" panose="020B0604020202020204" pitchFamily="34" charset="0"/>
              <a:buChar char="•"/>
            </a:pPr>
            <a:endParaRPr lang="de-DE" dirty="0"/>
          </a:p>
        </p:txBody>
      </p:sp>
      <p:sp>
        <p:nvSpPr>
          <p:cNvPr id="4" name="Foliennummernplatzhalter 3">
            <a:extLst>
              <a:ext uri="{FF2B5EF4-FFF2-40B4-BE49-F238E27FC236}">
                <a16:creationId xmlns:a16="http://schemas.microsoft.com/office/drawing/2014/main" id="{CFBA1533-CA27-AA78-BC79-2351B9FE740A}"/>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4272814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B30EF-466F-5118-B51D-344639C1A9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B9387D8-155F-CA1C-4054-7E9978862E4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D9D7443-AF11-34DD-DFB5-33E0BB1E251C}"/>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0CF484-5852-0768-6D69-D3D33A0A4F03}"/>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822666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7A28C-F037-507D-8539-06692F4820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9190624-30DF-926A-DCF7-5701B49B5E2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B7BA582-A7BC-C74E-3125-B262CA22BBEC}"/>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095F26A-A93C-A34E-BD81-B6661851953E}"/>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3405149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r>
              <a:rPr lang="de-DE" sz="1800" dirty="0">
                <a:effectLst/>
                <a:latin typeface="Aptos" panose="020B0004020202020204" pitchFamily="34" charset="0"/>
                <a:ea typeface="Aptos" panose="020B0004020202020204" pitchFamily="34" charset="0"/>
                <a:cs typeface="Times New Roman" panose="02020603050405020304" pitchFamily="18" charset="0"/>
              </a:rPr>
              <a:t>Was nehmen wir aus dem Projekt mit? Ganz klar: </a:t>
            </a:r>
            <a:endParaRPr lang="de-DE" dirty="0"/>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310144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„Bevor wir inhaltlich einsteigen, ein kurzer Überblick über den Aufbau unserer Präsentation und wer welchen Teil übernommen hat:</a:t>
            </a:r>
          </a:p>
          <a:p>
            <a:pPr marL="285750" indent="-285750" algn="just">
              <a:lnSpc>
                <a:spcPct val="150000"/>
              </a:lnSpc>
              <a:spcAft>
                <a:spcPts val="6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Ich beginne mit dem Ursprung unseres Projekts und einem Blick auf existierende Konkurrenzsysteme.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Danach folgt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Finnley</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der euch unsere Spezifikation vorstellt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also welche Anforderungen wir definiert und wie wir den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Scope</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abgegrenzt haben.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Anschließend übernehme ich wieder und gebe euch einen Einblick in unsere Projektorganisation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also wie wir als Team gearbeitet haben, welche Tools wir verwendet haben und welche Herausforderungen es dabei gab.</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Danach übernimmt Leon und zeigt euch das Design sowie die Userführung unseres Kochbuchs,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bevor Olli die technischen Details kurz erklärt.</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Im Anschluss stellen Leon und Olli gemeinsam den Code vor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inklusive einer kurzen Demo des aktuellen Ist-Zustands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und einem Ausblick zu Themen wie Security und Datenschutz.</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Zum Abschluss fasse ich dann unter dem Punkt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Lessons</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Learned</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unsere wichtigsten Erfahrungen aus dem Projektverlauf zusammen. </a:t>
            </a:r>
          </a:p>
          <a:p>
            <a:pPr marL="285750" indent="-285750" algn="just">
              <a:lnSpc>
                <a:spcPct val="150000"/>
              </a:lnSpc>
              <a:spcAft>
                <a:spcPts val="6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Das Fazit am Ende kommt dann von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Finnley</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indent="-342900" rtl="0">
              <a:buFont typeface="Arial" panose="020B0604020202020204" pitchFamily="34" charset="0"/>
              <a:buChar char="•"/>
            </a:pPr>
            <a:endParaRPr lang="de-DE" dirty="0"/>
          </a:p>
          <a:p>
            <a:pPr marL="0" indent="0" rtl="0">
              <a:buFont typeface="Arial" panose="020B0604020202020204" pitchFamily="34" charset="0"/>
              <a:buNone/>
            </a:pPr>
            <a:r>
              <a:rPr lang="de-DE" dirty="0"/>
              <a:t>Übersicht wer was macht:</a:t>
            </a:r>
          </a:p>
          <a:p>
            <a:pPr marL="342900" indent="-342900" rtl="0">
              <a:buFont typeface="+mj-lt"/>
              <a:buAutoNum type="arabicPeriod"/>
            </a:pPr>
            <a:r>
              <a:rPr lang="de-DE" dirty="0"/>
              <a:t>Ursprung und Konkurrenzsysteme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Technische Details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a:t>
            </a:r>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r>
              <a:rPr lang="de-DE" dirty="0"/>
              <a:t> (Max)</a:t>
            </a:r>
          </a:p>
          <a:p>
            <a:pPr marL="342900" indent="-342900">
              <a:buFont typeface="+mj-lt"/>
              <a:buAutoNum type="arabicPeriod"/>
            </a:pPr>
            <a:r>
              <a:rPr lang="de-DE" dirty="0"/>
              <a:t>Fazit (</a:t>
            </a:r>
            <a:r>
              <a:rPr lang="de-DE" dirty="0" err="1"/>
              <a:t>Finnley</a:t>
            </a:r>
            <a:r>
              <a:rPr lang="de-DE" dirty="0"/>
              <a:t>)</a:t>
            </a:r>
          </a:p>
          <a:p>
            <a:pPr rtl="0"/>
            <a:endParaRPr lang="de-DE" dirty="0"/>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Zeitmanagement ist ein Schlüsselfaktor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besonders, wenn mehrere Verpflichtungen gleichzeitig laufen.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Gerade in Kombination mit unregelmäßiger Kommunikation kann das Projekte verzögern oder unnötig verkomplizieren.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Ein wichtiges Learning war für uns auch der Einsatz von GitHub als zentrales Tool zur Code- und Dokumentenverwaltung.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Auch wenn der Einstieg etwas holprig war, hat es sich langfristig bewährt. E</a:t>
            </a:r>
          </a:p>
          <a:p>
            <a:pPr marL="285750" lvl="0" indent="-285750" algn="just">
              <a:lnSpc>
                <a:spcPct val="150000"/>
              </a:lnSpc>
              <a:spcAft>
                <a:spcPts val="600"/>
              </a:spcAft>
              <a:buFont typeface="Arial" panose="020B0604020202020204" pitchFamily="34" charset="0"/>
              <a:buChar char="•"/>
            </a:pP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benso</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war die Arbeit mit Java DTOs ein interessanter technischer Aspekt, der uns half, die Backend-Struktur sauber und nachvollziehbar zu gestalten.</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Die Spezifikation wurde mit der Zeit immer detailreicher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was definitiv zu mehr Klarheit beigetragen hat, manchmal jedoch auch unübersichtliche Stellen offen lies die wiederum erst ausgearbeitet werden mussten.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Allerdings haben wir auch gelernt, dass es wichtig ist, Vorstellungen frühzeitig abzugleichen.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Nicht jeder versteht z. B. ein </a:t>
            </a:r>
            <a:r>
              <a:rPr lang="de-DE" sz="1800" kern="100" dirty="0">
                <a:effectLst/>
                <a:latin typeface="Aptos" panose="020B0004020202020204" pitchFamily="34" charset="0"/>
                <a:ea typeface="Aptos" panose="020B0004020202020204" pitchFamily="34" charset="0"/>
                <a:cs typeface="Aptos" panose="020B0004020202020204" pitchFamily="34" charset="0"/>
              </a:rPr>
              <a: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digitales Kochbuch</a:t>
            </a:r>
            <a:r>
              <a:rPr lang="de-DE" sz="1800" kern="100" dirty="0">
                <a:effectLst/>
                <a:latin typeface="Aptos" panose="020B0004020202020204" pitchFamily="34" charset="0"/>
                <a:ea typeface="Aptos" panose="020B0004020202020204" pitchFamily="34" charset="0"/>
                <a:cs typeface="Aptos" panose="020B0004020202020204" pitchFamily="34" charset="0"/>
              </a:rPr>
              <a: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auf dieselbe Weise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Aptos" panose="020B0004020202020204" pitchFamily="34" charset="0"/>
              </a:rPr>
              <a: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daher ist Kommunikation auf inhaltlicher Ebene genauso entscheidend wie auf technischer.</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Und abschließend: Planung ist gut, aber Anpassungsfähigkeit ist genauso wichtig.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Unser Projekt hat sich über die Zeit entwickelt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und wir mussten flexibel auf Veränderungen reagieren.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Dieses Maß an Reaktion und Improvisation hat sich am Ende als wertvoll herausgestellt.</a:t>
            </a:r>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20</a:t>
            </a:fld>
            <a:endParaRPr lang="de-DE"/>
          </a:p>
        </p:txBody>
      </p:sp>
    </p:spTree>
    <p:extLst>
      <p:ext uri="{BB962C8B-B14F-4D97-AF65-F5344CB8AC3E}">
        <p14:creationId xmlns:p14="http://schemas.microsoft.com/office/powerpoint/2010/main" val="1245583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r>
              <a:rPr lang="de-DE" dirty="0"/>
              <a:t>Abschließend kann man sowas sagen wie:</a:t>
            </a:r>
          </a:p>
          <a:p>
            <a:pPr rtl="0"/>
            <a:endParaRPr lang="de-DE" dirty="0"/>
          </a:p>
          <a:p>
            <a:pPr rtl="0"/>
            <a:r>
              <a:rPr lang="de-DE" dirty="0"/>
              <a:t>In diesem Projekt sollte es um eine Fallstudie im Software-Engineering Prozess gehen, jedoch spielten hier viele uns bereits durch das Studium bekannte Felder Hand in Hand zusammen.</a:t>
            </a:r>
          </a:p>
          <a:p>
            <a:pPr rtl="0"/>
            <a:r>
              <a:rPr lang="de-DE" dirty="0"/>
              <a:t>So hatten wir nicht alleine mit dem SE </a:t>
            </a:r>
            <a:r>
              <a:rPr lang="de-DE" dirty="0" err="1"/>
              <a:t>part</a:t>
            </a:r>
            <a:r>
              <a:rPr lang="de-DE" dirty="0"/>
              <a:t> zu kämpfen, sondern brauchten vorher ein gewisses bisschen </a:t>
            </a:r>
            <a:r>
              <a:rPr lang="de-DE" dirty="0" err="1"/>
              <a:t>Requirements</a:t>
            </a:r>
            <a:r>
              <a:rPr lang="de-DE" dirty="0"/>
              <a:t> Engineering und im nachhinein hätte uns ein wenig QS bestimmt auch einiges an Arbeit abgenommen.</a:t>
            </a:r>
          </a:p>
          <a:p>
            <a:pPr rtl="0"/>
            <a:r>
              <a:rPr lang="de-DE" dirty="0"/>
              <a:t>Wir hatten alle ein vernünftiges Learning mit dem Projekt und hoffen, euch vernünftigen Einblick in unseren Schaffensprozess gegeben haben </a:t>
            </a:r>
            <a:r>
              <a:rPr lang="de-DE"/>
              <a:t>zu können.</a:t>
            </a:r>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30</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285750"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Wie kam es zur Idee eines digitalen Kochbuchs? </a:t>
            </a:r>
          </a:p>
          <a:p>
            <a:pPr marL="285750"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Tatsächlich sind Rezeptdatenbanken im Netz allgegenwärtig. </a:t>
            </a:r>
          </a:p>
          <a:p>
            <a:pPr marL="285750"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Viele davon haben sich im Laufe der Zeit stark weiterentwickelt </a:t>
            </a:r>
          </a:p>
          <a:p>
            <a:pPr marL="742950" lvl="1"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 von reinen Rezeptsammlungen hin zu </a:t>
            </a:r>
          </a:p>
          <a:p>
            <a:pPr marL="742950" lvl="1"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ganzen Plattformen mit Community-Funktionen, </a:t>
            </a:r>
          </a:p>
          <a:p>
            <a:pPr marL="742950" lvl="1"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redaktionellen Inhalten, </a:t>
            </a:r>
          </a:p>
          <a:p>
            <a:pPr marL="742950" lvl="1"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Videos, </a:t>
            </a:r>
          </a:p>
          <a:p>
            <a:pPr marL="742950" lvl="1"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Werbung</a:t>
            </a:r>
          </a:p>
          <a:p>
            <a:pPr marL="742950" lvl="1"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und oft auch einem gewissen kommerziellen Hintergrund.</a:t>
            </a:r>
          </a:p>
          <a:p>
            <a:pPr marL="285750" lvl="0" indent="-285750" rtl="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Als direkte Beispiele haben wir uns vor allem chefkoch.de und lecker.de genauer angesehen. </a:t>
            </a:r>
            <a:endParaRPr lang="de-DE" dirty="0"/>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31</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32</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Diese Seiten bieten nicht nur umfassende Rezeptdatenbanken, sondern auch redaktionelle Beiträge, Kochvideos, saisonale Empfehlungen und Community-Bereiche. </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Auch die Integration mit Supermärkten oder Kochboxen ist dort inzwischen gängig.</a:t>
            </a:r>
          </a:p>
          <a:p>
            <a:pPr marL="28575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Unser Ansatz war bewusst ein anderer: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Wir wollten ein digitales Kochbuch schaffen, das sich ganz auf das Wesentliche konzentriert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nämlich das Anlegen, Bearbeiten und Verwalten von Rezepten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ohne Werbung, ohne Community, ohne Overhead.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Minimalistisch in der Optik, intuitiv in der Bedienung, funktional im Aufbau. </a:t>
            </a:r>
          </a:p>
          <a:p>
            <a:pPr marL="285750" lvl="0"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Unser Zielpublikum sollen Menschen sein, die einfach nur ihre Lieblingsrezepte an einem Ort sammeln und verwalten möchten </a:t>
            </a:r>
          </a:p>
          <a:p>
            <a:pPr marL="742950" lvl="1" indent="-285750" algn="just">
              <a:lnSpc>
                <a:spcPct val="150000"/>
              </a:lnSpc>
              <a:spcAft>
                <a:spcPts val="6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ohne sich durch überladene Oberflächen oder Pop-ups klicken zu müssen.</a:t>
            </a:r>
          </a:p>
          <a:p>
            <a:pPr marL="742950" lvl="1" indent="-285750" algn="just">
              <a:lnSpc>
                <a:spcPct val="150000"/>
              </a:lnSpc>
              <a:spcAft>
                <a:spcPts val="6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Dabei war uns besonders wichtig: Keine Ablenkung.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Keine redaktionellen Inhalte.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Kein kommerzieller Fokus.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Nur die Kernfunktionen </a:t>
            </a:r>
          </a:p>
          <a:p>
            <a:pPr marL="742950" lvl="1"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 aber dafür durchdacht, schlank und klar strukturiert. </a:t>
            </a:r>
          </a:p>
          <a:p>
            <a:pPr marL="742950" lvl="1" indent="-285750">
              <a:buFont typeface="Arial" panose="020B0604020202020204" pitchFamily="34" charset="0"/>
              <a:buChar char="•"/>
            </a:pPr>
            <a:endParaRPr lang="de-DE" sz="1800" dirty="0">
              <a:effectLst/>
              <a:latin typeface="Aptos" panose="020B0004020202020204" pitchFamily="34" charset="0"/>
              <a:ea typeface="Aptos" panose="020B0004020202020204" pitchFamily="34" charset="0"/>
              <a:cs typeface="Times New Roman" panose="02020603050405020304" pitchFamily="18" charset="0"/>
            </a:endParaRPr>
          </a:p>
          <a:p>
            <a:pPr marL="285750" lvl="0" indent="-285750">
              <a:buFont typeface="Arial" panose="020B0604020202020204" pitchFamily="34" charset="0"/>
              <a:buChar char="•"/>
            </a:pPr>
            <a:r>
              <a:rPr lang="de-DE" sz="1800" dirty="0">
                <a:effectLst/>
                <a:latin typeface="Aptos" panose="020B0004020202020204" pitchFamily="34" charset="0"/>
                <a:ea typeface="Aptos" panose="020B0004020202020204" pitchFamily="34" charset="0"/>
                <a:cs typeface="Times New Roman" panose="02020603050405020304" pitchFamily="18" charset="0"/>
              </a:rPr>
              <a:t>Man könnte sagen: ein Kochbuch von Studies – für Leute, die Kochen einfach und pragmatisch lieben.</a:t>
            </a:r>
            <a:endParaRPr lang="de-DE" dirty="0"/>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marL="171450" indent="-171450">
              <a:buFont typeface="Arial" panose="020B0604020202020204" pitchFamily="34" charset="0"/>
              <a:buChar char="•"/>
            </a:pPr>
            <a:r>
              <a:rPr lang="de-DE" dirty="0"/>
              <a:t>Bei der Spezifikation war es uns wichtig, eine klare </a:t>
            </a:r>
            <a:r>
              <a:rPr lang="de-DE" b="1" dirty="0"/>
              <a:t>Abgrenzung</a:t>
            </a:r>
            <a:r>
              <a:rPr lang="de-DE" dirty="0"/>
              <a:t> zu treffen </a:t>
            </a:r>
          </a:p>
          <a:p>
            <a:pPr marL="628650" lvl="1" indent="-171450">
              <a:buFont typeface="Arial" panose="020B0604020202020204" pitchFamily="34" charset="0"/>
              <a:buChar char="•"/>
            </a:pPr>
            <a:r>
              <a:rPr lang="de-DE" dirty="0"/>
              <a:t>– sowohl was den </a:t>
            </a:r>
            <a:r>
              <a:rPr lang="de-DE" b="1" dirty="0"/>
              <a:t>aktuellen Funktionsumfang</a:t>
            </a:r>
            <a:r>
              <a:rPr lang="de-DE" dirty="0"/>
              <a:t>, </a:t>
            </a:r>
          </a:p>
          <a:p>
            <a:pPr marL="628650" lvl="1" indent="-171450">
              <a:buFont typeface="Arial" panose="020B0604020202020204" pitchFamily="34" charset="0"/>
              <a:buChar char="•"/>
            </a:pPr>
            <a:r>
              <a:rPr lang="de-DE" dirty="0"/>
              <a:t>als auch mögliche </a:t>
            </a:r>
            <a:r>
              <a:rPr lang="de-DE" b="1" dirty="0"/>
              <a:t>zukünftige Erweiterungen</a:t>
            </a:r>
            <a:r>
              <a:rPr lang="de-DE" dirty="0"/>
              <a:t> betrifft.</a:t>
            </a:r>
          </a:p>
          <a:p>
            <a:pPr marL="171450" indent="-171450">
              <a:buFont typeface="Arial" panose="020B0604020202020204" pitchFamily="34" charset="0"/>
              <a:buChar char="•"/>
            </a:pPr>
            <a:r>
              <a:rPr lang="de-DE" dirty="0"/>
              <a:t>Einige Funktionen wie </a:t>
            </a:r>
          </a:p>
          <a:p>
            <a:pPr marL="628650" lvl="1" indent="-171450">
              <a:buFont typeface="Arial" panose="020B0604020202020204" pitchFamily="34" charset="0"/>
              <a:buChar char="•"/>
            </a:pPr>
            <a:r>
              <a:rPr lang="de-DE" b="1" dirty="0"/>
              <a:t>Blogs</a:t>
            </a:r>
            <a:r>
              <a:rPr lang="de-DE" dirty="0"/>
              <a:t>, </a:t>
            </a:r>
          </a:p>
          <a:p>
            <a:pPr marL="628650" lvl="1" indent="-171450">
              <a:buFont typeface="Arial" panose="020B0604020202020204" pitchFamily="34" charset="0"/>
              <a:buChar char="•"/>
            </a:pPr>
            <a:r>
              <a:rPr lang="de-DE" b="1" dirty="0"/>
              <a:t>Newsletter</a:t>
            </a:r>
            <a:r>
              <a:rPr lang="de-DE" dirty="0"/>
              <a:t> </a:t>
            </a:r>
          </a:p>
          <a:p>
            <a:pPr marL="628650" lvl="1" indent="-171450">
              <a:buFont typeface="Arial" panose="020B0604020202020204" pitchFamily="34" charset="0"/>
              <a:buChar char="•"/>
            </a:pPr>
            <a:r>
              <a:rPr lang="de-DE" dirty="0"/>
              <a:t>oder </a:t>
            </a:r>
            <a:r>
              <a:rPr lang="de-DE" b="1" dirty="0"/>
              <a:t>Marketing-Anbindungen</a:t>
            </a:r>
            <a:r>
              <a:rPr lang="de-DE" dirty="0"/>
              <a:t> haben wir </a:t>
            </a:r>
            <a:r>
              <a:rPr lang="de-DE" b="1" dirty="0"/>
              <a:t>bewusst komplett ausgeschlossen</a:t>
            </a:r>
            <a:r>
              <a:rPr lang="de-DE" dirty="0"/>
              <a:t>, </a:t>
            </a:r>
          </a:p>
          <a:p>
            <a:pPr marL="1085850" lvl="2" indent="-171450">
              <a:buFont typeface="Arial" panose="020B0604020202020204" pitchFamily="34" charset="0"/>
              <a:buChar char="•"/>
            </a:pPr>
            <a:r>
              <a:rPr lang="de-DE" dirty="0"/>
              <a:t>weil sie weder zu unserem Nutzungskontext passen noch den Fokus unseres Projekts unterstützen.</a:t>
            </a:r>
          </a:p>
          <a:p>
            <a:pPr marL="171450" indent="-171450">
              <a:buFont typeface="Arial" panose="020B0604020202020204" pitchFamily="34" charset="0"/>
              <a:buChar char="•"/>
            </a:pPr>
            <a:r>
              <a:rPr lang="de-DE" dirty="0"/>
              <a:t>Anderes haben wir dagegen eher </a:t>
            </a:r>
            <a:r>
              <a:rPr lang="de-DE" b="1" dirty="0"/>
              <a:t>temporär abgegrenzt</a:t>
            </a:r>
            <a:r>
              <a:rPr lang="de-DE" dirty="0"/>
              <a:t>: </a:t>
            </a:r>
          </a:p>
          <a:p>
            <a:pPr marL="628650" lvl="1" indent="-171450">
              <a:buFont typeface="Arial" panose="020B0604020202020204" pitchFamily="34" charset="0"/>
              <a:buChar char="•"/>
            </a:pPr>
            <a:r>
              <a:rPr lang="de-DE" dirty="0"/>
              <a:t>Zum Beispiel die </a:t>
            </a:r>
            <a:r>
              <a:rPr lang="de-DE" b="1" dirty="0"/>
              <a:t>Userregistrierung und -anmeldung</a:t>
            </a:r>
            <a:r>
              <a:rPr lang="de-DE" dirty="0"/>
              <a:t>. </a:t>
            </a:r>
          </a:p>
          <a:p>
            <a:pPr marL="628650" lvl="1" indent="-171450">
              <a:buFont typeface="Arial" panose="020B0604020202020204" pitchFamily="34" charset="0"/>
              <a:buChar char="•"/>
            </a:pPr>
            <a:r>
              <a:rPr lang="de-DE" dirty="0"/>
              <a:t>Das ist eine Funktion, die kommen wird, aber für die ersten funktionalen unserer Anwendung nicht notwendig war. </a:t>
            </a:r>
          </a:p>
          <a:p>
            <a:pPr marL="171450" lvl="0" indent="-171450">
              <a:buFont typeface="Arial" panose="020B0604020202020204" pitchFamily="34" charset="0"/>
              <a:buChar char="•"/>
            </a:pPr>
            <a:r>
              <a:rPr lang="de-DE" dirty="0"/>
              <a:t>Unser Ziel war zunächst, das </a:t>
            </a:r>
            <a:r>
              <a:rPr lang="de-DE" b="1" dirty="0"/>
              <a:t>Grundgerüst der Plattform</a:t>
            </a:r>
            <a:r>
              <a:rPr lang="de-DE" dirty="0"/>
              <a:t> – also eine funktionale Rezeptverwaltung – stabil umzusetzen.</a:t>
            </a:r>
          </a:p>
          <a:p>
            <a:pPr marL="628650" lvl="1" indent="-171450">
              <a:buFont typeface="Arial" panose="020B0604020202020204" pitchFamily="34" charset="0"/>
              <a:buChar char="•"/>
            </a:pPr>
            <a:r>
              <a:rPr lang="de-DE" dirty="0"/>
              <a:t>Die Userregistrierung und –</a:t>
            </a:r>
            <a:r>
              <a:rPr lang="de-DE" dirty="0" err="1"/>
              <a:t>anmeldung</a:t>
            </a:r>
            <a:r>
              <a:rPr lang="de-DE" dirty="0"/>
              <a:t> ist also auf unserer </a:t>
            </a:r>
            <a:r>
              <a:rPr lang="de-DE" dirty="0" err="1"/>
              <a:t>To</a:t>
            </a:r>
            <a:r>
              <a:rPr lang="de-DE" dirty="0"/>
              <a:t>-Do, jedoch konnten wir das Thema fürs erste noch nicht ohne Grundfunktionale Seite umsetzen.</a:t>
            </a:r>
          </a:p>
          <a:p>
            <a:pPr marL="628650" lvl="1"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Auch die Idee einer </a:t>
            </a:r>
            <a:r>
              <a:rPr lang="de-DE" b="1" dirty="0"/>
              <a:t>KI-Anbindung für Rezeptvorschläge</a:t>
            </a:r>
            <a:r>
              <a:rPr lang="de-DE" dirty="0"/>
              <a:t> stand zu Beginn im Raum, wurde aber im Rahmen dieser ersten Ausbaustufe bewusst </a:t>
            </a:r>
            <a:r>
              <a:rPr lang="de-DE" b="1" dirty="0"/>
              <a:t>nicht umgesetzt</a:t>
            </a:r>
            <a:r>
              <a:rPr lang="de-DE" dirty="0"/>
              <a:t>. </a:t>
            </a:r>
          </a:p>
          <a:p>
            <a:pPr marL="628650" lvl="1" indent="-171450">
              <a:buFont typeface="Arial" panose="020B0604020202020204" pitchFamily="34" charset="0"/>
              <a:buChar char="•"/>
            </a:pPr>
            <a:r>
              <a:rPr lang="de-DE" dirty="0"/>
              <a:t>Es bleibt ein interessantes Konzept für eine spätere Erweiterung.</a:t>
            </a:r>
          </a:p>
          <a:p>
            <a:pPr marL="171450" indent="-171450">
              <a:buFont typeface="Arial" panose="020B0604020202020204" pitchFamily="34" charset="0"/>
              <a:buChar char="•"/>
            </a:pPr>
            <a:r>
              <a:rPr lang="de-DE" dirty="0"/>
              <a:t>Unser definierter </a:t>
            </a:r>
            <a:r>
              <a:rPr lang="de-DE" b="1" dirty="0" err="1"/>
              <a:t>Scope</a:t>
            </a:r>
            <a:r>
              <a:rPr lang="de-DE" dirty="0"/>
              <a:t> war also ganz klar auf das, was wir als </a:t>
            </a:r>
            <a:r>
              <a:rPr lang="de-DE" b="1" dirty="0"/>
              <a:t>‚Tier 1‘ unserer Entwicklung</a:t>
            </a:r>
            <a:r>
              <a:rPr lang="de-DE" dirty="0"/>
              <a:t> bezeichnen würden:</a:t>
            </a:r>
          </a:p>
          <a:p>
            <a:pPr marL="628650" lvl="1" indent="-171450">
              <a:buFont typeface="Arial" panose="020B0604020202020204" pitchFamily="34" charset="0"/>
              <a:buChar char="•"/>
            </a:pPr>
            <a:r>
              <a:rPr lang="de-DE" dirty="0"/>
              <a:t>Ein funktionierendes </a:t>
            </a:r>
            <a:r>
              <a:rPr lang="de-DE" b="1" dirty="0"/>
              <a:t>Frontend mit einfacher Nutzerführung</a:t>
            </a:r>
            <a:r>
              <a:rPr lang="de-DE" dirty="0"/>
              <a:t>,</a:t>
            </a:r>
          </a:p>
          <a:p>
            <a:pPr marL="628650" lvl="1" indent="-171450">
              <a:buFont typeface="Arial" panose="020B0604020202020204" pitchFamily="34" charset="0"/>
              <a:buChar char="•"/>
            </a:pPr>
            <a:r>
              <a:rPr lang="de-DE" dirty="0"/>
              <a:t>Eine robuste </a:t>
            </a:r>
            <a:r>
              <a:rPr lang="de-DE" b="1" dirty="0"/>
              <a:t>Datenbankanbindung</a:t>
            </a:r>
            <a:r>
              <a:rPr lang="de-DE" dirty="0"/>
              <a:t>,</a:t>
            </a:r>
          </a:p>
          <a:p>
            <a:pPr marL="628650" lvl="1" indent="-171450">
              <a:buFont typeface="Arial" panose="020B0604020202020204" pitchFamily="34" charset="0"/>
              <a:buChar char="•"/>
            </a:pPr>
            <a:r>
              <a:rPr lang="de-DE" dirty="0"/>
              <a:t>Und die vollständige Umsetzung der grundlegenden </a:t>
            </a:r>
            <a:r>
              <a:rPr lang="de-DE" b="1" dirty="0"/>
              <a:t>CRUD-Funktionen</a:t>
            </a:r>
            <a:r>
              <a:rPr lang="de-DE" dirty="0"/>
              <a:t> </a:t>
            </a:r>
          </a:p>
          <a:p>
            <a:pPr marL="1085850" lvl="2" indent="-171450">
              <a:buFont typeface="Arial" panose="020B0604020202020204" pitchFamily="34" charset="0"/>
              <a:buChar char="•"/>
            </a:pPr>
            <a:r>
              <a:rPr lang="de-DE" dirty="0"/>
              <a:t>– also Rezepte anlegen, bearbeiten, löschen und anzeigen.</a:t>
            </a:r>
          </a:p>
          <a:p>
            <a:pPr marL="1085850" lvl="2" indent="-171450">
              <a:buFont typeface="Arial" panose="020B0604020202020204" pitchFamily="34" charset="0"/>
              <a:buChar char="•"/>
            </a:pPr>
            <a:endParaRPr lang="de-DE" dirty="0"/>
          </a:p>
          <a:p>
            <a:pPr marL="171450" indent="-171450">
              <a:buFont typeface="Arial" panose="020B0604020202020204" pitchFamily="34" charset="0"/>
              <a:buChar char="•"/>
            </a:pPr>
            <a:r>
              <a:rPr lang="de-DE" dirty="0"/>
              <a:t>Dieses funktionale Fundament war für uns der logische erste Schritt, auf dem in Zukunft aufgebaut werden kann.</a:t>
            </a:r>
          </a:p>
          <a:p>
            <a:pPr marL="171450" indent="-171450" rtl="0">
              <a:buFont typeface="Arial" panose="020B0604020202020204" pitchFamily="34" charset="0"/>
              <a:buChar char="•"/>
            </a:pPr>
            <a:endParaRPr lang="de-DE" dirty="0"/>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 GitHub Konfiguration</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7723953" y="1263053"/>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9556138" y="3306117"/>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8ADC-7245-2C77-5B49-DA2620B832C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BDD243FC-7F51-967B-7DED-657F832A69C5}"/>
              </a:ext>
            </a:extLst>
          </p:cNvPr>
          <p:cNvSpPr>
            <a:spLocks noGrp="1"/>
          </p:cNvSpPr>
          <p:nvPr>
            <p:ph type="title"/>
          </p:nvPr>
        </p:nvSpPr>
        <p:spPr/>
        <p:txBody>
          <a:bodyPr rtlCol="0"/>
          <a:lstStyle/>
          <a:p>
            <a:pPr rtl="0"/>
            <a:r>
              <a:rPr lang="de-DE" dirty="0"/>
              <a:t>Probleme in der Projektorganisation</a:t>
            </a:r>
          </a:p>
        </p:txBody>
      </p:sp>
      <p:sp>
        <p:nvSpPr>
          <p:cNvPr id="10" name="Textplatzhalter 9">
            <a:extLst>
              <a:ext uri="{FF2B5EF4-FFF2-40B4-BE49-F238E27FC236}">
                <a16:creationId xmlns:a16="http://schemas.microsoft.com/office/drawing/2014/main" id="{B68299B5-4C42-4F56-BEA6-FB080FAE0E89}"/>
              </a:ext>
            </a:extLst>
          </p:cNvPr>
          <p:cNvSpPr>
            <a:spLocks noGrp="1"/>
          </p:cNvSpPr>
          <p:nvPr>
            <p:ph type="body" sz="quarter" idx="13"/>
          </p:nvPr>
        </p:nvSpPr>
        <p:spPr/>
        <p:txBody>
          <a:bodyPr rtlCol="0"/>
          <a:lstStyle/>
          <a:p>
            <a:pPr rtl="0"/>
            <a:r>
              <a:rPr lang="de-DE" dirty="0"/>
              <a:t>Unterschiedliche zeitliche Verfügbarkeiten</a:t>
            </a:r>
          </a:p>
          <a:p>
            <a:pPr rtl="0"/>
            <a:r>
              <a:rPr lang="de-DE" dirty="0"/>
              <a:t>Verzögerungen durch asynchrone Kommunikation</a:t>
            </a:r>
          </a:p>
          <a:p>
            <a:r>
              <a:rPr lang="de-DE" dirty="0"/>
              <a:t>Aufgaben blieben anfangs teilweise offen</a:t>
            </a:r>
          </a:p>
          <a:p>
            <a:pPr rtl="0"/>
            <a:r>
              <a:rPr lang="de-DE" dirty="0"/>
              <a:t>Nutzung neuer Tools</a:t>
            </a:r>
          </a:p>
          <a:p>
            <a:pPr rtl="0"/>
            <a:r>
              <a:rPr lang="de-DE" dirty="0"/>
              <a:t>Kollisionen mit anderen Projekten/Arbeit</a:t>
            </a:r>
          </a:p>
          <a:p>
            <a:pPr rtl="0"/>
            <a:r>
              <a:rPr lang="de-DE" dirty="0"/>
              <a:t>Meilensteine/Deadlines nicht konkret gesetzt</a:t>
            </a:r>
          </a:p>
          <a:p>
            <a:pPr rtl="0"/>
            <a:r>
              <a:rPr lang="de-DE" dirty="0"/>
              <a:t>Mangelnde Übersicht von Fortschritt</a:t>
            </a:r>
          </a:p>
        </p:txBody>
      </p:sp>
      <p:sp>
        <p:nvSpPr>
          <p:cNvPr id="2" name="Foliennummernplatzhalter 1">
            <a:extLst>
              <a:ext uri="{FF2B5EF4-FFF2-40B4-BE49-F238E27FC236}">
                <a16:creationId xmlns:a16="http://schemas.microsoft.com/office/drawing/2014/main" id="{F9D47144-4010-C369-4E5A-4BAC71668668}"/>
              </a:ext>
            </a:extLst>
          </p:cNvPr>
          <p:cNvSpPr>
            <a:spLocks noGrp="1"/>
          </p:cNvSpPr>
          <p:nvPr>
            <p:ph type="sldNum" sz="quarter" idx="12"/>
          </p:nvPr>
        </p:nvSpPr>
        <p:spPr/>
        <p:txBody>
          <a:bodyPr rtlCol="0"/>
          <a:lstStyle/>
          <a:p>
            <a:pPr rtl="0"/>
            <a:fld id="{C263D6C4-4840-40CC-AC84-17E24B3B7BDE}" type="slidenum">
              <a:rPr lang="de-DE" smtClean="0"/>
              <a:pPr rtl="0"/>
              <a:t>14</a:t>
            </a:fld>
            <a:endParaRPr lang="de-DE" dirty="0"/>
          </a:p>
        </p:txBody>
      </p:sp>
    </p:spTree>
    <p:extLst>
      <p:ext uri="{BB962C8B-B14F-4D97-AF65-F5344CB8AC3E}">
        <p14:creationId xmlns:p14="http://schemas.microsoft.com/office/powerpoint/2010/main" val="284287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 und Userführung</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dirty="0"/>
              <a:t>Vorschau</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Technische Details</a:t>
            </a:r>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FB784-55B3-6329-70D0-C5C1DD8CF045}"/>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58FB886C-3761-DCB3-FB69-01039A561ED2}"/>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B98C44E6-6EAA-E060-5C53-6A5DB2EB789A}"/>
              </a:ext>
            </a:extLst>
          </p:cNvPr>
          <p:cNvSpPr>
            <a:spLocks noGrp="1"/>
          </p:cNvSpPr>
          <p:nvPr>
            <p:ph type="body" idx="1"/>
          </p:nvPr>
        </p:nvSpPr>
        <p:spPr/>
        <p:txBody>
          <a:bodyPr rtlCol="0">
            <a:normAutofit/>
          </a:bodyPr>
          <a:lstStyle/>
          <a:p>
            <a:pPr rtl="0"/>
            <a:r>
              <a:rPr lang="de-DE" dirty="0"/>
              <a:t>Ist-Zustand Live-Demo</a:t>
            </a:r>
          </a:p>
        </p:txBody>
      </p:sp>
      <p:sp>
        <p:nvSpPr>
          <p:cNvPr id="2" name="Foliennummernplatzhalter 1">
            <a:extLst>
              <a:ext uri="{FF2B5EF4-FFF2-40B4-BE49-F238E27FC236}">
                <a16:creationId xmlns:a16="http://schemas.microsoft.com/office/drawing/2014/main" id="{3D53EB4F-B6C5-C6D0-2759-D3B2DF769E84}"/>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12786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0C38E-CC59-1819-C035-5BB73441064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95C1DBA-3DA5-ACE2-1829-17C1E16EA366}"/>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D2013B57-5243-D925-7CE0-04C7D86737C5}"/>
              </a:ext>
            </a:extLst>
          </p:cNvPr>
          <p:cNvSpPr>
            <a:spLocks noGrp="1"/>
          </p:cNvSpPr>
          <p:nvPr>
            <p:ph type="body" idx="1"/>
          </p:nvPr>
        </p:nvSpPr>
        <p:spPr/>
        <p:txBody>
          <a:bodyPr rtlCol="0"/>
          <a:lstStyle/>
          <a:p>
            <a:pPr rtl="0"/>
            <a:r>
              <a:rPr lang="de-DE" dirty="0"/>
              <a:t>Ausblick (Security / Datenschutz)</a:t>
            </a:r>
          </a:p>
        </p:txBody>
      </p:sp>
      <p:sp>
        <p:nvSpPr>
          <p:cNvPr id="2" name="Foliennummernplatzhalter 1">
            <a:extLst>
              <a:ext uri="{FF2B5EF4-FFF2-40B4-BE49-F238E27FC236}">
                <a16:creationId xmlns:a16="http://schemas.microsoft.com/office/drawing/2014/main" id="{734E2AB1-33E0-75FC-969C-39DBEBD11CCA}"/>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Tree>
    <p:extLst>
      <p:ext uri="{BB962C8B-B14F-4D97-AF65-F5344CB8AC3E}">
        <p14:creationId xmlns:p14="http://schemas.microsoft.com/office/powerpoint/2010/main" val="12787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19</a:t>
            </a:fld>
            <a:endParaRPr lang="de-DE"/>
          </a:p>
        </p:txBody>
      </p:sp>
    </p:spTree>
    <p:extLst>
      <p:ext uri="{BB962C8B-B14F-4D97-AF65-F5344CB8AC3E}">
        <p14:creationId xmlns:p14="http://schemas.microsoft.com/office/powerpoint/2010/main" val="1595092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a:t>
            </a:r>
          </a:p>
          <a:p>
            <a:pPr marL="342900" indent="-342900" rtl="0">
              <a:buFont typeface="+mj-lt"/>
              <a:buAutoNum type="arabicPeriod"/>
            </a:pPr>
            <a:r>
              <a:rPr lang="de-DE" dirty="0"/>
              <a:t>Spezifikation </a:t>
            </a:r>
          </a:p>
          <a:p>
            <a:pPr marL="342900" indent="-342900">
              <a:buFont typeface="+mj-lt"/>
              <a:buAutoNum type="arabicPeriod"/>
            </a:pPr>
            <a:r>
              <a:rPr lang="de-DE" dirty="0"/>
              <a:t>Projektorganisation </a:t>
            </a:r>
          </a:p>
          <a:p>
            <a:pPr marL="342900" indent="-342900">
              <a:buFont typeface="+mj-lt"/>
              <a:buAutoNum type="arabicPeriod"/>
            </a:pPr>
            <a:r>
              <a:rPr lang="de-DE" dirty="0"/>
              <a:t>Design und Userführung</a:t>
            </a:r>
          </a:p>
          <a:p>
            <a:pPr marL="342900" indent="-342900" rtl="0">
              <a:buFont typeface="+mj-lt"/>
              <a:buAutoNum type="arabicPeriod"/>
            </a:pPr>
            <a:r>
              <a:rPr lang="de-DE" dirty="0"/>
              <a:t>Technische Details </a:t>
            </a:r>
          </a:p>
          <a:p>
            <a:pPr marL="342900" indent="-342900" rtl="0">
              <a:buFont typeface="+mj-lt"/>
              <a:buAutoNum type="arabicPeriod"/>
            </a:pPr>
            <a:r>
              <a:rPr lang="de-DE" dirty="0"/>
              <a:t>Code</a:t>
            </a:r>
          </a:p>
          <a:p>
            <a:pPr marL="800100" lvl="1" indent="-342900">
              <a:buFont typeface="+mj-lt"/>
              <a:buAutoNum type="arabicPeriod"/>
            </a:pPr>
            <a:r>
              <a:rPr lang="de-DE" dirty="0"/>
              <a:t>Ist-Zustand</a:t>
            </a:r>
          </a:p>
          <a:p>
            <a:pPr marL="800100" lvl="1" indent="-342900">
              <a:buFont typeface="+mj-lt"/>
              <a:buAutoNum type="arabicPeriod"/>
            </a:pPr>
            <a:r>
              <a:rPr lang="de-DE" dirty="0"/>
              <a:t>Ausblick (Security / Datenschutz)</a:t>
            </a:r>
          </a:p>
          <a:p>
            <a:pPr marL="342900" indent="-342900">
              <a:buFont typeface="+mj-lt"/>
              <a:buAutoNum type="arabicPeriod"/>
            </a:pPr>
            <a:r>
              <a:rPr lang="de-DE" dirty="0" err="1"/>
              <a:t>Lessons</a:t>
            </a:r>
            <a:r>
              <a:rPr lang="de-DE" dirty="0"/>
              <a:t> </a:t>
            </a:r>
            <a:r>
              <a:rPr lang="de-DE" dirty="0" err="1"/>
              <a:t>learned</a:t>
            </a:r>
            <a:endParaRPr lang="de-DE" dirty="0"/>
          </a:p>
          <a:p>
            <a:pPr marL="342900" indent="-342900">
              <a:buFont typeface="+mj-lt"/>
              <a:buAutoNum type="arabicPeriod"/>
            </a:pPr>
            <a:r>
              <a:rPr lang="de-DE" dirty="0"/>
              <a:t>Fazit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err="1"/>
              <a:t>Lessons</a:t>
            </a:r>
            <a:r>
              <a:rPr lang="de-DE" dirty="0"/>
              <a:t> </a:t>
            </a:r>
            <a:r>
              <a:rPr lang="de-DE" dirty="0" err="1"/>
              <a:t>learned</a:t>
            </a:r>
            <a:endParaRPr lang="de-DE" dirty="0"/>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Zeitmanagement </a:t>
            </a:r>
          </a:p>
          <a:p>
            <a:pPr rtl="0"/>
            <a:r>
              <a:rPr lang="de-DE" dirty="0"/>
              <a:t>Kommunikation </a:t>
            </a:r>
          </a:p>
          <a:p>
            <a:pPr rtl="0"/>
            <a:r>
              <a:rPr lang="de-DE" dirty="0"/>
              <a:t>Neues Tool</a:t>
            </a:r>
          </a:p>
          <a:p>
            <a:pPr lvl="1"/>
            <a:r>
              <a:rPr lang="de-DE" dirty="0"/>
              <a:t>Arbeit mit Versionsverwaltung</a:t>
            </a:r>
          </a:p>
          <a:p>
            <a:pPr lvl="1"/>
            <a:r>
              <a:rPr lang="de-DE" dirty="0"/>
              <a:t>Arbeit mit Java DTOs</a:t>
            </a:r>
          </a:p>
          <a:p>
            <a:pPr rtl="0"/>
            <a:r>
              <a:rPr lang="de-DE" dirty="0"/>
              <a:t>Detailreiche Spezifikation</a:t>
            </a:r>
          </a:p>
          <a:p>
            <a:pPr rtl="0"/>
            <a:r>
              <a:rPr lang="de-DE" dirty="0"/>
              <a:t>Vorstellungen vs. Kommunikation</a:t>
            </a:r>
          </a:p>
          <a:p>
            <a:pPr rtl="0"/>
            <a:r>
              <a:rPr lang="de-DE" dirty="0"/>
              <a:t>Planung </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20</a:t>
            </a:fld>
            <a:endParaRPr lang="de-DE" dirty="0"/>
          </a:p>
        </p:txBody>
      </p:sp>
      <p:pic>
        <p:nvPicPr>
          <p:cNvPr id="6" name="Grafik 5">
            <a:extLst>
              <a:ext uri="{FF2B5EF4-FFF2-40B4-BE49-F238E27FC236}">
                <a16:creationId xmlns:a16="http://schemas.microsoft.com/office/drawing/2014/main" id="{634D5F9E-9B47-479B-9C7D-A0B44A3FEBA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38432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3" name="Grafik 2">
            <a:extLst>
              <a:ext uri="{FF2B5EF4-FFF2-40B4-BE49-F238E27FC236}">
                <a16:creationId xmlns:a16="http://schemas.microsoft.com/office/drawing/2014/main" id="{9B913767-6EB0-8268-4271-090022A09CBC}"/>
              </a:ext>
            </a:extLst>
          </p:cNvPr>
          <p:cNvPicPr>
            <a:picLocks noChangeAspect="1"/>
          </p:cNvPicPr>
          <p:nvPr/>
        </p:nvPicPr>
        <p:blipFill>
          <a:blip r:embed="rId3"/>
          <a:stretch>
            <a:fillRect/>
          </a:stretch>
        </p:blipFill>
        <p:spPr>
          <a:xfrm>
            <a:off x="5592581" y="1625385"/>
            <a:ext cx="5761219" cy="4298053"/>
          </a:xfrm>
          <a:prstGeom prst="rect">
            <a:avLst/>
          </a:prstGeom>
        </p:spPr>
      </p:pic>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23</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28</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30</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31</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32</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Userregistrierung und -anmeldung</a:t>
            </a:r>
          </a:p>
          <a:p>
            <a:pPr rtl="0"/>
            <a:r>
              <a:rPr lang="de-DE" dirty="0"/>
              <a:t>Blogs</a:t>
            </a:r>
          </a:p>
          <a:p>
            <a:pPr rtl="0"/>
            <a:r>
              <a:rPr lang="de-DE" dirty="0"/>
              <a:t>Newsletter</a:t>
            </a:r>
          </a:p>
          <a:p>
            <a:r>
              <a:rPr lang="de-DE" dirty="0"/>
              <a:t>Marketing</a:t>
            </a:r>
          </a:p>
          <a:p>
            <a:r>
              <a:rPr lang="de-DE" dirty="0"/>
              <a:t>KI-Einbindung für Rezeptvorschläge</a:t>
            </a:r>
          </a:p>
          <a:p>
            <a:pPr rtl="0"/>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r>
              <a:rPr lang="de-DE" dirty="0"/>
              <a:t>DB-Anbindung</a:t>
            </a:r>
          </a:p>
          <a:p>
            <a:r>
              <a:rPr lang="de-DE" dirty="0"/>
              <a:t>Frontend und Overlay</a:t>
            </a:r>
          </a:p>
          <a:p>
            <a:pPr rtl="0"/>
            <a:r>
              <a:rPr lang="de-DE" dirty="0"/>
              <a:t>CRUD-Operatoren</a:t>
            </a:r>
          </a:p>
          <a:p>
            <a:pPr rtl="0"/>
            <a:r>
              <a:rPr lang="de-DE" dirty="0"/>
              <a:t>Backend = robust</a:t>
            </a:r>
          </a:p>
          <a:p>
            <a:pPr rtl="0"/>
            <a:r>
              <a:rPr lang="de-DE" dirty="0"/>
              <a:t>API</a:t>
            </a:r>
          </a:p>
          <a:p>
            <a:pPr rtl="0"/>
            <a:endParaRPr lang="de-DE" dirty="0"/>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2.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2566</Words>
  <Application>Microsoft Office PowerPoint</Application>
  <PresentationFormat>Breitbild</PresentationFormat>
  <Paragraphs>340</Paragraphs>
  <Slides>32</Slides>
  <Notes>31</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32</vt:i4>
      </vt:variant>
    </vt:vector>
  </HeadingPairs>
  <TitlesOfParts>
    <vt:vector size="38" baseType="lpstr">
      <vt:lpstr>Aptos</vt:lpstr>
      <vt:lpstr>Arial</vt:lpstr>
      <vt:lpstr>Calibri</vt:lpstr>
      <vt:lpstr>Trade Gothic LT Pro</vt:lpstr>
      <vt:lpstr>Trebuchet MS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Probleme in der Projektorganisation</vt:lpstr>
      <vt:lpstr>Design und Userführung</vt:lpstr>
      <vt:lpstr>Technische Details</vt:lpstr>
      <vt:lpstr>Code</vt:lpstr>
      <vt:lpstr>Code</vt:lpstr>
      <vt:lpstr>Lessons learned</vt:lpstr>
      <vt:lpstr>Lessons learned</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Fallstudie  Software-Engineering: Kochbuch</dc:title>
  <dc:creator>Max Römhild</dc:creator>
  <cp:lastModifiedBy>Max Römhild</cp:lastModifiedBy>
  <cp:revision>33</cp:revision>
  <dcterms:created xsi:type="dcterms:W3CDTF">2025-05-19T09:26:26Z</dcterms:created>
  <dcterms:modified xsi:type="dcterms:W3CDTF">2025-05-25T19:01:44Z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