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8" r:id="rId3"/>
  </p:sldMasterIdLst>
  <p:notesMasterIdLst>
    <p:notesMasterId r:id="rId38"/>
  </p:notesMasterIdLst>
  <p:handoutMasterIdLst>
    <p:handoutMasterId r:id="rId39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2" r:id="rId37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80071" autoAdjust="0"/>
  </p:normalViewPr>
  <p:slideViewPr>
    <p:cSldViewPr snapToGrid="0">
      <p:cViewPr varScale="1">
        <p:scale>
          <a:sx n="58" d="100"/>
          <a:sy n="58" d="100"/>
        </p:scale>
        <p:origin x="-1650" y="-90"/>
      </p:cViewPr>
      <p:guideLst>
        <p:guide orient="horz" pos="10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770" y="-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0" Type="http://schemas.openxmlformats.org/officeDocument/2006/relationships/slide" Target="slides/slide13.xml"/><Relationship Id="rId4" Type="http://schemas.openxmlformats.org/officeDocument/2006/relationships/slide" Target="slides/slide6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11D2FAAB-8C06-929F-A70C-F68950224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8958263"/>
            <a:ext cx="68373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814" tIns="50787" rIns="96814" bIns="50787">
            <a:spAutoFit/>
          </a:bodyPr>
          <a:lstStyle>
            <a:lvl1pPr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1513" indent="-188913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95413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6063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1988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891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63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35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07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800"/>
              <a:t>Copyright © 2001, Cisco Systems, Inc. All rights reserved. Printed in USA.</a:t>
            </a:r>
            <a:br>
              <a:rPr lang="en-US" altLang="zh-CN" sz="800"/>
            </a:br>
            <a:r>
              <a:rPr lang="en-US" altLang="zh-CN" sz="800"/>
              <a:t>Presentation_ID.scr</a:t>
            </a:r>
          </a:p>
        </p:txBody>
      </p:sp>
      <p:sp>
        <p:nvSpPr>
          <p:cNvPr id="52227" name="Line 5">
            <a:extLst>
              <a:ext uri="{FF2B5EF4-FFF2-40B4-BE49-F238E27FC236}">
                <a16:creationId xmlns:a16="http://schemas.microsoft.com/office/drawing/2014/main" id="{221F90D2-7193-DEC1-718D-C54C4F5A8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8" y="8972550"/>
            <a:ext cx="6675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>
            <a:extLst>
              <a:ext uri="{FF2B5EF4-FFF2-40B4-BE49-F238E27FC236}">
                <a16:creationId xmlns:a16="http://schemas.microsoft.com/office/drawing/2014/main" id="{518A505A-167E-E697-D513-E6A5A15A0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8596313"/>
            <a:ext cx="4476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3305" name="Rectangle 9">
            <a:extLst>
              <a:ext uri="{FF2B5EF4-FFF2-40B4-BE49-F238E27FC236}">
                <a16:creationId xmlns:a16="http://schemas.microsoft.com/office/drawing/2014/main" id="{7E973E25-3FE6-47DA-EF5F-D612DEB9D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8774113"/>
            <a:ext cx="26098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71" tIns="50030" rIns="95371" bIns="50030">
            <a:spAutoFit/>
          </a:bodyPr>
          <a:lstStyle>
            <a:lvl1pPr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1988" indent="-187325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4775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03413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606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178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750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322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800"/>
              <a:t>© 2001, Cisco Systems, Inc. All rights reserved.</a:t>
            </a:r>
          </a:p>
          <a:p>
            <a:pPr>
              <a:defRPr/>
            </a:pPr>
            <a:r>
              <a:rPr lang="en-US" altLang="zh-CN" sz="800"/>
              <a:t>BSCI v2.2</a:t>
            </a:r>
          </a:p>
        </p:txBody>
      </p:sp>
      <p:sp>
        <p:nvSpPr>
          <p:cNvPr id="37892" name="Line 10">
            <a:extLst>
              <a:ext uri="{FF2B5EF4-FFF2-40B4-BE49-F238E27FC236}">
                <a16:creationId xmlns:a16="http://schemas.microsoft.com/office/drawing/2014/main" id="{4EEDF453-7E77-80B6-5D1B-A1A3B9456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788400"/>
            <a:ext cx="6627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458BC736-13A1-4A6F-688B-76BDB5A87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07088" y="8667750"/>
            <a:ext cx="8112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61" tIns="0" rIns="18761" bIns="0" numCol="1" anchor="b" anchorCtr="0" compatLnSpc="1">
            <a:prstTxWarp prst="textNoShape">
              <a:avLst/>
            </a:prstTxWarp>
          </a:bodyPr>
          <a:lstStyle>
            <a:lvl1pPr algn="r" defTabSz="900113">
              <a:defRPr sz="800" b="0"/>
            </a:lvl1pPr>
          </a:lstStyle>
          <a:p>
            <a:fld id="{5A1697D4-A62E-4C84-A987-AE85BAF3019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7894" name="Rectangle 12">
            <a:extLst>
              <a:ext uri="{FF2B5EF4-FFF2-40B4-BE49-F238E27FC236}">
                <a16:creationId xmlns:a16="http://schemas.microsoft.com/office/drawing/2014/main" id="{CC6AE03D-6315-A551-661F-5AFF065D8AA2}"/>
              </a:ext>
            </a:extLst>
          </p:cNvPr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865188" y="244475"/>
            <a:ext cx="5314950" cy="398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2577AFA5-ED1F-715E-2538-EAAAA22D07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225" y="4371975"/>
            <a:ext cx="6099175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1" tIns="50030" rIns="95371" bIns="50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Body Text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9EEA038-74D5-8E26-EE28-B26E109D6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B67FD8-25D4-4B12-B646-6C4BAC002D92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05AFB0D-4DBE-B98F-5D35-A42C225D07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41375" y="241300"/>
            <a:ext cx="5233988" cy="3925888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9481619-7D5A-DEAC-BBC3-895F82924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305300"/>
            <a:ext cx="5988050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2B914C6-EB3D-A9EA-406E-53F6C8B4F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D2B221-C2BA-42F6-ABD7-AF2EA6673FA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9E0FB14-46AD-13FA-A852-BD390B24A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DA4C4E1-8545-C23B-3943-83739CD3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104CC3F8-42FE-824D-59EA-48A6AE6313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1B422EE6-5CB5-6198-B836-B31A9A733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563054E-FFE6-0E76-C0D0-3EB84BAE6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963239-9DCC-4DBD-B796-7762685CE4D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24EF0B1-B094-80F1-8DB5-1DA8C1D19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5B705A6-9FB4-4011-F5CC-F3BAF3FE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2CCAB99E-8418-FB6C-27C4-AEAB11EDD9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9158" name="Rectangle 5">
            <a:extLst>
              <a:ext uri="{FF2B5EF4-FFF2-40B4-BE49-F238E27FC236}">
                <a16:creationId xmlns:a16="http://schemas.microsoft.com/office/drawing/2014/main" id="{8C1877F7-FC01-D072-8C9B-EFB432890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97E0A44-407B-8B8F-2657-DF5BCE4CA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D7E88-823C-4005-BC01-094B341F402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8391FBE-E52D-F598-9331-81378CFA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52BA4C7-8B03-1BCC-4AC6-17269DB62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D70B0F8E-733F-B603-6A6C-8A02FFC8DD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50182" name="Rectangle 5">
            <a:extLst>
              <a:ext uri="{FF2B5EF4-FFF2-40B4-BE49-F238E27FC236}">
                <a16:creationId xmlns:a16="http://schemas.microsoft.com/office/drawing/2014/main" id="{95660620-A37A-A8D4-2590-080B8A89D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F1638BF-D026-2D25-3889-88D04C2BB7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8CEE4-34CE-4575-A1C6-0B366C4E261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E86DE1D-B730-956C-A753-4BBEA77C6C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41375" y="241300"/>
            <a:ext cx="5233988" cy="3925888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D715DDF-15CC-08F3-5BB5-22AF11656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305300"/>
            <a:ext cx="5988050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A824B4C-5CB2-83F2-5855-70D9FF22F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BB925A-7379-4F42-8B2F-0C4B936319CB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60171C8-EAA2-1D9F-0800-87780FCF9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53334DE-B5AD-05DF-0A64-84E23F6FB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84792F9E-FA8B-0EF3-3DE8-00B39F06C2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E6012542-8F9D-DB45-8463-9BE419C56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2F80726-BD9B-7AE3-44E0-F66508E52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57C37E-5165-407C-A892-0FC6118E4EE0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6038023-A7E1-CF31-D754-D5D9F889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BA8CE4A-10C2-BB36-B59C-6A16B377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E5D6B160-8C76-AEAE-5FB1-6FA53C4225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0381F586-530B-3A9C-AE3B-0E67A95AB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0D34BFA-FECC-930F-E090-35E1AA902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8865BF-ED1B-45E6-AE60-28910FFD29E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F52CAB9-D427-7268-E7C7-E7A8E873E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A9E88E4-CAF3-4F88-EC0A-5D2CA468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80451E8A-6002-E93E-9BB3-AD9ACF0EE2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F186DF46-067E-A476-0B0B-9D5A1A3CD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9F2245E-19A2-0EB7-C05E-F6C965FF8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9AC5BB-B019-48E2-A085-99B9166B267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4D79AB9-5BA7-205E-C90B-92BB4BBA4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9C35CF9-4DA4-9C15-FD12-7B23ACC8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E6048852-7ED2-1C49-9165-33A9151824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9055F5A5-D54B-D720-F2E3-335DB514D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EAD6FF6-7883-D27E-7134-C890BF51A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19D5CA-9076-40EA-981D-31DE3F2D098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600BBCF-25A6-1AF9-1A8A-CB0819BC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7DC1116-8C5B-8993-6281-9B4CB1927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E4C14AB9-6415-B1CE-9751-BF6C4053C8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C4272D3E-A10E-778B-1CC2-FBAD5A3E2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marL="0" lvl="1" indent="0" eaLnBrk="1" hangingPunct="1">
              <a:buFontTx/>
              <a:buNone/>
            </a:pPr>
            <a:r>
              <a:rPr lang="en-US" altLang="vi-VN"/>
              <a:t>Protocol ID: 	6 – TCP	17 – UDP	89 - OSPF  	88=EIGRP</a:t>
            </a:r>
          </a:p>
          <a:p>
            <a:pPr marL="0" indent="0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A4B240F-B40B-1B9D-CEF0-B10C657F4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029C59-9C84-4538-98E5-135A7BD14C10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0744117-3A80-0CCD-A064-C9E89C5CD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FE6BA71-A928-7D9A-24E2-B2A99978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A73E58BE-2629-581E-2CA4-5A85A12F39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B77E598F-08FE-661D-9B3B-C4E6BF930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marL="0" indent="0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2926E52-D4B2-EED1-8C83-A0B24861D5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649C49-0392-446E-B192-EB461C5C2336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47F5A23-B539-A7D2-F4CE-AB1886F8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AE18E40-4601-3DCA-E4CB-D4776F965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62E21B78-6317-765C-DB49-41BED1BD3B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id="{F155F373-DE26-949E-2EA0-E934132D6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784B931-EB14-6BBA-B3D1-C876D75A38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4E950B-A9A7-4334-AFF2-FED96475C892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2366E0E-3B99-7C08-369E-154E84FED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AF4C96E-DD68-3773-C3E0-C406659C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48116F0D-89F9-62F4-D5C6-D944DA723D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7110" name="Rectangle 5">
            <a:extLst>
              <a:ext uri="{FF2B5EF4-FFF2-40B4-BE49-F238E27FC236}">
                <a16:creationId xmlns:a16="http://schemas.microsoft.com/office/drawing/2014/main" id="{8C79A112-A5DE-B4B8-0EEB-F52FB31BF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1935D6B-2834-4BD8-8EF2-875CA1B4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4313"/>
            <a:ext cx="9144000" cy="2984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8D495-AC25-B0D9-7F89-6446D2138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3" y="6634163"/>
            <a:ext cx="852487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>
            <a:lvl1pPr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700">
                <a:solidFill>
                  <a:srgbClr val="C0C0C0"/>
                </a:solidFill>
                <a:ea typeface="宋体" panose="02010600030101010101" pitchFamily="2" charset="-122"/>
              </a:rPr>
              <a:t>BSCI v3.0—2-</a:t>
            </a:r>
            <a:fld id="{B6379CB7-8AF4-487D-AD6B-010A50EF15BE}" type="slidenum">
              <a:rPr lang="en-US" altLang="zh-CN" sz="700">
                <a:solidFill>
                  <a:srgbClr val="C0C0C0"/>
                </a:solidFill>
                <a:ea typeface="宋体" panose="02010600030101010101" pitchFamily="2" charset="-122"/>
              </a:rPr>
              <a:pPr algn="r"/>
              <a:t>‹#›</a:t>
            </a:fld>
            <a:endParaRPr lang="en-US" altLang="zh-CN" sz="700">
              <a:solidFill>
                <a:srgbClr val="C0C0C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EDE30-9F9A-067B-FD6C-8E68990A4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4275"/>
            <a:ext cx="9144000" cy="4111625"/>
          </a:xfrm>
          <a:prstGeom prst="rect">
            <a:avLst/>
          </a:prstGeom>
          <a:solidFill>
            <a:srgbClr val="3067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" name="Picture 8" descr="MAD00558_jv">
            <a:extLst>
              <a:ext uri="{FF2B5EF4-FFF2-40B4-BE49-F238E27FC236}">
                <a16:creationId xmlns:a16="http://schemas.microsoft.com/office/drawing/2014/main" id="{B7307603-8B73-DB27-D504-DAAF16554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0" b="64130"/>
          <a:stretch>
            <a:fillRect/>
          </a:stretch>
        </p:blipFill>
        <p:spPr bwMode="auto">
          <a:xfrm>
            <a:off x="0" y="0"/>
            <a:ext cx="914082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2406" name="Rectangle 6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55638" y="2951163"/>
            <a:ext cx="7797800" cy="5048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000"/>
            </a:lvl1pPr>
          </a:lstStyle>
          <a:p>
            <a:pPr lvl="0"/>
            <a:r>
              <a:rPr lang="en-US" altLang="zh-CN" noProof="0"/>
              <a:t>Module Title (Size 20)</a:t>
            </a:r>
          </a:p>
        </p:txBody>
      </p:sp>
      <p:sp>
        <p:nvSpPr>
          <p:cNvPr id="74240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55638" y="3606800"/>
            <a:ext cx="7802562" cy="533400"/>
          </a:xfrm>
        </p:spPr>
        <p:txBody>
          <a:bodyPr lIns="91440" tIns="45720" rIns="91440" bIns="45720"/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Lesson Title (Size 28)</a:t>
            </a:r>
          </a:p>
        </p:txBody>
      </p:sp>
    </p:spTree>
    <p:extLst>
      <p:ext uri="{BB962C8B-B14F-4D97-AF65-F5344CB8AC3E}">
        <p14:creationId xmlns:p14="http://schemas.microsoft.com/office/powerpoint/2010/main" val="40152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966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225425"/>
            <a:ext cx="2035175" cy="4983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225425"/>
            <a:ext cx="5957887" cy="498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499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662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45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636713"/>
            <a:ext cx="3894137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636713"/>
            <a:ext cx="3894138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41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09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34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7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43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28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C7BD18-D29C-4EB8-38E5-7B1DADE6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28725"/>
          </a:xfrm>
          <a:prstGeom prst="rect">
            <a:avLst/>
          </a:prstGeom>
          <a:solidFill>
            <a:srgbClr val="3067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7DC58C-D0AC-1E3E-9482-4F5200C1C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655638" y="225425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52200D-1F46-1130-4C3A-DB223A288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636713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AutoShape 6">
            <a:extLst>
              <a:ext uri="{FF2B5EF4-FFF2-40B4-BE49-F238E27FC236}">
                <a16:creationId xmlns:a16="http://schemas.microsoft.com/office/drawing/2014/main" id="{694A1AB2-784F-D741-4CEE-7C13A292B4D8}"/>
              </a:ext>
            </a:extLst>
          </p:cNvPr>
          <p:cNvSpPr>
            <a:spLocks noChangeArrowheads="1"/>
          </p:cNvSpPr>
          <p:nvPr/>
        </p:nvSpPr>
        <p:spPr bwMode="white">
          <a:xfrm rot="10800000">
            <a:off x="8756650" y="-9525"/>
            <a:ext cx="387350" cy="377825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B9914F97-D361-CAB2-ABC5-EF5045C4C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4313"/>
            <a:ext cx="9144000" cy="2984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5pPr>
      <a:lvl6pPr marL="4572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6pPr>
      <a:lvl7pPr marL="9144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7pPr>
      <a:lvl8pPr marL="1371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8pPr>
      <a:lvl9pPr marL="18288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2286390B-2DB2-2207-C1BB-3E5D29FCD7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55638" y="3101975"/>
            <a:ext cx="7802562" cy="533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Transport Layer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301P_179">
            <a:extLst>
              <a:ext uri="{FF2B5EF4-FFF2-40B4-BE49-F238E27FC236}">
                <a16:creationId xmlns:a16="http://schemas.microsoft.com/office/drawing/2014/main" id="{60E7C796-9C60-CC57-0B30-D60BBD1F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979613"/>
            <a:ext cx="7431088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4E8DBB7D-AEFF-53ED-9B27-A196877A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Establishing a Connection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301P_180">
            <a:extLst>
              <a:ext uri="{FF2B5EF4-FFF2-40B4-BE49-F238E27FC236}">
                <a16:creationId xmlns:a16="http://schemas.microsoft.com/office/drawing/2014/main" id="{7355DB5D-B9BF-50FF-93E8-53E85825C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409700"/>
            <a:ext cx="86741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4">
            <a:extLst>
              <a:ext uri="{FF2B5EF4-FFF2-40B4-BE49-F238E27FC236}">
                <a16:creationId xmlns:a16="http://schemas.microsoft.com/office/drawing/2014/main" id="{A46FD6AE-258B-EA56-9D39-E0BB64C00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5965825"/>
            <a:ext cx="7073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2" tIns="36510" rIns="73022" bIns="36510"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0"/>
              <a:t>CTL = Which control bits in the TCP header are set to 1</a:t>
            </a:r>
          </a:p>
        </p:txBody>
      </p:sp>
      <p:sp>
        <p:nvSpPr>
          <p:cNvPr id="13316" name="Title 1">
            <a:extLst>
              <a:ext uri="{FF2B5EF4-FFF2-40B4-BE49-F238E27FC236}">
                <a16:creationId xmlns:a16="http://schemas.microsoft.com/office/drawing/2014/main" id="{2B314560-75AE-1F3A-3D3C-C2678327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Three-Way Handshake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01P_181">
            <a:extLst>
              <a:ext uri="{FF2B5EF4-FFF2-40B4-BE49-F238E27FC236}">
                <a16:creationId xmlns:a16="http://schemas.microsoft.com/office/drawing/2014/main" id="{5C3EC8E6-59B4-7C00-C253-5DCFC8C7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665288"/>
            <a:ext cx="8383587" cy="426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>
            <a:extLst>
              <a:ext uri="{FF2B5EF4-FFF2-40B4-BE49-F238E27FC236}">
                <a16:creationId xmlns:a16="http://schemas.microsoft.com/office/drawing/2014/main" id="{D6B47251-154E-72CF-2C39-68558FBF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Control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301P_182">
            <a:extLst>
              <a:ext uri="{FF2B5EF4-FFF2-40B4-BE49-F238E27FC236}">
                <a16:creationId xmlns:a16="http://schemas.microsoft.com/office/drawing/2014/main" id="{EBE2D3EE-07A6-5D74-48E7-59CC92057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608138"/>
            <a:ext cx="81565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>
            <a:extLst>
              <a:ext uri="{FF2B5EF4-FFF2-40B4-BE49-F238E27FC236}">
                <a16:creationId xmlns:a16="http://schemas.microsoft.com/office/drawing/2014/main" id="{CA491739-DFE9-3151-F0FA-2927E7E5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Acknowledgment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301P_183">
            <a:extLst>
              <a:ext uri="{FF2B5EF4-FFF2-40B4-BE49-F238E27FC236}">
                <a16:creationId xmlns:a16="http://schemas.microsoft.com/office/drawing/2014/main" id="{9113F7CD-145E-92B3-5979-DEFE8706F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785938"/>
            <a:ext cx="85090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>
            <a:extLst>
              <a:ext uri="{FF2B5EF4-FFF2-40B4-BE49-F238E27FC236}">
                <a16:creationId xmlns:a16="http://schemas.microsoft.com/office/drawing/2014/main" id="{F8C68FC5-A09C-1042-046C-885B1036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Fixed Windowing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301P_184">
            <a:extLst>
              <a:ext uri="{FF2B5EF4-FFF2-40B4-BE49-F238E27FC236}">
                <a16:creationId xmlns:a16="http://schemas.microsoft.com/office/drawing/2014/main" id="{E9E2CA68-910F-F736-F8B6-1A30D4FEA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9388"/>
            <a:ext cx="85852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>
            <a:extLst>
              <a:ext uri="{FF2B5EF4-FFF2-40B4-BE49-F238E27FC236}">
                <a16:creationId xmlns:a16="http://schemas.microsoft.com/office/drawing/2014/main" id="{83141778-AA17-B1A1-E7B3-51F57D97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Sliding Windowing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BA0EDE7B-7518-D6A6-5E52-AF66DBC778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55638" y="3101975"/>
            <a:ext cx="7802562" cy="533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Network Layer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301P_058">
            <a:extLst>
              <a:ext uri="{FF2B5EF4-FFF2-40B4-BE49-F238E27FC236}">
                <a16:creationId xmlns:a16="http://schemas.microsoft.com/office/drawing/2014/main" id="{1696D5DE-E99C-E8A4-7D02-FB0D0B04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592263"/>
            <a:ext cx="664368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>
            <a:extLst>
              <a:ext uri="{FF2B5EF4-FFF2-40B4-BE49-F238E27FC236}">
                <a16:creationId xmlns:a16="http://schemas.microsoft.com/office/drawing/2014/main" id="{9147D3ED-D51D-D37F-5B6E-E7EB482B85B2}"/>
              </a:ext>
            </a:extLst>
          </p:cNvPr>
          <p:cNvSpPr txBox="1">
            <a:spLocks/>
          </p:cNvSpPr>
          <p:nvPr/>
        </p:nvSpPr>
        <p:spPr bwMode="white">
          <a:xfrm>
            <a:off x="454025" y="58738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/>
          <a:lstStyle>
            <a:lvl1pPr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287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bg1"/>
                </a:solidFill>
              </a:rPr>
              <a:t>Network 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50A4C06-59F1-2E6B-12E8-06AE9B042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50" y="15875"/>
            <a:ext cx="8145463" cy="838200"/>
          </a:xfrm>
        </p:spPr>
        <p:txBody>
          <a:bodyPr/>
          <a:lstStyle/>
          <a:p>
            <a:pPr eaLnBrk="1" hangingPunct="1"/>
            <a:r>
              <a:rPr lang="en-US" altLang="en-US"/>
              <a:t>Internet Protocol Characteristics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74B1FDA-6794-3F1C-A3D4-04499CEB9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5652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marL="342900" indent="-3429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287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 b="0"/>
              <a:t>Operates at network layer of OSI</a:t>
            </a:r>
          </a:p>
          <a:p>
            <a:pPr lvl="1" eaLnBrk="1" hangingPunct="1"/>
            <a:r>
              <a:rPr lang="en-US" altLang="en-US" sz="2400" b="0"/>
              <a:t>Connectionless protocol</a:t>
            </a:r>
          </a:p>
          <a:p>
            <a:pPr lvl="1" eaLnBrk="1" hangingPunct="1"/>
            <a:r>
              <a:rPr lang="en-US" altLang="en-US" sz="2400" b="0"/>
              <a:t>Packets treated independently</a:t>
            </a:r>
          </a:p>
          <a:p>
            <a:pPr lvl="1" eaLnBrk="1" hangingPunct="1"/>
            <a:r>
              <a:rPr lang="en-US" altLang="en-US" sz="2400" b="0"/>
              <a:t>Hierarchical addressing</a:t>
            </a:r>
          </a:p>
          <a:p>
            <a:pPr lvl="1" eaLnBrk="1" hangingPunct="1"/>
            <a:r>
              <a:rPr lang="en-US" altLang="en-US" sz="2400" b="0"/>
              <a:t>Best-effort delivery</a:t>
            </a:r>
          </a:p>
          <a:p>
            <a:pPr lvl="1" eaLnBrk="1" hangingPunct="1"/>
            <a:r>
              <a:rPr lang="en-US" altLang="en-US" sz="2400" b="0"/>
              <a:t>No data-recovery features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87845BE-4299-F553-6F70-E87256112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50" y="74613"/>
            <a:ext cx="8142288" cy="838200"/>
          </a:xfrm>
        </p:spPr>
        <p:txBody>
          <a:bodyPr/>
          <a:lstStyle/>
          <a:p>
            <a:pPr eaLnBrk="1" hangingPunct="1"/>
            <a:r>
              <a:rPr lang="en-US" altLang="vi-VN"/>
              <a:t>IP PDU Header</a:t>
            </a:r>
          </a:p>
        </p:txBody>
      </p:sp>
      <p:pic>
        <p:nvPicPr>
          <p:cNvPr id="21507" name="Picture 6" descr="301P_961">
            <a:extLst>
              <a:ext uri="{FF2B5EF4-FFF2-40B4-BE49-F238E27FC236}">
                <a16:creationId xmlns:a16="http://schemas.microsoft.com/office/drawing/2014/main" id="{EA8BD4C4-2D67-F4A8-0132-8A4DAB33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960563"/>
            <a:ext cx="8077200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301P_171">
            <a:extLst>
              <a:ext uri="{FF2B5EF4-FFF2-40B4-BE49-F238E27FC236}">
                <a16:creationId xmlns:a16="http://schemas.microsoft.com/office/drawing/2014/main" id="{C7C4B538-210C-7F48-BC27-C202AE58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630363"/>
            <a:ext cx="32543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4">
            <a:extLst>
              <a:ext uri="{FF2B5EF4-FFF2-40B4-BE49-F238E27FC236}">
                <a16:creationId xmlns:a16="http://schemas.microsoft.com/office/drawing/2014/main" id="{36224390-F649-8C7A-83D0-96BCA5C323E4}"/>
              </a:ext>
            </a:extLst>
          </p:cNvPr>
          <p:cNvSpPr>
            <a:spLocks noChangeArrowheads="1"/>
          </p:cNvSpPr>
          <p:nvPr/>
        </p:nvSpPr>
        <p:spPr bwMode="auto">
          <a:xfrm rot="2608598">
            <a:off x="4094163" y="3187700"/>
            <a:ext cx="1370012" cy="1447800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vi-VN" altLang="en-US" sz="3000"/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id="{EED47640-A7BE-EB11-F48B-DD4935D67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782888"/>
            <a:ext cx="37338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2" tIns="36510" rIns="73022" bIns="36510">
            <a:spAutoFit/>
          </a:bodyPr>
          <a:lstStyle>
            <a:lvl1pPr marL="342900" indent="-3429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8925" indent="-1936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b="0"/>
              <a:t>Session multiplexing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0"/>
              <a:t>Segmentation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0"/>
              <a:t>Flow control (when required)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0"/>
              <a:t>Connection-oriented </a:t>
            </a:r>
            <a:br>
              <a:rPr lang="en-US" altLang="en-US" b="0"/>
            </a:br>
            <a:r>
              <a:rPr lang="en-US" altLang="en-US" b="0"/>
              <a:t>(when required)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0"/>
              <a:t>Reliability (when required)</a:t>
            </a:r>
          </a:p>
        </p:txBody>
      </p:sp>
      <p:sp>
        <p:nvSpPr>
          <p:cNvPr id="4101" name="Title 1">
            <a:extLst>
              <a:ext uri="{FF2B5EF4-FFF2-40B4-BE49-F238E27FC236}">
                <a16:creationId xmlns:a16="http://schemas.microsoft.com/office/drawing/2014/main" id="{B35980FF-4ECC-1706-D715-2B6BBAF9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Transport Layer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6">
            <a:extLst>
              <a:ext uri="{FF2B5EF4-FFF2-40B4-BE49-F238E27FC236}">
                <a16:creationId xmlns:a16="http://schemas.microsoft.com/office/drawing/2014/main" id="{875377C3-AD5B-25D1-73FE-B51A4D4F3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IP Address Format</a:t>
            </a:r>
            <a:endParaRPr lang="en-US" altLang="vi-VN">
              <a:solidFill>
                <a:schemeClr val="hlink"/>
              </a:solidFill>
            </a:endParaRPr>
          </a:p>
        </p:txBody>
      </p:sp>
      <p:pic>
        <p:nvPicPr>
          <p:cNvPr id="22531" name="Picture 38">
            <a:extLst>
              <a:ext uri="{FF2B5EF4-FFF2-40B4-BE49-F238E27FC236}">
                <a16:creationId xmlns:a16="http://schemas.microsoft.com/office/drawing/2014/main" id="{C0B3B8A8-4D68-11A4-30DA-F9D08780779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17675"/>
            <a:ext cx="7848600" cy="839788"/>
          </a:xfrm>
          <a:noFill/>
        </p:spPr>
      </p:pic>
      <p:pic>
        <p:nvPicPr>
          <p:cNvPr id="22532" name="Picture 39">
            <a:extLst>
              <a:ext uri="{FF2B5EF4-FFF2-40B4-BE49-F238E27FC236}">
                <a16:creationId xmlns:a16="http://schemas.microsoft.com/office/drawing/2014/main" id="{1EACA34D-6D27-F652-7BE5-9734D5976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8225"/>
            <a:ext cx="78486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385F8C6C-4DF8-AC41-32C8-99E4D7968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1536700"/>
            <a:ext cx="791368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All network part bits </a:t>
            </a:r>
            <a:r>
              <a:rPr lang="en-US" sz="2800" b="0"/>
              <a:t>cannot be set to all binary 0.</a:t>
            </a:r>
          </a:p>
          <a:p>
            <a:pPr eaLnBrk="1" hangingPunct="1">
              <a:defRPr/>
            </a:pPr>
            <a:endParaRPr lang="en-US" altLang="vi-VN" sz="2800">
              <a:solidFill>
                <a:schemeClr val="hlink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b="0"/>
              <a:t>If all host part bits is set to all binary 0, we have a network address.</a:t>
            </a:r>
          </a:p>
          <a:p>
            <a:pPr eaLnBrk="1" hangingPunct="1">
              <a:defRPr/>
            </a:pPr>
            <a:endParaRPr lang="en-US" altLang="vi-VN" sz="2800">
              <a:solidFill>
                <a:schemeClr val="hlink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b="0"/>
              <a:t>If all host part bits is set to all binary 1, we have a broadcast address.</a:t>
            </a:r>
          </a:p>
          <a:p>
            <a:pPr eaLnBrk="1" hangingPunct="1">
              <a:defRPr/>
            </a:pPr>
            <a:endParaRPr lang="en-US" altLang="vi-VN">
              <a:solidFill>
                <a:schemeClr val="hlink"/>
              </a:solidFill>
            </a:endParaRPr>
          </a:p>
        </p:txBody>
      </p:sp>
      <p:sp>
        <p:nvSpPr>
          <p:cNvPr id="23555" name="Rectangle 36">
            <a:extLst>
              <a:ext uri="{FF2B5EF4-FFF2-40B4-BE49-F238E27FC236}">
                <a16:creationId xmlns:a16="http://schemas.microsoft.com/office/drawing/2014/main" id="{2210DB42-E7F9-DF8F-D8E4-0B31DC2BB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IP Address Format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>
            <a:extLst>
              <a:ext uri="{FF2B5EF4-FFF2-40B4-BE49-F238E27FC236}">
                <a16:creationId xmlns:a16="http://schemas.microsoft.com/office/drawing/2014/main" id="{0FB2E325-F1B7-1DF4-10CE-7BFE5548AF3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133600"/>
            <a:ext cx="8382000" cy="3276600"/>
          </a:xfrm>
          <a:noFill/>
        </p:spPr>
      </p:pic>
      <p:sp>
        <p:nvSpPr>
          <p:cNvPr id="24579" name="Rectangle 36">
            <a:extLst>
              <a:ext uri="{FF2B5EF4-FFF2-40B4-BE49-F238E27FC236}">
                <a16:creationId xmlns:a16="http://schemas.microsoft.com/office/drawing/2014/main" id="{8B474E93-832D-DF8D-F7F3-7E2F54F69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IP Address Classes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>
            <a:extLst>
              <a:ext uri="{FF2B5EF4-FFF2-40B4-BE49-F238E27FC236}">
                <a16:creationId xmlns:a16="http://schemas.microsoft.com/office/drawing/2014/main" id="{6AC774BD-A61E-8AB0-BE3A-06E46D890B0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81200"/>
            <a:ext cx="8305800" cy="1371600"/>
          </a:xfrm>
          <a:noFill/>
        </p:spPr>
      </p:pic>
      <p:pic>
        <p:nvPicPr>
          <p:cNvPr id="25603" name="Picture 6">
            <a:extLst>
              <a:ext uri="{FF2B5EF4-FFF2-40B4-BE49-F238E27FC236}">
                <a16:creationId xmlns:a16="http://schemas.microsoft.com/office/drawing/2014/main" id="{BF14A840-F734-3E74-5908-C0EDA067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382000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Rectangle 36">
            <a:extLst>
              <a:ext uri="{FF2B5EF4-FFF2-40B4-BE49-F238E27FC236}">
                <a16:creationId xmlns:a16="http://schemas.microsoft.com/office/drawing/2014/main" id="{BC0FF1E5-7917-EB29-29FA-4AC812C37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A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8F676F2-FB25-7769-D121-3A0B0AA8E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654175"/>
            <a:ext cx="81629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Network address: </a:t>
            </a:r>
          </a:p>
          <a:p>
            <a:pPr eaLnBrk="1" hangingPunct="1">
              <a:defRPr/>
            </a:pPr>
            <a:r>
              <a:rPr lang="en-US" altLang="vi-VN" sz="2800" b="0"/>
              <a:t>	1.0.0.0 -&gt; 127.0.0.0</a:t>
            </a:r>
          </a:p>
          <a:p>
            <a:pPr eaLnBrk="1" hangingPunct="1"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Network 127.0.0.0 : loopback network</a:t>
            </a:r>
          </a:p>
          <a:p>
            <a:pPr eaLnBrk="1" hangingPunct="1">
              <a:buFont typeface="Symbol" pitchFamily="18" charset="2"/>
              <a:buChar char="Þ"/>
              <a:defRPr/>
            </a:pPr>
            <a:r>
              <a:rPr lang="en-US" altLang="vi-VN" sz="2800" b="0"/>
              <a:t>Usable network address: 1.0.0.0 -&gt; 126.0.0.0 (126 network).</a:t>
            </a:r>
          </a:p>
          <a:p>
            <a:pPr eaLnBrk="1" hangingPunct="1"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Host part: 24 bits =&gt; Every class A network have 2^24 – 2 hosts.</a:t>
            </a:r>
          </a:p>
        </p:txBody>
      </p:sp>
      <p:sp>
        <p:nvSpPr>
          <p:cNvPr id="26627" name="Rectangle 36">
            <a:extLst>
              <a:ext uri="{FF2B5EF4-FFF2-40B4-BE49-F238E27FC236}">
                <a16:creationId xmlns:a16="http://schemas.microsoft.com/office/drawing/2014/main" id="{F4639113-3AE6-8D5E-B292-0EADF1020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A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>
            <a:extLst>
              <a:ext uri="{FF2B5EF4-FFF2-40B4-BE49-F238E27FC236}">
                <a16:creationId xmlns:a16="http://schemas.microsoft.com/office/drawing/2014/main" id="{00CF0353-ACEA-FF7F-31B3-1D69C6B67CF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81200"/>
            <a:ext cx="8229600" cy="1371600"/>
          </a:xfrm>
          <a:noFill/>
        </p:spPr>
      </p:pic>
      <p:pic>
        <p:nvPicPr>
          <p:cNvPr id="27651" name="Picture 6">
            <a:extLst>
              <a:ext uri="{FF2B5EF4-FFF2-40B4-BE49-F238E27FC236}">
                <a16:creationId xmlns:a16="http://schemas.microsoft.com/office/drawing/2014/main" id="{DAF72851-AD88-6C8E-4369-2779267B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8305800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Rectangle 36">
            <a:extLst>
              <a:ext uri="{FF2B5EF4-FFF2-40B4-BE49-F238E27FC236}">
                <a16:creationId xmlns:a16="http://schemas.microsoft.com/office/drawing/2014/main" id="{89883F80-0A0D-41C3-650C-80F55BFCD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B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98961E04-D1A7-9DA4-71D6-ECC8A5D32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35138"/>
            <a:ext cx="791368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b="0"/>
              <a:t>Network address : </a:t>
            </a:r>
          </a:p>
          <a:p>
            <a:pPr eaLnBrk="1" hangingPunct="1">
              <a:defRPr/>
            </a:pPr>
            <a:r>
              <a:rPr lang="en-US" altLang="vi-VN" b="0"/>
              <a:t>	128.0.0.0 -&gt; 191.255.0.0</a:t>
            </a:r>
          </a:p>
          <a:p>
            <a:pPr eaLnBrk="1" hangingPunct="1">
              <a:defRPr/>
            </a:pPr>
            <a:r>
              <a:rPr lang="en-US" altLang="vi-VN" b="0"/>
              <a:t>	There are all 2^14 networks in class B network.</a:t>
            </a:r>
          </a:p>
          <a:p>
            <a:pPr eaLnBrk="1" hangingPunct="1">
              <a:defRPr/>
            </a:pPr>
            <a:endParaRPr lang="en-US" altLang="vi-VN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b="0"/>
              <a:t>Host part : 16 bits</a:t>
            </a:r>
          </a:p>
          <a:p>
            <a:pPr eaLnBrk="1" hangingPunct="1">
              <a:defRPr/>
            </a:pPr>
            <a:r>
              <a:rPr lang="en-US" altLang="vi-VN" b="0"/>
              <a:t>	 Every class B network have 2^16 – 2 hosts.</a:t>
            </a:r>
          </a:p>
        </p:txBody>
      </p:sp>
      <p:sp>
        <p:nvSpPr>
          <p:cNvPr id="28675" name="Rectangle 36">
            <a:extLst>
              <a:ext uri="{FF2B5EF4-FFF2-40B4-BE49-F238E27FC236}">
                <a16:creationId xmlns:a16="http://schemas.microsoft.com/office/drawing/2014/main" id="{C961822E-E479-13EF-F405-15D75339D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B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>
            <a:extLst>
              <a:ext uri="{FF2B5EF4-FFF2-40B4-BE49-F238E27FC236}">
                <a16:creationId xmlns:a16="http://schemas.microsoft.com/office/drawing/2014/main" id="{3BACDB45-04CC-EA33-C96E-115061C7C47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28800"/>
            <a:ext cx="8077200" cy="1447800"/>
          </a:xfrm>
          <a:noFill/>
        </p:spPr>
      </p:pic>
      <p:pic>
        <p:nvPicPr>
          <p:cNvPr id="29699" name="Picture 7">
            <a:extLst>
              <a:ext uri="{FF2B5EF4-FFF2-40B4-BE49-F238E27FC236}">
                <a16:creationId xmlns:a16="http://schemas.microsoft.com/office/drawing/2014/main" id="{ECD37D72-5E1E-2A4C-BC60-5B8D040FC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229600" cy="163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0" name="Rectangle 36">
            <a:extLst>
              <a:ext uri="{FF2B5EF4-FFF2-40B4-BE49-F238E27FC236}">
                <a16:creationId xmlns:a16="http://schemas.microsoft.com/office/drawing/2014/main" id="{9A932605-0D3A-435A-0B71-E69E090F9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C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6">
            <a:extLst>
              <a:ext uri="{FF2B5EF4-FFF2-40B4-BE49-F238E27FC236}">
                <a16:creationId xmlns:a16="http://schemas.microsoft.com/office/drawing/2014/main" id="{8B693788-0FDA-0CD6-7AA8-EC4AB445D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C</a:t>
            </a:r>
            <a:endParaRPr lang="en-US" altLang="vi-VN">
              <a:solidFill>
                <a:schemeClr val="hlink"/>
              </a:solidFill>
            </a:endParaRP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327AA3CC-6380-D426-373A-C5E93CD3B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736725"/>
            <a:ext cx="8661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Network address:</a:t>
            </a:r>
          </a:p>
          <a:p>
            <a:pPr eaLnBrk="1" hangingPunct="1">
              <a:defRPr/>
            </a:pPr>
            <a:r>
              <a:rPr lang="en-US" altLang="vi-VN" sz="2800" b="0"/>
              <a:t>	192.0.0.0 -&gt; 223.255.255.0</a:t>
            </a:r>
          </a:p>
          <a:p>
            <a:pPr eaLnBrk="1" hangingPunct="1">
              <a:defRPr/>
            </a:pPr>
            <a:r>
              <a:rPr lang="en-US" altLang="vi-VN" sz="2800" b="0"/>
              <a:t>	 There are all 2^21 networks in class C network.</a:t>
            </a:r>
          </a:p>
          <a:p>
            <a:pPr eaLnBrk="1" hangingPunct="1"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Host part: 8 bit</a:t>
            </a:r>
          </a:p>
          <a:p>
            <a:pPr eaLnBrk="1" hangingPunct="1">
              <a:defRPr/>
            </a:pPr>
            <a:r>
              <a:rPr lang="en-US" altLang="vi-VN" sz="2800" b="0"/>
              <a:t>	Every class C network have 2^8 – 2 = 254 hosts.</a:t>
            </a:r>
          </a:p>
          <a:p>
            <a:pPr eaLnBrk="1" hangingPunct="1">
              <a:defRPr/>
            </a:pPr>
            <a:endParaRPr lang="en-US" altLang="vi-VN" sz="28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6">
            <a:extLst>
              <a:ext uri="{FF2B5EF4-FFF2-40B4-BE49-F238E27FC236}">
                <a16:creationId xmlns:a16="http://schemas.microsoft.com/office/drawing/2014/main" id="{577D354D-6284-37F5-3FDC-8D7FC3C12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D</a:t>
            </a:r>
            <a:endParaRPr lang="en-US" altLang="vi-VN">
              <a:solidFill>
                <a:schemeClr val="hlink"/>
              </a:solidFill>
            </a:endParaRP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44C837F8-9BB9-9D29-0483-0FD829B19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536700"/>
            <a:ext cx="81629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Network:</a:t>
            </a:r>
          </a:p>
          <a:p>
            <a:pPr eaLnBrk="1" hangingPunct="1">
              <a:defRPr/>
            </a:pPr>
            <a:r>
              <a:rPr lang="en-US" altLang="vi-VN" sz="2800" b="0"/>
              <a:t>	224.0.0.0 -&gt; 239.255.255.255</a:t>
            </a:r>
          </a:p>
          <a:p>
            <a:pPr eaLnBrk="1" hangingPunct="1"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Multicast address.</a:t>
            </a:r>
          </a:p>
          <a:p>
            <a:pPr eaLnBrk="1" hangingPunct="1"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Example: 224.0.0.5 is used for OSPF</a:t>
            </a:r>
          </a:p>
          <a:p>
            <a:pPr eaLnBrk="1" hangingPunct="1">
              <a:defRPr/>
            </a:pPr>
            <a:r>
              <a:rPr lang="en-US" altLang="vi-VN" sz="2800" b="0"/>
              <a:t>                 224.0.0.9 is used for RIPv2</a:t>
            </a:r>
            <a:r>
              <a:rPr lang="en-US" altLang="vi-VN" sz="2800">
                <a:solidFill>
                  <a:schemeClr val="hlink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301P_957">
            <a:extLst>
              <a:ext uri="{FF2B5EF4-FFF2-40B4-BE49-F238E27FC236}">
                <a16:creationId xmlns:a16="http://schemas.microsoft.com/office/drawing/2014/main" id="{F674A5C4-D31A-9AD5-E50A-5419569B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35138"/>
            <a:ext cx="7772400" cy="43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D1B95C1E-8CF9-1E03-C0C9-69A9AD7E3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Reliable vs. Best-Effort Comparison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6">
            <a:extLst>
              <a:ext uri="{FF2B5EF4-FFF2-40B4-BE49-F238E27FC236}">
                <a16:creationId xmlns:a16="http://schemas.microsoft.com/office/drawing/2014/main" id="{DB968A7C-475E-2D0C-41D5-569995A48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E</a:t>
            </a:r>
            <a:endParaRPr lang="en-US" altLang="vi-VN">
              <a:solidFill>
                <a:schemeClr val="hlink"/>
              </a:solidFill>
            </a:endParaRP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82DB2123-7F20-57B9-C7C8-3D7F4CDFE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1951038"/>
            <a:ext cx="82962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From 240.0.0.0 to the end.</a:t>
            </a:r>
          </a:p>
          <a:p>
            <a:pPr eaLnBrk="1" hangingPunct="1"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EAF58FD2-D4B5-7DA0-CCF1-98C012141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885950"/>
            <a:ext cx="77231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Direct broadcast</a:t>
            </a:r>
          </a:p>
          <a:p>
            <a:pPr eaLnBrk="1" hangingPunct="1">
              <a:defRPr/>
            </a:pPr>
            <a:r>
              <a:rPr lang="en-US" altLang="vi-VN" sz="2800" b="0"/>
              <a:t>	Example: 192.168.1.255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Local broadcast</a:t>
            </a:r>
          </a:p>
          <a:p>
            <a:pPr eaLnBrk="1" hangingPunct="1">
              <a:defRPr/>
            </a:pPr>
            <a:r>
              <a:rPr lang="en-US" altLang="vi-VN" sz="2800" b="0"/>
              <a:t>	255.255.255.255</a:t>
            </a:r>
          </a:p>
        </p:txBody>
      </p:sp>
      <p:sp>
        <p:nvSpPr>
          <p:cNvPr id="33795" name="Rectangle 36">
            <a:extLst>
              <a:ext uri="{FF2B5EF4-FFF2-40B4-BE49-F238E27FC236}">
                <a16:creationId xmlns:a16="http://schemas.microsoft.com/office/drawing/2014/main" id="{8D62EAA4-B862-44E5-ADE6-1EDA2B398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Broadcast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80B3EFB2-662C-E881-A802-5D6346DA0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charset="0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3429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6858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0287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13716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1828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286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2743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2004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In LAN: Private.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In Internet: Public.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IP private range (RFC 1918):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vi-VN" sz="2800" b="0"/>
              <a:t>		Class A: 10.x.x.x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vi-VN" sz="2800" b="0"/>
              <a:t>		Class B: 172.16.x.x -&gt; 172.31.x.x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vi-VN" sz="2800" b="0"/>
              <a:t>		Class C: 192.168.x.x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NAT: Translate private &lt;-&gt; public.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IP Private address help </a:t>
            </a:r>
            <a:r>
              <a:rPr lang="en-US" sz="2800" b="0"/>
              <a:t>conserve </a:t>
            </a:r>
            <a:r>
              <a:rPr lang="en-US" altLang="vi-VN" sz="2800" b="0"/>
              <a:t>IP public address.</a:t>
            </a:r>
          </a:p>
        </p:txBody>
      </p:sp>
      <p:sp>
        <p:nvSpPr>
          <p:cNvPr id="34819" name="Rectangle 36">
            <a:extLst>
              <a:ext uri="{FF2B5EF4-FFF2-40B4-BE49-F238E27FC236}">
                <a16:creationId xmlns:a16="http://schemas.microsoft.com/office/drawing/2014/main" id="{BDF379AC-1A27-A5D9-3B9D-0FB1F97DEE08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47663" y="-227013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/>
          <a:lstStyle>
            <a:lvl1pPr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287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bg1"/>
                </a:solidFill>
              </a:rPr>
              <a:t>Private and Public</a:t>
            </a:r>
            <a:endParaRPr lang="en-US" altLang="vi-VN" sz="3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B5A0E238-6BBF-D5C2-E46E-105756110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1311275"/>
            <a:ext cx="84280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vi-VN" sz="2800" b="0"/>
              <a:t>Subnet mask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vi-VN" sz="2800" b="0"/>
              <a:t>Class A: 255.0.0.0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vi-VN" sz="2800" b="0"/>
              <a:t>Class B: 255.255.0.0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vi-VN" sz="2800" b="0"/>
              <a:t>Class C: 255.255.255.0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vi-VN" sz="2800" b="0"/>
              <a:t>Prefix-length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vi-VN" sz="2800" b="0"/>
              <a:t>Class A: /8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vi-VN" sz="2800" b="0"/>
              <a:t>Class B: /16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vi-VN" sz="2800" b="0"/>
              <a:t>Class C: /24</a:t>
            </a:r>
          </a:p>
        </p:txBody>
      </p:sp>
      <p:sp>
        <p:nvSpPr>
          <p:cNvPr id="35843" name="Rectangle 36">
            <a:extLst>
              <a:ext uri="{FF2B5EF4-FFF2-40B4-BE49-F238E27FC236}">
                <a16:creationId xmlns:a16="http://schemas.microsoft.com/office/drawing/2014/main" id="{15FC263E-FEAF-76E2-8516-C52211605C44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47663" y="-227013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/>
          <a:lstStyle>
            <a:lvl1pPr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287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vi-VN" sz="3000">
              <a:solidFill>
                <a:schemeClr val="hlink"/>
              </a:solidFill>
            </a:endParaRPr>
          </a:p>
        </p:txBody>
      </p:sp>
      <p:sp>
        <p:nvSpPr>
          <p:cNvPr id="35844" name="Rectangle 36">
            <a:extLst>
              <a:ext uri="{FF2B5EF4-FFF2-40B4-BE49-F238E27FC236}">
                <a16:creationId xmlns:a16="http://schemas.microsoft.com/office/drawing/2014/main" id="{70C261BB-7A1B-E01F-0A20-559DA504FB90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47663" y="166688"/>
            <a:ext cx="82296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/>
          <a:lstStyle>
            <a:lvl1pPr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287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3000">
                <a:solidFill>
                  <a:schemeClr val="bg1"/>
                </a:solidFill>
              </a:rPr>
              <a:t>Subnet mask and Prefix-length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">
            <a:extLst>
              <a:ext uri="{FF2B5EF4-FFF2-40B4-BE49-F238E27FC236}">
                <a16:creationId xmlns:a16="http://schemas.microsoft.com/office/drawing/2014/main" id="{2F9FD9E8-651B-9721-FF71-EC2D0E2A9395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2357438"/>
            <a:ext cx="3810000" cy="2025650"/>
            <a:chOff x="3272" y="1316"/>
            <a:chExt cx="1889" cy="1002"/>
          </a:xfrm>
        </p:grpSpPr>
        <p:sp>
          <p:nvSpPr>
            <p:cNvPr id="36867" name="AutoShape 4">
              <a:extLst>
                <a:ext uri="{FF2B5EF4-FFF2-40B4-BE49-F238E27FC236}">
                  <a16:creationId xmlns:a16="http://schemas.microsoft.com/office/drawing/2014/main" id="{4EE3B704-48F7-FB2A-AB53-8F816DB8E5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68" name="Rectangle 5">
              <a:extLst>
                <a:ext uri="{FF2B5EF4-FFF2-40B4-BE49-F238E27FC236}">
                  <a16:creationId xmlns:a16="http://schemas.microsoft.com/office/drawing/2014/main" id="{C6A2E4BC-0437-AE13-7BAF-32B59AB3C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en-US" sz="3000"/>
            </a:p>
          </p:txBody>
        </p:sp>
        <p:sp>
          <p:nvSpPr>
            <p:cNvPr id="36869" name="Freeform 6">
              <a:extLst>
                <a:ext uri="{FF2B5EF4-FFF2-40B4-BE49-F238E27FC236}">
                  <a16:creationId xmlns:a16="http://schemas.microsoft.com/office/drawing/2014/main" id="{2CD907F2-ACA5-ACBF-C89E-E3A1398E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8"/>
                <a:gd name="T34" fmla="*/ 0 h 80"/>
                <a:gd name="T35" fmla="*/ 58 w 58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0" name="Freeform 7">
              <a:extLst>
                <a:ext uri="{FF2B5EF4-FFF2-40B4-BE49-F238E27FC236}">
                  <a16:creationId xmlns:a16="http://schemas.microsoft.com/office/drawing/2014/main" id="{90587C8A-59F2-C4AF-C876-73BC1B34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8"/>
                <a:gd name="T34" fmla="*/ 0 h 80"/>
                <a:gd name="T35" fmla="*/ 58 w 58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Freeform 8">
              <a:extLst>
                <a:ext uri="{FF2B5EF4-FFF2-40B4-BE49-F238E27FC236}">
                  <a16:creationId xmlns:a16="http://schemas.microsoft.com/office/drawing/2014/main" id="{040D7455-3EA0-A5A2-7E14-1F29C0B914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0"/>
                <a:gd name="T31" fmla="*/ 0 h 80"/>
                <a:gd name="T32" fmla="*/ 80 w 80"/>
                <a:gd name="T33" fmla="*/ 80 h 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Freeform 9">
              <a:extLst>
                <a:ext uri="{FF2B5EF4-FFF2-40B4-BE49-F238E27FC236}">
                  <a16:creationId xmlns:a16="http://schemas.microsoft.com/office/drawing/2014/main" id="{32F593A7-C2AA-DFE6-1344-AB3614D7C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21474836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80"/>
                <a:gd name="T53" fmla="*/ 52 w 52"/>
                <a:gd name="T54" fmla="*/ 80 h 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Freeform 10">
              <a:extLst>
                <a:ext uri="{FF2B5EF4-FFF2-40B4-BE49-F238E27FC236}">
                  <a16:creationId xmlns:a16="http://schemas.microsoft.com/office/drawing/2014/main" id="{6506C40C-3FC0-B91E-B795-2671B0CCB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39"/>
                <a:gd name="T23" fmla="*/ 19 w 19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Freeform 11">
              <a:extLst>
                <a:ext uri="{FF2B5EF4-FFF2-40B4-BE49-F238E27FC236}">
                  <a16:creationId xmlns:a16="http://schemas.microsoft.com/office/drawing/2014/main" id="{716E17DD-9158-DA9C-D60C-4BE5807A5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Freeform 12">
              <a:extLst>
                <a:ext uri="{FF2B5EF4-FFF2-40B4-BE49-F238E27FC236}">
                  <a16:creationId xmlns:a16="http://schemas.microsoft.com/office/drawing/2014/main" id="{031A90B4-5033-7D70-B432-D0252EC4D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120"/>
                <a:gd name="T23" fmla="*/ 19 w 19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Freeform 13">
              <a:extLst>
                <a:ext uri="{FF2B5EF4-FFF2-40B4-BE49-F238E27FC236}">
                  <a16:creationId xmlns:a16="http://schemas.microsoft.com/office/drawing/2014/main" id="{5180C358-4583-8CAE-61BF-1BD37ACC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Freeform 14">
              <a:extLst>
                <a:ext uri="{FF2B5EF4-FFF2-40B4-BE49-F238E27FC236}">
                  <a16:creationId xmlns:a16="http://schemas.microsoft.com/office/drawing/2014/main" id="{11D00DAA-0B49-5034-FD89-ACA63495F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147483647 w 20"/>
                <a:gd name="T1" fmla="*/ 2147483647 h 39"/>
                <a:gd name="T2" fmla="*/ 2147483647 w 20"/>
                <a:gd name="T3" fmla="*/ 0 h 39"/>
                <a:gd name="T4" fmla="*/ 0 w 20"/>
                <a:gd name="T5" fmla="*/ 2147483647 h 39"/>
                <a:gd name="T6" fmla="*/ 0 w 20"/>
                <a:gd name="T7" fmla="*/ 2147483647 h 39"/>
                <a:gd name="T8" fmla="*/ 2147483647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39"/>
                <a:gd name="T23" fmla="*/ 20 w 2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Freeform 15">
              <a:extLst>
                <a:ext uri="{FF2B5EF4-FFF2-40B4-BE49-F238E27FC236}">
                  <a16:creationId xmlns:a16="http://schemas.microsoft.com/office/drawing/2014/main" id="{45B7CFE3-72DF-9703-F2C6-01826A56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Freeform 16">
              <a:extLst>
                <a:ext uri="{FF2B5EF4-FFF2-40B4-BE49-F238E27FC236}">
                  <a16:creationId xmlns:a16="http://schemas.microsoft.com/office/drawing/2014/main" id="{6A68C57A-0942-E999-2DC2-416FA3A4B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120"/>
                <a:gd name="T23" fmla="*/ 19 w 19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Freeform 17">
              <a:extLst>
                <a:ext uri="{FF2B5EF4-FFF2-40B4-BE49-F238E27FC236}">
                  <a16:creationId xmlns:a16="http://schemas.microsoft.com/office/drawing/2014/main" id="{40B40C92-80BD-A133-A1E5-2B9FE2007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Freeform 18">
              <a:extLst>
                <a:ext uri="{FF2B5EF4-FFF2-40B4-BE49-F238E27FC236}">
                  <a16:creationId xmlns:a16="http://schemas.microsoft.com/office/drawing/2014/main" id="{96D9C05F-B48E-865E-05BC-16F16430B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39"/>
                <a:gd name="T23" fmla="*/ 19 w 19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67088C34-BF0E-B22E-56EC-6CB911BD7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7375" y="1690688"/>
            <a:ext cx="7940675" cy="3571875"/>
          </a:xfrm>
        </p:spPr>
        <p:txBody>
          <a:bodyPr/>
          <a:lstStyle/>
          <a:p>
            <a:pPr lvl="1" eaLnBrk="1" hangingPunct="1"/>
            <a:r>
              <a:rPr lang="en-US" altLang="en-US" sz="2200" b="0"/>
              <a:t>Operates at transport layer of OSI and TCP/IP models</a:t>
            </a:r>
          </a:p>
          <a:p>
            <a:pPr lvl="1" eaLnBrk="1" hangingPunct="1"/>
            <a:r>
              <a:rPr lang="en-US" altLang="en-US" sz="2200" b="0"/>
              <a:t>Provides applications with access to the network layer without the overhead of reliability mechanisms</a:t>
            </a:r>
          </a:p>
          <a:p>
            <a:pPr lvl="1" eaLnBrk="1" hangingPunct="1"/>
            <a:r>
              <a:rPr lang="en-US" altLang="en-US" sz="2200" b="0"/>
              <a:t>Is a connectionless protocol</a:t>
            </a:r>
          </a:p>
          <a:p>
            <a:pPr lvl="1" eaLnBrk="1" hangingPunct="1"/>
            <a:r>
              <a:rPr lang="en-US" altLang="en-US" sz="2200" b="0"/>
              <a:t>Provides best-effort delivery</a:t>
            </a:r>
          </a:p>
          <a:p>
            <a:pPr lvl="1" eaLnBrk="1" hangingPunct="1"/>
            <a:r>
              <a:rPr lang="en-US" altLang="en-US" sz="2200" b="0"/>
              <a:t>Provides limited error checking</a:t>
            </a:r>
          </a:p>
          <a:p>
            <a:pPr lvl="1" eaLnBrk="1" hangingPunct="1"/>
            <a:r>
              <a:rPr lang="en-US" altLang="en-US" sz="2200" b="0"/>
              <a:t>Has no data-recovery features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575BE082-B38A-7D80-04CF-448DD261F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UDP Characteristics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301P_956">
            <a:extLst>
              <a:ext uri="{FF2B5EF4-FFF2-40B4-BE49-F238E27FC236}">
                <a16:creationId xmlns:a16="http://schemas.microsoft.com/office/drawing/2014/main" id="{65C74B16-B803-F377-412A-ABB239C1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252663"/>
            <a:ext cx="72263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5">
            <a:extLst>
              <a:ext uri="{FF2B5EF4-FFF2-40B4-BE49-F238E27FC236}">
                <a16:creationId xmlns:a16="http://schemas.microsoft.com/office/drawing/2014/main" id="{73CB5DA2-1E4B-9351-8F6D-E482C5B88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UDP Header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CA8739A-DC19-52AE-8103-2C9FDACB2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 Characteristics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ABDD2F8-C9B9-6BB6-3EB3-C427F3678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200" b="0"/>
              <a:t>Transport layer of the TCP/IP stack</a:t>
            </a:r>
          </a:p>
          <a:p>
            <a:pPr lvl="1" eaLnBrk="1" hangingPunct="1"/>
            <a:r>
              <a:rPr lang="en-US" altLang="en-US" sz="2200" b="0"/>
              <a:t>Access to the network layer for applications</a:t>
            </a:r>
          </a:p>
          <a:p>
            <a:pPr lvl="1" eaLnBrk="1" hangingPunct="1"/>
            <a:r>
              <a:rPr lang="en-US" altLang="en-US" sz="2200" b="0"/>
              <a:t>Connection-oriented protocol</a:t>
            </a:r>
          </a:p>
          <a:p>
            <a:pPr lvl="1" eaLnBrk="1" hangingPunct="1"/>
            <a:r>
              <a:rPr lang="en-US" altLang="en-US" sz="2200" b="0"/>
              <a:t>Full-duplex mode operation</a:t>
            </a:r>
          </a:p>
          <a:p>
            <a:pPr lvl="1" eaLnBrk="1" hangingPunct="1"/>
            <a:r>
              <a:rPr lang="en-US" altLang="en-US" sz="2200" b="0"/>
              <a:t>Error checking</a:t>
            </a:r>
          </a:p>
          <a:p>
            <a:pPr lvl="1" eaLnBrk="1" hangingPunct="1"/>
            <a:r>
              <a:rPr lang="en-US" altLang="en-US" sz="2200" b="0"/>
              <a:t>Sequencing of data packets</a:t>
            </a:r>
          </a:p>
          <a:p>
            <a:pPr lvl="1" eaLnBrk="1" hangingPunct="1"/>
            <a:r>
              <a:rPr lang="en-US" altLang="en-US" sz="2200" b="0"/>
              <a:t>Acknowledgement of receipt</a:t>
            </a:r>
          </a:p>
          <a:p>
            <a:pPr lvl="1" eaLnBrk="1" hangingPunct="1"/>
            <a:r>
              <a:rPr lang="en-US" altLang="en-US" sz="2200" b="0"/>
              <a:t>Data-recovery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301P_954">
            <a:extLst>
              <a:ext uri="{FF2B5EF4-FFF2-40B4-BE49-F238E27FC236}">
                <a16:creationId xmlns:a16="http://schemas.microsoft.com/office/drawing/2014/main" id="{8217E957-11E5-4E4C-4142-3D0F7CB8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1419225"/>
            <a:ext cx="5767387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9B063AB0-2295-6C38-3B26-68FE123A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Header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301P_164">
            <a:extLst>
              <a:ext uri="{FF2B5EF4-FFF2-40B4-BE49-F238E27FC236}">
                <a16:creationId xmlns:a16="http://schemas.microsoft.com/office/drawing/2014/main" id="{6593CB0A-D33C-5D4E-982E-B6620F9B3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465263"/>
            <a:ext cx="83058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A2FAC0FC-60B7-1329-BF5E-03F5F948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Layer 4 to Applications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301P_961">
            <a:extLst>
              <a:ext uri="{FF2B5EF4-FFF2-40B4-BE49-F238E27FC236}">
                <a16:creationId xmlns:a16="http://schemas.microsoft.com/office/drawing/2014/main" id="{96134C7D-ED48-07FD-184F-44D1B04F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924050"/>
            <a:ext cx="8386762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>
            <a:extLst>
              <a:ext uri="{FF2B5EF4-FFF2-40B4-BE49-F238E27FC236}">
                <a16:creationId xmlns:a16="http://schemas.microsoft.com/office/drawing/2014/main" id="{C812CE26-9D7E-C91D-1D59-9DEC7237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Layer 3 to Layer 4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LS_PPT_v6.0">
  <a:themeElements>
    <a:clrScheme name="CLS_PPT_v6.0 12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06774"/>
      </a:accent1>
      <a:accent2>
        <a:srgbClr val="B92B38"/>
      </a:accent2>
      <a:accent3>
        <a:srgbClr val="FFFFFF"/>
      </a:accent3>
      <a:accent4>
        <a:srgbClr val="000000"/>
      </a:accent4>
      <a:accent5>
        <a:srgbClr val="ADB8BC"/>
      </a:accent5>
      <a:accent6>
        <a:srgbClr val="A72632"/>
      </a:accent6>
      <a:hlink>
        <a:srgbClr val="9999CC"/>
      </a:hlink>
      <a:folHlink>
        <a:srgbClr val="EEB30E"/>
      </a:folHlink>
    </a:clrScheme>
    <a:fontScheme name="CLS_PPT_v6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LS_PPT_v6.0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_PPT_v6.0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1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06774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B8BC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716301037B5E40913C55AFF7F64156" ma:contentTypeVersion="6" ma:contentTypeDescription="Create a new document." ma:contentTypeScope="" ma:versionID="f2a7be63ae4f2ba467ffb680eac5c2ba">
  <xsd:schema xmlns:xsd="http://www.w3.org/2001/XMLSchema" xmlns:xs="http://www.w3.org/2001/XMLSchema" xmlns:p="http://schemas.microsoft.com/office/2006/metadata/properties" xmlns:ns2="cce15442-0c2b-4d6c-9d0f-7489833308fe" xmlns:ns3="2e99cebe-22b5-4aa3-82cd-89803ee89195" targetNamespace="http://schemas.microsoft.com/office/2006/metadata/properties" ma:root="true" ma:fieldsID="2180c9e3b1a43d982cea16a4a3f05fa3" ns2:_="" ns3:_="">
    <xsd:import namespace="cce15442-0c2b-4d6c-9d0f-7489833308fe"/>
    <xsd:import namespace="2e99cebe-22b5-4aa3-82cd-89803ee89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15442-0c2b-4d6c-9d0f-7489833308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9cebe-22b5-4aa3-82cd-89803ee891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E3EA0D-0A10-48CC-828C-197B1FFE7B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78C214-3A49-4736-BEE9-82B59E546A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15442-0c2b-4d6c-9d0f-7489833308fe"/>
    <ds:schemaRef ds:uri="2e99cebe-22b5-4aa3-82cd-89803ee89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CLS_PPT_v6.0</Template>
  <TotalTime>3832</TotalTime>
  <Pages>28</Pages>
  <Words>381</Words>
  <Application>Microsoft Office PowerPoint</Application>
  <PresentationFormat>On-screen Show (4:3)</PresentationFormat>
  <Paragraphs>142</Paragraphs>
  <Slides>34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CLS_PPT_v6.0</vt:lpstr>
      <vt:lpstr>PowerPoint Presentation</vt:lpstr>
      <vt:lpstr>Transport Layer</vt:lpstr>
      <vt:lpstr>Reliable vs. Best-Effort Comparison</vt:lpstr>
      <vt:lpstr>UDP Characteristics</vt:lpstr>
      <vt:lpstr>UDP Header</vt:lpstr>
      <vt:lpstr>TCP Characteristics</vt:lpstr>
      <vt:lpstr>TCP Header</vt:lpstr>
      <vt:lpstr>Mapping Layer 4 to Applications</vt:lpstr>
      <vt:lpstr>Mapping Layer 3 to Layer 4</vt:lpstr>
      <vt:lpstr>Establishing a Connection</vt:lpstr>
      <vt:lpstr>Three-Way Handshake</vt:lpstr>
      <vt:lpstr>Flow Control</vt:lpstr>
      <vt:lpstr>TCP Acknowledgment</vt:lpstr>
      <vt:lpstr>Fixed Windowing</vt:lpstr>
      <vt:lpstr>TCP Sliding Windowing</vt:lpstr>
      <vt:lpstr>PowerPoint Presentation</vt:lpstr>
      <vt:lpstr>PowerPoint Presentation</vt:lpstr>
      <vt:lpstr>Internet Protocol Characteristics</vt:lpstr>
      <vt:lpstr>IP PDU Header</vt:lpstr>
      <vt:lpstr>IP Address Format</vt:lpstr>
      <vt:lpstr>IP Address Format</vt:lpstr>
      <vt:lpstr>IP Address Classes</vt:lpstr>
      <vt:lpstr>Class A</vt:lpstr>
      <vt:lpstr>Class A</vt:lpstr>
      <vt:lpstr>Class B</vt:lpstr>
      <vt:lpstr>Class B</vt:lpstr>
      <vt:lpstr>Class C</vt:lpstr>
      <vt:lpstr>Class C</vt:lpstr>
      <vt:lpstr>Class D</vt:lpstr>
      <vt:lpstr>Class E</vt:lpstr>
      <vt:lpstr>Broadcast</vt:lpstr>
      <vt:lpstr>PowerPoint Presentation</vt:lpstr>
      <vt:lpstr>PowerPoint Presentation</vt:lpstr>
      <vt:lpstr>PowerPoint Presentation</vt:lpstr>
    </vt:vector>
  </TitlesOfParts>
  <Company>Global Knowledge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BSCI v2.0</dc:title>
  <dc:subject>Module 03 Lesson 01</dc:subject>
  <dc:creator>Global Knowledge</dc:creator>
  <cp:keywords/>
  <dc:description/>
  <cp:lastModifiedBy>Linhover</cp:lastModifiedBy>
  <cp:revision>249</cp:revision>
  <cp:lastPrinted>1999-01-27T00:54:54Z</cp:lastPrinted>
  <dcterms:created xsi:type="dcterms:W3CDTF">2002-08-27T12:04:17Z</dcterms:created>
  <dcterms:modified xsi:type="dcterms:W3CDTF">2023-03-22T11:34:05Z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