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8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Wilkins" initials="S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299" autoAdjust="0"/>
  </p:normalViewPr>
  <p:slideViewPr>
    <p:cSldViewPr>
      <p:cViewPr>
        <p:scale>
          <a:sx n="69" d="100"/>
          <a:sy n="69" d="100"/>
        </p:scale>
        <p:origin x="204" y="-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C90D0-67E9-4F64-9234-AE5CC3E58CA0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57360-853A-4C07-9725-90698485E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57360-853A-4C07-9725-90698485EC2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1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914400"/>
            <a:ext cx="7772400" cy="2743199"/>
          </a:xfrm>
        </p:spPr>
        <p:txBody>
          <a:bodyPr>
            <a:normAutofit/>
          </a:bodyPr>
          <a:lstStyle/>
          <a:p>
            <a:r>
              <a:rPr lang="en-US" dirty="0"/>
              <a:t>CCNA 200-301, Volume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" y="3962400"/>
            <a:ext cx="7086600" cy="129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Chapter 19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IP Routing in the LAN</a:t>
            </a:r>
          </a:p>
        </p:txBody>
      </p:sp>
    </p:spTree>
    <p:extLst>
      <p:ext uri="{BB962C8B-B14F-4D97-AF65-F5344CB8AC3E}">
        <p14:creationId xmlns:p14="http://schemas.microsoft.com/office/powerpoint/2010/main" val="134848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44108" y="588769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Verifying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088062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The other useful ROAS verification command is </a:t>
            </a:r>
            <a:r>
              <a:rPr lang="en-US" sz="1600" b="1" dirty="0"/>
              <a:t>show vlans</a:t>
            </a:r>
            <a:r>
              <a:rPr lang="en-US" sz="1600" dirty="0"/>
              <a:t>, which spells out which router trunk interface use which VLANs, and which VLAN is the native VLAN.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254FD4-2A83-4B5F-8B9E-84351CD0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04731"/>
            <a:ext cx="4193416" cy="47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55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Troubleshooting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dirty="0"/>
              <a:t>To check ROAS on a router, start with the intended configuration and ask questions about the configuration as follows:</a:t>
            </a:r>
          </a:p>
          <a:p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Is each non-native VLAN configured on the router with an </a:t>
            </a:r>
            <a:r>
              <a:rPr lang="en-US" sz="1400" b="1" dirty="0"/>
              <a:t>encapsulation dot1q </a:t>
            </a:r>
            <a:r>
              <a:rPr lang="en-US" sz="1400" b="1" i="1" dirty="0"/>
              <a:t>vlan-id</a:t>
            </a:r>
            <a:r>
              <a:rPr lang="en-US" sz="1400" b="1" dirty="0"/>
              <a:t> </a:t>
            </a:r>
            <a:r>
              <a:rPr lang="en-US" sz="1400" dirty="0"/>
              <a:t>command on a subinterface?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Do those same VLANs exist on the trunk on the neighboring switch (</a:t>
            </a:r>
            <a:r>
              <a:rPr lang="en-US" sz="1400" b="1" dirty="0"/>
              <a:t>show interfaces trunk</a:t>
            </a:r>
            <a:r>
              <a:rPr lang="en-US" sz="1400" dirty="0"/>
              <a:t>), and are they in the allowed list, not VTP pruned, and not STP blocked?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Does each router ROAS subinterface have an IP address/mask configured per the planned configuration?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using the native VLAN, is it configured correctly on the router either on a subinterface (with an </a:t>
            </a:r>
            <a:r>
              <a:rPr lang="en-US" sz="1400" b="1" dirty="0"/>
              <a:t>encapsulation dot1q </a:t>
            </a:r>
            <a:r>
              <a:rPr lang="en-US" sz="1400" b="1" i="1" dirty="0"/>
              <a:t>vlan-id</a:t>
            </a:r>
            <a:r>
              <a:rPr lang="en-US" sz="1400" b="1" dirty="0"/>
              <a:t> native </a:t>
            </a:r>
            <a:r>
              <a:rPr lang="en-US" sz="1400" dirty="0"/>
              <a:t>command) or implied on the physical interface?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Is the same native VLAN configured on the neighboring switch’s trunk?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Are the router physical or ROAS subinterfaces configured with a </a:t>
            </a:r>
            <a:r>
              <a:rPr lang="en-US" sz="1400" b="1" dirty="0"/>
              <a:t>shutdown</a:t>
            </a:r>
            <a:r>
              <a:rPr lang="en-US" sz="1400" dirty="0"/>
              <a:t> command?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04800" y="7620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Configuring Routing with Layer 3 Switch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>
            <a:normAutofit/>
          </a:bodyPr>
          <a:lstStyle/>
          <a:p>
            <a:r>
              <a:rPr lang="en-US" sz="1800" dirty="0"/>
              <a:t>The Layer 3 switching function needs a virtual interface connected to each VLAN internal to the switch.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These VLAN interfaces act like router interfaces, with an IP address and mask.</a:t>
            </a:r>
            <a:endParaRPr lang="en-US" sz="1400" dirty="0"/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2362200"/>
            <a:ext cx="53530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27892" y="7620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Configuring Routing with Layer 3 Switch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7892" y="2362200"/>
            <a:ext cx="8229600" cy="4648200"/>
          </a:xfrm>
        </p:spPr>
        <p:txBody>
          <a:bodyPr>
            <a:normAutofit/>
          </a:bodyPr>
          <a:lstStyle/>
          <a:p>
            <a:r>
              <a:rPr lang="en-US" sz="1800" dirty="0"/>
              <a:t>To configure Layer 3 switching using SVIs follow these steps:</a:t>
            </a:r>
          </a:p>
          <a:p>
            <a:endParaRPr lang="en-US" sz="1800" dirty="0"/>
          </a:p>
          <a:p>
            <a:pPr lvl="1"/>
            <a:r>
              <a:rPr lang="en-US" sz="1400" dirty="0"/>
              <a:t>Step 1. Enable IP routing on the switch, as needed:</a:t>
            </a:r>
          </a:p>
          <a:p>
            <a:pPr lvl="1"/>
            <a:endParaRPr lang="en-US" sz="14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Use the </a:t>
            </a:r>
            <a:r>
              <a:rPr lang="en-US" sz="1200" b="1" dirty="0"/>
              <a:t>sdm prefer lanbase-routing </a:t>
            </a:r>
            <a:r>
              <a:rPr lang="en-US" sz="1200" dirty="0"/>
              <a:t>command (or similar) in global configuration mode to change the switch forwarding ASIC settings to make space for IPv4 routes at the next reload of the switch.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Use the </a:t>
            </a:r>
            <a:r>
              <a:rPr lang="en-US" sz="1200" b="1" dirty="0"/>
              <a:t>reload</a:t>
            </a:r>
            <a:r>
              <a:rPr lang="en-US" sz="1200" dirty="0"/>
              <a:t> EXEC command in enable mode to reload (reboot) the switch to pick up the new </a:t>
            </a:r>
            <a:r>
              <a:rPr lang="en-US" sz="1200" b="1" dirty="0"/>
              <a:t>sdm prefer </a:t>
            </a:r>
            <a:r>
              <a:rPr lang="en-US" sz="1200" dirty="0"/>
              <a:t>command setting.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Once reloaded, use the </a:t>
            </a:r>
            <a:r>
              <a:rPr lang="en-US" sz="1200" b="1" dirty="0"/>
              <a:t>ip routing </a:t>
            </a:r>
            <a:r>
              <a:rPr lang="en-US" sz="1200" dirty="0"/>
              <a:t>command in global configuration mode to enable the IPv4 routing function in IOS software and to enable key commands like </a:t>
            </a:r>
            <a:r>
              <a:rPr lang="en-US" sz="1200" b="1" dirty="0"/>
              <a:t>show ip route</a:t>
            </a:r>
            <a:r>
              <a:rPr lang="en-US" sz="1200" dirty="0"/>
              <a:t>.</a:t>
            </a:r>
            <a:endParaRPr lang="en-US" sz="1400" dirty="0"/>
          </a:p>
          <a:p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04800" y="54017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Configuring Routing with Layer 3 Switch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Step 2. Configure each SVI interface, one per VLAN for which routing should be done by this Layer 3 switch:</a:t>
            </a:r>
          </a:p>
          <a:p>
            <a:pPr lvl="1"/>
            <a:endParaRPr lang="en-US" sz="14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Use the </a:t>
            </a:r>
            <a:r>
              <a:rPr lang="en-US" sz="1200" b="1" dirty="0"/>
              <a:t>interface vlan </a:t>
            </a:r>
            <a:r>
              <a:rPr lang="en-US" sz="1200" b="1" i="1" dirty="0"/>
              <a:t>vlan_id</a:t>
            </a:r>
            <a:r>
              <a:rPr lang="en-US" sz="1200" b="1" dirty="0"/>
              <a:t> </a:t>
            </a:r>
            <a:r>
              <a:rPr lang="en-US" sz="1200" dirty="0"/>
              <a:t>command in global configuration mode to create a VLAN interface, and to give the switch’s routing logic a Layer 3 interface connected into the VLAN of the same number.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Use the </a:t>
            </a:r>
            <a:r>
              <a:rPr lang="en-US" sz="1200" b="1" dirty="0"/>
              <a:t>ip address </a:t>
            </a:r>
            <a:r>
              <a:rPr lang="en-US" sz="1200" b="1" i="1" dirty="0"/>
              <a:t>address mask </a:t>
            </a:r>
            <a:r>
              <a:rPr lang="en-US" sz="1200" dirty="0"/>
              <a:t>command in VLAN interface configuration mode to configure an IP address and mask on the VLAN interface, enabling IPv4 routing on that VLAN interface.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(As needed) Use the </a:t>
            </a:r>
            <a:r>
              <a:rPr lang="en-US" sz="1200" b="1" dirty="0"/>
              <a:t>no shutdown </a:t>
            </a:r>
            <a:r>
              <a:rPr lang="en-US" sz="1200" dirty="0"/>
              <a:t>command in interface configuration mode to enable the VLAN interface (if it is currently in a shutdown state).</a:t>
            </a: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486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33400" y="8382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Verifying Routing with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133600"/>
          </a:xfrm>
        </p:spPr>
        <p:txBody>
          <a:bodyPr>
            <a:normAutofit/>
          </a:bodyPr>
          <a:lstStyle/>
          <a:p>
            <a:r>
              <a:rPr lang="en-US" sz="1800" dirty="0"/>
              <a:t>To support the routing of packets the switch adds connected IP routes.</a:t>
            </a:r>
          </a:p>
          <a:p>
            <a:endParaRPr lang="en-US" sz="1800" dirty="0"/>
          </a:p>
          <a:p>
            <a:r>
              <a:rPr lang="en-US" sz="1800" dirty="0"/>
              <a:t>The switch would also need additional routes to the rest of the network (not shown); the Layer 3 switch could use static routes or a routing protocol.</a:t>
            </a:r>
          </a:p>
        </p:txBody>
      </p:sp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72847"/>
            <a:ext cx="54959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55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Troubleshooting Routing with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dirty="0"/>
              <a:t>Make sure the switch has been enabled to support IP routing.</a:t>
            </a:r>
          </a:p>
          <a:p>
            <a:endParaRPr lang="en-US" sz="1800" dirty="0"/>
          </a:p>
          <a:p>
            <a:r>
              <a:rPr lang="en-US" sz="1800" dirty="0"/>
              <a:t>The VLAN associated with each VLAN interface must be known and active on the local switch.</a:t>
            </a:r>
          </a:p>
          <a:p>
            <a:endParaRPr lang="en-US" sz="1800" dirty="0"/>
          </a:p>
          <a:p>
            <a:r>
              <a:rPr lang="en-US" sz="1800" dirty="0"/>
              <a:t>Some models of Cisco switches default to enable Layer 3 switching and some do not; make sure the switch supports Layer 3 routing.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/>
              <a:t>sdm prefer </a:t>
            </a:r>
            <a:r>
              <a:rPr lang="en-US" sz="1800" dirty="0"/>
              <a:t>command changes how the switch forwarding chips allocate memory for different forwarding tables.</a:t>
            </a:r>
          </a:p>
          <a:p>
            <a:endParaRPr lang="en-US" sz="1800" dirty="0"/>
          </a:p>
          <a:p>
            <a:r>
              <a:rPr lang="en-US" sz="1800" dirty="0"/>
              <a:t>Many access switches that support Layer 3 switching will have an SDM default that does not allocate space for the IP routing table.</a:t>
            </a:r>
          </a:p>
          <a:p>
            <a:endParaRPr lang="en-US" sz="1800" dirty="0"/>
          </a:p>
          <a:p>
            <a:r>
              <a:rPr lang="en-US" sz="1800" dirty="0"/>
              <a:t>Once changed and reloaded, the </a:t>
            </a:r>
            <a:r>
              <a:rPr lang="en-US" sz="1800" b="1" dirty="0"/>
              <a:t>ip routing </a:t>
            </a:r>
            <a:r>
              <a:rPr lang="en-US" sz="1800" dirty="0"/>
              <a:t>command then enables IPv4 routing.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33400" y="733425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Troubleshooting Routing with SVIs</a:t>
            </a:r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486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133600"/>
          </a:xfrm>
        </p:spPr>
        <p:txBody>
          <a:bodyPr>
            <a:normAutofit/>
          </a:bodyPr>
          <a:lstStyle/>
          <a:p>
            <a:r>
              <a:rPr lang="en-US" sz="1800" dirty="0"/>
              <a:t>The figure shows some symptoms on a router for which Layer 3 switch had not yet been enabled by the </a:t>
            </a:r>
            <a:r>
              <a:rPr lang="en-US" sz="1800" b="1" dirty="0"/>
              <a:t>sdm prefer </a:t>
            </a:r>
            <a:r>
              <a:rPr lang="en-US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55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Troubleshooting Routing with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dirty="0"/>
              <a:t>The next thing to investigate when troubleshooting SVIs relates to the SVI state</a:t>
            </a:r>
          </a:p>
          <a:p>
            <a:endParaRPr lang="en-US" sz="1800" dirty="0"/>
          </a:p>
          <a:p>
            <a:r>
              <a:rPr lang="en-US" sz="1800" dirty="0"/>
              <a:t>Each VLAN interface has a matching VLAN of the same number, and the VLAN interface’s state is tied to the state of that VLAN; in particular:</a:t>
            </a:r>
          </a:p>
          <a:p>
            <a:endParaRPr lang="en-US" sz="1800" dirty="0"/>
          </a:p>
          <a:p>
            <a:pPr lvl="1"/>
            <a:r>
              <a:rPr lang="en-US" sz="1400" dirty="0"/>
              <a:t>Step 1. The VLAN must be defined on the local switch (either explicitly, or learned with VTP).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Step 2. The switch must have at least one up/up interface using the VLAN, either/both:</a:t>
            </a:r>
          </a:p>
          <a:p>
            <a:pPr lvl="2"/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An up/up access interface assigned to that VLAN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A trunk interface for which the VLAN is in the allowed list, is STP forwarding, and is not VTP pruned</a:t>
            </a:r>
          </a:p>
          <a:p>
            <a:pPr lvl="2"/>
            <a:endParaRPr lang="en-US" sz="1200" dirty="0"/>
          </a:p>
          <a:p>
            <a:pPr lvl="1"/>
            <a:r>
              <a:rPr lang="en-US" sz="1400" dirty="0"/>
              <a:t>Step 3. The VLAN (not the VLAN interface) must be administratively enabled (that is, not shutdown).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Step 4. The VLAN interface (not the VLAN) must be administratively enabled (that is, not shutdown).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74785" y="6858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Troubleshooting Routing with SVIs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80647" y="1752600"/>
            <a:ext cx="8229600" cy="4191000"/>
          </a:xfrm>
        </p:spPr>
        <p:txBody>
          <a:bodyPr>
            <a:normAutofit/>
          </a:bodyPr>
          <a:lstStyle/>
          <a:p>
            <a:r>
              <a:rPr lang="en-US" sz="1800" dirty="0"/>
              <a:t>The figure (next slide) shows three scenarios, each of which leads to one of the VLAN interface in the previous configuration examples:</a:t>
            </a:r>
          </a:p>
          <a:p>
            <a:endParaRPr lang="en-US" sz="1800" dirty="0"/>
          </a:p>
          <a:p>
            <a:pPr lvl="1"/>
            <a:r>
              <a:rPr lang="en-US" sz="1200" dirty="0"/>
              <a:t>Scenario 1: The last access interface in VLAN 10 is shut down (F0/1), so IOS shuts down the VLAN 10 interface.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Scenario 2: VLAN 20 (not VLAN interface 20, but VLAN 20) is deleted, which results in IOS then bringing down (not shutting down) the VLAN 20 interface.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Scenario 3: VLAN 30 (not VLAN interface 30, but VLAN 30) is shut down, which results in IOS then bringing down (not shutting down) the VLAN 30 interface.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VLAN Routing with Router 802.1Q Trunks</a:t>
            </a:r>
          </a:p>
          <a:p>
            <a:endParaRPr lang="en-US" sz="2400" dirty="0"/>
          </a:p>
          <a:p>
            <a:r>
              <a:rPr lang="en-US" sz="2400" dirty="0"/>
              <a:t>VLAN Routing with Layer 3 Switch SVIs</a:t>
            </a:r>
          </a:p>
          <a:p>
            <a:endParaRPr lang="en-US" sz="2400" dirty="0"/>
          </a:p>
          <a:p>
            <a:r>
              <a:rPr lang="en-US" sz="2400" dirty="0"/>
              <a:t>VLAN Routing with Layer 3 Switch Routed Ports</a:t>
            </a:r>
          </a:p>
        </p:txBody>
      </p:sp>
    </p:spTree>
    <p:extLst>
      <p:ext uri="{BB962C8B-B14F-4D97-AF65-F5344CB8AC3E}">
        <p14:creationId xmlns:p14="http://schemas.microsoft.com/office/powerpoint/2010/main" val="97449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Troubleshooting Routing with SVIs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B6F75-BDEE-4647-A19D-BE81B585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5099171" cy="56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1338" y="6096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VLAN Routing with Layer 3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Switched Routed Ports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When configuring Layer 3 switching using SVI’s the physical interfaces on the switches act like they always have as Layer 2 interfaces.</a:t>
            </a:r>
          </a:p>
          <a:p>
            <a:endParaRPr lang="en-US" sz="1800" dirty="0"/>
          </a:p>
          <a:p>
            <a:r>
              <a:rPr lang="en-US" sz="1800" dirty="0"/>
              <a:t>Alternatively, the Layer 3 switch configuration can make a physical port act like a router interface instead.</a:t>
            </a:r>
          </a:p>
          <a:p>
            <a:endParaRPr lang="en-US" sz="1800" dirty="0"/>
          </a:p>
          <a:p>
            <a:r>
              <a:rPr lang="en-US" sz="1800" dirty="0"/>
              <a:t>To do so, the switch configuration makes that port a routed port.</a:t>
            </a:r>
          </a:p>
          <a:p>
            <a:endParaRPr lang="en-US" sz="1800" dirty="0"/>
          </a:p>
          <a:p>
            <a:r>
              <a:rPr lang="en-US" sz="1800" dirty="0"/>
              <a:t>On a </a:t>
            </a:r>
            <a:r>
              <a:rPr lang="en-US" sz="1800" i="1" dirty="0"/>
              <a:t>routed</a:t>
            </a:r>
            <a:r>
              <a:rPr lang="en-US" sz="1800" dirty="0"/>
              <a:t> port, when a frame is received on the physical interface, the switch does not perform Layer 2 switching logic on that frame; instead the switch performs routing actions, including:</a:t>
            </a:r>
          </a:p>
          <a:p>
            <a:pPr lvl="1"/>
            <a:r>
              <a:rPr lang="en-US" sz="1400" dirty="0"/>
              <a:t>Stripping off the incoming frame’s Ethernet data link header/trailer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Making a Layer 3 forwarding decision by comparing the destination IP address to the IP routing table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Adding a new Ethernet data link header/trailer to the packet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Forwarding the packet, encapsulated in a new frame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Implementing Routed Interfaces on Switches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/>
              <a:t>When a Layer 3 switch needs a Layer 3 interface connected to a subnet, and only one physical interface connects to that subnet, the network engineer can choose to use a routed port.</a:t>
            </a:r>
          </a:p>
          <a:p>
            <a:endParaRPr lang="en-US" sz="1800" dirty="0"/>
          </a:p>
          <a:p>
            <a:r>
              <a:rPr lang="en-US" sz="1800" dirty="0"/>
              <a:t>When the Layer 3 switch needs a Layer 3 interface connected to a subnet with many physical interfaces on the switch connecting to that subnet, an SVI needs to be used.</a:t>
            </a: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2209800"/>
            <a:ext cx="5305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39615" y="71278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Implementing Routed Interfaces on Switches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/>
              <a:t>Enabling a switch interface to be a routed interface is simple, just use the </a:t>
            </a:r>
            <a:r>
              <a:rPr lang="en-US" sz="1800" b="1" dirty="0"/>
              <a:t>no switchport </a:t>
            </a:r>
            <a:r>
              <a:rPr lang="en-US" sz="1800" dirty="0"/>
              <a:t>subcommand on the physical interface.</a:t>
            </a:r>
          </a:p>
          <a:p>
            <a:endParaRPr lang="en-US" sz="1800" dirty="0"/>
          </a:p>
          <a:p>
            <a:r>
              <a:rPr lang="en-US" sz="1800" dirty="0"/>
              <a:t>Once the port is acting as a routed port, think of it like a router interface.</a:t>
            </a:r>
          </a:p>
        </p:txBody>
      </p:sp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5486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7620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Implementing Routed Interfaces on Switches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Once configured, the routed interface will show up different in command output on the switch:</a:t>
            </a:r>
          </a:p>
          <a:p>
            <a:endParaRPr lang="en-US" sz="1800" dirty="0"/>
          </a:p>
          <a:p>
            <a:pPr lvl="1"/>
            <a:r>
              <a:rPr lang="en-US" sz="1400" b="1" dirty="0"/>
              <a:t>show interfaces</a:t>
            </a:r>
            <a:r>
              <a:rPr lang="en-US" sz="1400" dirty="0"/>
              <a:t>: Similar to the same command on a router, the output will display the IP address of the interface. (For switch ports, this command does not list an IP address.)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show interfaces status</a:t>
            </a:r>
            <a:r>
              <a:rPr lang="en-US" sz="1400" dirty="0"/>
              <a:t>: Under the “VLAN” heading, instead of listing the access VLAN or the word “trunk,” the output lists the word “routed,” meaning that it is a routed port.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show ip route</a:t>
            </a:r>
            <a:r>
              <a:rPr lang="en-US" sz="1400" dirty="0"/>
              <a:t>: Lists the routed port as an outgoing interface in routes. 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show interfaces </a:t>
            </a:r>
            <a:r>
              <a:rPr lang="en-US" sz="1400" b="1" i="1" dirty="0"/>
              <a:t>type</a:t>
            </a:r>
            <a:r>
              <a:rPr lang="en-US" sz="1400" b="1" dirty="0"/>
              <a:t> </a:t>
            </a:r>
            <a:r>
              <a:rPr lang="en-US" sz="1400" b="1" i="1" dirty="0"/>
              <a:t>number</a:t>
            </a:r>
            <a:r>
              <a:rPr lang="en-US" sz="1400" b="1" dirty="0"/>
              <a:t> </a:t>
            </a:r>
            <a:r>
              <a:rPr lang="en-US" sz="1400" dirty="0"/>
              <a:t>switchport: If a routed port, the output is short and confirms that the port is not a switch port. (If the port is a Layer 2 port, this command lists many configuration and status details.)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Verification Commands for Routed Ports on Switches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C9DD2A-C0CD-48DA-9F12-0DB0A03F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53789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Implementing Routed Interfaces on Switches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/>
          </a:bodyPr>
          <a:lstStyle/>
          <a:p>
            <a:r>
              <a:rPr lang="en-US" sz="1800" dirty="0"/>
              <a:t>For any topologies with point-to-point links between two devices that do routing, a routed interface works well.</a:t>
            </a:r>
          </a:p>
          <a:p>
            <a:endParaRPr lang="en-US" sz="1800" dirty="0"/>
          </a:p>
          <a:p>
            <a:r>
              <a:rPr lang="en-US" sz="1800" dirty="0"/>
              <a:t>All the ports that are links directly between the Layer 3 switches can be a routed interface.</a:t>
            </a:r>
          </a:p>
          <a:p>
            <a:endParaRPr lang="en-US" sz="1800" dirty="0"/>
          </a:p>
          <a:p>
            <a:r>
              <a:rPr lang="en-US" sz="1800" dirty="0"/>
              <a:t>For VLANS for which many interfaces connect to the VLANs, SVIs make sense.</a:t>
            </a:r>
            <a:endParaRPr lang="en-US" sz="1400" dirty="0"/>
          </a:p>
        </p:txBody>
      </p:sp>
      <p:pic>
        <p:nvPicPr>
          <p:cNvPr id="350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33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550863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Implementing Layer 3 EtherChannels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124200"/>
          </a:xfrm>
        </p:spPr>
        <p:txBody>
          <a:bodyPr>
            <a:normAutofit/>
          </a:bodyPr>
          <a:lstStyle/>
          <a:p>
            <a:r>
              <a:rPr lang="en-US" sz="1800" dirty="0"/>
              <a:t>Using a Layer 3 EtherChannel makes sense with multiple parallel links between two switches.</a:t>
            </a:r>
          </a:p>
          <a:p>
            <a:endParaRPr lang="en-US" sz="1800" dirty="0"/>
          </a:p>
          <a:p>
            <a:r>
              <a:rPr lang="en-US" sz="1800" dirty="0"/>
              <a:t>Each pair of links acts as one Layer 3 link.</a:t>
            </a:r>
          </a:p>
          <a:p>
            <a:endParaRPr lang="en-US" sz="1800" dirty="0"/>
          </a:p>
          <a:p>
            <a:r>
              <a:rPr lang="en-US" sz="1800" dirty="0"/>
              <a:t>So each pair of switches has one routing protocol neighbor relationship and learns one route per destination per pair of links.</a:t>
            </a:r>
          </a:p>
          <a:p>
            <a:endParaRPr lang="en-US" sz="1800" dirty="0"/>
          </a:p>
          <a:p>
            <a:r>
              <a:rPr lang="en-US" sz="1800" dirty="0"/>
              <a:t>IOS then balances the traffic, often with better balancing than Layer 3 balancing.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1371600"/>
            <a:ext cx="5133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Implementing Layer 3 EtherChannels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1800" dirty="0"/>
              <a:t>Configuring Layer 3 EtherChannel takes only a little more work then a Layer 2 EtherChannel</a:t>
            </a:r>
          </a:p>
          <a:p>
            <a:endParaRPr lang="en-US" sz="1800" dirty="0"/>
          </a:p>
          <a:p>
            <a:r>
              <a:rPr lang="en-US" sz="1800" dirty="0"/>
              <a:t>The following checklist shows the steps:</a:t>
            </a:r>
          </a:p>
          <a:p>
            <a:endParaRPr lang="en-US" sz="1800" dirty="0"/>
          </a:p>
          <a:p>
            <a:pPr lvl="1"/>
            <a:r>
              <a:rPr lang="en-US" sz="1400" dirty="0"/>
              <a:t>Step 1. Configure the physical interfaces as follows, in interface configuration mode:</a:t>
            </a:r>
          </a:p>
          <a:p>
            <a:pPr lvl="1"/>
            <a:endParaRPr lang="en-US" sz="14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Add the </a:t>
            </a:r>
            <a:r>
              <a:rPr lang="en-US" sz="1200" b="1" dirty="0"/>
              <a:t>channel-group number mode on </a:t>
            </a:r>
            <a:r>
              <a:rPr lang="en-US" sz="1200" dirty="0"/>
              <a:t>command to add it to the channel. Use the same number for all physical interfaces on the same switch, but the number used (the channel-group number) can differ on the two neighboring switches.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Add the </a:t>
            </a:r>
            <a:r>
              <a:rPr lang="en-US" sz="1200" b="1" dirty="0"/>
              <a:t>no switchport </a:t>
            </a:r>
            <a:r>
              <a:rPr lang="en-US" sz="1200" dirty="0"/>
              <a:t>command to make each physical port a routed port.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1"/>
            <a:r>
              <a:rPr lang="en-US" sz="1400" dirty="0"/>
              <a:t>Step 2. Configure the PortChannel interface:</a:t>
            </a:r>
          </a:p>
          <a:p>
            <a:pPr lvl="1"/>
            <a:endParaRPr lang="en-US" sz="14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Use the </a:t>
            </a:r>
            <a:r>
              <a:rPr lang="en-US" sz="1200" b="1" dirty="0"/>
              <a:t>interface port-channel </a:t>
            </a:r>
            <a:r>
              <a:rPr lang="en-US" sz="1200" b="1" i="1" dirty="0"/>
              <a:t>number</a:t>
            </a:r>
            <a:r>
              <a:rPr lang="en-US" sz="1200" b="1" dirty="0"/>
              <a:t> </a:t>
            </a:r>
            <a:r>
              <a:rPr lang="en-US" sz="1200" dirty="0"/>
              <a:t>command to move to portchannel configuration mode for the same channel number configured on the physical interfaces.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Add the </a:t>
            </a:r>
            <a:r>
              <a:rPr lang="en-US" sz="1200" b="1" dirty="0"/>
              <a:t>no switchport </a:t>
            </a:r>
            <a:r>
              <a:rPr lang="en-US" sz="1200" dirty="0"/>
              <a:t>command to make sure that the port-channel interface acts as a routed port. (IOS may have already added this command.)</a:t>
            </a:r>
          </a:p>
          <a:p>
            <a:pPr lvl="2">
              <a:buFont typeface="+mj-lt"/>
              <a:buAutoNum type="alphaUcPeriod"/>
            </a:pPr>
            <a:endParaRPr lang="en-US" sz="1200" dirty="0"/>
          </a:p>
          <a:p>
            <a:pPr lvl="2">
              <a:buFont typeface="+mj-lt"/>
              <a:buAutoNum type="alphaUcPeriod"/>
            </a:pPr>
            <a:r>
              <a:rPr lang="en-US" sz="1200" dirty="0"/>
              <a:t>Use the </a:t>
            </a:r>
            <a:r>
              <a:rPr lang="en-US" sz="1200" b="1" dirty="0"/>
              <a:t>ip address </a:t>
            </a:r>
            <a:r>
              <a:rPr lang="en-US" sz="1200" b="1" i="1" dirty="0"/>
              <a:t>address mask </a:t>
            </a:r>
            <a:r>
              <a:rPr lang="en-US" sz="1200" dirty="0"/>
              <a:t>command to configure the address and mask.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27892" y="53321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Implementing Layer 3 EtherChannel Example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170002"/>
            <a:ext cx="8229600" cy="685800"/>
          </a:xfrm>
        </p:spPr>
        <p:txBody>
          <a:bodyPr>
            <a:normAutofit/>
          </a:bodyPr>
          <a:lstStyle/>
          <a:p>
            <a:r>
              <a:rPr lang="en-US" sz="1800" dirty="0"/>
              <a:t>The figures show an example of the configuration of Layer 3 EtherChannel for SW1.</a:t>
            </a:r>
          </a:p>
        </p:txBody>
      </p:sp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3291" y="1743075"/>
            <a:ext cx="53816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2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399" y="3593124"/>
            <a:ext cx="54959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096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VLAN Routing with Router 802.1Q Trunks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Autofit/>
          </a:bodyPr>
          <a:lstStyle/>
          <a:p>
            <a:r>
              <a:rPr lang="en-US" sz="2400" dirty="0"/>
              <a:t>There are four different Router LAN routing categories:</a:t>
            </a:r>
          </a:p>
          <a:p>
            <a:endParaRPr lang="en-US" sz="2400" dirty="0"/>
          </a:p>
          <a:p>
            <a:pPr lvl="1"/>
            <a:r>
              <a:rPr lang="en-US" sz="2000" dirty="0"/>
              <a:t>Use a router, with one router LAN interface and cable connected to the switch for each and every VLAN (typically not used)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a router, with a VLAN trunk connecting to a LAN switch (known as router-on-a-stick, or ROAS)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a Layer 3 switch with switched virtual interfaces (SVI)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a Layer 3 switch with routed interfaces (which may or may not be Layer 3 EtherChannels)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56038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Verifying Layer 3 EtherChannel Example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199" y="741363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Verifying Layer 3 EtherChannel Example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354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7" y="2209800"/>
            <a:ext cx="54959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Troubleshooting Layer 3 EtherChannels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43400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is a list of requirements for Layer 3 EtherChannels:</a:t>
            </a:r>
          </a:p>
          <a:p>
            <a:endParaRPr lang="en-US" sz="1800" dirty="0"/>
          </a:p>
          <a:p>
            <a:pPr lvl="1"/>
            <a:r>
              <a:rPr lang="en-US" sz="1400" b="1" dirty="0"/>
              <a:t>no switchport</a:t>
            </a:r>
            <a:r>
              <a:rPr lang="en-US" sz="1400" dirty="0"/>
              <a:t>: The PortChannel interface must be configured with the </a:t>
            </a:r>
            <a:r>
              <a:rPr lang="en-US" sz="1400" b="1" dirty="0"/>
              <a:t>no switchport </a:t>
            </a:r>
            <a:r>
              <a:rPr lang="en-US" sz="1400" dirty="0"/>
              <a:t>command, and so must the physical interfaces. If a physical interface is not also configured with the </a:t>
            </a:r>
            <a:r>
              <a:rPr lang="en-US" sz="1400" b="1" dirty="0"/>
              <a:t>no switchport </a:t>
            </a:r>
            <a:r>
              <a:rPr lang="en-US" sz="1400" dirty="0"/>
              <a:t>command, it will not become operational in the EtherChannel.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Speed: The physical ports in the channel must use the same speed.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Duplex: The physical ports in the channel must use the same duplex.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VLAN Routing with Router 802.1Q Trunks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1800" dirty="0"/>
              <a:t>The figure shows cases in which these options could be used.</a:t>
            </a:r>
          </a:p>
          <a:p>
            <a:r>
              <a:rPr lang="en-US" sz="1800" dirty="0"/>
              <a:t>It shows a classic case for using a router with a VLAN trunk at the branches on the right and either of the two options in Layer 4 switches at the central site on the left.</a:t>
            </a:r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338388"/>
            <a:ext cx="5000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880269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Configuring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514600"/>
          </a:xfrm>
        </p:spPr>
        <p:txBody>
          <a:bodyPr>
            <a:normAutofit/>
          </a:bodyPr>
          <a:lstStyle/>
          <a:p>
            <a:r>
              <a:rPr lang="en-US" sz="1800" dirty="0"/>
              <a:t>ROAS uses router VLAN trunking configuration to give the router a logical router interface connected to each VLAN and therefore each subnet that sits on a separate VLAN.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The ROAS configuration creates a subinterface for each VLAN on the trunk, and the router then treats all frames tagged with that associated VLAN ID as if they came in or out of that subinterface.</a:t>
            </a:r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8" y="1981200"/>
            <a:ext cx="3552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5032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Configuring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figure shows a full example of the 802.1Q trunking configuration required on router B1 (from the previous slide),including the following steps:</a:t>
            </a:r>
          </a:p>
          <a:p>
            <a:endParaRPr lang="en-US" sz="1800" dirty="0"/>
          </a:p>
          <a:p>
            <a:pPr lvl="1"/>
            <a:r>
              <a:rPr lang="en-US" sz="1400" dirty="0"/>
              <a:t>Step 1. Use the </a:t>
            </a:r>
            <a:r>
              <a:rPr lang="en-US" sz="1400" b="1" dirty="0"/>
              <a:t>interface </a:t>
            </a:r>
            <a:r>
              <a:rPr lang="en-US" sz="1400" b="1" i="1" dirty="0"/>
              <a:t>type number.subint</a:t>
            </a:r>
            <a:r>
              <a:rPr lang="en-US" sz="1400" dirty="0"/>
              <a:t> command in global configuration mode to create a unique subinterface for each VLAN that needs to be routed.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Step 2. Use the </a:t>
            </a:r>
            <a:r>
              <a:rPr lang="en-US" sz="1400" b="1" dirty="0"/>
              <a:t>encapsulation dot1q </a:t>
            </a:r>
            <a:r>
              <a:rPr lang="en-US" sz="1400" b="1" i="1" dirty="0"/>
              <a:t>vlan_id</a:t>
            </a:r>
            <a:r>
              <a:rPr lang="en-US" sz="1400" dirty="0"/>
              <a:t> command in subinterface configuration mode to enable 802.1Q and associate one specific VLAN with the subinterface.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Step 3. Use the </a:t>
            </a:r>
            <a:r>
              <a:rPr lang="en-US" sz="1400" b="1" dirty="0"/>
              <a:t>ip address </a:t>
            </a:r>
            <a:r>
              <a:rPr lang="en-US" sz="1400" b="1" i="1" dirty="0"/>
              <a:t>address mask</a:t>
            </a:r>
            <a:r>
              <a:rPr lang="en-US" sz="1400" dirty="0"/>
              <a:t> command in subinterface configuration mode to configure IP settings (address and mask).</a:t>
            </a:r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09687"/>
            <a:ext cx="54959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1338" y="6096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Configuring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There are two options to define a router interface for the native VLAN:</a:t>
            </a:r>
          </a:p>
          <a:p>
            <a:endParaRPr lang="en-US" sz="1400" dirty="0"/>
          </a:p>
          <a:p>
            <a:pPr lvl="1"/>
            <a:r>
              <a:rPr lang="en-US" sz="1400" dirty="0"/>
              <a:t>Configure the </a:t>
            </a:r>
            <a:r>
              <a:rPr lang="en-US" sz="1400" b="1" dirty="0"/>
              <a:t>ip address </a:t>
            </a:r>
            <a:r>
              <a:rPr lang="en-US" sz="1400" dirty="0"/>
              <a:t>command on the physical interface, but without an </a:t>
            </a:r>
            <a:r>
              <a:rPr lang="en-US" sz="1400" b="1" dirty="0"/>
              <a:t>encapsulation</a:t>
            </a:r>
            <a:r>
              <a:rPr lang="en-US" sz="1400" dirty="0"/>
              <a:t> command; the router considers this physical interface to be using the native VLAN.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Configure the </a:t>
            </a:r>
            <a:r>
              <a:rPr lang="en-US" sz="1400" b="1" dirty="0"/>
              <a:t>ip address </a:t>
            </a:r>
            <a:r>
              <a:rPr lang="en-US" sz="1400" dirty="0"/>
              <a:t>command on a subinterface, and use the </a:t>
            </a:r>
            <a:r>
              <a:rPr lang="en-US" sz="1400" b="1" dirty="0"/>
              <a:t>encapsulation dot1q </a:t>
            </a:r>
            <a:r>
              <a:rPr lang="en-US" sz="1400" b="1" i="1" dirty="0"/>
              <a:t>vlan-id </a:t>
            </a:r>
            <a:r>
              <a:rPr lang="en-US" sz="1400" b="1" dirty="0"/>
              <a:t>native</a:t>
            </a:r>
            <a:r>
              <a:rPr lang="en-US" sz="1400" dirty="0"/>
              <a:t> subcommand to tell the router both the VLAN ID and the fact that it is the native VLAN.</a:t>
            </a:r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486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842169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Verifying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>
            <a:normAutofit/>
          </a:bodyPr>
          <a:lstStyle/>
          <a:p>
            <a:r>
              <a:rPr lang="en-US" sz="1800" dirty="0"/>
              <a:t>Beyond using the </a:t>
            </a:r>
            <a:r>
              <a:rPr lang="en-US" sz="1800" b="1" dirty="0"/>
              <a:t>show running-config </a:t>
            </a:r>
            <a:r>
              <a:rPr lang="en-US" sz="1800" dirty="0"/>
              <a:t>command, ROAS configuration on a router can be best verified using either the </a:t>
            </a:r>
            <a:r>
              <a:rPr lang="en-US" sz="1800" b="1" dirty="0"/>
              <a:t>show ip route </a:t>
            </a:r>
            <a:r>
              <a:rPr lang="en-US" sz="1800" dirty="0"/>
              <a:t>[</a:t>
            </a:r>
            <a:r>
              <a:rPr lang="en-US" sz="1800" b="1" dirty="0"/>
              <a:t>connected</a:t>
            </a:r>
            <a:r>
              <a:rPr lang="en-US" sz="1800" dirty="0"/>
              <a:t>] or </a:t>
            </a:r>
            <a:r>
              <a:rPr lang="en-US" sz="1800" b="1" dirty="0"/>
              <a:t>show vlans</a:t>
            </a:r>
            <a:r>
              <a:rPr lang="en-US" sz="1800" dirty="0"/>
              <a:t> command.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64349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1338" y="8382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Verifying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ROAS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>
            <a:normAutofit/>
          </a:bodyPr>
          <a:lstStyle/>
          <a:p>
            <a:r>
              <a:rPr lang="en-US" sz="1800" dirty="0"/>
              <a:t>Note that ROAS subinterface state does depend on the physical interface state; the subinterface state cannot be better than the physical interface state.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Additionally, the subinterface state can also be enabled and disabled independently from the physical interface.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905000"/>
            <a:ext cx="5495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5DE66E2-C4B0-40C7-B8D7-3DB9DFFB54F8}" vid="{EDFF7989-B1A4-49CE-946B-77635BD691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15179</TotalTime>
  <Words>2311</Words>
  <Application>Microsoft Office PowerPoint</Application>
  <PresentationFormat>On-screen Show (4:3)</PresentationFormat>
  <Paragraphs>205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Georgia</vt:lpstr>
      <vt:lpstr>Trebuchet MS</vt:lpstr>
      <vt:lpstr>Wingdings 2</vt:lpstr>
      <vt:lpstr>Theme1</vt:lpstr>
      <vt:lpstr>CCNA 200-301, Volume I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Wilkins</dc:creator>
  <cp:lastModifiedBy>Jennifer Frew</cp:lastModifiedBy>
  <cp:revision>1878</cp:revision>
  <dcterms:created xsi:type="dcterms:W3CDTF">2012-02-25T16:36:08Z</dcterms:created>
  <dcterms:modified xsi:type="dcterms:W3CDTF">2019-09-23T13:32:20Z</dcterms:modified>
</cp:coreProperties>
</file>