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7" r:id="rId3"/>
    <p:sldId id="301" r:id="rId4"/>
    <p:sldId id="302" r:id="rId5"/>
    <p:sldId id="303" r:id="rId6"/>
    <p:sldId id="304" r:id="rId7"/>
    <p:sldId id="305" r:id="rId8"/>
    <p:sldId id="306" r:id="rId9"/>
    <p:sldId id="307" r:id="rId10"/>
    <p:sldId id="309" r:id="rId11"/>
    <p:sldId id="308" r:id="rId12"/>
    <p:sldId id="310" r:id="rId13"/>
    <p:sldId id="311" r:id="rId14"/>
    <p:sldId id="312" r:id="rId15"/>
    <p:sldId id="313" r:id="rId16"/>
    <p:sldId id="314" r:id="rId17"/>
    <p:sldId id="315" r:id="rId18"/>
    <p:sldId id="316" r:id="rId19"/>
    <p:sldId id="317" r:id="rId20"/>
    <p:sldId id="318" r:id="rId21"/>
    <p:sldId id="319" r:id="rId22"/>
    <p:sldId id="320" r:id="rId23"/>
    <p:sldId id="321" r:id="rId24"/>
    <p:sldId id="322" r:id="rId25"/>
    <p:sldId id="323"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ddle, Aireal" initials="LA" lastIdx="1" clrIdx="0">
    <p:extLst>
      <p:ext uri="{19B8F6BF-5375-455C-9EA6-DF929625EA0E}">
        <p15:presenceInfo xmlns:p15="http://schemas.microsoft.com/office/powerpoint/2012/main" userId="S::Aireal.Liddle@RescoProducts.com::c9c122a7-fd2e-4d47-b82e-b44feb2dc89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0" d="100"/>
          <a:sy n="50" d="100"/>
        </p:scale>
        <p:origin x="730" y="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F5048-3B0F-4228-8D12-7935B62AE560}" type="datetimeFigureOut">
              <a:rPr lang="en-US" smtClean="0"/>
              <a:t>9/23/2019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0064F4-45FB-4F6A-AD48-1BF3DB419E8C}" type="slidenum">
              <a:rPr lang="en-US" smtClean="0"/>
              <a:t>‹#›</a:t>
            </a:fld>
            <a:endParaRPr lang="en-US" dirty="0"/>
          </a:p>
        </p:txBody>
      </p:sp>
    </p:spTree>
    <p:extLst>
      <p:ext uri="{BB962C8B-B14F-4D97-AF65-F5344CB8AC3E}">
        <p14:creationId xmlns:p14="http://schemas.microsoft.com/office/powerpoint/2010/main" val="2176167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20064F4-45FB-4F6A-AD48-1BF3DB419E8C}" type="slidenum">
              <a:rPr lang="en-US" smtClean="0"/>
              <a:t>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fld id="{FD998CCF-2238-49BC-9B6D-DD035147864F}" type="datetimeFigureOut">
              <a:rPr lang="en-US" smtClean="0"/>
              <a:t>9/23/2019</a:t>
            </a:fld>
            <a:endParaRPr lang="en-US" dirty="0"/>
          </a:p>
        </p:txBody>
      </p:sp>
      <p:sp>
        <p:nvSpPr>
          <p:cNvPr id="17" name="Footer Placeholder 16"/>
          <p:cNvSpPr>
            <a:spLocks noGrp="1"/>
          </p:cNvSpPr>
          <p:nvPr>
            <p:ph type="ftr" sz="quarter" idx="11"/>
          </p:nvPr>
        </p:nvSpPr>
        <p:spPr>
          <a:xfrm>
            <a:off x="5410200" y="4205288"/>
            <a:ext cx="1295400" cy="457200"/>
          </a:xfrm>
        </p:spPr>
        <p:txBody>
          <a:bodyPr/>
          <a:lstStyle/>
          <a:p>
            <a:endParaRPr lang="en-US" dirty="0"/>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A95625B5-4382-4363-943F-EACF1C98F2D1}"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D998CCF-2238-49BC-9B6D-DD035147864F}" type="datetimeFigureOut">
              <a:rPr lang="en-US" smtClean="0"/>
              <a:t>9/23/2019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95625B5-4382-4363-943F-EACF1C98F2D1}"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D998CCF-2238-49BC-9B6D-DD035147864F}" type="datetimeFigureOut">
              <a:rPr lang="en-US" smtClean="0"/>
              <a:t>9/23/2019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95625B5-4382-4363-943F-EACF1C98F2D1}"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D998CCF-2238-49BC-9B6D-DD035147864F}" type="datetimeFigureOut">
              <a:rPr lang="en-US" smtClean="0"/>
              <a:t>9/23/2019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95625B5-4382-4363-943F-EACF1C98F2D1}"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FD998CCF-2238-49BC-9B6D-DD035147864F}" type="datetimeFigureOut">
              <a:rPr lang="en-US" smtClean="0"/>
              <a:t>9/23/2019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95625B5-4382-4363-943F-EACF1C98F2D1}"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D998CCF-2238-49BC-9B6D-DD035147864F}" type="datetimeFigureOut">
              <a:rPr lang="en-US" smtClean="0"/>
              <a:t>9/23/2019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95625B5-4382-4363-943F-EACF1C98F2D1}"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FD998CCF-2238-49BC-9B6D-DD035147864F}" type="datetimeFigureOut">
              <a:rPr lang="en-US" smtClean="0"/>
              <a:t>9/23/2019</a:t>
            </a:fld>
            <a:endParaRPr lang="en-US" dirty="0"/>
          </a:p>
        </p:txBody>
      </p:sp>
      <p:sp>
        <p:nvSpPr>
          <p:cNvPr id="27" name="Slide Number Placeholder 26"/>
          <p:cNvSpPr>
            <a:spLocks noGrp="1"/>
          </p:cNvSpPr>
          <p:nvPr>
            <p:ph type="sldNum" sz="quarter" idx="11"/>
          </p:nvPr>
        </p:nvSpPr>
        <p:spPr/>
        <p:txBody>
          <a:bodyPr rtlCol="0"/>
          <a:lstStyle/>
          <a:p>
            <a:fld id="{A95625B5-4382-4363-943F-EACF1C98F2D1}" type="slidenum">
              <a:rPr lang="en-US" smtClean="0"/>
              <a:t>‹#›</a:t>
            </a:fld>
            <a:endParaRPr lang="en-US" dirty="0"/>
          </a:p>
        </p:txBody>
      </p:sp>
      <p:sp>
        <p:nvSpPr>
          <p:cNvPr id="28" name="Footer Placeholder 27"/>
          <p:cNvSpPr>
            <a:spLocks noGrp="1"/>
          </p:cNvSpPr>
          <p:nvPr>
            <p:ph type="ftr" sz="quarter" idx="12"/>
          </p:nvPr>
        </p:nvSpPr>
        <p:spPr/>
        <p:txBody>
          <a:bodyPr rtlCol="0"/>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fld id="{FD998CCF-2238-49BC-9B6D-DD035147864F}" type="datetimeFigureOut">
              <a:rPr lang="en-US" smtClean="0"/>
              <a:t>9/23/2019</a:t>
            </a:fld>
            <a:endParaRPr lang="en-US" dirty="0"/>
          </a:p>
        </p:txBody>
      </p:sp>
      <p:sp>
        <p:nvSpPr>
          <p:cNvPr id="4" name="Footer Placeholder 3"/>
          <p:cNvSpPr>
            <a:spLocks noGrp="1"/>
          </p:cNvSpPr>
          <p:nvPr>
            <p:ph type="ftr" sz="quarter" idx="11"/>
          </p:nvPr>
        </p:nvSpPr>
        <p:spPr>
          <a:xfrm>
            <a:off x="5257800" y="612648"/>
            <a:ext cx="1325880" cy="457200"/>
          </a:xfrm>
        </p:spPr>
        <p:txBody>
          <a:bodyPr/>
          <a:lstStyle/>
          <a:p>
            <a:endParaRPr lang="en-US" dirty="0"/>
          </a:p>
        </p:txBody>
      </p:sp>
      <p:sp>
        <p:nvSpPr>
          <p:cNvPr id="5" name="Slide Number Placeholder 4"/>
          <p:cNvSpPr>
            <a:spLocks noGrp="1"/>
          </p:cNvSpPr>
          <p:nvPr>
            <p:ph type="sldNum" sz="quarter" idx="12"/>
          </p:nvPr>
        </p:nvSpPr>
        <p:spPr>
          <a:xfrm>
            <a:off x="8174736" y="2272"/>
            <a:ext cx="762000" cy="365760"/>
          </a:xfrm>
        </p:spPr>
        <p:txBody>
          <a:bodyPr/>
          <a:lstStyle/>
          <a:p>
            <a:fld id="{A95625B5-4382-4363-943F-EACF1C98F2D1}"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998CCF-2238-49BC-9B6D-DD035147864F}" type="datetimeFigureOut">
              <a:rPr lang="en-US" smtClean="0"/>
              <a:t>9/23/2019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95625B5-4382-4363-943F-EACF1C98F2D1}"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D998CCF-2238-49BC-9B6D-DD035147864F}" type="datetimeFigureOut">
              <a:rPr lang="en-US" smtClean="0"/>
              <a:t>9/23/2019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95625B5-4382-4363-943F-EACF1C98F2D1}"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dirty="0"/>
              <a:t>Click icon to add picture</a:t>
            </a:r>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FD998CCF-2238-49BC-9B6D-DD035147864F}" type="datetimeFigureOut">
              <a:rPr lang="en-US" smtClean="0"/>
              <a:t>9/23/2019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95625B5-4382-4363-943F-EACF1C98F2D1}"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FD998CCF-2238-49BC-9B6D-DD035147864F}" type="datetimeFigureOut">
              <a:rPr lang="en-US" smtClean="0"/>
              <a:t>9/23/2019</a:t>
            </a:fld>
            <a:endParaRPr lang="en-US" dirty="0"/>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dirty="0"/>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A95625B5-4382-4363-943F-EACF1C98F2D1}"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CCNA 200-301, Volume I</a:t>
            </a:r>
          </a:p>
        </p:txBody>
      </p:sp>
      <p:sp>
        <p:nvSpPr>
          <p:cNvPr id="3" name="Subtitle 2"/>
          <p:cNvSpPr>
            <a:spLocks noGrp="1"/>
          </p:cNvSpPr>
          <p:nvPr>
            <p:ph type="subTitle" idx="1"/>
          </p:nvPr>
        </p:nvSpPr>
        <p:spPr/>
        <p:txBody>
          <a:bodyPr/>
          <a:lstStyle/>
          <a:p>
            <a:r>
              <a:rPr lang="en-US" dirty="0"/>
              <a:t>Chapter 18 </a:t>
            </a:r>
          </a:p>
          <a:p>
            <a:r>
              <a:rPr lang="en-US" b="1" dirty="0"/>
              <a:t>Troubleshooting IPv4 Routing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5FBB2-0F83-4B40-AFC2-20C30B955A99}"/>
              </a:ext>
            </a:extLst>
          </p:cNvPr>
          <p:cNvSpPr>
            <a:spLocks noGrp="1"/>
          </p:cNvSpPr>
          <p:nvPr>
            <p:ph type="title"/>
          </p:nvPr>
        </p:nvSpPr>
        <p:spPr/>
        <p:txBody>
          <a:bodyPr/>
          <a:lstStyle/>
          <a:p>
            <a:pPr algn="ctr"/>
            <a:r>
              <a:rPr lang="en-US" dirty="0"/>
              <a:t>Extended Ping Command</a:t>
            </a:r>
          </a:p>
        </p:txBody>
      </p:sp>
      <p:pic>
        <p:nvPicPr>
          <p:cNvPr id="4" name="Content Placeholder 3">
            <a:extLst>
              <a:ext uri="{FF2B5EF4-FFF2-40B4-BE49-F238E27FC236}">
                <a16:creationId xmlns:a16="http://schemas.microsoft.com/office/drawing/2014/main" id="{09FCFF56-7283-4B7B-B521-3F9F15323AAF}"/>
              </a:ext>
            </a:extLst>
          </p:cNvPr>
          <p:cNvPicPr>
            <a:picLocks noGrp="1" noChangeAspect="1"/>
          </p:cNvPicPr>
          <p:nvPr>
            <p:ph idx="1"/>
          </p:nvPr>
        </p:nvPicPr>
        <p:blipFill>
          <a:blip r:embed="rId2"/>
          <a:stretch>
            <a:fillRect/>
          </a:stretch>
        </p:blipFill>
        <p:spPr>
          <a:xfrm>
            <a:off x="177216" y="2590800"/>
            <a:ext cx="8789567" cy="2506714"/>
          </a:xfrm>
          <a:prstGeom prst="rect">
            <a:avLst/>
          </a:prstGeom>
        </p:spPr>
      </p:pic>
    </p:spTree>
    <p:extLst>
      <p:ext uri="{BB962C8B-B14F-4D97-AF65-F5344CB8AC3E}">
        <p14:creationId xmlns:p14="http://schemas.microsoft.com/office/powerpoint/2010/main" val="1483895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12637-CF41-4952-BD76-F336D01FBA0F}"/>
              </a:ext>
            </a:extLst>
          </p:cNvPr>
          <p:cNvSpPr>
            <a:spLocks noGrp="1"/>
          </p:cNvSpPr>
          <p:nvPr>
            <p:ph type="title"/>
          </p:nvPr>
        </p:nvSpPr>
        <p:spPr>
          <a:xfrm>
            <a:off x="533400" y="609483"/>
            <a:ext cx="8229600" cy="1066800"/>
          </a:xfrm>
        </p:spPr>
        <p:txBody>
          <a:bodyPr/>
          <a:lstStyle/>
          <a:p>
            <a:pPr algn="ctr"/>
            <a:r>
              <a:rPr lang="en-US" dirty="0"/>
              <a:t>Extended Ping Command</a:t>
            </a:r>
          </a:p>
        </p:txBody>
      </p:sp>
      <p:sp>
        <p:nvSpPr>
          <p:cNvPr id="3" name="Content Placeholder 2">
            <a:extLst>
              <a:ext uri="{FF2B5EF4-FFF2-40B4-BE49-F238E27FC236}">
                <a16:creationId xmlns:a16="http://schemas.microsoft.com/office/drawing/2014/main" id="{321228FE-50A3-4719-914C-FE9FBA232F5D}"/>
              </a:ext>
            </a:extLst>
          </p:cNvPr>
          <p:cNvSpPr>
            <a:spLocks noGrp="1"/>
          </p:cNvSpPr>
          <p:nvPr>
            <p:ph idx="1"/>
          </p:nvPr>
        </p:nvSpPr>
        <p:spPr>
          <a:xfrm>
            <a:off x="289018" y="5584477"/>
            <a:ext cx="8229600" cy="1066800"/>
          </a:xfrm>
        </p:spPr>
        <p:txBody>
          <a:bodyPr>
            <a:normAutofit fontScale="62500" lnSpcReduction="20000"/>
          </a:bodyPr>
          <a:lstStyle/>
          <a:p>
            <a:r>
              <a:rPr lang="en-US" dirty="0"/>
              <a:t>The extended ping command does allow the user to type all the parameters on a potentially long command, but it also allows users to simply issue the ping command, press Enter, with IOS then asking the user to answer questions to complete the command, as shown in this example. </a:t>
            </a:r>
          </a:p>
        </p:txBody>
      </p:sp>
      <p:pic>
        <p:nvPicPr>
          <p:cNvPr id="4" name="Picture 3">
            <a:extLst>
              <a:ext uri="{FF2B5EF4-FFF2-40B4-BE49-F238E27FC236}">
                <a16:creationId xmlns:a16="http://schemas.microsoft.com/office/drawing/2014/main" id="{63ED84FA-45D7-4943-B014-5A7A6A5252E0}"/>
              </a:ext>
            </a:extLst>
          </p:cNvPr>
          <p:cNvPicPr>
            <a:picLocks noChangeAspect="1"/>
          </p:cNvPicPr>
          <p:nvPr/>
        </p:nvPicPr>
        <p:blipFill>
          <a:blip r:embed="rId2"/>
          <a:stretch>
            <a:fillRect/>
          </a:stretch>
        </p:blipFill>
        <p:spPr>
          <a:xfrm>
            <a:off x="1676400" y="1676283"/>
            <a:ext cx="6140637" cy="3871505"/>
          </a:xfrm>
          <a:prstGeom prst="rect">
            <a:avLst/>
          </a:prstGeom>
        </p:spPr>
      </p:pic>
    </p:spTree>
    <p:extLst>
      <p:ext uri="{BB962C8B-B14F-4D97-AF65-F5344CB8AC3E}">
        <p14:creationId xmlns:p14="http://schemas.microsoft.com/office/powerpoint/2010/main" val="2396871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12D21-CD1B-43A7-9295-EFC6D6AC47D1}"/>
              </a:ext>
            </a:extLst>
          </p:cNvPr>
          <p:cNvSpPr>
            <a:spLocks noGrp="1"/>
          </p:cNvSpPr>
          <p:nvPr>
            <p:ph type="title"/>
          </p:nvPr>
        </p:nvSpPr>
        <p:spPr>
          <a:xfrm>
            <a:off x="228599" y="609600"/>
            <a:ext cx="8686800" cy="1066800"/>
          </a:xfrm>
        </p:spPr>
        <p:txBody>
          <a:bodyPr>
            <a:normAutofit fontScale="90000"/>
          </a:bodyPr>
          <a:lstStyle/>
          <a:p>
            <a:r>
              <a:rPr lang="en-US" dirty="0"/>
              <a:t>Testing LAN Neighbors with Standard Ping </a:t>
            </a:r>
          </a:p>
        </p:txBody>
      </p:sp>
      <p:pic>
        <p:nvPicPr>
          <p:cNvPr id="4" name="Content Placeholder 3">
            <a:extLst>
              <a:ext uri="{FF2B5EF4-FFF2-40B4-BE49-F238E27FC236}">
                <a16:creationId xmlns:a16="http://schemas.microsoft.com/office/drawing/2014/main" id="{BB600759-C1BF-4B59-BA9B-89845D48795F}"/>
              </a:ext>
            </a:extLst>
          </p:cNvPr>
          <p:cNvPicPr>
            <a:picLocks noGrp="1" noChangeAspect="1"/>
          </p:cNvPicPr>
          <p:nvPr>
            <p:ph idx="1"/>
          </p:nvPr>
        </p:nvPicPr>
        <p:blipFill>
          <a:blip r:embed="rId2"/>
          <a:stretch>
            <a:fillRect/>
          </a:stretch>
        </p:blipFill>
        <p:spPr>
          <a:xfrm>
            <a:off x="1664738" y="1534141"/>
            <a:ext cx="5662122" cy="2012960"/>
          </a:xfrm>
          <a:prstGeom prst="rect">
            <a:avLst/>
          </a:prstGeom>
        </p:spPr>
      </p:pic>
      <p:sp>
        <p:nvSpPr>
          <p:cNvPr id="6" name="TextBox 5">
            <a:extLst>
              <a:ext uri="{FF2B5EF4-FFF2-40B4-BE49-F238E27FC236}">
                <a16:creationId xmlns:a16="http://schemas.microsoft.com/office/drawing/2014/main" id="{3898BB51-943B-4A4D-B43C-64CF3F44DFA3}"/>
              </a:ext>
            </a:extLst>
          </p:cNvPr>
          <p:cNvSpPr txBox="1"/>
          <p:nvPr/>
        </p:nvSpPr>
        <p:spPr>
          <a:xfrm>
            <a:off x="76200" y="3547101"/>
            <a:ext cx="8839199" cy="2862322"/>
          </a:xfrm>
          <a:prstGeom prst="rect">
            <a:avLst/>
          </a:prstGeom>
          <a:noFill/>
        </p:spPr>
        <p:txBody>
          <a:bodyPr wrap="square" rtlCol="0">
            <a:spAutoFit/>
          </a:bodyPr>
          <a:lstStyle/>
          <a:p>
            <a:r>
              <a:rPr lang="en-US" sz="1200" dirty="0"/>
              <a:t>If the ping works, it confirms the following, which rules out some potential issues:</a:t>
            </a:r>
          </a:p>
          <a:p>
            <a:endParaRPr lang="en-US" sz="1200" dirty="0"/>
          </a:p>
          <a:p>
            <a:pPr marL="285750" indent="-285750">
              <a:buFont typeface="Arial" panose="020B0604020202020204" pitchFamily="34" charset="0"/>
              <a:buChar char="•"/>
            </a:pPr>
            <a:r>
              <a:rPr lang="en-US" sz="1200" dirty="0"/>
              <a:t>The host with address 172.16.1.51 replied.</a:t>
            </a:r>
          </a:p>
          <a:p>
            <a:pPr marL="285750" indent="-285750">
              <a:buFont typeface="Arial" panose="020B0604020202020204" pitchFamily="34" charset="0"/>
              <a:buChar char="•"/>
            </a:pPr>
            <a:r>
              <a:rPr lang="en-US" sz="1200" dirty="0"/>
              <a:t> The LAN can pass unicast frames from R1 to host 172.16.1.51 and vice versa.</a:t>
            </a:r>
          </a:p>
          <a:p>
            <a:pPr marL="285750" indent="-285750">
              <a:buFont typeface="Arial" panose="020B0604020202020204" pitchFamily="34" charset="0"/>
              <a:buChar char="•"/>
            </a:pPr>
            <a:r>
              <a:rPr lang="en-US" sz="1200" dirty="0"/>
              <a:t> You can reasonably assume that the switches learned the MAC addresses of the router and the host, adding those to the MAC address tables. </a:t>
            </a:r>
          </a:p>
          <a:p>
            <a:pPr marL="285750" indent="-285750">
              <a:buFont typeface="Arial" panose="020B0604020202020204" pitchFamily="34" charset="0"/>
              <a:buChar char="•"/>
            </a:pPr>
            <a:r>
              <a:rPr lang="en-US" sz="1200" dirty="0"/>
              <a:t>Host A and Router R1 completed the ARP process and list each other in their respective       Address Resolution Protocol (ARP) tables.</a:t>
            </a:r>
          </a:p>
          <a:p>
            <a:pPr marL="285750" indent="-285750">
              <a:buFont typeface="Arial" panose="020B0604020202020204" pitchFamily="34" charset="0"/>
              <a:buChar char="•"/>
            </a:pPr>
            <a:endParaRPr lang="en-US" sz="1200" dirty="0"/>
          </a:p>
          <a:p>
            <a:r>
              <a:rPr lang="en-US" sz="1200" dirty="0"/>
              <a:t>If the ping fails, it can point to a variety of problems such as: </a:t>
            </a:r>
          </a:p>
          <a:p>
            <a:endParaRPr lang="en-US" sz="1200" dirty="0"/>
          </a:p>
          <a:p>
            <a:pPr marL="285750" indent="-285750">
              <a:buFont typeface="Arial" panose="020B0604020202020204" pitchFamily="34" charset="0"/>
              <a:buChar char="•"/>
            </a:pPr>
            <a:r>
              <a:rPr lang="en-US" sz="1200" dirty="0"/>
              <a:t>IP addressing problem</a:t>
            </a:r>
          </a:p>
          <a:p>
            <a:pPr marL="285750" indent="-285750">
              <a:buFont typeface="Arial" panose="020B0604020202020204" pitchFamily="34" charset="0"/>
              <a:buChar char="•"/>
            </a:pPr>
            <a:r>
              <a:rPr lang="en-US" sz="1200" dirty="0"/>
              <a:t>DHCP problems</a:t>
            </a:r>
          </a:p>
          <a:p>
            <a:pPr marL="285750" indent="-285750">
              <a:buFont typeface="Arial" panose="020B0604020202020204" pitchFamily="34" charset="0"/>
              <a:buChar char="•"/>
            </a:pPr>
            <a:r>
              <a:rPr lang="en-US" sz="1200" dirty="0"/>
              <a:t>VLAN trunking problems</a:t>
            </a:r>
          </a:p>
          <a:p>
            <a:pPr marL="285750" indent="-285750">
              <a:buFont typeface="Arial" panose="020B0604020202020204" pitchFamily="34" charset="0"/>
              <a:buChar char="•"/>
            </a:pPr>
            <a:r>
              <a:rPr lang="en-US" sz="1200" dirty="0"/>
              <a:t>LAN problems</a:t>
            </a:r>
          </a:p>
        </p:txBody>
      </p:sp>
    </p:spTree>
    <p:extLst>
      <p:ext uri="{BB962C8B-B14F-4D97-AF65-F5344CB8AC3E}">
        <p14:creationId xmlns:p14="http://schemas.microsoft.com/office/powerpoint/2010/main" val="1795427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37642-7B7E-4365-BC92-4CA399B37838}"/>
              </a:ext>
            </a:extLst>
          </p:cNvPr>
          <p:cNvSpPr>
            <a:spLocks noGrp="1"/>
          </p:cNvSpPr>
          <p:nvPr>
            <p:ph type="title"/>
          </p:nvPr>
        </p:nvSpPr>
        <p:spPr>
          <a:xfrm>
            <a:off x="152400" y="762000"/>
            <a:ext cx="8839200" cy="1066800"/>
          </a:xfrm>
        </p:spPr>
        <p:txBody>
          <a:bodyPr>
            <a:normAutofit fontScale="90000"/>
          </a:bodyPr>
          <a:lstStyle/>
          <a:p>
            <a:r>
              <a:rPr lang="en-US" dirty="0"/>
              <a:t>Testing LAN Neighbors with Extended Ping </a:t>
            </a:r>
          </a:p>
        </p:txBody>
      </p:sp>
      <p:pic>
        <p:nvPicPr>
          <p:cNvPr id="4" name="Content Placeholder 3">
            <a:extLst>
              <a:ext uri="{FF2B5EF4-FFF2-40B4-BE49-F238E27FC236}">
                <a16:creationId xmlns:a16="http://schemas.microsoft.com/office/drawing/2014/main" id="{4CBCDD3F-D0F2-4D03-B82A-BA2EB1BE0734}"/>
              </a:ext>
            </a:extLst>
          </p:cNvPr>
          <p:cNvPicPr>
            <a:picLocks noGrp="1" noChangeAspect="1"/>
          </p:cNvPicPr>
          <p:nvPr>
            <p:ph idx="1"/>
          </p:nvPr>
        </p:nvPicPr>
        <p:blipFill>
          <a:blip r:embed="rId2"/>
          <a:stretch>
            <a:fillRect/>
          </a:stretch>
        </p:blipFill>
        <p:spPr>
          <a:xfrm>
            <a:off x="546945" y="2667000"/>
            <a:ext cx="8412479" cy="2590800"/>
          </a:xfrm>
          <a:prstGeom prst="rect">
            <a:avLst/>
          </a:prstGeom>
        </p:spPr>
      </p:pic>
    </p:spTree>
    <p:extLst>
      <p:ext uri="{BB962C8B-B14F-4D97-AF65-F5344CB8AC3E}">
        <p14:creationId xmlns:p14="http://schemas.microsoft.com/office/powerpoint/2010/main" val="258325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E7304-E1A2-4E73-82A1-6A81574F8F25}"/>
              </a:ext>
            </a:extLst>
          </p:cNvPr>
          <p:cNvSpPr>
            <a:spLocks noGrp="1"/>
          </p:cNvSpPr>
          <p:nvPr>
            <p:ph type="title"/>
          </p:nvPr>
        </p:nvSpPr>
        <p:spPr>
          <a:xfrm>
            <a:off x="152400" y="838200"/>
            <a:ext cx="8991600" cy="1066800"/>
          </a:xfrm>
        </p:spPr>
        <p:txBody>
          <a:bodyPr>
            <a:normAutofit fontScale="90000"/>
          </a:bodyPr>
          <a:lstStyle/>
          <a:p>
            <a:r>
              <a:rPr lang="en-US" dirty="0"/>
              <a:t>Testing WAN Neighbors with Standard Ping</a:t>
            </a:r>
          </a:p>
        </p:txBody>
      </p:sp>
      <p:pic>
        <p:nvPicPr>
          <p:cNvPr id="4" name="Content Placeholder 3">
            <a:extLst>
              <a:ext uri="{FF2B5EF4-FFF2-40B4-BE49-F238E27FC236}">
                <a16:creationId xmlns:a16="http://schemas.microsoft.com/office/drawing/2014/main" id="{D6734E4B-9902-4972-B772-8A44DC157901}"/>
              </a:ext>
            </a:extLst>
          </p:cNvPr>
          <p:cNvPicPr>
            <a:picLocks noGrp="1" noChangeAspect="1"/>
          </p:cNvPicPr>
          <p:nvPr>
            <p:ph idx="1"/>
          </p:nvPr>
        </p:nvPicPr>
        <p:blipFill>
          <a:blip r:embed="rId2"/>
          <a:stretch>
            <a:fillRect/>
          </a:stretch>
        </p:blipFill>
        <p:spPr>
          <a:xfrm>
            <a:off x="304800" y="1828800"/>
            <a:ext cx="8229600" cy="2013357"/>
          </a:xfrm>
          <a:prstGeom prst="rect">
            <a:avLst/>
          </a:prstGeom>
        </p:spPr>
      </p:pic>
      <p:sp>
        <p:nvSpPr>
          <p:cNvPr id="8" name="TextBox 7">
            <a:extLst>
              <a:ext uri="{FF2B5EF4-FFF2-40B4-BE49-F238E27FC236}">
                <a16:creationId xmlns:a16="http://schemas.microsoft.com/office/drawing/2014/main" id="{36273C91-7826-475F-8410-FC13C685998F}"/>
              </a:ext>
            </a:extLst>
          </p:cNvPr>
          <p:cNvSpPr txBox="1"/>
          <p:nvPr/>
        </p:nvSpPr>
        <p:spPr>
          <a:xfrm>
            <a:off x="304800" y="3962400"/>
            <a:ext cx="8686800" cy="2862322"/>
          </a:xfrm>
          <a:prstGeom prst="rect">
            <a:avLst/>
          </a:prstGeom>
          <a:noFill/>
        </p:spPr>
        <p:txBody>
          <a:bodyPr wrap="square" rtlCol="0">
            <a:spAutoFit/>
          </a:bodyPr>
          <a:lstStyle/>
          <a:p>
            <a:r>
              <a:rPr lang="en-US" dirty="0"/>
              <a:t>A successful ping of the IP address on the other end of an Ethernet WAN link that sits between two routers confirms several specific facts, such as the following:</a:t>
            </a:r>
          </a:p>
          <a:p>
            <a:endParaRPr lang="en-US" dirty="0"/>
          </a:p>
          <a:p>
            <a:pPr marL="285750" indent="-285750">
              <a:buFont typeface="Arial" panose="020B0604020202020204" pitchFamily="34" charset="0"/>
              <a:buChar char="•"/>
            </a:pPr>
            <a:r>
              <a:rPr lang="en-US" dirty="0"/>
              <a:t>Both routers’ WAN interfaces are in an up/up state. </a:t>
            </a:r>
          </a:p>
          <a:p>
            <a:pPr marL="285750" indent="-285750">
              <a:buFont typeface="Arial" panose="020B0604020202020204" pitchFamily="34" charset="0"/>
              <a:buChar char="•"/>
            </a:pPr>
            <a:r>
              <a:rPr lang="en-US" dirty="0"/>
              <a:t>The Layer 1 and 2 features of the link work. </a:t>
            </a:r>
          </a:p>
          <a:p>
            <a:pPr marL="285750" indent="-285750">
              <a:buFont typeface="Arial" panose="020B0604020202020204" pitchFamily="34" charset="0"/>
              <a:buChar char="•"/>
            </a:pPr>
            <a:r>
              <a:rPr lang="en-US" dirty="0"/>
              <a:t>The routers believe that the neighboring router’s IP address is in the same subnet. </a:t>
            </a:r>
          </a:p>
          <a:p>
            <a:pPr marL="285750" indent="-285750">
              <a:buFont typeface="Arial" panose="020B0604020202020204" pitchFamily="34" charset="0"/>
              <a:buChar char="•"/>
            </a:pPr>
            <a:r>
              <a:rPr lang="en-US" dirty="0"/>
              <a:t>Inbound ACLs on both routers do not filter the incoming packets, respectively. </a:t>
            </a:r>
          </a:p>
          <a:p>
            <a:pPr marL="285750" indent="-285750">
              <a:buFont typeface="Arial" panose="020B0604020202020204" pitchFamily="34" charset="0"/>
              <a:buChar char="•"/>
            </a:pPr>
            <a:r>
              <a:rPr lang="en-US" dirty="0"/>
              <a:t>The remote router is configured with the expected IP address (172.16.4.2 in this case).</a:t>
            </a:r>
          </a:p>
        </p:txBody>
      </p:sp>
    </p:spTree>
    <p:extLst>
      <p:ext uri="{BB962C8B-B14F-4D97-AF65-F5344CB8AC3E}">
        <p14:creationId xmlns:p14="http://schemas.microsoft.com/office/powerpoint/2010/main" val="636139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D06C6-49DB-4EB0-9975-173F5ECD1AA8}"/>
              </a:ext>
            </a:extLst>
          </p:cNvPr>
          <p:cNvSpPr>
            <a:spLocks noGrp="1"/>
          </p:cNvSpPr>
          <p:nvPr>
            <p:ph type="title"/>
          </p:nvPr>
        </p:nvSpPr>
        <p:spPr>
          <a:xfrm>
            <a:off x="451556" y="914400"/>
            <a:ext cx="8229600" cy="1066800"/>
          </a:xfrm>
        </p:spPr>
        <p:txBody>
          <a:bodyPr>
            <a:normAutofit/>
          </a:bodyPr>
          <a:lstStyle/>
          <a:p>
            <a:r>
              <a:rPr lang="en-US" dirty="0"/>
              <a:t>DNS Name Resolution by Host A</a:t>
            </a:r>
          </a:p>
        </p:txBody>
      </p:sp>
      <p:pic>
        <p:nvPicPr>
          <p:cNvPr id="4" name="Content Placeholder 3">
            <a:extLst>
              <a:ext uri="{FF2B5EF4-FFF2-40B4-BE49-F238E27FC236}">
                <a16:creationId xmlns:a16="http://schemas.microsoft.com/office/drawing/2014/main" id="{4484B613-8881-4C23-8992-64695DCD85E6}"/>
              </a:ext>
            </a:extLst>
          </p:cNvPr>
          <p:cNvPicPr>
            <a:picLocks noGrp="1" noChangeAspect="1"/>
          </p:cNvPicPr>
          <p:nvPr>
            <p:ph idx="1"/>
          </p:nvPr>
        </p:nvPicPr>
        <p:blipFill rotWithShape="1">
          <a:blip r:embed="rId2"/>
          <a:srcRect t="2585"/>
          <a:stretch/>
        </p:blipFill>
        <p:spPr>
          <a:xfrm>
            <a:off x="86157" y="2667000"/>
            <a:ext cx="8960398" cy="2871846"/>
          </a:xfrm>
          <a:prstGeom prst="rect">
            <a:avLst/>
          </a:prstGeom>
        </p:spPr>
      </p:pic>
    </p:spTree>
    <p:extLst>
      <p:ext uri="{BB962C8B-B14F-4D97-AF65-F5344CB8AC3E}">
        <p14:creationId xmlns:p14="http://schemas.microsoft.com/office/powerpoint/2010/main" val="2899703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76042-C043-4755-B2AC-9BECF9DD16D6}"/>
              </a:ext>
            </a:extLst>
          </p:cNvPr>
          <p:cNvSpPr>
            <a:spLocks noGrp="1"/>
          </p:cNvSpPr>
          <p:nvPr>
            <p:ph type="title"/>
          </p:nvPr>
        </p:nvSpPr>
        <p:spPr>
          <a:xfrm>
            <a:off x="457200" y="762000"/>
            <a:ext cx="8229600" cy="1066800"/>
          </a:xfrm>
        </p:spPr>
        <p:txBody>
          <a:bodyPr>
            <a:normAutofit fontScale="90000"/>
          </a:bodyPr>
          <a:lstStyle/>
          <a:p>
            <a:r>
              <a:rPr lang="en-US" dirty="0"/>
              <a:t>Problem Isolation Using the traceroute Command </a:t>
            </a:r>
          </a:p>
        </p:txBody>
      </p:sp>
      <p:sp>
        <p:nvSpPr>
          <p:cNvPr id="3" name="Content Placeholder 2">
            <a:extLst>
              <a:ext uri="{FF2B5EF4-FFF2-40B4-BE49-F238E27FC236}">
                <a16:creationId xmlns:a16="http://schemas.microsoft.com/office/drawing/2014/main" id="{7B862234-C32D-4F6F-8DC7-D471F96834F8}"/>
              </a:ext>
            </a:extLst>
          </p:cNvPr>
          <p:cNvSpPr>
            <a:spLocks noGrp="1"/>
          </p:cNvSpPr>
          <p:nvPr>
            <p:ph idx="1"/>
          </p:nvPr>
        </p:nvSpPr>
        <p:spPr>
          <a:xfrm>
            <a:off x="434622" y="1981200"/>
            <a:ext cx="8229600" cy="4325112"/>
          </a:xfrm>
        </p:spPr>
        <p:txBody>
          <a:bodyPr>
            <a:normAutofit fontScale="85000" lnSpcReduction="10000"/>
          </a:bodyPr>
          <a:lstStyle/>
          <a:p>
            <a:pPr marL="109728" indent="0">
              <a:buNone/>
            </a:pPr>
            <a:r>
              <a:rPr lang="en-US" dirty="0"/>
              <a:t>Like ping, the traceroute command helps network engineers isolate problems. Here is a comparison of the two:</a:t>
            </a:r>
          </a:p>
          <a:p>
            <a:pPr marL="109728" indent="0">
              <a:buNone/>
            </a:pPr>
            <a:endParaRPr lang="en-US" dirty="0"/>
          </a:p>
          <a:p>
            <a:r>
              <a:rPr lang="en-US" dirty="0"/>
              <a:t>Both send messages in the network to test connectivity. </a:t>
            </a:r>
          </a:p>
          <a:p>
            <a:r>
              <a:rPr lang="en-US" dirty="0"/>
              <a:t>Both rely on other devices to send back a reply. </a:t>
            </a:r>
          </a:p>
          <a:p>
            <a:r>
              <a:rPr lang="en-US" dirty="0"/>
              <a:t>Both have wide support on many different operating systems. </a:t>
            </a:r>
          </a:p>
          <a:p>
            <a:r>
              <a:rPr lang="en-US" dirty="0"/>
              <a:t>Both can use a hostname or an IP address to identify the destination. </a:t>
            </a:r>
          </a:p>
          <a:p>
            <a:r>
              <a:rPr lang="en-US" dirty="0"/>
              <a:t>On routers, both have a standard and extended version, allowing better testing of the reverse route.</a:t>
            </a:r>
          </a:p>
          <a:p>
            <a:endParaRPr lang="en-US" dirty="0"/>
          </a:p>
        </p:txBody>
      </p:sp>
    </p:spTree>
    <p:extLst>
      <p:ext uri="{BB962C8B-B14F-4D97-AF65-F5344CB8AC3E}">
        <p14:creationId xmlns:p14="http://schemas.microsoft.com/office/powerpoint/2010/main" val="3764969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D7B02-C530-46AC-88AD-2AAB45810404}"/>
              </a:ext>
            </a:extLst>
          </p:cNvPr>
          <p:cNvSpPr>
            <a:spLocks noGrp="1"/>
          </p:cNvSpPr>
          <p:nvPr>
            <p:ph type="title"/>
          </p:nvPr>
        </p:nvSpPr>
        <p:spPr/>
        <p:txBody>
          <a:bodyPr>
            <a:normAutofit fontScale="90000"/>
          </a:bodyPr>
          <a:lstStyle/>
          <a:p>
            <a:r>
              <a:rPr lang="en-US" dirty="0"/>
              <a:t>IP Addresses Identified by a Successful traceroute 172.16.2.101 Command</a:t>
            </a:r>
            <a:br>
              <a:rPr lang="en-US" dirty="0"/>
            </a:br>
            <a:endParaRPr lang="en-US" dirty="0"/>
          </a:p>
        </p:txBody>
      </p:sp>
      <p:pic>
        <p:nvPicPr>
          <p:cNvPr id="4" name="Content Placeholder 3">
            <a:extLst>
              <a:ext uri="{FF2B5EF4-FFF2-40B4-BE49-F238E27FC236}">
                <a16:creationId xmlns:a16="http://schemas.microsoft.com/office/drawing/2014/main" id="{F90E434B-4672-417C-91D4-5FCD0B354FCB}"/>
              </a:ext>
            </a:extLst>
          </p:cNvPr>
          <p:cNvPicPr>
            <a:picLocks noGrp="1" noChangeAspect="1"/>
          </p:cNvPicPr>
          <p:nvPr>
            <p:ph idx="1"/>
          </p:nvPr>
        </p:nvPicPr>
        <p:blipFill>
          <a:blip r:embed="rId2"/>
          <a:stretch>
            <a:fillRect/>
          </a:stretch>
        </p:blipFill>
        <p:spPr>
          <a:xfrm>
            <a:off x="304800" y="2574188"/>
            <a:ext cx="7728347" cy="1352620"/>
          </a:xfrm>
          <a:prstGeom prst="rect">
            <a:avLst/>
          </a:prstGeom>
        </p:spPr>
      </p:pic>
      <p:pic>
        <p:nvPicPr>
          <p:cNvPr id="5" name="Picture 4">
            <a:extLst>
              <a:ext uri="{FF2B5EF4-FFF2-40B4-BE49-F238E27FC236}">
                <a16:creationId xmlns:a16="http://schemas.microsoft.com/office/drawing/2014/main" id="{D9A8AD6B-7646-4BF7-91AE-2EDE2DF3BACD}"/>
              </a:ext>
            </a:extLst>
          </p:cNvPr>
          <p:cNvPicPr>
            <a:picLocks noChangeAspect="1"/>
          </p:cNvPicPr>
          <p:nvPr/>
        </p:nvPicPr>
        <p:blipFill>
          <a:blip r:embed="rId3"/>
          <a:stretch>
            <a:fillRect/>
          </a:stretch>
        </p:blipFill>
        <p:spPr>
          <a:xfrm>
            <a:off x="370390" y="4291196"/>
            <a:ext cx="8763000" cy="1707661"/>
          </a:xfrm>
          <a:prstGeom prst="rect">
            <a:avLst/>
          </a:prstGeom>
        </p:spPr>
      </p:pic>
    </p:spTree>
    <p:extLst>
      <p:ext uri="{BB962C8B-B14F-4D97-AF65-F5344CB8AC3E}">
        <p14:creationId xmlns:p14="http://schemas.microsoft.com/office/powerpoint/2010/main" val="4125971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A970B-B877-4D50-86C7-25026ADA6595}"/>
              </a:ext>
            </a:extLst>
          </p:cNvPr>
          <p:cNvSpPr>
            <a:spLocks noGrp="1"/>
          </p:cNvSpPr>
          <p:nvPr>
            <p:ph type="title"/>
          </p:nvPr>
        </p:nvSpPr>
        <p:spPr/>
        <p:txBody>
          <a:bodyPr>
            <a:normAutofit fontScale="90000"/>
          </a:bodyPr>
          <a:lstStyle/>
          <a:p>
            <a:r>
              <a:rPr lang="en-US" dirty="0"/>
              <a:t>How traceroute Identifies the First Router in the Route</a:t>
            </a:r>
          </a:p>
        </p:txBody>
      </p:sp>
      <p:pic>
        <p:nvPicPr>
          <p:cNvPr id="4" name="Content Placeholder 3">
            <a:extLst>
              <a:ext uri="{FF2B5EF4-FFF2-40B4-BE49-F238E27FC236}">
                <a16:creationId xmlns:a16="http://schemas.microsoft.com/office/drawing/2014/main" id="{47670613-B4CD-4CD9-86C7-311A04D5CE0C}"/>
              </a:ext>
            </a:extLst>
          </p:cNvPr>
          <p:cNvPicPr>
            <a:picLocks noGrp="1" noChangeAspect="1"/>
          </p:cNvPicPr>
          <p:nvPr>
            <p:ph idx="1"/>
          </p:nvPr>
        </p:nvPicPr>
        <p:blipFill>
          <a:blip r:embed="rId2"/>
          <a:stretch>
            <a:fillRect/>
          </a:stretch>
        </p:blipFill>
        <p:spPr>
          <a:xfrm>
            <a:off x="1606397" y="2590800"/>
            <a:ext cx="5931205" cy="1835244"/>
          </a:xfrm>
          <a:prstGeom prst="rect">
            <a:avLst/>
          </a:prstGeom>
        </p:spPr>
      </p:pic>
      <p:sp>
        <p:nvSpPr>
          <p:cNvPr id="5" name="TextBox 4">
            <a:extLst>
              <a:ext uri="{FF2B5EF4-FFF2-40B4-BE49-F238E27FC236}">
                <a16:creationId xmlns:a16="http://schemas.microsoft.com/office/drawing/2014/main" id="{357ACB39-45A8-4121-B77C-6C5AD2ADBE76}"/>
              </a:ext>
            </a:extLst>
          </p:cNvPr>
          <p:cNvSpPr txBox="1"/>
          <p:nvPr/>
        </p:nvSpPr>
        <p:spPr>
          <a:xfrm>
            <a:off x="76200" y="4953000"/>
            <a:ext cx="91440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The traceroute command sends several TTL=1 packets, checking them to see whether the TTL Exceeded messages flow from the same router, based on the source IP address of the TTL Exceeded message. Assuming the messages come from the same router, the traceroute command lists that IP address as the next line of output on the command.</a:t>
            </a:r>
          </a:p>
        </p:txBody>
      </p:sp>
    </p:spTree>
    <p:extLst>
      <p:ext uri="{BB962C8B-B14F-4D97-AF65-F5344CB8AC3E}">
        <p14:creationId xmlns:p14="http://schemas.microsoft.com/office/powerpoint/2010/main" val="1210981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F4510-443C-4840-8D8C-6918803B9E18}"/>
              </a:ext>
            </a:extLst>
          </p:cNvPr>
          <p:cNvSpPr>
            <a:spLocks noGrp="1"/>
          </p:cNvSpPr>
          <p:nvPr>
            <p:ph type="title"/>
          </p:nvPr>
        </p:nvSpPr>
        <p:spPr/>
        <p:txBody>
          <a:bodyPr>
            <a:normAutofit fontScale="90000"/>
          </a:bodyPr>
          <a:lstStyle/>
          <a:p>
            <a:r>
              <a:rPr lang="en-US" dirty="0"/>
              <a:t>TTL=2 Message Sent by traceroute</a:t>
            </a:r>
            <a:br>
              <a:rPr lang="en-US" dirty="0"/>
            </a:br>
            <a:endParaRPr lang="en-US" dirty="0"/>
          </a:p>
        </p:txBody>
      </p:sp>
      <p:pic>
        <p:nvPicPr>
          <p:cNvPr id="4" name="Content Placeholder 3">
            <a:extLst>
              <a:ext uri="{FF2B5EF4-FFF2-40B4-BE49-F238E27FC236}">
                <a16:creationId xmlns:a16="http://schemas.microsoft.com/office/drawing/2014/main" id="{99071E17-ED80-4398-9B2B-E1AC91DDCE4A}"/>
              </a:ext>
            </a:extLst>
          </p:cNvPr>
          <p:cNvPicPr>
            <a:picLocks noGrp="1" noChangeAspect="1"/>
          </p:cNvPicPr>
          <p:nvPr>
            <p:ph idx="1"/>
          </p:nvPr>
        </p:nvPicPr>
        <p:blipFill>
          <a:blip r:embed="rId2"/>
          <a:stretch>
            <a:fillRect/>
          </a:stretch>
        </p:blipFill>
        <p:spPr>
          <a:xfrm>
            <a:off x="831659" y="2518728"/>
            <a:ext cx="7404481" cy="2070206"/>
          </a:xfrm>
          <a:prstGeom prst="rect">
            <a:avLst/>
          </a:prstGeom>
        </p:spPr>
      </p:pic>
      <p:sp>
        <p:nvSpPr>
          <p:cNvPr id="5" name="TextBox 4">
            <a:extLst>
              <a:ext uri="{FF2B5EF4-FFF2-40B4-BE49-F238E27FC236}">
                <a16:creationId xmlns:a16="http://schemas.microsoft.com/office/drawing/2014/main" id="{BDC44ABF-D9AB-4EBE-AC77-447B62D18483}"/>
              </a:ext>
            </a:extLst>
          </p:cNvPr>
          <p:cNvSpPr txBox="1"/>
          <p:nvPr/>
        </p:nvSpPr>
        <p:spPr>
          <a:xfrm>
            <a:off x="76200" y="5114835"/>
            <a:ext cx="891540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To find all the routers in the path, and finally confirm that packets flow all the way to the destination host, the traceroute command sends a small set of packets with TTL=1, then a small set with TTL=2, then 3, 4, and so on, until the destination host replies. </a:t>
            </a:r>
          </a:p>
        </p:txBody>
      </p:sp>
    </p:spTree>
    <p:extLst>
      <p:ext uri="{BB962C8B-B14F-4D97-AF65-F5344CB8AC3E}">
        <p14:creationId xmlns:p14="http://schemas.microsoft.com/office/powerpoint/2010/main" val="3908828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a:xfrm>
            <a:off x="304800" y="2133600"/>
            <a:ext cx="8229600" cy="4325112"/>
          </a:xfrm>
        </p:spPr>
        <p:txBody>
          <a:bodyPr>
            <a:normAutofit/>
          </a:bodyPr>
          <a:lstStyle/>
          <a:p>
            <a:pPr lvl="1">
              <a:buClr>
                <a:schemeClr val="accent3"/>
              </a:buClr>
              <a:buFont typeface="Arial" panose="020B0604020202020204" pitchFamily="34" charset="0"/>
              <a:buChar char="•"/>
            </a:pPr>
            <a:r>
              <a:rPr lang="en-US" dirty="0">
                <a:solidFill>
                  <a:schemeClr val="tx2"/>
                </a:solidFill>
              </a:rPr>
              <a:t> Configure and verify IPv4 addressing and subnetting </a:t>
            </a:r>
          </a:p>
          <a:p>
            <a:pPr lvl="1">
              <a:buClr>
                <a:schemeClr val="accent3"/>
              </a:buClr>
              <a:buFont typeface="Arial" panose="020B0604020202020204" pitchFamily="34" charset="0"/>
              <a:buChar char="•"/>
            </a:pPr>
            <a:r>
              <a:rPr lang="en-US" dirty="0">
                <a:solidFill>
                  <a:schemeClr val="tx2"/>
                </a:solidFill>
              </a:rPr>
              <a:t>Configure and verify IPv4 and IPv6 static routing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97C07-ADBF-461C-A02F-CBBDAD1838F1}"/>
              </a:ext>
            </a:extLst>
          </p:cNvPr>
          <p:cNvSpPr>
            <a:spLocks noGrp="1"/>
          </p:cNvSpPr>
          <p:nvPr>
            <p:ph type="title"/>
          </p:nvPr>
        </p:nvSpPr>
        <p:spPr/>
        <p:txBody>
          <a:bodyPr>
            <a:normAutofit fontScale="90000"/>
          </a:bodyPr>
          <a:lstStyle/>
          <a:p>
            <a:r>
              <a:rPr lang="en-US" dirty="0"/>
              <a:t>Standard </a:t>
            </a:r>
            <a:r>
              <a:rPr lang="en-US" i="1" dirty="0"/>
              <a:t>traceroute</a:t>
            </a:r>
            <a:r>
              <a:rPr lang="en-US" dirty="0"/>
              <a:t> Command on R1 </a:t>
            </a:r>
          </a:p>
        </p:txBody>
      </p:sp>
      <p:pic>
        <p:nvPicPr>
          <p:cNvPr id="4" name="Content Placeholder 3">
            <a:extLst>
              <a:ext uri="{FF2B5EF4-FFF2-40B4-BE49-F238E27FC236}">
                <a16:creationId xmlns:a16="http://schemas.microsoft.com/office/drawing/2014/main" id="{081718EB-62EF-4380-AB7D-9AE0E6F7EC1E}"/>
              </a:ext>
            </a:extLst>
          </p:cNvPr>
          <p:cNvPicPr>
            <a:picLocks noGrp="1" noChangeAspect="1"/>
          </p:cNvPicPr>
          <p:nvPr>
            <p:ph idx="1"/>
          </p:nvPr>
        </p:nvPicPr>
        <p:blipFill>
          <a:blip r:embed="rId2"/>
          <a:stretch>
            <a:fillRect/>
          </a:stretch>
        </p:blipFill>
        <p:spPr>
          <a:xfrm>
            <a:off x="457200" y="2819400"/>
            <a:ext cx="8165060" cy="1752601"/>
          </a:xfrm>
          <a:prstGeom prst="rect">
            <a:avLst/>
          </a:prstGeom>
        </p:spPr>
      </p:pic>
    </p:spTree>
    <p:extLst>
      <p:ext uri="{BB962C8B-B14F-4D97-AF65-F5344CB8AC3E}">
        <p14:creationId xmlns:p14="http://schemas.microsoft.com/office/powerpoint/2010/main" val="34653297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CD3E4-FB02-48EF-8386-7357FEBAC5E7}"/>
              </a:ext>
            </a:extLst>
          </p:cNvPr>
          <p:cNvSpPr>
            <a:spLocks noGrp="1"/>
          </p:cNvSpPr>
          <p:nvPr>
            <p:ph type="title"/>
          </p:nvPr>
        </p:nvSpPr>
        <p:spPr/>
        <p:txBody>
          <a:bodyPr>
            <a:normAutofit fontScale="90000"/>
          </a:bodyPr>
          <a:lstStyle/>
          <a:p>
            <a:r>
              <a:rPr lang="en-US" dirty="0"/>
              <a:t>Extended </a:t>
            </a:r>
            <a:r>
              <a:rPr lang="en-US" i="1" dirty="0"/>
              <a:t>traceroute</a:t>
            </a:r>
            <a:r>
              <a:rPr lang="en-US" dirty="0"/>
              <a:t> Command on R1</a:t>
            </a:r>
          </a:p>
        </p:txBody>
      </p:sp>
      <p:pic>
        <p:nvPicPr>
          <p:cNvPr id="4" name="Content Placeholder 3">
            <a:extLst>
              <a:ext uri="{FF2B5EF4-FFF2-40B4-BE49-F238E27FC236}">
                <a16:creationId xmlns:a16="http://schemas.microsoft.com/office/drawing/2014/main" id="{AE5D2CE4-98C7-408E-8E6C-FA01A6B04578}"/>
              </a:ext>
            </a:extLst>
          </p:cNvPr>
          <p:cNvPicPr>
            <a:picLocks noGrp="1" noChangeAspect="1"/>
          </p:cNvPicPr>
          <p:nvPr>
            <p:ph idx="1"/>
          </p:nvPr>
        </p:nvPicPr>
        <p:blipFill>
          <a:blip r:embed="rId2"/>
          <a:stretch>
            <a:fillRect/>
          </a:stretch>
        </p:blipFill>
        <p:spPr>
          <a:xfrm>
            <a:off x="920562" y="2362200"/>
            <a:ext cx="7302875" cy="3899100"/>
          </a:xfrm>
          <a:prstGeom prst="rect">
            <a:avLst/>
          </a:prstGeom>
        </p:spPr>
      </p:pic>
    </p:spTree>
    <p:extLst>
      <p:ext uri="{BB962C8B-B14F-4D97-AF65-F5344CB8AC3E}">
        <p14:creationId xmlns:p14="http://schemas.microsoft.com/office/powerpoint/2010/main" val="38784359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19027-671E-4D89-8D46-2DA8E4D1DC92}"/>
              </a:ext>
            </a:extLst>
          </p:cNvPr>
          <p:cNvSpPr>
            <a:spLocks noGrp="1"/>
          </p:cNvSpPr>
          <p:nvPr>
            <p:ph type="title"/>
          </p:nvPr>
        </p:nvSpPr>
        <p:spPr/>
        <p:txBody>
          <a:bodyPr>
            <a:normAutofit fontScale="90000"/>
          </a:bodyPr>
          <a:lstStyle/>
          <a:p>
            <a:r>
              <a:rPr lang="en-US" dirty="0"/>
              <a:t>Telnet Works from PC1 to R1 but Not to R2 or R3</a:t>
            </a:r>
            <a:br>
              <a:rPr lang="en-US" dirty="0"/>
            </a:br>
            <a:endParaRPr lang="en-US" dirty="0"/>
          </a:p>
        </p:txBody>
      </p:sp>
      <p:pic>
        <p:nvPicPr>
          <p:cNvPr id="4" name="Content Placeholder 3">
            <a:extLst>
              <a:ext uri="{FF2B5EF4-FFF2-40B4-BE49-F238E27FC236}">
                <a16:creationId xmlns:a16="http://schemas.microsoft.com/office/drawing/2014/main" id="{5DE9D17E-45FE-42C9-BBEF-E0568887E1C0}"/>
              </a:ext>
            </a:extLst>
          </p:cNvPr>
          <p:cNvPicPr>
            <a:picLocks noGrp="1" noChangeAspect="1"/>
          </p:cNvPicPr>
          <p:nvPr>
            <p:ph idx="1"/>
          </p:nvPr>
        </p:nvPicPr>
        <p:blipFill>
          <a:blip r:embed="rId2"/>
          <a:stretch>
            <a:fillRect/>
          </a:stretch>
        </p:blipFill>
        <p:spPr>
          <a:xfrm>
            <a:off x="780855" y="2971715"/>
            <a:ext cx="7582290" cy="1676486"/>
          </a:xfrm>
          <a:prstGeom prst="rect">
            <a:avLst/>
          </a:prstGeom>
        </p:spPr>
      </p:pic>
    </p:spTree>
    <p:extLst>
      <p:ext uri="{BB962C8B-B14F-4D97-AF65-F5344CB8AC3E}">
        <p14:creationId xmlns:p14="http://schemas.microsoft.com/office/powerpoint/2010/main" val="41574141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B0BA-8CF0-4ACD-A7B2-77F8889AD00A}"/>
              </a:ext>
            </a:extLst>
          </p:cNvPr>
          <p:cNvSpPr>
            <a:spLocks noGrp="1"/>
          </p:cNvSpPr>
          <p:nvPr>
            <p:ph type="title"/>
          </p:nvPr>
        </p:nvSpPr>
        <p:spPr/>
        <p:txBody>
          <a:bodyPr>
            <a:normAutofit fontScale="90000"/>
          </a:bodyPr>
          <a:lstStyle/>
          <a:p>
            <a:r>
              <a:rPr lang="en-US" dirty="0"/>
              <a:t>Successive Telnet Connections: PC1 to R1, R1 to R2, and R2 to R3</a:t>
            </a:r>
            <a:br>
              <a:rPr lang="en-US" dirty="0"/>
            </a:br>
            <a:endParaRPr lang="en-US" dirty="0"/>
          </a:p>
        </p:txBody>
      </p:sp>
      <p:pic>
        <p:nvPicPr>
          <p:cNvPr id="4" name="Content Placeholder 3">
            <a:extLst>
              <a:ext uri="{FF2B5EF4-FFF2-40B4-BE49-F238E27FC236}">
                <a16:creationId xmlns:a16="http://schemas.microsoft.com/office/drawing/2014/main" id="{61C8CDAD-97A8-4FD6-86D9-E5294BEEBB24}"/>
              </a:ext>
            </a:extLst>
          </p:cNvPr>
          <p:cNvPicPr>
            <a:picLocks noGrp="1" noChangeAspect="1"/>
          </p:cNvPicPr>
          <p:nvPr>
            <p:ph idx="1"/>
          </p:nvPr>
        </p:nvPicPr>
        <p:blipFill>
          <a:blip r:embed="rId2"/>
          <a:stretch>
            <a:fillRect/>
          </a:stretch>
        </p:blipFill>
        <p:spPr>
          <a:xfrm>
            <a:off x="187099" y="3505200"/>
            <a:ext cx="8769801" cy="1601823"/>
          </a:xfrm>
          <a:prstGeom prst="rect">
            <a:avLst/>
          </a:prstGeom>
        </p:spPr>
      </p:pic>
    </p:spTree>
    <p:extLst>
      <p:ext uri="{BB962C8B-B14F-4D97-AF65-F5344CB8AC3E}">
        <p14:creationId xmlns:p14="http://schemas.microsoft.com/office/powerpoint/2010/main" val="1047885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30578-A0DF-4679-9B73-0E54F0C42F31}"/>
              </a:ext>
            </a:extLst>
          </p:cNvPr>
          <p:cNvSpPr>
            <a:spLocks noGrp="1"/>
          </p:cNvSpPr>
          <p:nvPr>
            <p:ph type="title"/>
          </p:nvPr>
        </p:nvSpPr>
        <p:spPr/>
        <p:txBody>
          <a:bodyPr>
            <a:normAutofit fontScale="90000"/>
          </a:bodyPr>
          <a:lstStyle/>
          <a:p>
            <a:r>
              <a:rPr lang="en-US" dirty="0"/>
              <a:t>Telnet from R1 to R2 to View Interface Status on R2</a:t>
            </a:r>
            <a:br>
              <a:rPr lang="en-US" dirty="0"/>
            </a:br>
            <a:endParaRPr lang="en-US" dirty="0"/>
          </a:p>
        </p:txBody>
      </p:sp>
      <p:pic>
        <p:nvPicPr>
          <p:cNvPr id="6" name="Content Placeholder 5">
            <a:extLst>
              <a:ext uri="{FF2B5EF4-FFF2-40B4-BE49-F238E27FC236}">
                <a16:creationId xmlns:a16="http://schemas.microsoft.com/office/drawing/2014/main" id="{C9C6DDE2-AF8B-46D6-955A-6E0660EF87D9}"/>
              </a:ext>
            </a:extLst>
          </p:cNvPr>
          <p:cNvPicPr>
            <a:picLocks noGrp="1" noChangeAspect="1"/>
          </p:cNvPicPr>
          <p:nvPr>
            <p:ph idx="1"/>
          </p:nvPr>
        </p:nvPicPr>
        <p:blipFill>
          <a:blip r:embed="rId2"/>
          <a:stretch>
            <a:fillRect/>
          </a:stretch>
        </p:blipFill>
        <p:spPr>
          <a:xfrm>
            <a:off x="838200" y="2336682"/>
            <a:ext cx="7106015" cy="2311519"/>
          </a:xfrm>
          <a:prstGeom prst="rect">
            <a:avLst/>
          </a:prstGeom>
        </p:spPr>
      </p:pic>
      <p:pic>
        <p:nvPicPr>
          <p:cNvPr id="7" name="Picture 6">
            <a:extLst>
              <a:ext uri="{FF2B5EF4-FFF2-40B4-BE49-F238E27FC236}">
                <a16:creationId xmlns:a16="http://schemas.microsoft.com/office/drawing/2014/main" id="{585AC7E1-6B10-40DE-A92B-9362AE55B5FB}"/>
              </a:ext>
            </a:extLst>
          </p:cNvPr>
          <p:cNvPicPr>
            <a:picLocks noChangeAspect="1"/>
          </p:cNvPicPr>
          <p:nvPr/>
        </p:nvPicPr>
        <p:blipFill>
          <a:blip r:embed="rId3"/>
          <a:stretch>
            <a:fillRect/>
          </a:stretch>
        </p:blipFill>
        <p:spPr>
          <a:xfrm>
            <a:off x="815622" y="4544423"/>
            <a:ext cx="7093315" cy="1162110"/>
          </a:xfrm>
          <a:prstGeom prst="rect">
            <a:avLst/>
          </a:prstGeom>
        </p:spPr>
      </p:pic>
    </p:spTree>
    <p:extLst>
      <p:ext uri="{BB962C8B-B14F-4D97-AF65-F5344CB8AC3E}">
        <p14:creationId xmlns:p14="http://schemas.microsoft.com/office/powerpoint/2010/main" val="20114296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B1831-41C3-49C2-8041-BB92E7430488}"/>
              </a:ext>
            </a:extLst>
          </p:cNvPr>
          <p:cNvSpPr>
            <a:spLocks noGrp="1"/>
          </p:cNvSpPr>
          <p:nvPr>
            <p:ph type="title"/>
          </p:nvPr>
        </p:nvSpPr>
        <p:spPr/>
        <p:txBody>
          <a:bodyPr>
            <a:normAutofit fontScale="90000"/>
          </a:bodyPr>
          <a:lstStyle/>
          <a:p>
            <a:r>
              <a:rPr lang="en-US" dirty="0"/>
              <a:t>SSH Client from R1 to R2 to View Interface Status on R2</a:t>
            </a:r>
            <a:br>
              <a:rPr lang="en-US" dirty="0"/>
            </a:br>
            <a:endParaRPr lang="en-US" dirty="0"/>
          </a:p>
        </p:txBody>
      </p:sp>
      <p:pic>
        <p:nvPicPr>
          <p:cNvPr id="4" name="Content Placeholder 3">
            <a:extLst>
              <a:ext uri="{FF2B5EF4-FFF2-40B4-BE49-F238E27FC236}">
                <a16:creationId xmlns:a16="http://schemas.microsoft.com/office/drawing/2014/main" id="{9A58A903-B13D-4089-AF06-A47A3CF3CC3F}"/>
              </a:ext>
            </a:extLst>
          </p:cNvPr>
          <p:cNvPicPr>
            <a:picLocks noGrp="1" noChangeAspect="1"/>
          </p:cNvPicPr>
          <p:nvPr>
            <p:ph idx="1"/>
          </p:nvPr>
        </p:nvPicPr>
        <p:blipFill>
          <a:blip r:embed="rId2"/>
          <a:stretch>
            <a:fillRect/>
          </a:stretch>
        </p:blipFill>
        <p:spPr>
          <a:xfrm>
            <a:off x="359483" y="2362200"/>
            <a:ext cx="8784517" cy="2971800"/>
          </a:xfrm>
          <a:prstGeom prst="rect">
            <a:avLst/>
          </a:prstGeom>
        </p:spPr>
      </p:pic>
    </p:spTree>
    <p:extLst>
      <p:ext uri="{BB962C8B-B14F-4D97-AF65-F5344CB8AC3E}">
        <p14:creationId xmlns:p14="http://schemas.microsoft.com/office/powerpoint/2010/main" val="3798768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E4FA8-2600-43AB-B21E-947845F602A8}"/>
              </a:ext>
            </a:extLst>
          </p:cNvPr>
          <p:cNvSpPr>
            <a:spLocks noGrp="1"/>
          </p:cNvSpPr>
          <p:nvPr>
            <p:ph type="title"/>
          </p:nvPr>
        </p:nvSpPr>
        <p:spPr/>
        <p:txBody>
          <a:bodyPr/>
          <a:lstStyle/>
          <a:p>
            <a:pPr algn="ctr"/>
            <a:r>
              <a:rPr lang="en-US" dirty="0"/>
              <a:t>Ping</a:t>
            </a:r>
          </a:p>
        </p:txBody>
      </p:sp>
      <p:sp>
        <p:nvSpPr>
          <p:cNvPr id="3" name="Content Placeholder 2">
            <a:extLst>
              <a:ext uri="{FF2B5EF4-FFF2-40B4-BE49-F238E27FC236}">
                <a16:creationId xmlns:a16="http://schemas.microsoft.com/office/drawing/2014/main" id="{77017E2B-1EB7-4DD2-AA3E-6956CB5DC366}"/>
              </a:ext>
            </a:extLst>
          </p:cNvPr>
          <p:cNvSpPr>
            <a:spLocks noGrp="1"/>
          </p:cNvSpPr>
          <p:nvPr>
            <p:ph idx="1"/>
          </p:nvPr>
        </p:nvSpPr>
        <p:spPr>
          <a:xfrm>
            <a:off x="152400" y="4778022"/>
            <a:ext cx="8686800" cy="1447800"/>
          </a:xfrm>
        </p:spPr>
        <p:txBody>
          <a:bodyPr>
            <a:normAutofit fontScale="62500" lnSpcReduction="20000"/>
          </a:bodyPr>
          <a:lstStyle/>
          <a:p>
            <a:r>
              <a:rPr lang="en-US" dirty="0"/>
              <a:t>The </a:t>
            </a:r>
            <a:r>
              <a:rPr lang="en-US" b="1" dirty="0"/>
              <a:t>ping</a:t>
            </a:r>
            <a:r>
              <a:rPr lang="en-US" dirty="0"/>
              <a:t> command tests connectivity by sending packets to an IP address, expecting the device at that address to send packets back. The command sends packets that mean “if you receive this packet, and it is addressed to you, send a reply back.” Each time the ping command sends one of these packets and receives the message sent back by the other host, the ping command knows a packet made it from the source host to the destination and back.</a:t>
            </a:r>
          </a:p>
          <a:p>
            <a:endParaRPr lang="en-US" dirty="0"/>
          </a:p>
        </p:txBody>
      </p:sp>
      <p:pic>
        <p:nvPicPr>
          <p:cNvPr id="4" name="Picture 3">
            <a:extLst>
              <a:ext uri="{FF2B5EF4-FFF2-40B4-BE49-F238E27FC236}">
                <a16:creationId xmlns:a16="http://schemas.microsoft.com/office/drawing/2014/main" id="{892130B0-1EB7-453F-97FA-FB436477D0C2}"/>
              </a:ext>
            </a:extLst>
          </p:cNvPr>
          <p:cNvPicPr>
            <a:picLocks noChangeAspect="1"/>
          </p:cNvPicPr>
          <p:nvPr/>
        </p:nvPicPr>
        <p:blipFill>
          <a:blip r:embed="rId2"/>
          <a:stretch>
            <a:fillRect/>
          </a:stretch>
        </p:blipFill>
        <p:spPr>
          <a:xfrm>
            <a:off x="1371600" y="2514600"/>
            <a:ext cx="6694300" cy="1593881"/>
          </a:xfrm>
          <a:prstGeom prst="rect">
            <a:avLst/>
          </a:prstGeom>
        </p:spPr>
      </p:pic>
    </p:spTree>
    <p:extLst>
      <p:ext uri="{BB962C8B-B14F-4D97-AF65-F5344CB8AC3E}">
        <p14:creationId xmlns:p14="http://schemas.microsoft.com/office/powerpoint/2010/main" val="2571048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2718F-87D3-4EAA-BE35-FCE1F9979006}"/>
              </a:ext>
            </a:extLst>
          </p:cNvPr>
          <p:cNvSpPr>
            <a:spLocks noGrp="1"/>
          </p:cNvSpPr>
          <p:nvPr>
            <p:ph type="title"/>
          </p:nvPr>
        </p:nvSpPr>
        <p:spPr>
          <a:xfrm>
            <a:off x="533400" y="756425"/>
            <a:ext cx="8229600" cy="1066800"/>
          </a:xfrm>
        </p:spPr>
        <p:txBody>
          <a:bodyPr/>
          <a:lstStyle/>
          <a:p>
            <a:r>
              <a:rPr lang="en-US" dirty="0"/>
              <a:t>Sample Output of </a:t>
            </a:r>
            <a:r>
              <a:rPr lang="en-US" i="1" dirty="0"/>
              <a:t>ping</a:t>
            </a:r>
            <a:r>
              <a:rPr lang="en-US" dirty="0"/>
              <a:t> command</a:t>
            </a:r>
          </a:p>
        </p:txBody>
      </p:sp>
      <p:pic>
        <p:nvPicPr>
          <p:cNvPr id="7" name="Content Placeholder 6">
            <a:extLst>
              <a:ext uri="{FF2B5EF4-FFF2-40B4-BE49-F238E27FC236}">
                <a16:creationId xmlns:a16="http://schemas.microsoft.com/office/drawing/2014/main" id="{11788D4F-780C-4F1A-8BC9-2BD7DAC8F5F2}"/>
              </a:ext>
            </a:extLst>
          </p:cNvPr>
          <p:cNvPicPr>
            <a:picLocks noGrp="1" noChangeAspect="1"/>
          </p:cNvPicPr>
          <p:nvPr>
            <p:ph idx="1"/>
          </p:nvPr>
        </p:nvPicPr>
        <p:blipFill rotWithShape="1">
          <a:blip r:embed="rId2"/>
          <a:srcRect t="4389"/>
          <a:stretch/>
        </p:blipFill>
        <p:spPr>
          <a:xfrm>
            <a:off x="558800" y="3274851"/>
            <a:ext cx="8245866" cy="3319544"/>
          </a:xfrm>
          <a:prstGeom prst="rect">
            <a:avLst/>
          </a:prstGeom>
        </p:spPr>
      </p:pic>
      <p:pic>
        <p:nvPicPr>
          <p:cNvPr id="8" name="Picture 7">
            <a:extLst>
              <a:ext uri="{FF2B5EF4-FFF2-40B4-BE49-F238E27FC236}">
                <a16:creationId xmlns:a16="http://schemas.microsoft.com/office/drawing/2014/main" id="{0C77ED01-3E54-44A5-A96E-9CE8DFD3E75C}"/>
              </a:ext>
            </a:extLst>
          </p:cNvPr>
          <p:cNvPicPr>
            <a:picLocks noChangeAspect="1"/>
          </p:cNvPicPr>
          <p:nvPr/>
        </p:nvPicPr>
        <p:blipFill>
          <a:blip r:embed="rId3"/>
          <a:stretch>
            <a:fillRect/>
          </a:stretch>
        </p:blipFill>
        <p:spPr>
          <a:xfrm>
            <a:off x="1224850" y="1683792"/>
            <a:ext cx="6694300" cy="1593881"/>
          </a:xfrm>
          <a:prstGeom prst="rect">
            <a:avLst/>
          </a:prstGeom>
        </p:spPr>
      </p:pic>
    </p:spTree>
    <p:extLst>
      <p:ext uri="{BB962C8B-B14F-4D97-AF65-F5344CB8AC3E}">
        <p14:creationId xmlns:p14="http://schemas.microsoft.com/office/powerpoint/2010/main" val="2470837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568AD-1AE2-4BB8-AB1A-B50F038EDC76}"/>
              </a:ext>
            </a:extLst>
          </p:cNvPr>
          <p:cNvSpPr>
            <a:spLocks noGrp="1"/>
          </p:cNvSpPr>
          <p:nvPr>
            <p:ph type="title"/>
          </p:nvPr>
        </p:nvSpPr>
        <p:spPr>
          <a:xfrm>
            <a:off x="353496" y="645215"/>
            <a:ext cx="8686800" cy="1066800"/>
          </a:xfrm>
        </p:spPr>
        <p:txBody>
          <a:bodyPr>
            <a:normAutofit fontScale="90000"/>
          </a:bodyPr>
          <a:lstStyle/>
          <a:p>
            <a:r>
              <a:rPr lang="en-US" dirty="0"/>
              <a:t>Router R2 Pings Host B (Two Commands)</a:t>
            </a:r>
          </a:p>
        </p:txBody>
      </p:sp>
      <p:pic>
        <p:nvPicPr>
          <p:cNvPr id="4" name="Content Placeholder 3">
            <a:extLst>
              <a:ext uri="{FF2B5EF4-FFF2-40B4-BE49-F238E27FC236}">
                <a16:creationId xmlns:a16="http://schemas.microsoft.com/office/drawing/2014/main" id="{1D02D395-22E5-4EFF-80E4-8EFCB38E4C7A}"/>
              </a:ext>
            </a:extLst>
          </p:cNvPr>
          <p:cNvPicPr>
            <a:picLocks noGrp="1" noChangeAspect="1"/>
          </p:cNvPicPr>
          <p:nvPr>
            <p:ph idx="1"/>
          </p:nvPr>
        </p:nvPicPr>
        <p:blipFill>
          <a:blip r:embed="rId2"/>
          <a:stretch>
            <a:fillRect/>
          </a:stretch>
        </p:blipFill>
        <p:spPr>
          <a:xfrm>
            <a:off x="96674" y="3429000"/>
            <a:ext cx="8950652" cy="3019778"/>
          </a:xfrm>
          <a:prstGeom prst="rect">
            <a:avLst/>
          </a:prstGeom>
        </p:spPr>
      </p:pic>
      <p:pic>
        <p:nvPicPr>
          <p:cNvPr id="5" name="Picture 4">
            <a:extLst>
              <a:ext uri="{FF2B5EF4-FFF2-40B4-BE49-F238E27FC236}">
                <a16:creationId xmlns:a16="http://schemas.microsoft.com/office/drawing/2014/main" id="{F31D6466-AFA6-4317-9B71-4469B0630D93}"/>
              </a:ext>
            </a:extLst>
          </p:cNvPr>
          <p:cNvPicPr>
            <a:picLocks noChangeAspect="1"/>
          </p:cNvPicPr>
          <p:nvPr/>
        </p:nvPicPr>
        <p:blipFill>
          <a:blip r:embed="rId3"/>
          <a:stretch>
            <a:fillRect/>
          </a:stretch>
        </p:blipFill>
        <p:spPr>
          <a:xfrm>
            <a:off x="1224850" y="1712015"/>
            <a:ext cx="6694300" cy="1593881"/>
          </a:xfrm>
          <a:prstGeom prst="rect">
            <a:avLst/>
          </a:prstGeom>
        </p:spPr>
      </p:pic>
    </p:spTree>
    <p:extLst>
      <p:ext uri="{BB962C8B-B14F-4D97-AF65-F5344CB8AC3E}">
        <p14:creationId xmlns:p14="http://schemas.microsoft.com/office/powerpoint/2010/main" val="3940364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18CAE-46C2-4DD5-9C4C-44459E7C5CB5}"/>
              </a:ext>
            </a:extLst>
          </p:cNvPr>
          <p:cNvSpPr>
            <a:spLocks noGrp="1"/>
          </p:cNvSpPr>
          <p:nvPr>
            <p:ph type="title"/>
          </p:nvPr>
        </p:nvSpPr>
        <p:spPr/>
        <p:txBody>
          <a:bodyPr>
            <a:normAutofit fontScale="90000"/>
          </a:bodyPr>
          <a:lstStyle/>
          <a:p>
            <a:r>
              <a:rPr lang="en-US" dirty="0"/>
              <a:t>Standard </a:t>
            </a:r>
            <a:r>
              <a:rPr lang="en-US" i="1" dirty="0"/>
              <a:t>ping</a:t>
            </a:r>
            <a:r>
              <a:rPr lang="en-US" dirty="0"/>
              <a:t> 172.6.2.101 Command Using the Source Interface IP Address</a:t>
            </a:r>
            <a:br>
              <a:rPr lang="en-US" dirty="0"/>
            </a:br>
            <a:endParaRPr lang="en-US" dirty="0"/>
          </a:p>
        </p:txBody>
      </p:sp>
      <p:pic>
        <p:nvPicPr>
          <p:cNvPr id="4" name="Content Placeholder 3">
            <a:extLst>
              <a:ext uri="{FF2B5EF4-FFF2-40B4-BE49-F238E27FC236}">
                <a16:creationId xmlns:a16="http://schemas.microsoft.com/office/drawing/2014/main" id="{4EEA4351-914D-48A8-978E-E9947C00EF1C}"/>
              </a:ext>
            </a:extLst>
          </p:cNvPr>
          <p:cNvPicPr>
            <a:picLocks noGrp="1" noChangeAspect="1"/>
          </p:cNvPicPr>
          <p:nvPr>
            <p:ph idx="1"/>
          </p:nvPr>
        </p:nvPicPr>
        <p:blipFill>
          <a:blip r:embed="rId2"/>
          <a:stretch>
            <a:fillRect/>
          </a:stretch>
        </p:blipFill>
        <p:spPr>
          <a:xfrm>
            <a:off x="493889" y="2528860"/>
            <a:ext cx="8475108" cy="2409879"/>
          </a:xfrm>
          <a:prstGeom prst="rect">
            <a:avLst/>
          </a:prstGeom>
        </p:spPr>
      </p:pic>
    </p:spTree>
    <p:extLst>
      <p:ext uri="{BB962C8B-B14F-4D97-AF65-F5344CB8AC3E}">
        <p14:creationId xmlns:p14="http://schemas.microsoft.com/office/powerpoint/2010/main" val="1278369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6014A-D640-48E6-AB5A-88F5C23113C7}"/>
              </a:ext>
            </a:extLst>
          </p:cNvPr>
          <p:cNvSpPr>
            <a:spLocks noGrp="1"/>
          </p:cNvSpPr>
          <p:nvPr>
            <p:ph type="title"/>
          </p:nvPr>
        </p:nvSpPr>
        <p:spPr/>
        <p:txBody>
          <a:bodyPr>
            <a:normAutofit fontScale="90000"/>
          </a:bodyPr>
          <a:lstStyle/>
          <a:p>
            <a:r>
              <a:rPr lang="en-US" dirty="0"/>
              <a:t>Layer 3 Routes Needed for R1’s Ping 172.16.2.101 to Work</a:t>
            </a:r>
            <a:br>
              <a:rPr lang="en-US" dirty="0"/>
            </a:br>
            <a:endParaRPr lang="en-US" dirty="0"/>
          </a:p>
        </p:txBody>
      </p:sp>
      <p:pic>
        <p:nvPicPr>
          <p:cNvPr id="4" name="Content Placeholder 3">
            <a:extLst>
              <a:ext uri="{FF2B5EF4-FFF2-40B4-BE49-F238E27FC236}">
                <a16:creationId xmlns:a16="http://schemas.microsoft.com/office/drawing/2014/main" id="{637B7B2F-4703-43B2-9CC5-35B60C631294}"/>
              </a:ext>
            </a:extLst>
          </p:cNvPr>
          <p:cNvPicPr>
            <a:picLocks noGrp="1" noChangeAspect="1"/>
          </p:cNvPicPr>
          <p:nvPr>
            <p:ph idx="1"/>
          </p:nvPr>
        </p:nvPicPr>
        <p:blipFill rotWithShape="1">
          <a:blip r:embed="rId2"/>
          <a:srcRect t="3749"/>
          <a:stretch/>
        </p:blipFill>
        <p:spPr>
          <a:xfrm>
            <a:off x="81844" y="2514600"/>
            <a:ext cx="8980311" cy="2487671"/>
          </a:xfrm>
          <a:prstGeom prst="rect">
            <a:avLst/>
          </a:prstGeom>
        </p:spPr>
      </p:pic>
    </p:spTree>
    <p:extLst>
      <p:ext uri="{BB962C8B-B14F-4D97-AF65-F5344CB8AC3E}">
        <p14:creationId xmlns:p14="http://schemas.microsoft.com/office/powerpoint/2010/main" val="786599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FDFCA-6382-47E7-AF6C-C2D6B3278ADA}"/>
              </a:ext>
            </a:extLst>
          </p:cNvPr>
          <p:cNvSpPr>
            <a:spLocks noGrp="1"/>
          </p:cNvSpPr>
          <p:nvPr>
            <p:ph type="title"/>
          </p:nvPr>
        </p:nvSpPr>
        <p:spPr/>
        <p:txBody>
          <a:bodyPr>
            <a:normAutofit fontScale="90000"/>
          </a:bodyPr>
          <a:lstStyle/>
          <a:p>
            <a:r>
              <a:rPr lang="en-US" dirty="0"/>
              <a:t>Locations Where IP ACLs Could Have Filtered the Ping Messages</a:t>
            </a:r>
            <a:br>
              <a:rPr lang="en-US" dirty="0"/>
            </a:br>
            <a:endParaRPr lang="en-US" dirty="0"/>
          </a:p>
        </p:txBody>
      </p:sp>
      <p:pic>
        <p:nvPicPr>
          <p:cNvPr id="4" name="Content Placeholder 3">
            <a:extLst>
              <a:ext uri="{FF2B5EF4-FFF2-40B4-BE49-F238E27FC236}">
                <a16:creationId xmlns:a16="http://schemas.microsoft.com/office/drawing/2014/main" id="{EA4CEF4F-FB15-4185-AD30-1EB95BED32BC}"/>
              </a:ext>
            </a:extLst>
          </p:cNvPr>
          <p:cNvPicPr>
            <a:picLocks noGrp="1" noChangeAspect="1"/>
          </p:cNvPicPr>
          <p:nvPr>
            <p:ph idx="1"/>
          </p:nvPr>
        </p:nvPicPr>
        <p:blipFill rotWithShape="1">
          <a:blip r:embed="rId2"/>
          <a:srcRect t="3351" b="-1"/>
          <a:stretch/>
        </p:blipFill>
        <p:spPr>
          <a:xfrm>
            <a:off x="225600" y="2895600"/>
            <a:ext cx="8461200" cy="1634068"/>
          </a:xfrm>
          <a:prstGeom prst="rect">
            <a:avLst/>
          </a:prstGeom>
        </p:spPr>
      </p:pic>
    </p:spTree>
    <p:extLst>
      <p:ext uri="{BB962C8B-B14F-4D97-AF65-F5344CB8AC3E}">
        <p14:creationId xmlns:p14="http://schemas.microsoft.com/office/powerpoint/2010/main" val="2906816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9F325-D524-4A7E-AFF4-F1F58E59BA22}"/>
              </a:ext>
            </a:extLst>
          </p:cNvPr>
          <p:cNvSpPr>
            <a:spLocks noGrp="1"/>
          </p:cNvSpPr>
          <p:nvPr>
            <p:ph type="title"/>
          </p:nvPr>
        </p:nvSpPr>
        <p:spPr/>
        <p:txBody>
          <a:bodyPr>
            <a:normAutofit fontScale="90000"/>
          </a:bodyPr>
          <a:lstStyle/>
          <a:p>
            <a:r>
              <a:rPr lang="en-US" dirty="0"/>
              <a:t>Router and Host ARP Tables, with the Switch MAC Address Table</a:t>
            </a:r>
            <a:br>
              <a:rPr lang="en-US" dirty="0"/>
            </a:br>
            <a:endParaRPr lang="en-US" dirty="0"/>
          </a:p>
        </p:txBody>
      </p:sp>
      <p:pic>
        <p:nvPicPr>
          <p:cNvPr id="4" name="Content Placeholder 3">
            <a:extLst>
              <a:ext uri="{FF2B5EF4-FFF2-40B4-BE49-F238E27FC236}">
                <a16:creationId xmlns:a16="http://schemas.microsoft.com/office/drawing/2014/main" id="{9DE56334-65E9-4082-B942-3AD0866471EF}"/>
              </a:ext>
            </a:extLst>
          </p:cNvPr>
          <p:cNvPicPr>
            <a:picLocks noGrp="1" noChangeAspect="1"/>
          </p:cNvPicPr>
          <p:nvPr>
            <p:ph idx="1"/>
          </p:nvPr>
        </p:nvPicPr>
        <p:blipFill>
          <a:blip r:embed="rId2"/>
          <a:stretch>
            <a:fillRect/>
          </a:stretch>
        </p:blipFill>
        <p:spPr>
          <a:xfrm>
            <a:off x="860234" y="2966964"/>
            <a:ext cx="7423532" cy="2889398"/>
          </a:xfrm>
          <a:prstGeom prst="rect">
            <a:avLst/>
          </a:prstGeom>
        </p:spPr>
      </p:pic>
    </p:spTree>
    <p:extLst>
      <p:ext uri="{BB962C8B-B14F-4D97-AF65-F5344CB8AC3E}">
        <p14:creationId xmlns:p14="http://schemas.microsoft.com/office/powerpoint/2010/main" val="4923599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11004</TotalTime>
  <Words>774</Words>
  <Application>Microsoft Office PowerPoint</Application>
  <PresentationFormat>On-screen Show (4:3)</PresentationFormat>
  <Paragraphs>61</Paragraphs>
  <Slides>25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Georgia</vt:lpstr>
      <vt:lpstr>Trebuchet MS</vt:lpstr>
      <vt:lpstr>Wingdings 2</vt:lpstr>
      <vt:lpstr>Urban</vt:lpstr>
      <vt:lpstr>CCNA 200-301, Volume I</vt:lpstr>
      <vt:lpstr>Objectives</vt:lpstr>
      <vt:lpstr>Ping</vt:lpstr>
      <vt:lpstr>Sample Output of ping command</vt:lpstr>
      <vt:lpstr>Router R2 Pings Host B (Two Commands)</vt:lpstr>
      <vt:lpstr>Standard ping 172.6.2.101 Command Using the Source Interface IP Address </vt:lpstr>
      <vt:lpstr>Layer 3 Routes Needed for R1’s Ping 172.16.2.101 to Work </vt:lpstr>
      <vt:lpstr>Locations Where IP ACLs Could Have Filtered the Ping Messages </vt:lpstr>
      <vt:lpstr>Router and Host ARP Tables, with the Switch MAC Address Table </vt:lpstr>
      <vt:lpstr>Extended Ping Command</vt:lpstr>
      <vt:lpstr>Extended Ping Command</vt:lpstr>
      <vt:lpstr>Testing LAN Neighbors with Standard Ping </vt:lpstr>
      <vt:lpstr>Testing LAN Neighbors with Extended Ping </vt:lpstr>
      <vt:lpstr>Testing WAN Neighbors with Standard Ping</vt:lpstr>
      <vt:lpstr>DNS Name Resolution by Host A</vt:lpstr>
      <vt:lpstr>Problem Isolation Using the traceroute Command </vt:lpstr>
      <vt:lpstr>IP Addresses Identified by a Successful traceroute 172.16.2.101 Command </vt:lpstr>
      <vt:lpstr>How traceroute Identifies the First Router in the Route</vt:lpstr>
      <vt:lpstr>TTL=2 Message Sent by traceroute </vt:lpstr>
      <vt:lpstr>Standard traceroute Command on R1 </vt:lpstr>
      <vt:lpstr>Extended traceroute Command on R1</vt:lpstr>
      <vt:lpstr>Telnet Works from PC1 to R1 but Not to R2 or R3 </vt:lpstr>
      <vt:lpstr>Successive Telnet Connections: PC1 to R1, R1 to R2, and R2 to R3 </vt:lpstr>
      <vt:lpstr>Telnet from R1 to R2 to View Interface Status on R2 </vt:lpstr>
      <vt:lpstr>SSH Client from R1 to R2 to View Interface Status on R2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CCENT/CCNA ICND 1</dc:title>
  <dc:creator>Tony</dc:creator>
  <cp:lastModifiedBy>Jennifer Frew</cp:lastModifiedBy>
  <cp:revision>224</cp:revision>
  <dcterms:created xsi:type="dcterms:W3CDTF">2012-02-18T21:40:25Z</dcterms:created>
  <dcterms:modified xsi:type="dcterms:W3CDTF">2019-09-23T13:37:34Z</dcterms:modified>
</cp:coreProperties>
</file>