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3"/>
  </p:notes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Frew" initials="JF" lastIdx="1" clrIdx="0">
    <p:extLst>
      <p:ext uri="{19B8F6BF-5375-455C-9EA6-DF929625EA0E}">
        <p15:presenceInfo xmlns:p15="http://schemas.microsoft.com/office/powerpoint/2012/main" userId="0f9c5b929d947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05" autoAdjust="0"/>
    <p:restoredTop sz="94829" autoAdjust="0"/>
  </p:normalViewPr>
  <p:slideViewPr>
    <p:cSldViewPr>
      <p:cViewPr varScale="1">
        <p:scale>
          <a:sx n="44" d="100"/>
          <a:sy n="44" d="100"/>
        </p:scale>
        <p:origin x="257"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8C90D0-67E9-4F64-9234-AE5CC3E58CA0}" type="datetimeFigureOut">
              <a:rPr lang="en-US" smtClean="0"/>
              <a:pPr/>
              <a:t>10/4/2019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857360-853A-4C07-9725-90698485EC28}" type="slidenum">
              <a:rPr lang="en-US" smtClean="0"/>
              <a:pPr/>
              <a:t>‹#›</a:t>
            </a:fld>
            <a:endParaRPr lang="en-US" dirty="0"/>
          </a:p>
        </p:txBody>
      </p:sp>
    </p:spTree>
    <p:extLst>
      <p:ext uri="{BB962C8B-B14F-4D97-AF65-F5344CB8AC3E}">
        <p14:creationId xmlns:p14="http://schemas.microsoft.com/office/powerpoint/2010/main" val="331447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857360-853A-4C07-9725-90698485EC28}"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A17D9E7-6722-41D2-9C2B-6686F1DA4B77}" type="datetimeFigureOut">
              <a:rPr lang="en-US" smtClean="0"/>
              <a:pPr/>
              <a:t>10/4/2019</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324084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293561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31106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186411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384640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395214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A17D9E7-6722-41D2-9C2B-6686F1DA4B77}" type="datetimeFigureOut">
              <a:rPr lang="en-US" smtClean="0"/>
              <a:pPr/>
              <a:t>10/4/2019</a:t>
            </a:fld>
            <a:endParaRPr lang="en-US" dirty="0"/>
          </a:p>
        </p:txBody>
      </p:sp>
      <p:sp>
        <p:nvSpPr>
          <p:cNvPr id="27" name="Slide Number Placeholder 26"/>
          <p:cNvSpPr>
            <a:spLocks noGrp="1"/>
          </p:cNvSpPr>
          <p:nvPr>
            <p:ph type="sldNum" sz="quarter" idx="11"/>
          </p:nvPr>
        </p:nvSpPr>
        <p:spPr/>
        <p:txBody>
          <a:bodyPr rtlCol="0"/>
          <a:lstStyle/>
          <a:p>
            <a:fld id="{422FAC6F-054A-4016-88FB-76F5E8065C2D}"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428106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CA17D9E7-6722-41D2-9C2B-6686F1DA4B77}" type="datetimeFigureOut">
              <a:rPr lang="en-US" smtClean="0"/>
              <a:pPr/>
              <a:t>10/4/2019</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145074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417335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260724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17D9E7-6722-41D2-9C2B-6686F1DA4B77}" type="datetimeFigureOut">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67353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A17D9E7-6722-41D2-9C2B-6686F1DA4B77}" type="datetimeFigureOut">
              <a:rPr lang="en-US" smtClean="0"/>
              <a:pPr/>
              <a:t>10/4/2019</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2FAC6F-054A-4016-88FB-76F5E8065C2D}" type="slidenum">
              <a:rPr lang="en-US" smtClean="0"/>
              <a:pPr/>
              <a:t>‹#›</a:t>
            </a:fld>
            <a:endParaRPr lang="en-US" dirty="0"/>
          </a:p>
        </p:txBody>
      </p:sp>
    </p:spTree>
    <p:extLst>
      <p:ext uri="{BB962C8B-B14F-4D97-AF65-F5344CB8AC3E}">
        <p14:creationId xmlns:p14="http://schemas.microsoft.com/office/powerpoint/2010/main" val="310753674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990600"/>
            <a:ext cx="7772400" cy="2743199"/>
          </a:xfrm>
        </p:spPr>
        <p:txBody>
          <a:bodyPr>
            <a:normAutofit/>
          </a:bodyPr>
          <a:lstStyle/>
          <a:p>
            <a:r>
              <a:rPr lang="en-US" b="1" dirty="0"/>
              <a:t>CCNA 200-301 Volume I</a:t>
            </a:r>
            <a:endParaRPr lang="en-US" dirty="0"/>
          </a:p>
        </p:txBody>
      </p:sp>
      <p:sp>
        <p:nvSpPr>
          <p:cNvPr id="3" name="Subtitle 2"/>
          <p:cNvSpPr>
            <a:spLocks noGrp="1"/>
          </p:cNvSpPr>
          <p:nvPr>
            <p:ph type="subTitle" idx="1"/>
          </p:nvPr>
        </p:nvSpPr>
        <p:spPr>
          <a:xfrm>
            <a:off x="1028700" y="4343400"/>
            <a:ext cx="7086600" cy="1295400"/>
          </a:xfrm>
        </p:spPr>
        <p:txBody>
          <a:bodyPr>
            <a:normAutofit/>
          </a:bodyPr>
          <a:lstStyle/>
          <a:p>
            <a:r>
              <a:rPr lang="en-US" dirty="0">
                <a:solidFill>
                  <a:schemeClr val="tx1"/>
                </a:solidFill>
              </a:rPr>
              <a:t>Chapter 19</a:t>
            </a:r>
            <a:br>
              <a:rPr lang="en-US" dirty="0">
                <a:solidFill>
                  <a:schemeClr val="tx1"/>
                </a:solidFill>
              </a:rPr>
            </a:br>
            <a:r>
              <a:rPr lang="en-US" dirty="0">
                <a:solidFill>
                  <a:schemeClr val="tx1"/>
                </a:solidFill>
              </a:rPr>
              <a:t>Understanding OSPF Concepts</a:t>
            </a:r>
          </a:p>
        </p:txBody>
      </p:sp>
    </p:spTree>
    <p:extLst>
      <p:ext uri="{BB962C8B-B14F-4D97-AF65-F5344CB8AC3E}">
        <p14:creationId xmlns:p14="http://schemas.microsoft.com/office/powerpoint/2010/main" val="134848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556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IGP Routing Protocol Algorithms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2770" name="Picture 2"/>
          <p:cNvPicPr>
            <a:picLocks noChangeAspect="1" noChangeArrowheads="1"/>
          </p:cNvPicPr>
          <p:nvPr/>
        </p:nvPicPr>
        <p:blipFill>
          <a:blip r:embed="rId2" cstate="print"/>
          <a:srcRect/>
          <a:stretch>
            <a:fillRect/>
          </a:stretch>
        </p:blipFill>
        <p:spPr bwMode="auto">
          <a:xfrm>
            <a:off x="1905000" y="1371600"/>
            <a:ext cx="5334000" cy="2238375"/>
          </a:xfrm>
          <a:prstGeom prst="rect">
            <a:avLst/>
          </a:prstGeom>
          <a:noFill/>
          <a:ln w="9525">
            <a:noFill/>
            <a:miter lim="800000"/>
            <a:headEnd/>
            <a:tailEnd/>
          </a:ln>
        </p:spPr>
      </p:pic>
      <p:sp>
        <p:nvSpPr>
          <p:cNvPr id="6" name="Content Placeholder 2"/>
          <p:cNvSpPr>
            <a:spLocks noGrp="1"/>
          </p:cNvSpPr>
          <p:nvPr>
            <p:ph idx="1"/>
          </p:nvPr>
        </p:nvSpPr>
        <p:spPr>
          <a:xfrm>
            <a:off x="457200" y="3962400"/>
            <a:ext cx="8229600" cy="2392363"/>
          </a:xfrm>
        </p:spPr>
        <p:txBody>
          <a:bodyPr>
            <a:normAutofit lnSpcReduction="10000"/>
          </a:bodyPr>
          <a:lstStyle/>
          <a:p>
            <a:r>
              <a:rPr lang="en-US" sz="1800" dirty="0"/>
              <a:t>This example shows why OSPF/EIGRP surpassed RIP; it shows Router B with two possible routes to subnet 10.1.1.0:</a:t>
            </a:r>
          </a:p>
          <a:p>
            <a:pPr lvl="1"/>
            <a:endParaRPr lang="en-US" sz="1400" dirty="0"/>
          </a:p>
          <a:p>
            <a:pPr lvl="1"/>
            <a:r>
              <a:rPr lang="en-US" sz="1400" dirty="0"/>
              <a:t>A shorter route over a very slow 64-Kbps link</a:t>
            </a:r>
          </a:p>
          <a:p>
            <a:pPr lvl="1"/>
            <a:endParaRPr lang="en-US" sz="1400" dirty="0"/>
          </a:p>
          <a:p>
            <a:pPr lvl="1"/>
            <a:r>
              <a:rPr lang="en-US" sz="1400" dirty="0"/>
              <a:t>A longer route over two higher-speed (T1) links</a:t>
            </a:r>
          </a:p>
          <a:p>
            <a:pPr lvl="1"/>
            <a:endParaRPr lang="en-US" sz="1400" dirty="0"/>
          </a:p>
          <a:p>
            <a:r>
              <a:rPr lang="en-US" sz="1800" dirty="0"/>
              <a:t>With EIGRP selecting the better choice even though it goes through multiple routers.</a:t>
            </a:r>
          </a:p>
          <a:p>
            <a:endParaRPr lang="en-US" sz="1800" dirty="0">
              <a:latin typeface="Calibri" pitchFamily="34" charset="0"/>
            </a:endParaRPr>
          </a:p>
          <a:p>
            <a:endParaRPr lang="en-US" sz="1800" dirty="0">
              <a:latin typeface="Calibri" pitchFamily="34" charset="0"/>
            </a:endParaRPr>
          </a:p>
        </p:txBody>
      </p:sp>
    </p:spTree>
    <p:extLst>
      <p:ext uri="{BB962C8B-B14F-4D97-AF65-F5344CB8AC3E}">
        <p14:creationId xmlns:p14="http://schemas.microsoft.com/office/powerpoint/2010/main" val="366894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5794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Other IGP Comparisons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val="1927741041"/>
              </p:ext>
            </p:extLst>
          </p:nvPr>
        </p:nvGraphicFramePr>
        <p:xfrm>
          <a:off x="228600" y="1295400"/>
          <a:ext cx="8686800" cy="5257798"/>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751114">
                <a:tc>
                  <a:txBody>
                    <a:bodyPr/>
                    <a:lstStyle/>
                    <a:p>
                      <a:r>
                        <a:rPr lang="en-US" dirty="0">
                          <a:latin typeface="Calibri" pitchFamily="34" charset="0"/>
                        </a:rPr>
                        <a:t>Feature</a:t>
                      </a:r>
                    </a:p>
                  </a:txBody>
                  <a:tcPr/>
                </a:tc>
                <a:tc>
                  <a:txBody>
                    <a:bodyPr/>
                    <a:lstStyle/>
                    <a:p>
                      <a:r>
                        <a:rPr lang="en-US" dirty="0">
                          <a:latin typeface="Calibri" pitchFamily="34" charset="0"/>
                        </a:rPr>
                        <a:t>RIPv1</a:t>
                      </a:r>
                    </a:p>
                  </a:txBody>
                  <a:tcPr/>
                </a:tc>
                <a:tc>
                  <a:txBody>
                    <a:bodyPr/>
                    <a:lstStyle/>
                    <a:p>
                      <a:r>
                        <a:rPr lang="en-US" dirty="0">
                          <a:latin typeface="Calibri" pitchFamily="34" charset="0"/>
                        </a:rPr>
                        <a:t>RIPv2</a:t>
                      </a:r>
                    </a:p>
                  </a:txBody>
                  <a:tcPr/>
                </a:tc>
                <a:tc>
                  <a:txBody>
                    <a:bodyPr/>
                    <a:lstStyle/>
                    <a:p>
                      <a:r>
                        <a:rPr lang="en-US" dirty="0">
                          <a:latin typeface="Calibri" pitchFamily="34" charset="0"/>
                        </a:rPr>
                        <a:t>EIGRP</a:t>
                      </a:r>
                    </a:p>
                  </a:txBody>
                  <a:tcPr/>
                </a:tc>
                <a:tc>
                  <a:txBody>
                    <a:bodyPr/>
                    <a:lstStyle/>
                    <a:p>
                      <a:r>
                        <a:rPr lang="en-US" dirty="0">
                          <a:latin typeface="Calibri" pitchFamily="34" charset="0"/>
                        </a:rPr>
                        <a:t>OSPF</a:t>
                      </a:r>
                    </a:p>
                  </a:txBody>
                  <a:tcPr/>
                </a:tc>
                <a:tc>
                  <a:txBody>
                    <a:bodyPr/>
                    <a:lstStyle/>
                    <a:p>
                      <a:r>
                        <a:rPr lang="en-US" dirty="0">
                          <a:latin typeface="Calibri" pitchFamily="34" charset="0"/>
                        </a:rPr>
                        <a:t>IS-IS</a:t>
                      </a:r>
                    </a:p>
                  </a:txBody>
                  <a:tcPr/>
                </a:tc>
                <a:extLst>
                  <a:ext uri="{0D108BD9-81ED-4DB2-BD59-A6C34878D82A}">
                    <a16:rowId xmlns:a16="http://schemas.microsoft.com/office/drawing/2014/main" val="10000"/>
                  </a:ext>
                </a:extLst>
              </a:tr>
              <a:tr h="751114">
                <a:tc>
                  <a:txBody>
                    <a:bodyPr/>
                    <a:lstStyle/>
                    <a:p>
                      <a:r>
                        <a:rPr lang="en-US" dirty="0">
                          <a:latin typeface="Calibri" pitchFamily="34" charset="0"/>
                        </a:rPr>
                        <a:t>Classless/sends</a:t>
                      </a:r>
                      <a:r>
                        <a:rPr lang="en-US" baseline="0" dirty="0">
                          <a:latin typeface="Calibri" pitchFamily="34" charset="0"/>
                        </a:rPr>
                        <a:t> mask in updates/supports VLSM</a:t>
                      </a:r>
                      <a:endParaRPr lang="en-US" dirty="0">
                        <a:latin typeface="Calibri" pitchFamily="34" charset="0"/>
                      </a:endParaRPr>
                    </a:p>
                  </a:txBody>
                  <a:tcPr/>
                </a:tc>
                <a:tc>
                  <a:txBody>
                    <a:bodyPr/>
                    <a:lstStyle/>
                    <a:p>
                      <a:r>
                        <a:rPr lang="en-US" dirty="0">
                          <a:latin typeface="Calibri" pitchFamily="34" charset="0"/>
                        </a:rPr>
                        <a:t>No</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extLst>
                  <a:ext uri="{0D108BD9-81ED-4DB2-BD59-A6C34878D82A}">
                    <a16:rowId xmlns:a16="http://schemas.microsoft.com/office/drawing/2014/main" val="10001"/>
                  </a:ext>
                </a:extLst>
              </a:tr>
              <a:tr h="751114">
                <a:tc>
                  <a:txBody>
                    <a:bodyPr/>
                    <a:lstStyle/>
                    <a:p>
                      <a:r>
                        <a:rPr lang="en-US" dirty="0">
                          <a:latin typeface="Calibri" pitchFamily="34" charset="0"/>
                        </a:rPr>
                        <a:t>Algorithm (DV, advanced DV, Link State)</a:t>
                      </a:r>
                    </a:p>
                  </a:txBody>
                  <a:tcPr/>
                </a:tc>
                <a:tc>
                  <a:txBody>
                    <a:bodyPr/>
                    <a:lstStyle/>
                    <a:p>
                      <a:r>
                        <a:rPr lang="en-US" dirty="0">
                          <a:latin typeface="Calibri" pitchFamily="34" charset="0"/>
                        </a:rPr>
                        <a:t>DV</a:t>
                      </a:r>
                    </a:p>
                  </a:txBody>
                  <a:tcPr/>
                </a:tc>
                <a:tc>
                  <a:txBody>
                    <a:bodyPr/>
                    <a:lstStyle/>
                    <a:p>
                      <a:r>
                        <a:rPr lang="en-US" dirty="0">
                          <a:latin typeface="Calibri" pitchFamily="34" charset="0"/>
                        </a:rPr>
                        <a:t>DV</a:t>
                      </a:r>
                    </a:p>
                  </a:txBody>
                  <a:tcPr/>
                </a:tc>
                <a:tc>
                  <a:txBody>
                    <a:bodyPr/>
                    <a:lstStyle/>
                    <a:p>
                      <a:r>
                        <a:rPr lang="en-US" dirty="0">
                          <a:latin typeface="Calibri" pitchFamily="34" charset="0"/>
                        </a:rPr>
                        <a:t>adv. DV</a:t>
                      </a:r>
                    </a:p>
                  </a:txBody>
                  <a:tcPr/>
                </a:tc>
                <a:tc>
                  <a:txBody>
                    <a:bodyPr/>
                    <a:lstStyle/>
                    <a:p>
                      <a:r>
                        <a:rPr lang="en-US" dirty="0">
                          <a:latin typeface="Calibri" pitchFamily="34" charset="0"/>
                        </a:rPr>
                        <a:t>LS</a:t>
                      </a:r>
                    </a:p>
                  </a:txBody>
                  <a:tcPr/>
                </a:tc>
                <a:tc>
                  <a:txBody>
                    <a:bodyPr/>
                    <a:lstStyle/>
                    <a:p>
                      <a:r>
                        <a:rPr lang="en-US" dirty="0">
                          <a:latin typeface="Calibri" pitchFamily="34" charset="0"/>
                        </a:rPr>
                        <a:t>LS</a:t>
                      </a:r>
                    </a:p>
                  </a:txBody>
                  <a:tcPr/>
                </a:tc>
                <a:extLst>
                  <a:ext uri="{0D108BD9-81ED-4DB2-BD59-A6C34878D82A}">
                    <a16:rowId xmlns:a16="http://schemas.microsoft.com/office/drawing/2014/main" val="10002"/>
                  </a:ext>
                </a:extLst>
              </a:tr>
              <a:tr h="751114">
                <a:tc>
                  <a:txBody>
                    <a:bodyPr/>
                    <a:lstStyle/>
                    <a:p>
                      <a:r>
                        <a:rPr lang="en-US" dirty="0">
                          <a:latin typeface="Calibri" pitchFamily="34" charset="0"/>
                        </a:rPr>
                        <a:t>Supports manual summarization</a:t>
                      </a:r>
                    </a:p>
                  </a:txBody>
                  <a:tcPr/>
                </a:tc>
                <a:tc>
                  <a:txBody>
                    <a:bodyPr/>
                    <a:lstStyle/>
                    <a:p>
                      <a:r>
                        <a:rPr lang="en-US" dirty="0">
                          <a:latin typeface="Calibri" pitchFamily="34" charset="0"/>
                        </a:rPr>
                        <a:t>No</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extLst>
                  <a:ext uri="{0D108BD9-81ED-4DB2-BD59-A6C34878D82A}">
                    <a16:rowId xmlns:a16="http://schemas.microsoft.com/office/drawing/2014/main" val="10003"/>
                  </a:ext>
                </a:extLst>
              </a:tr>
              <a:tr h="751114">
                <a:tc>
                  <a:txBody>
                    <a:bodyPr/>
                    <a:lstStyle/>
                    <a:p>
                      <a:r>
                        <a:rPr lang="en-US" dirty="0">
                          <a:latin typeface="Calibri" pitchFamily="34" charset="0"/>
                        </a:rPr>
                        <a:t>Cisco-proprietary</a:t>
                      </a:r>
                    </a:p>
                  </a:txBody>
                  <a:tcPr/>
                </a:tc>
                <a:tc>
                  <a:txBody>
                    <a:bodyPr/>
                    <a:lstStyle/>
                    <a:p>
                      <a:r>
                        <a:rPr lang="en-US" dirty="0">
                          <a:latin typeface="Calibri" pitchFamily="34" charset="0"/>
                        </a:rPr>
                        <a:t>No</a:t>
                      </a:r>
                    </a:p>
                  </a:txBody>
                  <a:tcPr/>
                </a:tc>
                <a:tc>
                  <a:txBody>
                    <a:bodyPr/>
                    <a:lstStyle/>
                    <a:p>
                      <a:r>
                        <a:rPr lang="en-US" dirty="0">
                          <a:latin typeface="Calibri" pitchFamily="34" charset="0"/>
                        </a:rPr>
                        <a:t>No</a:t>
                      </a:r>
                    </a:p>
                  </a:txBody>
                  <a:tcPr/>
                </a:tc>
                <a:tc>
                  <a:txBody>
                    <a:bodyPr/>
                    <a:lstStyle/>
                    <a:p>
                      <a:r>
                        <a:rPr lang="en-US" dirty="0">
                          <a:latin typeface="Calibri" pitchFamily="34" charset="0"/>
                        </a:rPr>
                        <a:t>Yes</a:t>
                      </a:r>
                    </a:p>
                  </a:txBody>
                  <a:tcPr/>
                </a:tc>
                <a:tc>
                  <a:txBody>
                    <a:bodyPr/>
                    <a:lstStyle/>
                    <a:p>
                      <a:r>
                        <a:rPr lang="en-US" dirty="0">
                          <a:latin typeface="Calibri" pitchFamily="34" charset="0"/>
                        </a:rPr>
                        <a:t>No</a:t>
                      </a:r>
                    </a:p>
                  </a:txBody>
                  <a:tcPr/>
                </a:tc>
                <a:tc>
                  <a:txBody>
                    <a:bodyPr/>
                    <a:lstStyle/>
                    <a:p>
                      <a:r>
                        <a:rPr lang="en-US" dirty="0">
                          <a:latin typeface="Calibri" pitchFamily="34" charset="0"/>
                        </a:rPr>
                        <a:t>No</a:t>
                      </a:r>
                    </a:p>
                  </a:txBody>
                  <a:tcPr/>
                </a:tc>
                <a:extLst>
                  <a:ext uri="{0D108BD9-81ED-4DB2-BD59-A6C34878D82A}">
                    <a16:rowId xmlns:a16="http://schemas.microsoft.com/office/drawing/2014/main" val="10004"/>
                  </a:ext>
                </a:extLst>
              </a:tr>
              <a:tr h="751114">
                <a:tc>
                  <a:txBody>
                    <a:bodyPr/>
                    <a:lstStyle/>
                    <a:p>
                      <a:r>
                        <a:rPr lang="en-US" dirty="0">
                          <a:latin typeface="Calibri" pitchFamily="34" charset="0"/>
                        </a:rPr>
                        <a:t>Routing</a:t>
                      </a:r>
                      <a:r>
                        <a:rPr lang="en-US" baseline="0" dirty="0">
                          <a:latin typeface="Calibri" pitchFamily="34" charset="0"/>
                        </a:rPr>
                        <a:t> updates are sent to a multicast IP address</a:t>
                      </a:r>
                      <a:endParaRPr lang="en-US" dirty="0">
                        <a:latin typeface="Calibri" pitchFamily="34" charset="0"/>
                      </a:endParaRPr>
                    </a:p>
                  </a:txBody>
                  <a:tcPr/>
                </a:tc>
                <a:tc>
                  <a:txBody>
                    <a:bodyPr/>
                    <a:lstStyle/>
                    <a:p>
                      <a:r>
                        <a:rPr lang="en-US" dirty="0">
                          <a:latin typeface="Calibri" pitchFamily="34" charset="0"/>
                        </a:rPr>
                        <a:t>No</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Yes</a:t>
                      </a:r>
                    </a:p>
                  </a:txBody>
                  <a:tcPr/>
                </a:tc>
                <a:tc>
                  <a:txBody>
                    <a:bodyPr/>
                    <a:lstStyle/>
                    <a:p>
                      <a:r>
                        <a:rPr lang="en-US" dirty="0">
                          <a:latin typeface="Calibri" pitchFamily="34" charset="0"/>
                        </a:rPr>
                        <a:t>--</a:t>
                      </a:r>
                    </a:p>
                  </a:txBody>
                  <a:tcPr/>
                </a:tc>
                <a:extLst>
                  <a:ext uri="{0D108BD9-81ED-4DB2-BD59-A6C34878D82A}">
                    <a16:rowId xmlns:a16="http://schemas.microsoft.com/office/drawing/2014/main" val="10005"/>
                  </a:ext>
                </a:extLst>
              </a:tr>
              <a:tr h="751114">
                <a:tc>
                  <a:txBody>
                    <a:bodyPr/>
                    <a:lstStyle/>
                    <a:p>
                      <a:r>
                        <a:rPr lang="en-US" dirty="0">
                          <a:latin typeface="Calibri" pitchFamily="34" charset="0"/>
                        </a:rPr>
                        <a:t>Convergence</a:t>
                      </a:r>
                    </a:p>
                  </a:txBody>
                  <a:tcPr/>
                </a:tc>
                <a:tc>
                  <a:txBody>
                    <a:bodyPr/>
                    <a:lstStyle/>
                    <a:p>
                      <a:r>
                        <a:rPr lang="en-US" dirty="0">
                          <a:latin typeface="Calibri" pitchFamily="34" charset="0"/>
                        </a:rPr>
                        <a:t>Slow</a:t>
                      </a:r>
                    </a:p>
                  </a:txBody>
                  <a:tcPr/>
                </a:tc>
                <a:tc>
                  <a:txBody>
                    <a:bodyPr/>
                    <a:lstStyle/>
                    <a:p>
                      <a:r>
                        <a:rPr lang="en-US" dirty="0">
                          <a:latin typeface="Calibri" pitchFamily="34" charset="0"/>
                        </a:rPr>
                        <a:t>Slow</a:t>
                      </a:r>
                    </a:p>
                  </a:txBody>
                  <a:tcPr/>
                </a:tc>
                <a:tc>
                  <a:txBody>
                    <a:bodyPr/>
                    <a:lstStyle/>
                    <a:p>
                      <a:r>
                        <a:rPr lang="en-US" dirty="0">
                          <a:latin typeface="Calibri" pitchFamily="34" charset="0"/>
                        </a:rPr>
                        <a:t>Fast</a:t>
                      </a:r>
                    </a:p>
                  </a:txBody>
                  <a:tcPr/>
                </a:tc>
                <a:tc>
                  <a:txBody>
                    <a:bodyPr/>
                    <a:lstStyle/>
                    <a:p>
                      <a:r>
                        <a:rPr lang="en-US" dirty="0">
                          <a:latin typeface="Calibri" pitchFamily="34" charset="0"/>
                        </a:rPr>
                        <a:t>Fast</a:t>
                      </a:r>
                    </a:p>
                  </a:txBody>
                  <a:tcPr/>
                </a:tc>
                <a:tc>
                  <a:txBody>
                    <a:bodyPr/>
                    <a:lstStyle/>
                    <a:p>
                      <a:r>
                        <a:rPr lang="en-US" dirty="0">
                          <a:latin typeface="Calibri" pitchFamily="34" charset="0"/>
                        </a:rPr>
                        <a:t>Fast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6894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447800"/>
            <a:ext cx="8229600" cy="4906963"/>
          </a:xfrm>
        </p:spPr>
        <p:txBody>
          <a:bodyPr/>
          <a:lstStyle/>
          <a:p>
            <a:r>
              <a:rPr lang="en-US" sz="1800" dirty="0">
                <a:latin typeface="Calibri" pitchFamily="34" charset="0"/>
              </a:rPr>
              <a:t>When two different routing protocols learn routes to the same subnet, IOS cannot compare the metrics.</a:t>
            </a:r>
          </a:p>
          <a:p>
            <a:endParaRPr lang="en-US" sz="1800" dirty="0">
              <a:latin typeface="Calibri" pitchFamily="34" charset="0"/>
            </a:endParaRPr>
          </a:p>
          <a:p>
            <a:r>
              <a:rPr lang="en-US" sz="1800" dirty="0">
                <a:latin typeface="Calibri" pitchFamily="34" charset="0"/>
              </a:rPr>
              <a:t>When IOS must choose between routes learned using different routing protocols it uses a concept called </a:t>
            </a:r>
            <a:r>
              <a:rPr lang="en-US" sz="1800" i="1" dirty="0">
                <a:latin typeface="Calibri" pitchFamily="34" charset="0"/>
              </a:rPr>
              <a:t>administrative distance.</a:t>
            </a:r>
          </a:p>
          <a:p>
            <a:endParaRPr lang="en-US" sz="1800" dirty="0">
              <a:latin typeface="Calibri" pitchFamily="34" charset="0"/>
            </a:endParaRPr>
          </a:p>
          <a:p>
            <a:r>
              <a:rPr lang="en-US" sz="1800" dirty="0">
                <a:latin typeface="Calibri" pitchFamily="34" charset="0"/>
              </a:rPr>
              <a:t>Administrative distance is a number that denotes how believable an entire routing protocol is, on a single router.</a:t>
            </a:r>
          </a:p>
          <a:p>
            <a:endParaRPr lang="en-US" sz="1800" dirty="0">
              <a:latin typeface="Calibri" pitchFamily="34" charset="0"/>
            </a:endParaRPr>
          </a:p>
          <a:p>
            <a:endParaRPr lang="en-US" sz="1800" dirty="0">
              <a:latin typeface="Calibri" pitchFamily="34" charset="0"/>
            </a:endParaRPr>
          </a:p>
          <a:p>
            <a:endParaRPr lang="en-US" sz="1800" dirty="0">
              <a:latin typeface="Calibri" pitchFamily="34" charset="0"/>
            </a:endParaRPr>
          </a:p>
          <a:p>
            <a:endParaRPr lang="en-US" sz="1800" dirty="0">
              <a:latin typeface="Calibri" pitchFamily="34" charset="0"/>
            </a:endParaRPr>
          </a:p>
        </p:txBody>
      </p:sp>
      <p:sp>
        <p:nvSpPr>
          <p:cNvPr id="8" name="Title 1"/>
          <p:cNvSpPr txBox="1">
            <a:spLocks/>
          </p:cNvSpPr>
          <p:nvPr/>
        </p:nvSpPr>
        <p:spPr>
          <a:xfrm>
            <a:off x="457200" y="503237"/>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Administrative Distance</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4572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Administrative Distance</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graphicFrame>
        <p:nvGraphicFramePr>
          <p:cNvPr id="5" name="Table 4"/>
          <p:cNvGraphicFramePr>
            <a:graphicFrameLocks noGrp="1"/>
          </p:cNvGraphicFramePr>
          <p:nvPr/>
        </p:nvGraphicFramePr>
        <p:xfrm>
          <a:off x="381000" y="1397000"/>
          <a:ext cx="8458200" cy="482092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a:txBody>
                    <a:bodyPr/>
                    <a:lstStyle/>
                    <a:p>
                      <a:r>
                        <a:rPr lang="en-US" dirty="0">
                          <a:latin typeface="Calibri" pitchFamily="34" charset="0"/>
                        </a:rPr>
                        <a:t>Route Type</a:t>
                      </a:r>
                    </a:p>
                  </a:txBody>
                  <a:tcPr/>
                </a:tc>
                <a:tc>
                  <a:txBody>
                    <a:bodyPr/>
                    <a:lstStyle/>
                    <a:p>
                      <a:r>
                        <a:rPr lang="en-US" dirty="0">
                          <a:latin typeface="Calibri" pitchFamily="34" charset="0"/>
                        </a:rPr>
                        <a:t>Administrative Distance</a:t>
                      </a:r>
                    </a:p>
                  </a:txBody>
                  <a:tcPr/>
                </a:tc>
                <a:extLst>
                  <a:ext uri="{0D108BD9-81ED-4DB2-BD59-A6C34878D82A}">
                    <a16:rowId xmlns:a16="http://schemas.microsoft.com/office/drawing/2014/main" val="10000"/>
                  </a:ext>
                </a:extLst>
              </a:tr>
              <a:tr h="370840">
                <a:tc>
                  <a:txBody>
                    <a:bodyPr/>
                    <a:lstStyle/>
                    <a:p>
                      <a:r>
                        <a:rPr lang="en-US" dirty="0">
                          <a:latin typeface="Calibri" pitchFamily="34" charset="0"/>
                        </a:rPr>
                        <a:t>Connected</a:t>
                      </a:r>
                    </a:p>
                  </a:txBody>
                  <a:tcPr/>
                </a:tc>
                <a:tc>
                  <a:txBody>
                    <a:bodyPr/>
                    <a:lstStyle/>
                    <a:p>
                      <a:r>
                        <a:rPr lang="en-US" dirty="0">
                          <a:latin typeface="Calibri" pitchFamily="34" charset="0"/>
                        </a:rPr>
                        <a:t>0</a:t>
                      </a:r>
                    </a:p>
                  </a:txBody>
                  <a:tcPr/>
                </a:tc>
                <a:extLst>
                  <a:ext uri="{0D108BD9-81ED-4DB2-BD59-A6C34878D82A}">
                    <a16:rowId xmlns:a16="http://schemas.microsoft.com/office/drawing/2014/main" val="10001"/>
                  </a:ext>
                </a:extLst>
              </a:tr>
              <a:tr h="370840">
                <a:tc>
                  <a:txBody>
                    <a:bodyPr/>
                    <a:lstStyle/>
                    <a:p>
                      <a:r>
                        <a:rPr lang="en-US" dirty="0">
                          <a:latin typeface="Calibri" pitchFamily="34" charset="0"/>
                        </a:rPr>
                        <a:t>Static</a:t>
                      </a:r>
                    </a:p>
                  </a:txBody>
                  <a:tcPr/>
                </a:tc>
                <a:tc>
                  <a:txBody>
                    <a:bodyPr/>
                    <a:lstStyle/>
                    <a:p>
                      <a:r>
                        <a:rPr lang="en-US" dirty="0">
                          <a:latin typeface="Calibri" pitchFamily="34" charset="0"/>
                        </a:rPr>
                        <a:t>1</a:t>
                      </a:r>
                    </a:p>
                  </a:txBody>
                  <a:tcPr/>
                </a:tc>
                <a:extLst>
                  <a:ext uri="{0D108BD9-81ED-4DB2-BD59-A6C34878D82A}">
                    <a16:rowId xmlns:a16="http://schemas.microsoft.com/office/drawing/2014/main" val="10002"/>
                  </a:ext>
                </a:extLst>
              </a:tr>
              <a:tr h="370840">
                <a:tc>
                  <a:txBody>
                    <a:bodyPr/>
                    <a:lstStyle/>
                    <a:p>
                      <a:r>
                        <a:rPr lang="en-US" dirty="0">
                          <a:latin typeface="Calibri" pitchFamily="34" charset="0"/>
                        </a:rPr>
                        <a:t>BGP (External routes)</a:t>
                      </a:r>
                    </a:p>
                  </a:txBody>
                  <a:tcPr/>
                </a:tc>
                <a:tc>
                  <a:txBody>
                    <a:bodyPr/>
                    <a:lstStyle/>
                    <a:p>
                      <a:r>
                        <a:rPr lang="en-US" dirty="0">
                          <a:latin typeface="Calibri" pitchFamily="34" charset="0"/>
                        </a:rPr>
                        <a:t>20</a:t>
                      </a:r>
                    </a:p>
                  </a:txBody>
                  <a:tcPr/>
                </a:tc>
                <a:extLst>
                  <a:ext uri="{0D108BD9-81ED-4DB2-BD59-A6C34878D82A}">
                    <a16:rowId xmlns:a16="http://schemas.microsoft.com/office/drawing/2014/main" val="10003"/>
                  </a:ext>
                </a:extLst>
              </a:tr>
              <a:tr h="370840">
                <a:tc>
                  <a:txBody>
                    <a:bodyPr/>
                    <a:lstStyle/>
                    <a:p>
                      <a:r>
                        <a:rPr lang="en-US" dirty="0">
                          <a:latin typeface="Calibri" pitchFamily="34" charset="0"/>
                        </a:rPr>
                        <a:t>EIGRP (Internal routes)</a:t>
                      </a:r>
                    </a:p>
                  </a:txBody>
                  <a:tcPr/>
                </a:tc>
                <a:tc>
                  <a:txBody>
                    <a:bodyPr/>
                    <a:lstStyle/>
                    <a:p>
                      <a:r>
                        <a:rPr lang="en-US" dirty="0">
                          <a:latin typeface="Calibri" pitchFamily="34" charset="0"/>
                        </a:rPr>
                        <a:t>90</a:t>
                      </a:r>
                    </a:p>
                  </a:txBody>
                  <a:tcPr/>
                </a:tc>
                <a:extLst>
                  <a:ext uri="{0D108BD9-81ED-4DB2-BD59-A6C34878D82A}">
                    <a16:rowId xmlns:a16="http://schemas.microsoft.com/office/drawing/2014/main" val="10004"/>
                  </a:ext>
                </a:extLst>
              </a:tr>
              <a:tr h="370840">
                <a:tc>
                  <a:txBody>
                    <a:bodyPr/>
                    <a:lstStyle/>
                    <a:p>
                      <a:r>
                        <a:rPr lang="en-US" dirty="0">
                          <a:latin typeface="Calibri" pitchFamily="34" charset="0"/>
                        </a:rPr>
                        <a:t>IGRP</a:t>
                      </a:r>
                    </a:p>
                  </a:txBody>
                  <a:tcPr/>
                </a:tc>
                <a:tc>
                  <a:txBody>
                    <a:bodyPr/>
                    <a:lstStyle/>
                    <a:p>
                      <a:r>
                        <a:rPr lang="en-US" dirty="0">
                          <a:latin typeface="Calibri" pitchFamily="34" charset="0"/>
                        </a:rPr>
                        <a:t>100</a:t>
                      </a:r>
                    </a:p>
                  </a:txBody>
                  <a:tcPr/>
                </a:tc>
                <a:extLst>
                  <a:ext uri="{0D108BD9-81ED-4DB2-BD59-A6C34878D82A}">
                    <a16:rowId xmlns:a16="http://schemas.microsoft.com/office/drawing/2014/main" val="10005"/>
                  </a:ext>
                </a:extLst>
              </a:tr>
              <a:tr h="370840">
                <a:tc>
                  <a:txBody>
                    <a:bodyPr/>
                    <a:lstStyle/>
                    <a:p>
                      <a:r>
                        <a:rPr lang="en-US" dirty="0">
                          <a:latin typeface="Calibri" pitchFamily="34" charset="0"/>
                        </a:rPr>
                        <a:t>OSPF</a:t>
                      </a:r>
                    </a:p>
                  </a:txBody>
                  <a:tcPr/>
                </a:tc>
                <a:tc>
                  <a:txBody>
                    <a:bodyPr/>
                    <a:lstStyle/>
                    <a:p>
                      <a:r>
                        <a:rPr lang="en-US" dirty="0">
                          <a:latin typeface="Calibri" pitchFamily="34" charset="0"/>
                        </a:rPr>
                        <a:t>110</a:t>
                      </a:r>
                    </a:p>
                  </a:txBody>
                  <a:tcPr/>
                </a:tc>
                <a:extLst>
                  <a:ext uri="{0D108BD9-81ED-4DB2-BD59-A6C34878D82A}">
                    <a16:rowId xmlns:a16="http://schemas.microsoft.com/office/drawing/2014/main" val="10006"/>
                  </a:ext>
                </a:extLst>
              </a:tr>
              <a:tr h="370840">
                <a:tc>
                  <a:txBody>
                    <a:bodyPr/>
                    <a:lstStyle/>
                    <a:p>
                      <a:r>
                        <a:rPr lang="en-US" dirty="0">
                          <a:latin typeface="Calibri" pitchFamily="34" charset="0"/>
                        </a:rPr>
                        <a:t>IS-IS</a:t>
                      </a:r>
                    </a:p>
                  </a:txBody>
                  <a:tcPr/>
                </a:tc>
                <a:tc>
                  <a:txBody>
                    <a:bodyPr/>
                    <a:lstStyle/>
                    <a:p>
                      <a:r>
                        <a:rPr lang="en-US" dirty="0">
                          <a:latin typeface="Calibri" pitchFamily="34" charset="0"/>
                        </a:rPr>
                        <a:t>110</a:t>
                      </a:r>
                    </a:p>
                  </a:txBody>
                  <a:tcPr/>
                </a:tc>
                <a:extLst>
                  <a:ext uri="{0D108BD9-81ED-4DB2-BD59-A6C34878D82A}">
                    <a16:rowId xmlns:a16="http://schemas.microsoft.com/office/drawing/2014/main" val="10007"/>
                  </a:ext>
                </a:extLst>
              </a:tr>
              <a:tr h="370840">
                <a:tc>
                  <a:txBody>
                    <a:bodyPr/>
                    <a:lstStyle/>
                    <a:p>
                      <a:r>
                        <a:rPr lang="en-US" dirty="0">
                          <a:latin typeface="Calibri" pitchFamily="34" charset="0"/>
                        </a:rPr>
                        <a:t>RIP</a:t>
                      </a:r>
                    </a:p>
                  </a:txBody>
                  <a:tcPr/>
                </a:tc>
                <a:tc>
                  <a:txBody>
                    <a:bodyPr/>
                    <a:lstStyle/>
                    <a:p>
                      <a:r>
                        <a:rPr lang="en-US" dirty="0">
                          <a:latin typeface="Calibri" pitchFamily="34" charset="0"/>
                        </a:rPr>
                        <a:t>120</a:t>
                      </a:r>
                    </a:p>
                  </a:txBody>
                  <a:tcPr/>
                </a:tc>
                <a:extLst>
                  <a:ext uri="{0D108BD9-81ED-4DB2-BD59-A6C34878D82A}">
                    <a16:rowId xmlns:a16="http://schemas.microsoft.com/office/drawing/2014/main" val="10008"/>
                  </a:ext>
                </a:extLst>
              </a:tr>
              <a:tr h="370840">
                <a:tc>
                  <a:txBody>
                    <a:bodyPr/>
                    <a:lstStyle/>
                    <a:p>
                      <a:r>
                        <a:rPr lang="en-US" dirty="0">
                          <a:latin typeface="Calibri" pitchFamily="34" charset="0"/>
                        </a:rPr>
                        <a:t>EIGRP (External routes)</a:t>
                      </a:r>
                    </a:p>
                  </a:txBody>
                  <a:tcPr/>
                </a:tc>
                <a:tc>
                  <a:txBody>
                    <a:bodyPr/>
                    <a:lstStyle/>
                    <a:p>
                      <a:r>
                        <a:rPr lang="en-US" dirty="0">
                          <a:latin typeface="Calibri" pitchFamily="34" charset="0"/>
                        </a:rPr>
                        <a:t>170</a:t>
                      </a:r>
                    </a:p>
                  </a:txBody>
                  <a:tcPr/>
                </a:tc>
                <a:extLst>
                  <a:ext uri="{0D108BD9-81ED-4DB2-BD59-A6C34878D82A}">
                    <a16:rowId xmlns:a16="http://schemas.microsoft.com/office/drawing/2014/main" val="10009"/>
                  </a:ext>
                </a:extLst>
              </a:tr>
              <a:tr h="370840">
                <a:tc>
                  <a:txBody>
                    <a:bodyPr/>
                    <a:lstStyle/>
                    <a:p>
                      <a:r>
                        <a:rPr lang="en-US" dirty="0">
                          <a:latin typeface="Calibri" pitchFamily="34" charset="0"/>
                        </a:rPr>
                        <a:t>BGP (Internal</a:t>
                      </a:r>
                      <a:r>
                        <a:rPr lang="en-US" baseline="0" dirty="0">
                          <a:latin typeface="Calibri" pitchFamily="34" charset="0"/>
                        </a:rPr>
                        <a:t> routes)</a:t>
                      </a:r>
                      <a:endParaRPr lang="en-US" dirty="0">
                        <a:latin typeface="Calibri" pitchFamily="34" charset="0"/>
                      </a:endParaRPr>
                    </a:p>
                  </a:txBody>
                  <a:tcPr/>
                </a:tc>
                <a:tc>
                  <a:txBody>
                    <a:bodyPr/>
                    <a:lstStyle/>
                    <a:p>
                      <a:r>
                        <a:rPr lang="en-US" dirty="0">
                          <a:latin typeface="Calibri" pitchFamily="34" charset="0"/>
                        </a:rPr>
                        <a:t>200</a:t>
                      </a:r>
                    </a:p>
                  </a:txBody>
                  <a:tcPr/>
                </a:tc>
                <a:extLst>
                  <a:ext uri="{0D108BD9-81ED-4DB2-BD59-A6C34878D82A}">
                    <a16:rowId xmlns:a16="http://schemas.microsoft.com/office/drawing/2014/main" val="10010"/>
                  </a:ext>
                </a:extLst>
              </a:tr>
              <a:tr h="370840">
                <a:tc>
                  <a:txBody>
                    <a:bodyPr/>
                    <a:lstStyle/>
                    <a:p>
                      <a:r>
                        <a:rPr lang="en-US" dirty="0">
                          <a:latin typeface="Calibri" pitchFamily="34" charset="0"/>
                        </a:rPr>
                        <a:t>DHCP default</a:t>
                      </a:r>
                      <a:r>
                        <a:rPr lang="en-US" baseline="0" dirty="0">
                          <a:latin typeface="Calibri" pitchFamily="34" charset="0"/>
                        </a:rPr>
                        <a:t> route</a:t>
                      </a:r>
                      <a:endParaRPr lang="en-US" dirty="0">
                        <a:latin typeface="Calibri" pitchFamily="34" charset="0"/>
                      </a:endParaRPr>
                    </a:p>
                  </a:txBody>
                  <a:tcPr/>
                </a:tc>
                <a:tc>
                  <a:txBody>
                    <a:bodyPr/>
                    <a:lstStyle/>
                    <a:p>
                      <a:r>
                        <a:rPr lang="en-US" dirty="0">
                          <a:latin typeface="Calibri" pitchFamily="34" charset="0"/>
                        </a:rPr>
                        <a:t>254</a:t>
                      </a:r>
                    </a:p>
                  </a:txBody>
                  <a:tcPr/>
                </a:tc>
                <a:extLst>
                  <a:ext uri="{0D108BD9-81ED-4DB2-BD59-A6C34878D82A}">
                    <a16:rowId xmlns:a16="http://schemas.microsoft.com/office/drawing/2014/main" val="10011"/>
                  </a:ext>
                </a:extLst>
              </a:tr>
              <a:tr h="370840">
                <a:tc>
                  <a:txBody>
                    <a:bodyPr/>
                    <a:lstStyle/>
                    <a:p>
                      <a:r>
                        <a:rPr lang="en-US" dirty="0">
                          <a:latin typeface="Calibri" pitchFamily="34" charset="0"/>
                        </a:rPr>
                        <a:t>Unusable</a:t>
                      </a:r>
                    </a:p>
                  </a:txBody>
                  <a:tcPr/>
                </a:tc>
                <a:tc>
                  <a:txBody>
                    <a:bodyPr/>
                    <a:lstStyle/>
                    <a:p>
                      <a:r>
                        <a:rPr lang="en-US" dirty="0">
                          <a:latin typeface="Calibri" pitchFamily="34" charset="0"/>
                        </a:rPr>
                        <a:t>255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6894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447800"/>
            <a:ext cx="8229600" cy="4906963"/>
          </a:xfrm>
        </p:spPr>
        <p:txBody>
          <a:bodyPr/>
          <a:lstStyle/>
          <a:p>
            <a:r>
              <a:rPr lang="en-US" sz="1800" dirty="0">
                <a:latin typeface="Calibri" pitchFamily="34" charset="0"/>
              </a:rPr>
              <a:t>Link State protocols build IP routes with a couple of major steps:</a:t>
            </a:r>
          </a:p>
          <a:p>
            <a:endParaRPr lang="en-US" sz="1800" dirty="0">
              <a:latin typeface="Calibri" pitchFamily="34" charset="0"/>
            </a:endParaRPr>
          </a:p>
          <a:p>
            <a:pPr lvl="1"/>
            <a:r>
              <a:rPr lang="en-US" sz="1400" dirty="0">
                <a:latin typeface="Calibri" pitchFamily="34" charset="0"/>
              </a:rPr>
              <a:t>The routers learn a lot of information about the network (Routers, links, IP addresses, status information, etc.)</a:t>
            </a:r>
          </a:p>
          <a:p>
            <a:pPr lvl="1"/>
            <a:endParaRPr lang="en-US" sz="1400" dirty="0">
              <a:latin typeface="Calibri" pitchFamily="34" charset="0"/>
            </a:endParaRPr>
          </a:p>
          <a:p>
            <a:pPr lvl="1"/>
            <a:r>
              <a:rPr lang="en-US" sz="1400" dirty="0">
                <a:latin typeface="Calibri" pitchFamily="34" charset="0"/>
              </a:rPr>
              <a:t>The routers then flood this information so that all routers know the same information.</a:t>
            </a:r>
          </a:p>
          <a:p>
            <a:pPr lvl="1"/>
            <a:endParaRPr lang="en-US" sz="1400" dirty="0">
              <a:latin typeface="Calibri" pitchFamily="34" charset="0"/>
            </a:endParaRPr>
          </a:p>
          <a:p>
            <a:pPr lvl="1"/>
            <a:r>
              <a:rPr lang="en-US" sz="1400" dirty="0">
                <a:latin typeface="Calibri" pitchFamily="34" charset="0"/>
              </a:rPr>
              <a:t>Each router can then calculate routes to all subnets from their own perspectives.</a:t>
            </a:r>
          </a:p>
          <a:p>
            <a:endParaRPr lang="en-US" sz="1800" dirty="0">
              <a:latin typeface="Calibri" pitchFamily="34" charset="0"/>
            </a:endParaRPr>
          </a:p>
        </p:txBody>
      </p:sp>
      <p:sp>
        <p:nvSpPr>
          <p:cNvPr id="8" name="Title 1"/>
          <p:cNvSpPr txBox="1">
            <a:spLocks/>
          </p:cNvSpPr>
          <p:nvPr/>
        </p:nvSpPr>
        <p:spPr>
          <a:xfrm>
            <a:off x="609600" y="503237"/>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Overview</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3200400"/>
            <a:ext cx="8229600" cy="3154363"/>
          </a:xfrm>
        </p:spPr>
        <p:txBody>
          <a:bodyPr/>
          <a:lstStyle/>
          <a:p>
            <a:r>
              <a:rPr lang="en-US" sz="1800" dirty="0"/>
              <a:t>OSPF organizes topology information using LSAs and the link-state database (LSDB).</a:t>
            </a:r>
          </a:p>
          <a:p>
            <a:endParaRPr lang="en-US" sz="1800" dirty="0"/>
          </a:p>
          <a:p>
            <a:r>
              <a:rPr lang="en-US" sz="1800" dirty="0"/>
              <a:t>Each LSA is a data structure with some specific information about the network topology.</a:t>
            </a:r>
          </a:p>
          <a:p>
            <a:endParaRPr lang="en-US" sz="1800" dirty="0"/>
          </a:p>
          <a:p>
            <a:r>
              <a:rPr lang="en-US" sz="1800" dirty="0"/>
              <a:t>The LSDB is a collection of all the LSAs known to a router.</a:t>
            </a:r>
          </a:p>
          <a:p>
            <a:endParaRPr lang="en-US" sz="1800" dirty="0">
              <a:latin typeface="Calibri" pitchFamily="34" charset="0"/>
            </a:endParaRPr>
          </a:p>
          <a:p>
            <a:endParaRPr lang="en-US" sz="1800" dirty="0">
              <a:latin typeface="Calibri" pitchFamily="34" charset="0"/>
            </a:endParaRPr>
          </a:p>
        </p:txBody>
      </p:sp>
      <p:sp>
        <p:nvSpPr>
          <p:cNvPr id="8" name="Title 1"/>
          <p:cNvSpPr txBox="1">
            <a:spLocks/>
          </p:cNvSpPr>
          <p:nvPr/>
        </p:nvSpPr>
        <p:spPr>
          <a:xfrm>
            <a:off x="457200" y="550863"/>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Topology Information and LSAs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3794" name="Picture 2"/>
          <p:cNvPicPr>
            <a:picLocks noChangeAspect="1" noChangeArrowheads="1"/>
          </p:cNvPicPr>
          <p:nvPr/>
        </p:nvPicPr>
        <p:blipFill>
          <a:blip r:embed="rId2" cstate="print"/>
          <a:srcRect/>
          <a:stretch>
            <a:fillRect/>
          </a:stretch>
        </p:blipFill>
        <p:spPr bwMode="auto">
          <a:xfrm>
            <a:off x="3757613" y="1447800"/>
            <a:ext cx="1628775" cy="13906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374356"/>
            <a:ext cx="8229600" cy="2316163"/>
          </a:xfrm>
        </p:spPr>
        <p:txBody>
          <a:bodyPr>
            <a:normAutofit fontScale="92500" lnSpcReduction="10000"/>
          </a:bodyPr>
          <a:lstStyle/>
          <a:p>
            <a:r>
              <a:rPr lang="en-US" sz="1800" dirty="0"/>
              <a:t>The flooding process has a way to prevent loops so that the LSAs do not get flooded around in circles:</a:t>
            </a:r>
          </a:p>
          <a:p>
            <a:endParaRPr lang="en-US" sz="1800" dirty="0"/>
          </a:p>
          <a:p>
            <a:pPr lvl="1"/>
            <a:r>
              <a:rPr lang="en-US" sz="1400" dirty="0"/>
              <a:t>Before sending an LSA to yet another neighbor, routers communicate which LSAs they already have.</a:t>
            </a:r>
          </a:p>
          <a:p>
            <a:pPr lvl="1"/>
            <a:endParaRPr lang="en-US" sz="1400" dirty="0"/>
          </a:p>
          <a:p>
            <a:pPr lvl="1"/>
            <a:r>
              <a:rPr lang="en-US" sz="1400" dirty="0"/>
              <a:t>Only LSAs that are not known are flooded.</a:t>
            </a:r>
          </a:p>
          <a:p>
            <a:pPr lvl="1"/>
            <a:endParaRPr lang="en-US" sz="1400" dirty="0"/>
          </a:p>
          <a:p>
            <a:r>
              <a:rPr lang="en-US" sz="1800" dirty="0"/>
              <a:t>Routers reflood LSA information based on the LSAs separate aging timer (default 30 minutes).</a:t>
            </a:r>
          </a:p>
        </p:txBody>
      </p:sp>
      <p:sp>
        <p:nvSpPr>
          <p:cNvPr id="8" name="Title 1"/>
          <p:cNvSpPr txBox="1">
            <a:spLocks/>
          </p:cNvSpPr>
          <p:nvPr/>
        </p:nvSpPr>
        <p:spPr>
          <a:xfrm>
            <a:off x="482600" y="609600"/>
            <a:ext cx="8229600" cy="715962"/>
          </a:xfrm>
          <a:prstGeom prst="rect">
            <a:avLst/>
          </a:prstGeom>
        </p:spPr>
        <p:txBody>
          <a:bodyPr/>
          <a:lstStyle/>
          <a:p>
            <a:pPr lvl="0" algn="ctr" fontAlgn="base">
              <a:spcBef>
                <a:spcPct val="0"/>
              </a:spcBef>
              <a:spcAft>
                <a:spcPct val="0"/>
              </a:spcAft>
              <a:defRPr/>
            </a:pPr>
            <a:r>
              <a:rPr lang="en-US" sz="4000" b="1" kern="0" dirty="0">
                <a:solidFill>
                  <a:schemeClr val="tx2"/>
                </a:solidFill>
                <a:latin typeface="Calibri" pitchFamily="34" charset="0"/>
              </a:rPr>
              <a:t>Topology Information and LSAs</a:t>
            </a:r>
          </a:p>
        </p:txBody>
      </p:sp>
      <p:pic>
        <p:nvPicPr>
          <p:cNvPr id="34818" name="Picture 2"/>
          <p:cNvPicPr>
            <a:picLocks noChangeAspect="1" noChangeArrowheads="1"/>
          </p:cNvPicPr>
          <p:nvPr/>
        </p:nvPicPr>
        <p:blipFill>
          <a:blip r:embed="rId2" cstate="print"/>
          <a:srcRect/>
          <a:stretch>
            <a:fillRect/>
          </a:stretch>
        </p:blipFill>
        <p:spPr bwMode="auto">
          <a:xfrm>
            <a:off x="1939925" y="1325562"/>
            <a:ext cx="5314950" cy="28384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33400" y="2459037"/>
            <a:ext cx="8229600" cy="4373563"/>
          </a:xfrm>
        </p:spPr>
        <p:txBody>
          <a:bodyPr/>
          <a:lstStyle/>
          <a:p>
            <a:r>
              <a:rPr lang="en-US" sz="1800" dirty="0"/>
              <a:t>To build routes, link state routes have to do some math based on the topological information found in the LSDB.</a:t>
            </a:r>
          </a:p>
          <a:p>
            <a:endParaRPr lang="en-US" sz="1800" dirty="0"/>
          </a:p>
          <a:p>
            <a:r>
              <a:rPr lang="en-US" sz="1800" dirty="0"/>
              <a:t>All link state protocols use a math algorithm called Dijkstra Shortest Path First (SPF) to process the LSDB.</a:t>
            </a:r>
          </a:p>
          <a:p>
            <a:endParaRPr lang="en-US" sz="1800" dirty="0"/>
          </a:p>
          <a:p>
            <a:r>
              <a:rPr lang="en-US" sz="1800" dirty="0"/>
              <a:t>The algorithm analyzes the LSDB and builds the routes that the local route will add to the IP routing table.</a:t>
            </a:r>
          </a:p>
        </p:txBody>
      </p:sp>
      <p:sp>
        <p:nvSpPr>
          <p:cNvPr id="8" name="Title 1"/>
          <p:cNvSpPr txBox="1">
            <a:spLocks/>
          </p:cNvSpPr>
          <p:nvPr/>
        </p:nvSpPr>
        <p:spPr>
          <a:xfrm>
            <a:off x="457200" y="9144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Applying Dijkstra Math to Find the Best Routes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676400"/>
            <a:ext cx="8229600" cy="4983163"/>
          </a:xfrm>
        </p:spPr>
        <p:txBody>
          <a:bodyPr/>
          <a:lstStyle/>
          <a:p>
            <a:r>
              <a:rPr lang="en-US" sz="1800" dirty="0"/>
              <a:t>OSPF neighbors are routers that both use OSPF and both sit on the same data link.</a:t>
            </a:r>
          </a:p>
          <a:p>
            <a:endParaRPr lang="en-US" sz="1800" dirty="0"/>
          </a:p>
          <a:p>
            <a:r>
              <a:rPr lang="en-US" sz="1800" dirty="0"/>
              <a:t>OSPF routers introduce themselves by sending Hello messages.</a:t>
            </a:r>
          </a:p>
          <a:p>
            <a:endParaRPr lang="en-US" sz="1800" dirty="0"/>
          </a:p>
          <a:p>
            <a:r>
              <a:rPr lang="en-US" sz="1800" dirty="0"/>
              <a:t>Assuming the two neighbors have compatible OSPF parameters, the two will form a neighbor relationship.</a:t>
            </a:r>
          </a:p>
          <a:p>
            <a:endParaRPr lang="en-US" sz="1800" dirty="0"/>
          </a:p>
          <a:p>
            <a:r>
              <a:rPr lang="en-US" sz="1800" dirty="0"/>
              <a:t>The OSPF neighbor relationship lets OSPF know when a neighbor might not be a good option for routing packets.</a:t>
            </a:r>
          </a:p>
          <a:p>
            <a:endParaRPr lang="en-US" sz="1800" dirty="0"/>
          </a:p>
          <a:p>
            <a:r>
              <a:rPr lang="en-US" sz="1800" dirty="0"/>
              <a:t>The OSPF neighbor model allows new routers to be dynamically discovered.</a:t>
            </a:r>
          </a:p>
        </p:txBody>
      </p:sp>
      <p:sp>
        <p:nvSpPr>
          <p:cNvPr id="8" name="Title 1"/>
          <p:cNvSpPr txBox="1">
            <a:spLocks/>
          </p:cNvSpPr>
          <p:nvPr/>
        </p:nvSpPr>
        <p:spPr>
          <a:xfrm>
            <a:off x="457200" y="6556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Becoming OSPF Neighbors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2286000"/>
            <a:ext cx="8229600" cy="4449763"/>
          </a:xfrm>
        </p:spPr>
        <p:txBody>
          <a:bodyPr/>
          <a:lstStyle/>
          <a:p>
            <a:r>
              <a:rPr lang="en-US" sz="1800" dirty="0"/>
              <a:t>When OSPF exchanges Hello messages they list each router’s </a:t>
            </a:r>
            <a:r>
              <a:rPr lang="en-US" sz="1800" i="1" dirty="0"/>
              <a:t>router-id</a:t>
            </a:r>
            <a:r>
              <a:rPr lang="en-US" sz="1800" dirty="0"/>
              <a:t> (RID).</a:t>
            </a:r>
          </a:p>
          <a:p>
            <a:endParaRPr lang="en-US" sz="1800" dirty="0"/>
          </a:p>
          <a:p>
            <a:r>
              <a:rPr lang="en-US" sz="1800" dirty="0"/>
              <a:t>This RID serves as each router’s unique name or identifier for OSPF.</a:t>
            </a:r>
          </a:p>
          <a:p>
            <a:endParaRPr lang="en-US" sz="1800" dirty="0"/>
          </a:p>
          <a:p>
            <a:r>
              <a:rPr lang="en-US" sz="1800" dirty="0"/>
              <a:t>OSPF RIDs are 32-bit numbers.</a:t>
            </a:r>
          </a:p>
          <a:p>
            <a:endParaRPr lang="en-US" sz="1800" dirty="0"/>
          </a:p>
          <a:p>
            <a:r>
              <a:rPr lang="en-US" sz="1800" dirty="0"/>
              <a:t>IOS chooses its OSPF RID based on an active interface IPv4 address.</a:t>
            </a:r>
          </a:p>
          <a:p>
            <a:endParaRPr lang="en-US" sz="1800" dirty="0"/>
          </a:p>
          <a:p>
            <a:r>
              <a:rPr lang="en-US" sz="1800" dirty="0"/>
              <a:t>The OSPF RID can also be directly configured.</a:t>
            </a:r>
          </a:p>
          <a:p>
            <a:endParaRPr lang="en-US" sz="1800" dirty="0"/>
          </a:p>
          <a:p>
            <a:r>
              <a:rPr lang="en-US" sz="1800" dirty="0"/>
              <a:t>As soon as a router has chosen its OSPF RIS and some interfaces come up, the router is ready to meet its OSPF neighbors.</a:t>
            </a:r>
          </a:p>
        </p:txBody>
      </p:sp>
      <p:sp>
        <p:nvSpPr>
          <p:cNvPr id="8" name="Title 1"/>
          <p:cNvSpPr txBox="1">
            <a:spLocks/>
          </p:cNvSpPr>
          <p:nvPr/>
        </p:nvSpPr>
        <p:spPr>
          <a:xfrm>
            <a:off x="4572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Meeting Neighbors and Learning Their Router-ID</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pitchFamily="34" charset="0"/>
              </a:rPr>
              <a:t>Objectives</a:t>
            </a:r>
          </a:p>
        </p:txBody>
      </p:sp>
      <p:sp>
        <p:nvSpPr>
          <p:cNvPr id="3" name="Content Placeholder 2"/>
          <p:cNvSpPr>
            <a:spLocks noGrp="1"/>
          </p:cNvSpPr>
          <p:nvPr>
            <p:ph idx="1"/>
          </p:nvPr>
        </p:nvSpPr>
        <p:spPr/>
        <p:txBody>
          <a:bodyPr>
            <a:normAutofit/>
          </a:bodyPr>
          <a:lstStyle/>
          <a:p>
            <a:r>
              <a:rPr lang="en-US" sz="1800" dirty="0"/>
              <a:t>Comparing Dynamic Routing Protocol Features</a:t>
            </a:r>
          </a:p>
          <a:p>
            <a:endParaRPr lang="en-US" sz="1800" dirty="0"/>
          </a:p>
          <a:p>
            <a:r>
              <a:rPr lang="en-US" sz="1800" dirty="0"/>
              <a:t>OSPF Concepts and Operation</a:t>
            </a:r>
          </a:p>
          <a:p>
            <a:endParaRPr lang="en-US" sz="1800" dirty="0"/>
          </a:p>
          <a:p>
            <a:r>
              <a:rPr lang="en-US" sz="1800" dirty="0"/>
              <a:t>OSPF Areas and LSAs</a:t>
            </a:r>
          </a:p>
        </p:txBody>
      </p:sp>
    </p:spTree>
    <p:extLst>
      <p:ext uri="{BB962C8B-B14F-4D97-AF65-F5344CB8AC3E}">
        <p14:creationId xmlns:p14="http://schemas.microsoft.com/office/powerpoint/2010/main" val="974492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09600" y="4800600"/>
            <a:ext cx="8229600" cy="1147763"/>
          </a:xfrm>
        </p:spPr>
        <p:txBody>
          <a:bodyPr/>
          <a:lstStyle/>
          <a:p>
            <a:r>
              <a:rPr lang="en-US" sz="1800" dirty="0"/>
              <a:t>To discover other OSPF-speaking routers, a router sends multicast OSPF Hello packets to each interface and hopes to receive OSPF hello packets from other routers connected to those interfaces.</a:t>
            </a:r>
          </a:p>
        </p:txBody>
      </p:sp>
      <p:sp>
        <p:nvSpPr>
          <p:cNvPr id="8" name="Title 1"/>
          <p:cNvSpPr txBox="1">
            <a:spLocks/>
          </p:cNvSpPr>
          <p:nvPr/>
        </p:nvSpPr>
        <p:spPr>
          <a:xfrm>
            <a:off x="381000" y="6096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Meeting Neighbors and Learning Their Router-ID</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5842" name="Picture 2"/>
          <p:cNvPicPr>
            <a:picLocks noChangeAspect="1" noChangeArrowheads="1"/>
          </p:cNvPicPr>
          <p:nvPr/>
        </p:nvPicPr>
        <p:blipFill>
          <a:blip r:embed="rId2" cstate="print"/>
          <a:srcRect/>
          <a:stretch>
            <a:fillRect/>
          </a:stretch>
        </p:blipFill>
        <p:spPr bwMode="auto">
          <a:xfrm>
            <a:off x="2886075" y="2647950"/>
            <a:ext cx="3371850" cy="156210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2286000"/>
            <a:ext cx="8229600" cy="4449763"/>
          </a:xfrm>
        </p:spPr>
        <p:txBody>
          <a:bodyPr/>
          <a:lstStyle/>
          <a:p>
            <a:r>
              <a:rPr lang="en-US" sz="1800" dirty="0"/>
              <a:t>The Hello message follows the IP packet header, with IP protocol type 89.</a:t>
            </a:r>
          </a:p>
          <a:p>
            <a:endParaRPr lang="en-US" sz="1800" dirty="0"/>
          </a:p>
          <a:p>
            <a:r>
              <a:rPr lang="en-US" sz="1800" dirty="0"/>
              <a:t>Hello packets are sent to multicast IP address 224.0.0.5, a multicast IP address intended for all OSPF-speaking routers.</a:t>
            </a:r>
          </a:p>
          <a:p>
            <a:endParaRPr lang="en-US" sz="1800" dirty="0"/>
          </a:p>
          <a:p>
            <a:r>
              <a:rPr lang="en-US" sz="1800" dirty="0"/>
              <a:t>OSPF routers listen for packets sent to IP multicast address 224.0.0.5, in part hoping to receive Hello packets and learn about new neighbors.</a:t>
            </a:r>
          </a:p>
        </p:txBody>
      </p:sp>
      <p:sp>
        <p:nvSpPr>
          <p:cNvPr id="8" name="Title 1"/>
          <p:cNvSpPr txBox="1">
            <a:spLocks/>
          </p:cNvSpPr>
          <p:nvPr/>
        </p:nvSpPr>
        <p:spPr>
          <a:xfrm>
            <a:off x="4572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Meeting Neighbors and Learning Their Router-ID</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3657600"/>
            <a:ext cx="8229600" cy="2773363"/>
          </a:xfrm>
        </p:spPr>
        <p:txBody>
          <a:bodyPr/>
          <a:lstStyle/>
          <a:p>
            <a:r>
              <a:rPr lang="en-US" sz="1800" dirty="0"/>
              <a:t>The 2-way state is a particularly important OSPF state, when in this state the following statements are true:</a:t>
            </a:r>
          </a:p>
          <a:p>
            <a:pPr lvl="1"/>
            <a:r>
              <a:rPr lang="en-US" sz="1400" dirty="0"/>
              <a:t>The router received a Hello from the neighbor, with that router’s own RID listed as being seen by the neighbor.</a:t>
            </a:r>
          </a:p>
          <a:p>
            <a:pPr lvl="1"/>
            <a:endParaRPr lang="en-US" sz="1400" dirty="0"/>
          </a:p>
          <a:p>
            <a:pPr lvl="1"/>
            <a:r>
              <a:rPr lang="en-US" sz="1400" dirty="0"/>
              <a:t>The router has checked all the parameters in the Hello received from the neighbor, with no problems. The router is willing to become a neighbor.</a:t>
            </a:r>
          </a:p>
          <a:p>
            <a:pPr lvl="1"/>
            <a:endParaRPr lang="en-US" sz="1400" dirty="0"/>
          </a:p>
          <a:p>
            <a:pPr lvl="1"/>
            <a:r>
              <a:rPr lang="en-US" sz="1400" dirty="0"/>
              <a:t>If both routers reach a 2-way state with each other, it means that both routers meet all OSPF configuration requirements to become neighbors. Effectively, at that point, they are neighbors, and ready to exchange their LSDB with each other.</a:t>
            </a:r>
          </a:p>
        </p:txBody>
      </p:sp>
      <p:sp>
        <p:nvSpPr>
          <p:cNvPr id="8" name="Title 1"/>
          <p:cNvSpPr txBox="1">
            <a:spLocks/>
          </p:cNvSpPr>
          <p:nvPr/>
        </p:nvSpPr>
        <p:spPr>
          <a:xfrm>
            <a:off x="457200" y="6175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Early Neighbor States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6866" name="Picture 2"/>
          <p:cNvPicPr>
            <a:picLocks noChangeAspect="1" noChangeArrowheads="1"/>
          </p:cNvPicPr>
          <p:nvPr/>
        </p:nvPicPr>
        <p:blipFill>
          <a:blip r:embed="rId2" cstate="print"/>
          <a:srcRect/>
          <a:stretch>
            <a:fillRect/>
          </a:stretch>
        </p:blipFill>
        <p:spPr bwMode="auto">
          <a:xfrm>
            <a:off x="2428875" y="1355725"/>
            <a:ext cx="4286250" cy="21526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17500" y="1905000"/>
            <a:ext cx="8229600" cy="4830763"/>
          </a:xfrm>
        </p:spPr>
        <p:txBody>
          <a:bodyPr/>
          <a:lstStyle/>
          <a:p>
            <a:r>
              <a:rPr lang="en-US" sz="1800" dirty="0"/>
              <a:t>After two routers decide to exchange databases, they do not simply send the contents of their entire database:</a:t>
            </a:r>
          </a:p>
          <a:p>
            <a:endParaRPr lang="en-US" sz="1800" dirty="0"/>
          </a:p>
          <a:p>
            <a:pPr lvl="1"/>
            <a:r>
              <a:rPr lang="en-US" sz="1400" dirty="0"/>
              <a:t>They tell each other a list of LSAs that are in their respective databases,</a:t>
            </a:r>
          </a:p>
          <a:p>
            <a:pPr lvl="1"/>
            <a:endParaRPr lang="en-US" sz="1400" dirty="0"/>
          </a:p>
          <a:p>
            <a:pPr lvl="1"/>
            <a:r>
              <a:rPr lang="en-US" sz="1400" dirty="0"/>
              <a:t>Each router checks to see which LSAs it already has,</a:t>
            </a:r>
          </a:p>
          <a:p>
            <a:pPr lvl="1"/>
            <a:endParaRPr lang="en-US" sz="1400" dirty="0"/>
          </a:p>
          <a:p>
            <a:pPr lvl="1"/>
            <a:r>
              <a:rPr lang="en-US" sz="1400" dirty="0"/>
              <a:t>Each router then requests only those LSAs that it does not know about yet,</a:t>
            </a:r>
          </a:p>
          <a:p>
            <a:pPr lvl="1"/>
            <a:endParaRPr lang="en-US" sz="1400" dirty="0"/>
          </a:p>
          <a:p>
            <a:r>
              <a:rPr lang="en-US" sz="1800" dirty="0"/>
              <a:t>OSPF messages that actually send the LSAs between neighbors are called Link-State Update (LSU) packets.</a:t>
            </a:r>
          </a:p>
          <a:p>
            <a:endParaRPr lang="en-US" sz="1800" dirty="0"/>
          </a:p>
          <a:p>
            <a:r>
              <a:rPr lang="en-US" sz="1800" dirty="0"/>
              <a:t>Each LSU packet holds data structures called Link State Advertisements (LSA).</a:t>
            </a:r>
          </a:p>
        </p:txBody>
      </p:sp>
      <p:sp>
        <p:nvSpPr>
          <p:cNvPr id="8" name="Title 1"/>
          <p:cNvSpPr txBox="1">
            <a:spLocks/>
          </p:cNvSpPr>
          <p:nvPr/>
        </p:nvSpPr>
        <p:spPr>
          <a:xfrm>
            <a:off x="304800" y="8080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Fully Exchanging LSAs with Neighbors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19125" y="5524499"/>
            <a:ext cx="8229600" cy="1020763"/>
          </a:xfrm>
        </p:spPr>
        <p:txBody>
          <a:bodyPr/>
          <a:lstStyle/>
          <a:p>
            <a:r>
              <a:rPr lang="en-US" sz="1800" dirty="0"/>
              <a:t>When finished, the routers reach a full state, meaning they have fully exchanged the contents of their LSDBs</a:t>
            </a:r>
            <a:endParaRPr lang="en-US" sz="1400" dirty="0"/>
          </a:p>
        </p:txBody>
      </p:sp>
      <p:sp>
        <p:nvSpPr>
          <p:cNvPr id="8" name="Title 1"/>
          <p:cNvSpPr txBox="1">
            <a:spLocks/>
          </p:cNvSpPr>
          <p:nvPr/>
        </p:nvSpPr>
        <p:spPr>
          <a:xfrm>
            <a:off x="457200" y="1029494"/>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Database Exchange</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7890" name="Picture 2"/>
          <p:cNvPicPr>
            <a:picLocks noChangeAspect="1" noChangeArrowheads="1"/>
          </p:cNvPicPr>
          <p:nvPr/>
        </p:nvPicPr>
        <p:blipFill>
          <a:blip r:embed="rId2" cstate="print"/>
          <a:srcRect/>
          <a:stretch>
            <a:fillRect/>
          </a:stretch>
        </p:blipFill>
        <p:spPr bwMode="auto">
          <a:xfrm>
            <a:off x="2514600" y="2157412"/>
            <a:ext cx="3952875" cy="2543175"/>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2027237"/>
            <a:ext cx="8229600" cy="4830763"/>
          </a:xfrm>
        </p:spPr>
        <p:txBody>
          <a:bodyPr/>
          <a:lstStyle/>
          <a:p>
            <a:r>
              <a:rPr lang="en-US" sz="1800" dirty="0"/>
              <a:t>Once two neighbors reach a full state, they have done all the initial work to exchange OSPF information.</a:t>
            </a:r>
          </a:p>
          <a:p>
            <a:endParaRPr lang="en-US" sz="1800" dirty="0"/>
          </a:p>
          <a:p>
            <a:r>
              <a:rPr lang="en-US" sz="1800" dirty="0"/>
              <a:t>Neighbors still have to do some small ongoing tasks to maintain their neighbor relationship:</a:t>
            </a:r>
          </a:p>
          <a:p>
            <a:endParaRPr lang="en-US" sz="1800" dirty="0"/>
          </a:p>
          <a:p>
            <a:pPr lvl="1"/>
            <a:r>
              <a:rPr lang="en-US" sz="1400" dirty="0"/>
              <a:t>Routers monitor each neighbor relationship using Hello messages and two related timers: Hello Interval and Dead Interval.</a:t>
            </a:r>
          </a:p>
          <a:p>
            <a:pPr lvl="1"/>
            <a:endParaRPr lang="en-US" sz="1400" dirty="0"/>
          </a:p>
          <a:p>
            <a:pPr lvl="1"/>
            <a:r>
              <a:rPr lang="en-US" sz="1400" dirty="0"/>
              <a:t>Routers send and expect to receive a Hello message from each neighbor based on the Hello interval.</a:t>
            </a:r>
          </a:p>
          <a:p>
            <a:pPr lvl="1"/>
            <a:endParaRPr lang="en-US" sz="1400" dirty="0"/>
          </a:p>
          <a:p>
            <a:pPr lvl="1"/>
            <a:r>
              <a:rPr lang="en-US" sz="1400" dirty="0"/>
              <a:t>If a neighbor is silent for the length of the Dead Interval, the router assumes the neighbor has failed.</a:t>
            </a:r>
          </a:p>
          <a:p>
            <a:pPr lvl="1"/>
            <a:endParaRPr lang="en-US" sz="1400" dirty="0"/>
          </a:p>
          <a:p>
            <a:pPr lvl="1"/>
            <a:r>
              <a:rPr lang="en-US" sz="1400" dirty="0"/>
              <a:t>Routers must also be able to react when the topology changes.</a:t>
            </a:r>
          </a:p>
          <a:p>
            <a:endParaRPr lang="en-US" sz="1800" dirty="0">
              <a:latin typeface="Calibri" pitchFamily="34" charset="0"/>
            </a:endParaRPr>
          </a:p>
        </p:txBody>
      </p:sp>
      <p:sp>
        <p:nvSpPr>
          <p:cNvPr id="8" name="Title 1"/>
          <p:cNvSpPr txBox="1">
            <a:spLocks/>
          </p:cNvSpPr>
          <p:nvPr/>
        </p:nvSpPr>
        <p:spPr>
          <a:xfrm>
            <a:off x="381000" y="9144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Maintaining Neighbors and the LSDB</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2133601"/>
            <a:ext cx="8229600" cy="4038600"/>
          </a:xfrm>
        </p:spPr>
        <p:txBody>
          <a:bodyPr/>
          <a:lstStyle/>
          <a:p>
            <a:r>
              <a:rPr lang="en-US" sz="1800" dirty="0"/>
              <a:t>Maintain neighbor state by sending Hello messages based on the Hello Interval, and listening for Hellos before the Dead Interval expires.</a:t>
            </a:r>
          </a:p>
          <a:p>
            <a:endParaRPr lang="en-US" sz="1800" dirty="0"/>
          </a:p>
          <a:p>
            <a:r>
              <a:rPr lang="en-US" sz="1800" dirty="0"/>
              <a:t>Flood any changed LSAs to each neighbor.</a:t>
            </a:r>
          </a:p>
          <a:p>
            <a:endParaRPr lang="en-US" sz="1800" dirty="0"/>
          </a:p>
          <a:p>
            <a:r>
              <a:rPr lang="en-US" sz="1800" dirty="0"/>
              <a:t>Reflood unchanged LSAs as their lifetime expires (default 30 minutes).</a:t>
            </a:r>
          </a:p>
        </p:txBody>
      </p:sp>
      <p:sp>
        <p:nvSpPr>
          <p:cNvPr id="8" name="Title 1"/>
          <p:cNvSpPr txBox="1">
            <a:spLocks/>
          </p:cNvSpPr>
          <p:nvPr/>
        </p:nvSpPr>
        <p:spPr>
          <a:xfrm>
            <a:off x="4572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Maintenance Task Summary</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3551237"/>
            <a:ext cx="8229600" cy="3306763"/>
          </a:xfrm>
        </p:spPr>
        <p:txBody>
          <a:bodyPr/>
          <a:lstStyle/>
          <a:p>
            <a:r>
              <a:rPr lang="en-US" sz="1800" dirty="0"/>
              <a:t>On Ethernet links, OSPF elects one of the routers on the same subnet to act as the </a:t>
            </a:r>
            <a:r>
              <a:rPr lang="en-US" sz="1800" i="1" dirty="0"/>
              <a:t>designated router</a:t>
            </a:r>
            <a:r>
              <a:rPr lang="en-US" sz="1800" dirty="0"/>
              <a:t> (DR).</a:t>
            </a:r>
          </a:p>
          <a:p>
            <a:endParaRPr lang="en-US" sz="1800" dirty="0"/>
          </a:p>
          <a:p>
            <a:r>
              <a:rPr lang="en-US" sz="1800" dirty="0"/>
              <a:t>The DR plays a key role in how the database exchange process works.</a:t>
            </a:r>
          </a:p>
          <a:p>
            <a:endParaRPr lang="en-US" sz="1800" dirty="0">
              <a:latin typeface="Calibri" pitchFamily="34" charset="0"/>
            </a:endParaRPr>
          </a:p>
          <a:p>
            <a:endParaRPr lang="en-US" sz="1800" dirty="0">
              <a:latin typeface="Calibri" pitchFamily="34" charset="0"/>
            </a:endParaRPr>
          </a:p>
        </p:txBody>
      </p:sp>
      <p:sp>
        <p:nvSpPr>
          <p:cNvPr id="8" name="Title 1"/>
          <p:cNvSpPr txBox="1">
            <a:spLocks/>
          </p:cNvSpPr>
          <p:nvPr/>
        </p:nvSpPr>
        <p:spPr>
          <a:xfrm>
            <a:off x="381000" y="933451"/>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Designated Routers on Ethernet Links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8914" name="Picture 2"/>
          <p:cNvPicPr>
            <a:picLocks noChangeAspect="1" noChangeArrowheads="1"/>
          </p:cNvPicPr>
          <p:nvPr/>
        </p:nvPicPr>
        <p:blipFill>
          <a:blip r:embed="rId2" cstate="print"/>
          <a:srcRect/>
          <a:stretch>
            <a:fillRect/>
          </a:stretch>
        </p:blipFill>
        <p:spPr bwMode="auto">
          <a:xfrm>
            <a:off x="2895600" y="2133600"/>
            <a:ext cx="2200275" cy="9334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23850" y="3581400"/>
            <a:ext cx="8229600" cy="3124200"/>
          </a:xfrm>
        </p:spPr>
        <p:txBody>
          <a:bodyPr>
            <a:normAutofit lnSpcReduction="10000"/>
          </a:bodyPr>
          <a:lstStyle/>
          <a:p>
            <a:r>
              <a:rPr lang="en-US" sz="1800" dirty="0"/>
              <a:t>The database exchange process on an Ethernet link does not happen between every pair of routers on the same VLAN/subnet.</a:t>
            </a:r>
          </a:p>
          <a:p>
            <a:endParaRPr lang="en-US" sz="1800" dirty="0"/>
          </a:p>
          <a:p>
            <a:r>
              <a:rPr lang="en-US" sz="1800" dirty="0"/>
              <a:t>The database exchange happens between the DR and each of the other routers.</a:t>
            </a:r>
          </a:p>
          <a:p>
            <a:endParaRPr lang="en-US" sz="1800" dirty="0"/>
          </a:p>
          <a:p>
            <a:r>
              <a:rPr lang="en-US" sz="1800" dirty="0"/>
              <a:t>The </a:t>
            </a:r>
            <a:r>
              <a:rPr lang="en-US" sz="1800" i="1" dirty="0"/>
              <a:t>backup designated </a:t>
            </a:r>
            <a:r>
              <a:rPr lang="en-US" sz="1800" dirty="0"/>
              <a:t>router (BDR) watches the status of the DR and takes over for the DR if it fails.</a:t>
            </a:r>
          </a:p>
          <a:p>
            <a:endParaRPr lang="en-US" sz="1800" dirty="0"/>
          </a:p>
          <a:p>
            <a:r>
              <a:rPr lang="en-US" sz="1800" dirty="0"/>
              <a:t>The DR and BDR both do full database exchanges with all other routers on the LAN, they both reach a full state with all neighbors.</a:t>
            </a:r>
          </a:p>
        </p:txBody>
      </p:sp>
      <p:sp>
        <p:nvSpPr>
          <p:cNvPr id="8" name="Title 1"/>
          <p:cNvSpPr txBox="1">
            <a:spLocks/>
          </p:cNvSpPr>
          <p:nvPr/>
        </p:nvSpPr>
        <p:spPr>
          <a:xfrm>
            <a:off x="323850" y="858838"/>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Designated Routers on Ethernet Links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9938" name="Picture 2"/>
          <p:cNvPicPr>
            <a:picLocks noChangeAspect="1" noChangeArrowheads="1"/>
          </p:cNvPicPr>
          <p:nvPr/>
        </p:nvPicPr>
        <p:blipFill>
          <a:blip r:embed="rId2" cstate="print"/>
          <a:srcRect/>
          <a:stretch>
            <a:fillRect/>
          </a:stretch>
        </p:blipFill>
        <p:spPr bwMode="auto">
          <a:xfrm>
            <a:off x="2743200" y="1952625"/>
            <a:ext cx="3981450" cy="12763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19100" y="738612"/>
            <a:ext cx="8229600" cy="715962"/>
          </a:xfrm>
          <a:prstGeom prst="rect">
            <a:avLst/>
          </a:prstGeom>
        </p:spPr>
        <p:txBody>
          <a:bodyPr/>
          <a:lstStyle/>
          <a:p>
            <a:pPr lvl="0" algn="ctr" fontAlgn="base">
              <a:spcBef>
                <a:spcPct val="0"/>
              </a:spcBef>
              <a:spcAft>
                <a:spcPct val="0"/>
              </a:spcAft>
              <a:defRPr/>
            </a:pPr>
            <a:r>
              <a:rPr lang="en-US" sz="4000" b="1" kern="0" dirty="0">
                <a:solidFill>
                  <a:schemeClr val="tx2"/>
                </a:solidFill>
                <a:latin typeface="Calibri" pitchFamily="34" charset="0"/>
              </a:rPr>
              <a:t>Stable OSPF Neighbor States and Their Meanings</a:t>
            </a:r>
          </a:p>
        </p:txBody>
      </p:sp>
      <p:pic>
        <p:nvPicPr>
          <p:cNvPr id="5" name="Picture 4">
            <a:extLst>
              <a:ext uri="{FF2B5EF4-FFF2-40B4-BE49-F238E27FC236}">
                <a16:creationId xmlns:a16="http://schemas.microsoft.com/office/drawing/2014/main" id="{E06BDF08-500C-4A97-B81F-94F951A4A53E}"/>
              </a:ext>
            </a:extLst>
          </p:cNvPr>
          <p:cNvPicPr>
            <a:picLocks noChangeAspect="1"/>
          </p:cNvPicPr>
          <p:nvPr/>
        </p:nvPicPr>
        <p:blipFill>
          <a:blip r:embed="rId2"/>
          <a:stretch>
            <a:fillRect/>
          </a:stretch>
        </p:blipFill>
        <p:spPr>
          <a:xfrm>
            <a:off x="533400" y="2590800"/>
            <a:ext cx="7974033" cy="1436363"/>
          </a:xfrm>
          <a:prstGeom prst="rect">
            <a:avLst/>
          </a:prstGeom>
        </p:spPr>
      </p:pic>
    </p:spTree>
    <p:extLst>
      <p:ext uri="{BB962C8B-B14F-4D97-AF65-F5344CB8AC3E}">
        <p14:creationId xmlns:p14="http://schemas.microsoft.com/office/powerpoint/2010/main" val="36689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2438400"/>
            <a:ext cx="8229600" cy="4602163"/>
          </a:xfrm>
        </p:spPr>
        <p:txBody>
          <a:bodyPr/>
          <a:lstStyle/>
          <a:p>
            <a:r>
              <a:rPr lang="en-US" sz="1800" dirty="0"/>
              <a:t>Routing protocol: A set of messages, rules, and algorithms used by routers for the overall purpose of learning routes. This process includes the exchange and analysis of routing information. Each router chooses the best route to each subnet (path selection) and finally places those best routes in its IP routing table. Examples include RIP, EIGRP, OSPF, and BGP.</a:t>
            </a:r>
          </a:p>
          <a:p>
            <a:endParaRPr lang="en-US" sz="1800" dirty="0"/>
          </a:p>
          <a:p>
            <a:r>
              <a:rPr lang="en-US" sz="1800" dirty="0"/>
              <a:t>Routed protocol and routable protocol: Both terms refer to a protocol that defines a packet structure and logical addressing, allowing routers to forward or route the packets. Routers forward packets defined by routed and routable protocols. Examples include IP Version 4 (IPv4) and IP Version 6 (IPv6).</a:t>
            </a:r>
          </a:p>
        </p:txBody>
      </p:sp>
      <p:sp>
        <p:nvSpPr>
          <p:cNvPr id="8" name="Title 1"/>
          <p:cNvSpPr txBox="1">
            <a:spLocks/>
          </p:cNvSpPr>
          <p:nvPr/>
        </p:nvSpPr>
        <p:spPr>
          <a:xfrm>
            <a:off x="-76200" y="541337"/>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Comparing Dynamic Routing Protocol Features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04800" y="5486400"/>
            <a:ext cx="8229600" cy="1249363"/>
          </a:xfrm>
        </p:spPr>
        <p:txBody>
          <a:bodyPr/>
          <a:lstStyle/>
          <a:p>
            <a:r>
              <a:rPr lang="en-US" sz="1800" dirty="0"/>
              <a:t>Once SPF has identified a route, OSPF calculates the metric for a route as follows:</a:t>
            </a:r>
          </a:p>
          <a:p>
            <a:pPr lvl="1"/>
            <a:r>
              <a:rPr lang="en-US" sz="1400" dirty="0"/>
              <a:t>The sum of the OSPF interface costs for all outgoing interfaces in the route.</a:t>
            </a:r>
          </a:p>
        </p:txBody>
      </p:sp>
      <p:sp>
        <p:nvSpPr>
          <p:cNvPr id="8" name="Title 1"/>
          <p:cNvSpPr txBox="1">
            <a:spLocks/>
          </p:cNvSpPr>
          <p:nvPr/>
        </p:nvSpPr>
        <p:spPr>
          <a:xfrm>
            <a:off x="457200" y="798513"/>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Calculating the Best Routes with SPF</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40962" name="Picture 2"/>
          <p:cNvPicPr>
            <a:picLocks noChangeAspect="1" noChangeArrowheads="1"/>
          </p:cNvPicPr>
          <p:nvPr/>
        </p:nvPicPr>
        <p:blipFill>
          <a:blip r:embed="rId2" cstate="print"/>
          <a:srcRect/>
          <a:stretch>
            <a:fillRect/>
          </a:stretch>
        </p:blipFill>
        <p:spPr bwMode="auto">
          <a:xfrm>
            <a:off x="2019300" y="1676400"/>
            <a:ext cx="4800600" cy="3667125"/>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4404518"/>
            <a:ext cx="8229600" cy="2316163"/>
          </a:xfrm>
        </p:spPr>
        <p:txBody>
          <a:bodyPr/>
          <a:lstStyle/>
          <a:p>
            <a:r>
              <a:rPr lang="en-US" sz="1800" dirty="0"/>
              <a:t>Larger OSPFv2 networks suffer when using a single area design:</a:t>
            </a:r>
          </a:p>
          <a:p>
            <a:endParaRPr lang="en-US" sz="1400" dirty="0"/>
          </a:p>
          <a:p>
            <a:pPr lvl="1"/>
            <a:r>
              <a:rPr lang="en-US" sz="1400" dirty="0"/>
              <a:t>A larger topology database requires more memory on each router.</a:t>
            </a:r>
          </a:p>
          <a:p>
            <a:pPr lvl="1"/>
            <a:endParaRPr lang="en-US" sz="1400" dirty="0"/>
          </a:p>
          <a:p>
            <a:pPr lvl="1"/>
            <a:r>
              <a:rPr lang="en-US" sz="1400" dirty="0"/>
              <a:t>Processing the larger topology database with the SPF algorithm requires processing power that grows exponentially with the size of the topology database.</a:t>
            </a:r>
          </a:p>
          <a:p>
            <a:pPr lvl="1"/>
            <a:endParaRPr lang="en-US" sz="1400" dirty="0"/>
          </a:p>
          <a:p>
            <a:pPr lvl="1"/>
            <a:r>
              <a:rPr lang="en-US" sz="1400" dirty="0"/>
              <a:t>A single interface status change, anywhere in the internetwork (up to down, or down to up), forces every router to run SPF again!</a:t>
            </a:r>
          </a:p>
        </p:txBody>
      </p:sp>
      <p:sp>
        <p:nvSpPr>
          <p:cNvPr id="8" name="Title 1"/>
          <p:cNvSpPr txBox="1">
            <a:spLocks/>
          </p:cNvSpPr>
          <p:nvPr/>
        </p:nvSpPr>
        <p:spPr>
          <a:xfrm>
            <a:off x="228600" y="623293"/>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Area Design</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41986" name="Picture 2"/>
          <p:cNvPicPr>
            <a:picLocks noChangeAspect="1" noChangeArrowheads="1"/>
          </p:cNvPicPr>
          <p:nvPr/>
        </p:nvPicPr>
        <p:blipFill>
          <a:blip r:embed="rId2" cstate="print"/>
          <a:srcRect/>
          <a:stretch>
            <a:fillRect/>
          </a:stretch>
        </p:blipFill>
        <p:spPr bwMode="auto">
          <a:xfrm>
            <a:off x="1676400" y="1541859"/>
            <a:ext cx="5105400" cy="24574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04800" y="2438401"/>
            <a:ext cx="8229600" cy="3733800"/>
          </a:xfrm>
        </p:spPr>
        <p:txBody>
          <a:bodyPr/>
          <a:lstStyle/>
          <a:p>
            <a:r>
              <a:rPr lang="en-US" sz="1800" dirty="0"/>
              <a:t>The solution is to take one large LSDB and break it into several smaller LSDBs by using OSPF areas.</a:t>
            </a:r>
          </a:p>
          <a:p>
            <a:endParaRPr lang="en-US" sz="1800" dirty="0"/>
          </a:p>
          <a:p>
            <a:r>
              <a:rPr lang="en-US" sz="1800" dirty="0"/>
              <a:t>With areas each link is placed into one area.</a:t>
            </a:r>
          </a:p>
          <a:p>
            <a:endParaRPr lang="en-US" sz="1800" dirty="0"/>
          </a:p>
          <a:p>
            <a:r>
              <a:rPr lang="en-US" sz="1800" dirty="0"/>
              <a:t>SPF does its complicated match on the topology inside the areas and that area’s topology alone.</a:t>
            </a:r>
          </a:p>
          <a:p>
            <a:endParaRPr lang="en-US" sz="1800" dirty="0"/>
          </a:p>
          <a:p>
            <a:r>
              <a:rPr lang="en-US" sz="1800" dirty="0"/>
              <a:t>Generally, networks larger then a few dozen routers benefit from areas.</a:t>
            </a:r>
          </a:p>
          <a:p>
            <a:endParaRPr lang="en-US" sz="1400" dirty="0">
              <a:latin typeface="Calibri" pitchFamily="34" charset="0"/>
            </a:endParaRPr>
          </a:p>
          <a:p>
            <a:endParaRPr lang="en-US" sz="1400" dirty="0">
              <a:latin typeface="Calibri" pitchFamily="34" charset="0"/>
            </a:endParaRPr>
          </a:p>
        </p:txBody>
      </p:sp>
      <p:sp>
        <p:nvSpPr>
          <p:cNvPr id="8" name="Title 1"/>
          <p:cNvSpPr txBox="1">
            <a:spLocks/>
          </p:cNvSpPr>
          <p:nvPr/>
        </p:nvSpPr>
        <p:spPr>
          <a:xfrm>
            <a:off x="304800" y="1066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Area Design</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81000" y="2590801"/>
            <a:ext cx="8229600" cy="3992562"/>
          </a:xfrm>
        </p:spPr>
        <p:txBody>
          <a:bodyPr/>
          <a:lstStyle/>
          <a:p>
            <a:r>
              <a:rPr lang="en-US" sz="1800" dirty="0"/>
              <a:t>OSPF area design follows a couple of basic rules:</a:t>
            </a:r>
          </a:p>
          <a:p>
            <a:endParaRPr lang="en-US" sz="1800" dirty="0"/>
          </a:p>
          <a:p>
            <a:pPr lvl="1"/>
            <a:r>
              <a:rPr lang="en-US" sz="1400" dirty="0"/>
              <a:t>Put all interfaces connected to the same subnet inside the same area.</a:t>
            </a:r>
          </a:p>
          <a:p>
            <a:pPr lvl="1"/>
            <a:endParaRPr lang="en-US" sz="1400" dirty="0"/>
          </a:p>
          <a:p>
            <a:pPr lvl="1"/>
            <a:r>
              <a:rPr lang="en-US" sz="1400" dirty="0"/>
              <a:t>An area should be contiguous.</a:t>
            </a:r>
          </a:p>
          <a:p>
            <a:pPr lvl="1"/>
            <a:endParaRPr lang="en-US" sz="1400" dirty="0"/>
          </a:p>
          <a:p>
            <a:pPr lvl="1"/>
            <a:r>
              <a:rPr lang="en-US" sz="1400" dirty="0"/>
              <a:t>Some routers may be internal to an area, with all interfaces assigned to that single area.</a:t>
            </a:r>
          </a:p>
          <a:p>
            <a:pPr lvl="1"/>
            <a:endParaRPr lang="en-US" sz="1400" dirty="0"/>
          </a:p>
          <a:p>
            <a:pPr lvl="1"/>
            <a:r>
              <a:rPr lang="en-US" sz="1400" dirty="0"/>
              <a:t>Some routers may be Area Border Routers (ABR), because some interfaces connect to the backbone area, and some connect to nonbackbone areas.</a:t>
            </a:r>
          </a:p>
          <a:p>
            <a:pPr lvl="1"/>
            <a:endParaRPr lang="en-US" sz="1400" dirty="0"/>
          </a:p>
          <a:p>
            <a:pPr lvl="1"/>
            <a:r>
              <a:rPr lang="en-US" sz="1400" dirty="0"/>
              <a:t>All nonbackbone areas must connect to the backbone area (area 0) by having at least one ABR connected to both the backbone area and the nonbackbone area.</a:t>
            </a:r>
          </a:p>
          <a:p>
            <a:endParaRPr lang="en-US" sz="1400" dirty="0">
              <a:latin typeface="Calibri" pitchFamily="34" charset="0"/>
            </a:endParaRPr>
          </a:p>
          <a:p>
            <a:endParaRPr lang="en-US" sz="1400" dirty="0">
              <a:latin typeface="Calibri" pitchFamily="34" charset="0"/>
            </a:endParaRPr>
          </a:p>
        </p:txBody>
      </p:sp>
      <p:sp>
        <p:nvSpPr>
          <p:cNvPr id="8" name="Title 1"/>
          <p:cNvSpPr txBox="1">
            <a:spLocks/>
          </p:cNvSpPr>
          <p:nvPr/>
        </p:nvSpPr>
        <p:spPr>
          <a:xfrm>
            <a:off x="381000" y="13716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Areas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9144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Areas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43011" name="Picture 3"/>
          <p:cNvPicPr>
            <a:picLocks noChangeAspect="1" noChangeArrowheads="1"/>
          </p:cNvPicPr>
          <p:nvPr/>
        </p:nvPicPr>
        <p:blipFill>
          <a:blip r:embed="rId2" cstate="print"/>
          <a:srcRect/>
          <a:stretch>
            <a:fillRect/>
          </a:stretch>
        </p:blipFill>
        <p:spPr bwMode="auto">
          <a:xfrm>
            <a:off x="1536913" y="2266950"/>
            <a:ext cx="6070174" cy="36766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1663"/>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Design Terminology</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graphicFrame>
        <p:nvGraphicFramePr>
          <p:cNvPr id="5" name="Table 4"/>
          <p:cNvGraphicFramePr>
            <a:graphicFrameLocks noGrp="1"/>
          </p:cNvGraphicFramePr>
          <p:nvPr/>
        </p:nvGraphicFramePr>
        <p:xfrm>
          <a:off x="304800" y="1397000"/>
          <a:ext cx="8610600" cy="5260975"/>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644525">
                <a:tc>
                  <a:txBody>
                    <a:bodyPr/>
                    <a:lstStyle/>
                    <a:p>
                      <a:r>
                        <a:rPr lang="en-US" dirty="0"/>
                        <a:t>Term</a:t>
                      </a:r>
                    </a:p>
                  </a:txBody>
                  <a:tcPr/>
                </a:tc>
                <a:tc>
                  <a:txBody>
                    <a:bodyPr/>
                    <a:lstStyle/>
                    <a:p>
                      <a:r>
                        <a:rPr lang="en-US" dirty="0"/>
                        <a:t>Description</a:t>
                      </a:r>
                    </a:p>
                  </a:txBody>
                  <a:tcPr/>
                </a:tc>
                <a:extLst>
                  <a:ext uri="{0D108BD9-81ED-4DB2-BD59-A6C34878D82A}">
                    <a16:rowId xmlns:a16="http://schemas.microsoft.com/office/drawing/2014/main" val="10000"/>
                  </a:ext>
                </a:extLst>
              </a:tr>
              <a:tr h="644525">
                <a:tc>
                  <a:txBody>
                    <a:bodyPr/>
                    <a:lstStyle/>
                    <a:p>
                      <a:r>
                        <a:rPr lang="en-US" dirty="0"/>
                        <a:t>Area Border Router</a:t>
                      </a:r>
                      <a:r>
                        <a:rPr lang="en-US" baseline="0" dirty="0"/>
                        <a:t> (ABR)</a:t>
                      </a:r>
                      <a:endParaRPr lang="en-US" dirty="0"/>
                    </a:p>
                  </a:txBody>
                  <a:tcPr/>
                </a:tc>
                <a:tc>
                  <a:txBody>
                    <a:bodyPr/>
                    <a:lstStyle/>
                    <a:p>
                      <a:r>
                        <a:rPr lang="en-US" sz="1800" kern="1200" baseline="0" dirty="0">
                          <a:solidFill>
                            <a:schemeClr val="dk1"/>
                          </a:solidFill>
                          <a:latin typeface="+mn-lt"/>
                          <a:ea typeface="+mn-ea"/>
                          <a:cs typeface="+mn-cs"/>
                        </a:rPr>
                        <a:t>An OSPF router with interfaces connected to the backbone area and to at least one other area</a:t>
                      </a:r>
                      <a:endParaRPr lang="en-US" dirty="0"/>
                    </a:p>
                  </a:txBody>
                  <a:tcPr/>
                </a:tc>
                <a:extLst>
                  <a:ext uri="{0D108BD9-81ED-4DB2-BD59-A6C34878D82A}">
                    <a16:rowId xmlns:a16="http://schemas.microsoft.com/office/drawing/2014/main" val="10001"/>
                  </a:ext>
                </a:extLst>
              </a:tr>
              <a:tr h="644525">
                <a:tc>
                  <a:txBody>
                    <a:bodyPr/>
                    <a:lstStyle/>
                    <a:p>
                      <a:r>
                        <a:rPr lang="en-US" dirty="0"/>
                        <a:t>Backbone</a:t>
                      </a:r>
                      <a:r>
                        <a:rPr lang="en-US" baseline="0" dirty="0"/>
                        <a:t> Router</a:t>
                      </a:r>
                      <a:endParaRPr lang="en-US" dirty="0"/>
                    </a:p>
                  </a:txBody>
                  <a:tcPr/>
                </a:tc>
                <a:tc>
                  <a:txBody>
                    <a:bodyPr/>
                    <a:lstStyle/>
                    <a:p>
                      <a:r>
                        <a:rPr lang="en-US" sz="1800" kern="1200" baseline="0" dirty="0">
                          <a:solidFill>
                            <a:schemeClr val="dk1"/>
                          </a:solidFill>
                          <a:latin typeface="+mn-lt"/>
                          <a:ea typeface="+mn-ea"/>
                          <a:cs typeface="+mn-cs"/>
                        </a:rPr>
                        <a:t>A router connected to the backbone area (includes ABRs)</a:t>
                      </a:r>
                      <a:endParaRPr lang="en-US" dirty="0"/>
                    </a:p>
                  </a:txBody>
                  <a:tcPr/>
                </a:tc>
                <a:extLst>
                  <a:ext uri="{0D108BD9-81ED-4DB2-BD59-A6C34878D82A}">
                    <a16:rowId xmlns:a16="http://schemas.microsoft.com/office/drawing/2014/main" val="10002"/>
                  </a:ext>
                </a:extLst>
              </a:tr>
              <a:tr h="479425">
                <a:tc>
                  <a:txBody>
                    <a:bodyPr/>
                    <a:lstStyle/>
                    <a:p>
                      <a:r>
                        <a:rPr lang="en-US" dirty="0"/>
                        <a:t>Internal Router</a:t>
                      </a:r>
                    </a:p>
                  </a:txBody>
                  <a:tcPr/>
                </a:tc>
                <a:tc>
                  <a:txBody>
                    <a:bodyPr/>
                    <a:lstStyle/>
                    <a:p>
                      <a:r>
                        <a:rPr lang="en-US" sz="1800" kern="1200" baseline="0" dirty="0">
                          <a:solidFill>
                            <a:schemeClr val="dk1"/>
                          </a:solidFill>
                          <a:latin typeface="+mn-lt"/>
                          <a:ea typeface="+mn-ea"/>
                          <a:cs typeface="+mn-cs"/>
                        </a:rPr>
                        <a:t>A router in one area (not the backbone area)</a:t>
                      </a:r>
                      <a:endParaRPr lang="en-US" dirty="0"/>
                    </a:p>
                  </a:txBody>
                  <a:tcPr/>
                </a:tc>
                <a:extLst>
                  <a:ext uri="{0D108BD9-81ED-4DB2-BD59-A6C34878D82A}">
                    <a16:rowId xmlns:a16="http://schemas.microsoft.com/office/drawing/2014/main" val="10003"/>
                  </a:ext>
                </a:extLst>
              </a:tr>
              <a:tr h="644525">
                <a:tc>
                  <a:txBody>
                    <a:bodyPr/>
                    <a:lstStyle/>
                    <a:p>
                      <a:r>
                        <a:rPr lang="en-US" dirty="0"/>
                        <a:t>Area</a:t>
                      </a:r>
                    </a:p>
                  </a:txBody>
                  <a:tcPr/>
                </a:tc>
                <a:tc>
                  <a:txBody>
                    <a:bodyPr/>
                    <a:lstStyle/>
                    <a:p>
                      <a:r>
                        <a:rPr lang="en-US" sz="1800" kern="1200" baseline="0" dirty="0">
                          <a:solidFill>
                            <a:schemeClr val="dk1"/>
                          </a:solidFill>
                          <a:latin typeface="+mn-lt"/>
                          <a:ea typeface="+mn-ea"/>
                          <a:cs typeface="+mn-cs"/>
                        </a:rPr>
                        <a:t>A set of routers and links that share the same detailed LSDB</a:t>
                      </a:r>
                    </a:p>
                    <a:p>
                      <a:r>
                        <a:rPr lang="en-US" sz="1800" kern="1200" baseline="0" dirty="0">
                          <a:solidFill>
                            <a:schemeClr val="dk1"/>
                          </a:solidFill>
                          <a:latin typeface="+mn-lt"/>
                          <a:ea typeface="+mn-ea"/>
                          <a:cs typeface="+mn-cs"/>
                        </a:rPr>
                        <a:t>information, but not with routers in other areas, for better efficiency</a:t>
                      </a:r>
                      <a:endParaRPr lang="en-US" dirty="0"/>
                    </a:p>
                  </a:txBody>
                  <a:tcPr/>
                </a:tc>
                <a:extLst>
                  <a:ext uri="{0D108BD9-81ED-4DB2-BD59-A6C34878D82A}">
                    <a16:rowId xmlns:a16="http://schemas.microsoft.com/office/drawing/2014/main" val="10004"/>
                  </a:ext>
                </a:extLst>
              </a:tr>
              <a:tr h="644525">
                <a:tc>
                  <a:txBody>
                    <a:bodyPr/>
                    <a:lstStyle/>
                    <a:p>
                      <a:r>
                        <a:rPr lang="en-US" dirty="0"/>
                        <a:t>Backbone</a:t>
                      </a:r>
                      <a:r>
                        <a:rPr lang="en-US" baseline="0" dirty="0"/>
                        <a:t> Area</a:t>
                      </a:r>
                      <a:endParaRPr lang="en-US" dirty="0"/>
                    </a:p>
                  </a:txBody>
                  <a:tcPr/>
                </a:tc>
                <a:tc>
                  <a:txBody>
                    <a:bodyPr/>
                    <a:lstStyle/>
                    <a:p>
                      <a:r>
                        <a:rPr lang="en-US" sz="1800" kern="1200" baseline="0" dirty="0">
                          <a:solidFill>
                            <a:schemeClr val="dk1"/>
                          </a:solidFill>
                          <a:latin typeface="+mn-lt"/>
                          <a:ea typeface="+mn-ea"/>
                          <a:cs typeface="+mn-cs"/>
                        </a:rPr>
                        <a:t>A special OSPF area to which all other areas must connect—area 0</a:t>
                      </a:r>
                      <a:endParaRPr lang="en-US" dirty="0"/>
                    </a:p>
                  </a:txBody>
                  <a:tcPr/>
                </a:tc>
                <a:extLst>
                  <a:ext uri="{0D108BD9-81ED-4DB2-BD59-A6C34878D82A}">
                    <a16:rowId xmlns:a16="http://schemas.microsoft.com/office/drawing/2014/main" val="10005"/>
                  </a:ext>
                </a:extLst>
              </a:tr>
              <a:tr h="644525">
                <a:tc>
                  <a:txBody>
                    <a:bodyPr/>
                    <a:lstStyle/>
                    <a:p>
                      <a:r>
                        <a:rPr lang="en-US" dirty="0"/>
                        <a:t>Intra-area</a:t>
                      </a:r>
                      <a:r>
                        <a:rPr lang="en-US" baseline="0" dirty="0"/>
                        <a:t> route</a:t>
                      </a:r>
                      <a:endParaRPr lang="en-US" dirty="0"/>
                    </a:p>
                  </a:txBody>
                  <a:tcPr/>
                </a:tc>
                <a:tc>
                  <a:txBody>
                    <a:bodyPr/>
                    <a:lstStyle/>
                    <a:p>
                      <a:r>
                        <a:rPr lang="en-US" sz="1800" kern="1200" baseline="0" dirty="0">
                          <a:solidFill>
                            <a:schemeClr val="dk1"/>
                          </a:solidFill>
                          <a:latin typeface="+mn-lt"/>
                          <a:ea typeface="+mn-ea"/>
                          <a:cs typeface="+mn-cs"/>
                        </a:rPr>
                        <a:t>A route to a subnet inside the same area as the router</a:t>
                      </a:r>
                      <a:endParaRPr lang="en-US" dirty="0"/>
                    </a:p>
                  </a:txBody>
                  <a:tcPr/>
                </a:tc>
                <a:extLst>
                  <a:ext uri="{0D108BD9-81ED-4DB2-BD59-A6C34878D82A}">
                    <a16:rowId xmlns:a16="http://schemas.microsoft.com/office/drawing/2014/main" val="10006"/>
                  </a:ext>
                </a:extLst>
              </a:tr>
              <a:tr h="644525">
                <a:tc>
                  <a:txBody>
                    <a:bodyPr/>
                    <a:lstStyle/>
                    <a:p>
                      <a:r>
                        <a:rPr lang="en-US" dirty="0"/>
                        <a:t>Inter-area</a:t>
                      </a:r>
                      <a:r>
                        <a:rPr lang="en-US" baseline="0" dirty="0"/>
                        <a:t> route</a:t>
                      </a:r>
                      <a:endParaRPr lang="en-US" dirty="0"/>
                    </a:p>
                  </a:txBody>
                  <a:tcPr/>
                </a:tc>
                <a:tc>
                  <a:txBody>
                    <a:bodyPr/>
                    <a:lstStyle/>
                    <a:p>
                      <a:r>
                        <a:rPr lang="en-US" sz="1800" kern="1200" baseline="0" dirty="0">
                          <a:solidFill>
                            <a:schemeClr val="dk1"/>
                          </a:solidFill>
                          <a:latin typeface="+mn-lt"/>
                          <a:ea typeface="+mn-ea"/>
                          <a:cs typeface="+mn-cs"/>
                        </a:rPr>
                        <a:t>A route to a subnet in an area of which the router is not a part</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68942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04800" y="2667000"/>
            <a:ext cx="8229600" cy="3840163"/>
          </a:xfrm>
        </p:spPr>
        <p:txBody>
          <a:bodyPr/>
          <a:lstStyle/>
          <a:p>
            <a:r>
              <a:rPr lang="en-US" sz="1800" dirty="0">
                <a:latin typeface="Calibri" pitchFamily="34" charset="0"/>
              </a:rPr>
              <a:t>SPF  spends most of the its processing time working through all the topology details.</a:t>
            </a:r>
          </a:p>
          <a:p>
            <a:endParaRPr lang="en-US" sz="1800" dirty="0">
              <a:latin typeface="Calibri" pitchFamily="34" charset="0"/>
            </a:endParaRPr>
          </a:p>
          <a:p>
            <a:r>
              <a:rPr lang="en-US" sz="1800" dirty="0">
                <a:latin typeface="Calibri" pitchFamily="34" charset="0"/>
              </a:rPr>
              <a:t>Areas reduce this workload because the LSDB only lists those routers and links inside that area.</a:t>
            </a:r>
          </a:p>
          <a:p>
            <a:endParaRPr lang="en-US" sz="1800" dirty="0">
              <a:latin typeface="Calibri" pitchFamily="34" charset="0"/>
            </a:endParaRPr>
          </a:p>
          <a:p>
            <a:r>
              <a:rPr lang="en-US" sz="1800" dirty="0">
                <a:latin typeface="Calibri" pitchFamily="34" charset="0"/>
              </a:rPr>
              <a:t>While the LSDB has less topology information, it still has to have information about all subnets in all areas.</a:t>
            </a:r>
          </a:p>
          <a:p>
            <a:endParaRPr lang="en-US" sz="1800" dirty="0">
              <a:latin typeface="Calibri" pitchFamily="34" charset="0"/>
            </a:endParaRPr>
          </a:p>
          <a:p>
            <a:r>
              <a:rPr lang="en-US" sz="1800" dirty="0">
                <a:latin typeface="Calibri" pitchFamily="34" charset="0"/>
              </a:rPr>
              <a:t>OSPF uses very brief summary information about the subnets to other areas.</a:t>
            </a:r>
          </a:p>
          <a:p>
            <a:endParaRPr lang="en-US" sz="1800" dirty="0">
              <a:latin typeface="Calibri" pitchFamily="34" charset="0"/>
            </a:endParaRPr>
          </a:p>
          <a:p>
            <a:r>
              <a:rPr lang="en-US" sz="1800" dirty="0">
                <a:latin typeface="Calibri" pitchFamily="34" charset="0"/>
              </a:rPr>
              <a:t>These LSAs do not include topology information about the other areas.</a:t>
            </a:r>
          </a:p>
        </p:txBody>
      </p:sp>
      <p:sp>
        <p:nvSpPr>
          <p:cNvPr id="8" name="Title 1"/>
          <p:cNvSpPr txBox="1">
            <a:spLocks/>
          </p:cNvSpPr>
          <p:nvPr/>
        </p:nvSpPr>
        <p:spPr>
          <a:xfrm>
            <a:off x="317500" y="1066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How Areas Reduce SPF Calculation Time</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92894" y="9906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How Areas Reduce SPF Calculation Time</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44034" name="Picture 2"/>
          <p:cNvPicPr>
            <a:picLocks noChangeAspect="1" noChangeArrowheads="1"/>
          </p:cNvPicPr>
          <p:nvPr/>
        </p:nvPicPr>
        <p:blipFill>
          <a:blip r:embed="rId2" cstate="print"/>
          <a:srcRect/>
          <a:stretch>
            <a:fillRect/>
          </a:stretch>
        </p:blipFill>
        <p:spPr bwMode="auto">
          <a:xfrm>
            <a:off x="1600200" y="2743200"/>
            <a:ext cx="5614988" cy="3524161"/>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85503" y="1721802"/>
            <a:ext cx="8229600" cy="4906963"/>
          </a:xfrm>
        </p:spPr>
        <p:txBody>
          <a:bodyPr/>
          <a:lstStyle/>
          <a:p>
            <a:r>
              <a:rPr lang="en-US" sz="1800" dirty="0"/>
              <a:t>The smaller per-area LSDB requires less memory.</a:t>
            </a:r>
          </a:p>
          <a:p>
            <a:endParaRPr lang="en-US" sz="1800" dirty="0"/>
          </a:p>
          <a:p>
            <a:r>
              <a:rPr lang="en-US" sz="1800" dirty="0"/>
              <a:t>Routers require fewer CPU cycles to process the smaller per-area LSDB with the SPF algorithm, reducing CPU overhead and improving convergence time.</a:t>
            </a:r>
          </a:p>
          <a:p>
            <a:endParaRPr lang="en-US" sz="1800" dirty="0"/>
          </a:p>
          <a:p>
            <a:r>
              <a:rPr lang="en-US" sz="1800" dirty="0"/>
              <a:t>Changes in the network (for example, links failing and recovering) require SPF calculations only on routers connected to the area where the link changed state, reducing the number of routers that must rerun SPF.</a:t>
            </a:r>
          </a:p>
          <a:p>
            <a:endParaRPr lang="en-US" sz="1800" dirty="0"/>
          </a:p>
          <a:p>
            <a:r>
              <a:rPr lang="en-US" sz="1800" dirty="0"/>
              <a:t>Less information must be advertised between areas, reducing the bandwidth required to send LSAs.</a:t>
            </a:r>
          </a:p>
        </p:txBody>
      </p:sp>
      <p:sp>
        <p:nvSpPr>
          <p:cNvPr id="8" name="Title 1"/>
          <p:cNvSpPr txBox="1">
            <a:spLocks/>
          </p:cNvSpPr>
          <p:nvPr/>
        </p:nvSpPr>
        <p:spPr>
          <a:xfrm>
            <a:off x="-228600" y="7620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OSPF Area Design Advantages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B310-9ACD-46C8-B579-2E7967654FD8}"/>
              </a:ext>
            </a:extLst>
          </p:cNvPr>
          <p:cNvSpPr>
            <a:spLocks noGrp="1"/>
          </p:cNvSpPr>
          <p:nvPr>
            <p:ph type="title"/>
          </p:nvPr>
        </p:nvSpPr>
        <p:spPr/>
        <p:txBody>
          <a:bodyPr>
            <a:normAutofit fontScale="90000"/>
          </a:bodyPr>
          <a:lstStyle/>
          <a:p>
            <a:r>
              <a:rPr lang="en-US" dirty="0"/>
              <a:t>Enterprise Network with Seven IPv4 Subnets</a:t>
            </a:r>
          </a:p>
        </p:txBody>
      </p:sp>
      <p:pic>
        <p:nvPicPr>
          <p:cNvPr id="5" name="Content Placeholder 4">
            <a:extLst>
              <a:ext uri="{FF2B5EF4-FFF2-40B4-BE49-F238E27FC236}">
                <a16:creationId xmlns:a16="http://schemas.microsoft.com/office/drawing/2014/main" id="{69CA8133-F264-4361-A064-FC661E478F17}"/>
              </a:ext>
            </a:extLst>
          </p:cNvPr>
          <p:cNvPicPr>
            <a:picLocks noGrp="1" noChangeAspect="1"/>
          </p:cNvPicPr>
          <p:nvPr>
            <p:ph idx="1"/>
          </p:nvPr>
        </p:nvPicPr>
        <p:blipFill>
          <a:blip r:embed="rId2"/>
          <a:stretch>
            <a:fillRect/>
          </a:stretch>
        </p:blipFill>
        <p:spPr>
          <a:xfrm>
            <a:off x="1027913" y="2362200"/>
            <a:ext cx="7663436" cy="3859444"/>
          </a:xfrm>
          <a:prstGeom prst="rect">
            <a:avLst/>
          </a:prstGeom>
        </p:spPr>
      </p:pic>
    </p:spTree>
    <p:extLst>
      <p:ext uri="{BB962C8B-B14F-4D97-AF65-F5344CB8AC3E}">
        <p14:creationId xmlns:p14="http://schemas.microsoft.com/office/powerpoint/2010/main" val="14946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752600"/>
            <a:ext cx="8229600" cy="4602163"/>
          </a:xfrm>
        </p:spPr>
        <p:txBody>
          <a:bodyPr/>
          <a:lstStyle/>
          <a:p>
            <a:pPr>
              <a:buFont typeface="+mj-lt"/>
              <a:buAutoNum type="arabicPeriod"/>
            </a:pPr>
            <a:r>
              <a:rPr lang="en-US" sz="1800" dirty="0"/>
              <a:t>Learn routing information about IP subnets from neighboring routers.</a:t>
            </a:r>
          </a:p>
          <a:p>
            <a:pPr>
              <a:buFont typeface="+mj-lt"/>
              <a:buAutoNum type="arabicPeriod"/>
            </a:pPr>
            <a:endParaRPr lang="en-US" sz="1800" dirty="0"/>
          </a:p>
          <a:p>
            <a:pPr>
              <a:buFont typeface="+mj-lt"/>
              <a:buAutoNum type="arabicPeriod"/>
            </a:pPr>
            <a:r>
              <a:rPr lang="en-US" sz="1800" dirty="0"/>
              <a:t>Advertise routing information about IP subnets to neighboring routers.</a:t>
            </a:r>
          </a:p>
          <a:p>
            <a:pPr>
              <a:buFont typeface="+mj-lt"/>
              <a:buAutoNum type="arabicPeriod"/>
            </a:pPr>
            <a:endParaRPr lang="en-US" sz="1800" dirty="0"/>
          </a:p>
          <a:p>
            <a:pPr>
              <a:buFont typeface="+mj-lt"/>
              <a:buAutoNum type="arabicPeriod"/>
            </a:pPr>
            <a:r>
              <a:rPr lang="en-US" sz="1800" dirty="0"/>
              <a:t>If more than one possible route exists to reach one subnet, pick the best route based on a metric.</a:t>
            </a:r>
          </a:p>
          <a:p>
            <a:pPr>
              <a:buFont typeface="+mj-lt"/>
              <a:buAutoNum type="arabicPeriod"/>
            </a:pPr>
            <a:endParaRPr lang="en-US" sz="1800" dirty="0"/>
          </a:p>
          <a:p>
            <a:pPr>
              <a:buFont typeface="+mj-lt"/>
              <a:buAutoNum type="arabicPeriod"/>
            </a:pPr>
            <a:r>
              <a:rPr lang="en-US" sz="1800" dirty="0"/>
              <a:t>If the network topology changes—for example, a link fails—react by advertising that some routes have failed and pick a new currently best route. (This process is called convergence.)</a:t>
            </a:r>
          </a:p>
        </p:txBody>
      </p:sp>
      <p:sp>
        <p:nvSpPr>
          <p:cNvPr id="8" name="Title 1"/>
          <p:cNvSpPr txBox="1">
            <a:spLocks/>
          </p:cNvSpPr>
          <p:nvPr/>
        </p:nvSpPr>
        <p:spPr>
          <a:xfrm>
            <a:off x="762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Routing Protocol Functions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5BC-F9CF-4B85-8699-F63C6512A857}"/>
              </a:ext>
            </a:extLst>
          </p:cNvPr>
          <p:cNvSpPr>
            <a:spLocks noGrp="1"/>
          </p:cNvSpPr>
          <p:nvPr>
            <p:ph type="title"/>
          </p:nvPr>
        </p:nvSpPr>
        <p:spPr/>
        <p:txBody>
          <a:bodyPr>
            <a:normAutofit fontScale="90000"/>
          </a:bodyPr>
          <a:lstStyle/>
          <a:p>
            <a:r>
              <a:rPr lang="en-US" dirty="0"/>
              <a:t>Type 1 LSAs, Assuming a Single-Area Design</a:t>
            </a:r>
          </a:p>
        </p:txBody>
      </p:sp>
      <p:pic>
        <p:nvPicPr>
          <p:cNvPr id="4" name="Content Placeholder 3">
            <a:extLst>
              <a:ext uri="{FF2B5EF4-FFF2-40B4-BE49-F238E27FC236}">
                <a16:creationId xmlns:a16="http://schemas.microsoft.com/office/drawing/2014/main" id="{94F1F781-1A9A-4F36-9361-74D4DE90BC35}"/>
              </a:ext>
            </a:extLst>
          </p:cNvPr>
          <p:cNvPicPr>
            <a:picLocks noGrp="1" noChangeAspect="1"/>
          </p:cNvPicPr>
          <p:nvPr>
            <p:ph idx="1"/>
          </p:nvPr>
        </p:nvPicPr>
        <p:blipFill>
          <a:blip r:embed="rId2"/>
          <a:stretch>
            <a:fillRect/>
          </a:stretch>
        </p:blipFill>
        <p:spPr>
          <a:xfrm>
            <a:off x="1752206" y="2820766"/>
            <a:ext cx="5639587" cy="3181794"/>
          </a:xfrm>
          <a:prstGeom prst="rect">
            <a:avLst/>
          </a:prstGeom>
        </p:spPr>
      </p:pic>
    </p:spTree>
    <p:extLst>
      <p:ext uri="{BB962C8B-B14F-4D97-AF65-F5344CB8AC3E}">
        <p14:creationId xmlns:p14="http://schemas.microsoft.com/office/powerpoint/2010/main" val="2477557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F676-B775-4949-B690-8AB6199256B1}"/>
              </a:ext>
            </a:extLst>
          </p:cNvPr>
          <p:cNvSpPr>
            <a:spLocks noGrp="1"/>
          </p:cNvSpPr>
          <p:nvPr>
            <p:ph type="title"/>
          </p:nvPr>
        </p:nvSpPr>
        <p:spPr/>
        <p:txBody>
          <a:bodyPr>
            <a:normAutofit fontScale="90000"/>
          </a:bodyPr>
          <a:lstStyle/>
          <a:p>
            <a:r>
              <a:rPr lang="en-US" dirty="0"/>
              <a:t>Type 1 and Type 2 LSAs in Area 0, Assuming a Single-Area Design</a:t>
            </a:r>
            <a:br>
              <a:rPr lang="en-US" dirty="0"/>
            </a:br>
            <a:endParaRPr lang="en-US" dirty="0"/>
          </a:p>
        </p:txBody>
      </p:sp>
      <p:pic>
        <p:nvPicPr>
          <p:cNvPr id="4" name="Content Placeholder 3">
            <a:extLst>
              <a:ext uri="{FF2B5EF4-FFF2-40B4-BE49-F238E27FC236}">
                <a16:creationId xmlns:a16="http://schemas.microsoft.com/office/drawing/2014/main" id="{66892EED-53AA-42C2-AE22-4BC27E6E376C}"/>
              </a:ext>
            </a:extLst>
          </p:cNvPr>
          <p:cNvPicPr>
            <a:picLocks noGrp="1" noChangeAspect="1"/>
          </p:cNvPicPr>
          <p:nvPr>
            <p:ph idx="1"/>
          </p:nvPr>
        </p:nvPicPr>
        <p:blipFill>
          <a:blip r:embed="rId2"/>
          <a:stretch>
            <a:fillRect/>
          </a:stretch>
        </p:blipFill>
        <p:spPr>
          <a:xfrm>
            <a:off x="1323521" y="2792187"/>
            <a:ext cx="6496957" cy="3238952"/>
          </a:xfrm>
          <a:prstGeom prst="rect">
            <a:avLst/>
          </a:prstGeom>
        </p:spPr>
      </p:pic>
    </p:spTree>
    <p:extLst>
      <p:ext uri="{BB962C8B-B14F-4D97-AF65-F5344CB8AC3E}">
        <p14:creationId xmlns:p14="http://schemas.microsoft.com/office/powerpoint/2010/main" val="393995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4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Routing Protocol Functions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0722" name="Picture 2"/>
          <p:cNvPicPr>
            <a:picLocks noChangeAspect="1" noChangeArrowheads="1"/>
          </p:cNvPicPr>
          <p:nvPr/>
        </p:nvPicPr>
        <p:blipFill>
          <a:blip r:embed="rId2" cstate="print"/>
          <a:srcRect/>
          <a:stretch>
            <a:fillRect/>
          </a:stretch>
        </p:blipFill>
        <p:spPr bwMode="auto">
          <a:xfrm>
            <a:off x="1752600" y="2209800"/>
            <a:ext cx="5362575" cy="33718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04800" y="2133600"/>
            <a:ext cx="8229600" cy="4602163"/>
          </a:xfrm>
        </p:spPr>
        <p:txBody>
          <a:bodyPr/>
          <a:lstStyle/>
          <a:p>
            <a:r>
              <a:rPr lang="en-US" sz="1800" dirty="0"/>
              <a:t>There are two major categories of IP routing protocols:</a:t>
            </a:r>
          </a:p>
          <a:p>
            <a:endParaRPr lang="en-US" sz="1800" dirty="0"/>
          </a:p>
          <a:p>
            <a:pPr lvl="1"/>
            <a:r>
              <a:rPr lang="en-US" sz="1400" dirty="0"/>
              <a:t>IGP: A routing protocol that was designed and intended for use inside a single autonomous system (AS)</a:t>
            </a:r>
          </a:p>
          <a:p>
            <a:pPr lvl="1"/>
            <a:endParaRPr lang="en-US" sz="1400" dirty="0"/>
          </a:p>
          <a:p>
            <a:pPr lvl="1"/>
            <a:r>
              <a:rPr lang="en-US" sz="1400" dirty="0"/>
              <a:t>EGP: A routing protocol that was designed and intended for use between different autonomous systems</a:t>
            </a:r>
          </a:p>
          <a:p>
            <a:endParaRPr lang="en-US" sz="1800" dirty="0"/>
          </a:p>
          <a:p>
            <a:r>
              <a:rPr lang="en-US" sz="1800" dirty="0"/>
              <a:t>An Autonomous System (AS) is a network under the administrative control of a single organization.</a:t>
            </a:r>
          </a:p>
          <a:p>
            <a:endParaRPr lang="en-US" sz="1800" dirty="0"/>
          </a:p>
          <a:p>
            <a:r>
              <a:rPr lang="en-US" sz="1800" dirty="0"/>
              <a:t>Some routing protocols work best inside a single AS by design, these are called IGPs</a:t>
            </a:r>
          </a:p>
          <a:p>
            <a:endParaRPr lang="en-US" sz="1800" dirty="0"/>
          </a:p>
          <a:p>
            <a:r>
              <a:rPr lang="en-US" sz="1800" dirty="0"/>
              <a:t>Other routing protocols work best between ASs by design, these are called EGPs</a:t>
            </a:r>
          </a:p>
        </p:txBody>
      </p:sp>
      <p:sp>
        <p:nvSpPr>
          <p:cNvPr id="8" name="Title 1"/>
          <p:cNvSpPr txBox="1">
            <a:spLocks/>
          </p:cNvSpPr>
          <p:nvPr/>
        </p:nvSpPr>
        <p:spPr>
          <a:xfrm>
            <a:off x="457200" y="7620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Interior and Exterior Routing Protocols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04800" y="762000"/>
            <a:ext cx="8229600" cy="715962"/>
          </a:xfrm>
          <a:prstGeom prst="rect">
            <a:avLst/>
          </a:prstGeom>
        </p:spPr>
        <p:txBody>
          <a:bodyPr/>
          <a:lstStyle/>
          <a:p>
            <a:pPr lvl="0" algn="ctr" fontAlgn="base">
              <a:spcBef>
                <a:spcPct val="0"/>
              </a:spcBef>
              <a:spcAft>
                <a:spcPct val="0"/>
              </a:spcAft>
              <a:defRPr/>
            </a:pPr>
            <a:r>
              <a:rPr lang="en-US" sz="4000" b="1" kern="0" dirty="0">
                <a:solidFill>
                  <a:schemeClr val="tx2"/>
                </a:solidFill>
                <a:latin typeface="Calibri" pitchFamily="34" charset="0"/>
                <a:ea typeface="+mj-ea"/>
                <a:cs typeface="+mj-cs"/>
              </a:rPr>
              <a:t>Comparing Locations for Using IGPs and EGPs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31746" name="Picture 2"/>
          <p:cNvPicPr>
            <a:picLocks noChangeAspect="1" noChangeArrowheads="1"/>
          </p:cNvPicPr>
          <p:nvPr/>
        </p:nvPicPr>
        <p:blipFill>
          <a:blip r:embed="rId2" cstate="print"/>
          <a:srcRect/>
          <a:stretch>
            <a:fillRect/>
          </a:stretch>
        </p:blipFill>
        <p:spPr bwMode="auto">
          <a:xfrm>
            <a:off x="1885950" y="2667000"/>
            <a:ext cx="5372100" cy="3105150"/>
          </a:xfrm>
          <a:prstGeom prst="rect">
            <a:avLst/>
          </a:prstGeom>
          <a:noFill/>
          <a:ln w="9525">
            <a:noFill/>
            <a:miter lim="800000"/>
            <a:headEnd/>
            <a:tailEnd/>
          </a:ln>
        </p:spPr>
      </p:pic>
    </p:spTree>
    <p:extLst>
      <p:ext uri="{BB962C8B-B14F-4D97-AF65-F5344CB8AC3E}">
        <p14:creationId xmlns:p14="http://schemas.microsoft.com/office/powerpoint/2010/main" val="366894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752600"/>
            <a:ext cx="8229600" cy="4602163"/>
          </a:xfrm>
        </p:spPr>
        <p:txBody>
          <a:bodyPr/>
          <a:lstStyle/>
          <a:p>
            <a:r>
              <a:rPr lang="en-US" sz="1800" dirty="0"/>
              <a:t>There are three main branches of routing protocol algorithms:</a:t>
            </a:r>
          </a:p>
          <a:p>
            <a:endParaRPr lang="en-US" sz="1800" dirty="0"/>
          </a:p>
          <a:p>
            <a:pPr lvl="1"/>
            <a:r>
              <a:rPr lang="en-US" sz="1400" dirty="0"/>
              <a:t>Distance vector (sometimes called Bellman-Ford after its creators)</a:t>
            </a:r>
          </a:p>
          <a:p>
            <a:pPr lvl="1"/>
            <a:endParaRPr lang="en-US" sz="1400" dirty="0"/>
          </a:p>
          <a:p>
            <a:pPr lvl="1"/>
            <a:r>
              <a:rPr lang="en-US" sz="1400" dirty="0"/>
              <a:t>Advanced distance vector (sometimes called “balanced hybrid”)</a:t>
            </a:r>
          </a:p>
          <a:p>
            <a:pPr lvl="1"/>
            <a:endParaRPr lang="en-US" sz="1400" dirty="0"/>
          </a:p>
          <a:p>
            <a:pPr lvl="1"/>
            <a:r>
              <a:rPr lang="en-US" sz="1400" dirty="0"/>
              <a:t>Link-state</a:t>
            </a:r>
          </a:p>
          <a:p>
            <a:endParaRPr lang="en-US" sz="1800" dirty="0"/>
          </a:p>
          <a:p>
            <a:r>
              <a:rPr lang="en-US" sz="1800" dirty="0"/>
              <a:t>Distance vector protocols were invented first (RIP and IGRP).</a:t>
            </a:r>
          </a:p>
          <a:p>
            <a:endParaRPr lang="en-US" sz="1800" dirty="0"/>
          </a:p>
          <a:p>
            <a:r>
              <a:rPr lang="en-US" sz="1800" dirty="0"/>
              <a:t>Link state protocols (OSPF and IS-IS) and advanced distance vector protocols (EIGRP) came later.</a:t>
            </a:r>
          </a:p>
          <a:p>
            <a:endParaRPr lang="en-US" sz="1800" dirty="0">
              <a:latin typeface="Calibri" pitchFamily="34" charset="0"/>
            </a:endParaRPr>
          </a:p>
          <a:p>
            <a:endParaRPr lang="en-US" sz="1800" dirty="0">
              <a:latin typeface="Calibri" pitchFamily="34" charset="0"/>
            </a:endParaRPr>
          </a:p>
        </p:txBody>
      </p:sp>
      <p:sp>
        <p:nvSpPr>
          <p:cNvPr id="8" name="Title 1"/>
          <p:cNvSpPr txBox="1">
            <a:spLocks/>
          </p:cNvSpPr>
          <p:nvPr/>
        </p:nvSpPr>
        <p:spPr>
          <a:xfrm>
            <a:off x="457200" y="6858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IGP Routing Protocol Algorithms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extLst>
      <p:ext uri="{BB962C8B-B14F-4D97-AF65-F5344CB8AC3E}">
        <p14:creationId xmlns:p14="http://schemas.microsoft.com/office/powerpoint/2010/main" val="366894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874839"/>
            <a:ext cx="8229600" cy="990600"/>
          </a:xfrm>
        </p:spPr>
        <p:txBody>
          <a:bodyPr/>
          <a:lstStyle/>
          <a:p>
            <a:r>
              <a:rPr lang="en-US" sz="1800" dirty="0"/>
              <a:t>Routing protocols choose the best route to reach a subnet by choosing the route with the lowest metric.</a:t>
            </a:r>
            <a:endParaRPr lang="en-US" sz="1400" dirty="0"/>
          </a:p>
          <a:p>
            <a:pPr lvl="1"/>
            <a:endParaRPr lang="en-US" sz="1400" dirty="0">
              <a:latin typeface="Calibri" pitchFamily="34" charset="0"/>
            </a:endParaRPr>
          </a:p>
          <a:p>
            <a:endParaRPr lang="en-US" sz="1800" dirty="0">
              <a:latin typeface="Calibri" pitchFamily="34" charset="0"/>
            </a:endParaRPr>
          </a:p>
          <a:p>
            <a:endParaRPr lang="en-US" sz="1800" dirty="0">
              <a:latin typeface="Calibri" pitchFamily="34" charset="0"/>
            </a:endParaRPr>
          </a:p>
        </p:txBody>
      </p:sp>
      <p:sp>
        <p:nvSpPr>
          <p:cNvPr id="8" name="Title 1"/>
          <p:cNvSpPr txBox="1">
            <a:spLocks/>
          </p:cNvSpPr>
          <p:nvPr/>
        </p:nvSpPr>
        <p:spPr>
          <a:xfrm>
            <a:off x="457200" y="61468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000" b="1" kern="0" dirty="0">
                <a:solidFill>
                  <a:schemeClr val="tx2"/>
                </a:solidFill>
                <a:latin typeface="Calibri" pitchFamily="34" charset="0"/>
                <a:ea typeface="+mj-ea"/>
                <a:cs typeface="+mj-cs"/>
              </a:rPr>
              <a:t>IGP Routing Protocol Metrics</a:t>
            </a:r>
            <a:endParaRPr kumimoji="0" lang="en-US" sz="4000" b="1" i="0" u="none" strike="noStrike" kern="0" cap="none" spc="0" normalizeH="0" baseline="0" noProof="0" dirty="0">
              <a:ln>
                <a:noFill/>
              </a:ln>
              <a:solidFill>
                <a:schemeClr val="tx2"/>
              </a:solidFill>
              <a:effectLst/>
              <a:uLnTx/>
              <a:uFillTx/>
              <a:latin typeface="Calibri" pitchFamily="34" charset="0"/>
              <a:ea typeface="+mj-ea"/>
              <a:cs typeface="+mj-cs"/>
            </a:endParaRPr>
          </a:p>
        </p:txBody>
      </p:sp>
      <p:pic>
        <p:nvPicPr>
          <p:cNvPr id="2" name="Picture 1">
            <a:extLst>
              <a:ext uri="{FF2B5EF4-FFF2-40B4-BE49-F238E27FC236}">
                <a16:creationId xmlns:a16="http://schemas.microsoft.com/office/drawing/2014/main" id="{53823ACE-8BCC-43A4-9A40-78882BFA966F}"/>
              </a:ext>
            </a:extLst>
          </p:cNvPr>
          <p:cNvPicPr>
            <a:picLocks noChangeAspect="1"/>
          </p:cNvPicPr>
          <p:nvPr/>
        </p:nvPicPr>
        <p:blipFill>
          <a:blip r:embed="rId2"/>
          <a:stretch>
            <a:fillRect/>
          </a:stretch>
        </p:blipFill>
        <p:spPr>
          <a:xfrm>
            <a:off x="306873" y="2865439"/>
            <a:ext cx="8837127" cy="2333614"/>
          </a:xfrm>
          <a:prstGeom prst="rect">
            <a:avLst/>
          </a:prstGeom>
        </p:spPr>
      </p:pic>
    </p:spTree>
    <p:extLst>
      <p:ext uri="{BB962C8B-B14F-4D97-AF65-F5344CB8AC3E}">
        <p14:creationId xmlns:p14="http://schemas.microsoft.com/office/powerpoint/2010/main" val="3668942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eme1" id="{E5DE66E2-C4B0-40C7-B8D7-3DB9DFFB54F8}" vid="{EDFF7989-B1A4-49CE-946B-77635BD691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5079</TotalTime>
  <Words>2344</Words>
  <Application>Microsoft Office PowerPoint</Application>
  <PresentationFormat>On-screen Show (4:3)</PresentationFormat>
  <Paragraphs>318</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Georgia</vt:lpstr>
      <vt:lpstr>Trebuchet MS</vt:lpstr>
      <vt:lpstr>Wingdings 2</vt:lpstr>
      <vt:lpstr>Theme1</vt:lpstr>
      <vt:lpstr>CCNA 200-301 Volume I</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Network with Seven IPv4 Subnets</vt:lpstr>
      <vt:lpstr>Type 1 LSAs, Assuming a Single-Area Design</vt:lpstr>
      <vt:lpstr>Type 1 and Type 2 LSAs in Area 0, Assuming a Single-Area Design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White</dc:creator>
  <cp:lastModifiedBy>Jennifer Frew</cp:lastModifiedBy>
  <cp:revision>466</cp:revision>
  <dcterms:created xsi:type="dcterms:W3CDTF">2012-02-25T16:36:08Z</dcterms:created>
  <dcterms:modified xsi:type="dcterms:W3CDTF">2019-10-04T19:47:14Z</dcterms:modified>
</cp:coreProperties>
</file>