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97" r:id="rId4"/>
    <p:sldId id="298" r:id="rId5"/>
    <p:sldId id="336" r:id="rId6"/>
    <p:sldId id="337" r:id="rId7"/>
    <p:sldId id="300" r:id="rId8"/>
    <p:sldId id="301" r:id="rId9"/>
    <p:sldId id="302" r:id="rId10"/>
    <p:sldId id="303" r:id="rId11"/>
    <p:sldId id="338" r:id="rId12"/>
    <p:sldId id="304" r:id="rId13"/>
    <p:sldId id="305" r:id="rId14"/>
    <p:sldId id="306" r:id="rId15"/>
    <p:sldId id="339" r:id="rId16"/>
    <p:sldId id="340" r:id="rId17"/>
    <p:sldId id="307" r:id="rId18"/>
    <p:sldId id="308" r:id="rId19"/>
    <p:sldId id="341" r:id="rId20"/>
    <p:sldId id="342" r:id="rId21"/>
    <p:sldId id="343" r:id="rId22"/>
    <p:sldId id="309" r:id="rId23"/>
    <p:sldId id="310" r:id="rId24"/>
    <p:sldId id="311" r:id="rId25"/>
    <p:sldId id="323" r:id="rId26"/>
    <p:sldId id="324" r:id="rId27"/>
    <p:sldId id="325" r:id="rId28"/>
    <p:sldId id="326" r:id="rId29"/>
    <p:sldId id="327" r:id="rId30"/>
    <p:sldId id="329" r:id="rId31"/>
    <p:sldId id="328" r:id="rId32"/>
    <p:sldId id="33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Frew" initials="JF" lastIdx="1" clrIdx="0">
    <p:extLst>
      <p:ext uri="{19B8F6BF-5375-455C-9EA6-DF929625EA0E}">
        <p15:presenceInfo xmlns:p15="http://schemas.microsoft.com/office/powerpoint/2012/main" userId="0f9c5b929d947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4829" autoAdjust="0"/>
  </p:normalViewPr>
  <p:slideViewPr>
    <p:cSldViewPr>
      <p:cViewPr>
        <p:scale>
          <a:sx n="66" d="100"/>
          <a:sy n="66" d="100"/>
        </p:scale>
        <p:origin x="1291" y="3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C90D0-67E9-4F64-9234-AE5CC3E58CA0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57360-853A-4C07-9725-90698485E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7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57360-853A-4C07-9725-90698485EC2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6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4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A17D9E7-6722-41D2-9C2B-6686F1DA4B77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22FAC6F-054A-4016-88FB-76F5E8065C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90600"/>
            <a:ext cx="7772400" cy="2743199"/>
          </a:xfrm>
        </p:spPr>
        <p:txBody>
          <a:bodyPr>
            <a:normAutofit/>
          </a:bodyPr>
          <a:lstStyle/>
          <a:p>
            <a:r>
              <a:rPr lang="en-US" b="1" dirty="0"/>
              <a:t>CCNA 200-301, Volume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43400"/>
            <a:ext cx="7086600" cy="129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Chapter 20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Implementing OSPF</a:t>
            </a:r>
          </a:p>
        </p:txBody>
      </p:sp>
    </p:spTree>
    <p:extLst>
      <p:ext uri="{BB962C8B-B14F-4D97-AF65-F5344CB8AC3E}">
        <p14:creationId xmlns:p14="http://schemas.microsoft.com/office/powerpoint/2010/main" val="134848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096963"/>
          </a:xfrm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2600" y="1097757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Matching with the OSPF network Command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048" y="3200400"/>
            <a:ext cx="8029903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4D24-D444-4EFF-A060-24B816F4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OSPF Verification Commands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4F9035-8380-445F-A6DF-E4E9A13C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495" y="2349212"/>
            <a:ext cx="633500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5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382963"/>
          </a:xfrm>
        </p:spPr>
        <p:txBody>
          <a:bodyPr/>
          <a:lstStyle/>
          <a:p>
            <a:r>
              <a:rPr lang="en-US" sz="1800" dirty="0"/>
              <a:t>Interface: This is the local router’s interface connected to the neighbor. For example, the first neighbor in the list is reachable through R3’s S0/0/0 interface.</a:t>
            </a:r>
          </a:p>
          <a:p>
            <a:endParaRPr lang="en-US" sz="1800" dirty="0"/>
          </a:p>
          <a:p>
            <a:r>
              <a:rPr lang="en-US" sz="1800" dirty="0"/>
              <a:t>Address: This is the neighbor’s IP address on that link. Again, for this first neighbor, the neighbor, which is R1, uses IP address 10.1.13.1.</a:t>
            </a:r>
          </a:p>
          <a:p>
            <a:endParaRPr lang="en-US" sz="1800" dirty="0"/>
          </a:p>
          <a:p>
            <a:r>
              <a:rPr lang="en-US" sz="1800" dirty="0"/>
              <a:t>State: While many possible states exist, for the details discussed in this chapter, FULL is the correct and fully working state in this case.</a:t>
            </a:r>
          </a:p>
          <a:p>
            <a:endParaRPr lang="en-US" sz="1800" dirty="0"/>
          </a:p>
          <a:p>
            <a:r>
              <a:rPr lang="en-US" sz="1800" dirty="0"/>
              <a:t>Neighbor ID: This is the router ID of the neighbor.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655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Verifying OSPFv2 Single Area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590675"/>
            <a:ext cx="5543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782763"/>
          </a:xfrm>
        </p:spPr>
        <p:txBody>
          <a:bodyPr/>
          <a:lstStyle/>
          <a:p>
            <a:r>
              <a:rPr lang="en-US" sz="1800" dirty="0"/>
              <a:t>When OSPF is working correctly in the internetwork with a single-area design, all of the routers will have the same LSDB contents.</a:t>
            </a:r>
          </a:p>
          <a:p>
            <a:endParaRPr lang="en-US" sz="1800" dirty="0"/>
          </a:p>
          <a:p>
            <a:r>
              <a:rPr lang="en-US" sz="1800" dirty="0"/>
              <a:t>For the purposes of the CCNA knowledge of the specifics about the output of this command are not required.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2600" y="503237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Verifying OSPFv2 Single Area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295400"/>
            <a:ext cx="54959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533400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 IPv4 Routes Added by OSPF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65A05-B6BE-4936-B3B2-6FC80D12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39262"/>
            <a:ext cx="7468642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E9C0-E70A-4AF1-BB33-9869260B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Router R3 Configuration and the</a:t>
            </a:r>
            <a:r>
              <a:rPr lang="en-US" i="1" dirty="0"/>
              <a:t> show ip protocols </a:t>
            </a:r>
            <a:r>
              <a:rPr lang="en-US" dirty="0"/>
              <a:t>Command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9333A-4227-45A3-9A70-12186F9A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610" y="2249488"/>
            <a:ext cx="5516779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6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699-31DA-4E62-9209-9591840D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show ip ospf interface brief </a:t>
            </a:r>
            <a:r>
              <a:rPr lang="en-US" dirty="0"/>
              <a:t>Command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90095-207D-4B3A-9B20-B2F095AC1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275071"/>
            <a:ext cx="7890925" cy="18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1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r>
              <a:rPr lang="en-US" sz="1800" dirty="0"/>
              <a:t>OSPF speaking routers must have a router-ID (RID) for proper operation.</a:t>
            </a:r>
          </a:p>
          <a:p>
            <a:endParaRPr lang="en-US" sz="1800" dirty="0"/>
          </a:p>
          <a:p>
            <a:r>
              <a:rPr lang="en-US" sz="1800" dirty="0"/>
              <a:t>By default, routers will choose an interface IP address to use as the RID.</a:t>
            </a:r>
          </a:p>
          <a:p>
            <a:endParaRPr lang="en-US" sz="1800" dirty="0"/>
          </a:p>
          <a:p>
            <a:r>
              <a:rPr lang="en-US" sz="1800" dirty="0"/>
              <a:t>Typically, engineers prefer to choose each router’s RID.</a:t>
            </a:r>
          </a:p>
          <a:p>
            <a:endParaRPr lang="en-US" sz="1800" dirty="0"/>
          </a:p>
          <a:p>
            <a:r>
              <a:rPr lang="en-US" sz="1800" dirty="0"/>
              <a:t>A Cisco router uses the following process when the router reloads and brings up the OSPF process to find the RID:</a:t>
            </a:r>
          </a:p>
          <a:p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the </a:t>
            </a:r>
            <a:r>
              <a:rPr lang="en-US" sz="1400" b="1" dirty="0"/>
              <a:t>router-id </a:t>
            </a:r>
            <a:r>
              <a:rPr lang="en-US" sz="1400" b="1" i="1" dirty="0"/>
              <a:t>rid</a:t>
            </a:r>
            <a:r>
              <a:rPr lang="en-US" sz="1400" b="1" dirty="0"/>
              <a:t> </a:t>
            </a:r>
            <a:r>
              <a:rPr lang="en-US" sz="1400" dirty="0"/>
              <a:t>OSPF subcommand is configured, this value is used as the RID.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any loopback interfaces have an IP address configured, and the interface has an interface status of up, the router picks the highest numeric IP address among these loopback interfaces.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The router picks the highest numeric IP address from all other interfaces whose interface status code (first status code) is up. (In other words, an interface in up/down state will be included by OSPF when choosing its router ID.)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921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Configuring the OSPF Router ID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23094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OSPF Router ID Configuration Examples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81200"/>
            <a:ext cx="5486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648200"/>
            <a:ext cx="5486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DED0-B95C-4C78-8C7B-4084FBAA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50651"/>
            <a:ext cx="8229600" cy="1066800"/>
          </a:xfrm>
        </p:spPr>
        <p:txBody>
          <a:bodyPr/>
          <a:lstStyle/>
          <a:p>
            <a:r>
              <a:rPr lang="en-US" dirty="0"/>
              <a:t>Implementing Multiarea OSPF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DE97DD-F1D0-4936-8114-E74B33F61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17451"/>
            <a:ext cx="6324600" cy="2971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5D27B-F126-4F37-BE58-616DAAD7F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" y="4789077"/>
            <a:ext cx="864038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6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Implementing Single-Area OSPFv2</a:t>
            </a:r>
          </a:p>
          <a:p>
            <a:endParaRPr lang="en-US" sz="1800" dirty="0"/>
          </a:p>
          <a:p>
            <a:r>
              <a:rPr lang="en-US" sz="1800" dirty="0"/>
              <a:t>OSPFv2 Interface Configuration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/>
              <a:t>Additional OSPFv2 Features</a:t>
            </a:r>
          </a:p>
        </p:txBody>
      </p:sp>
    </p:spTree>
    <p:extLst>
      <p:ext uri="{BB962C8B-B14F-4D97-AF65-F5344CB8AC3E}">
        <p14:creationId xmlns:p14="http://schemas.microsoft.com/office/powerpoint/2010/main" val="974492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46D1-4D73-402E-AA68-47D0E202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OSPF Single-Area Configuration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416E6-F431-412A-B823-B8131072E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8"/>
          <a:stretch/>
        </p:blipFill>
        <p:spPr>
          <a:xfrm>
            <a:off x="1295400" y="1917700"/>
            <a:ext cx="5851024" cy="3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7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1264-3305-45A2-91FD-26991CA1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en-US" dirty="0"/>
              <a:t>OSPF Single-Area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276894-7AAC-47CB-9943-FFE189CE2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1524000"/>
            <a:ext cx="5257800" cy="358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5C564-E08B-4F0B-AD3C-992BBEB7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5170148"/>
            <a:ext cx="5555743" cy="14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8363"/>
          </a:xfrm>
        </p:spPr>
        <p:txBody>
          <a:bodyPr/>
          <a:lstStyle/>
          <a:p>
            <a:r>
              <a:rPr lang="en-US" sz="1800" dirty="0"/>
              <a:t>An OSPF interface configured as passive will do the following:</a:t>
            </a:r>
          </a:p>
          <a:p>
            <a:endParaRPr lang="en-US" sz="1800" dirty="0"/>
          </a:p>
          <a:p>
            <a:pPr lvl="1"/>
            <a:r>
              <a:rPr lang="en-US" sz="1400" dirty="0"/>
              <a:t>Quit sending OSPF Hellos on the interface.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Ignore received Hellos on the interface.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Do not form neighbor relationships over the interface.</a:t>
            </a:r>
          </a:p>
          <a:p>
            <a:pPr lvl="1"/>
            <a:endParaRPr lang="en-US" sz="1400" dirty="0"/>
          </a:p>
          <a:p>
            <a:r>
              <a:rPr lang="en-US" sz="1800" dirty="0"/>
              <a:t>OSPF does not form neighbor relationships over interfaces configured as passive, but does still advertise about the subnet connected to that interface.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OSPF Passive Interfaces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68563"/>
          </a:xfrm>
        </p:spPr>
        <p:txBody>
          <a:bodyPr/>
          <a:lstStyle/>
          <a:p>
            <a:r>
              <a:rPr lang="en-US" sz="1800" dirty="0"/>
              <a:t>To configure an interface as passive there are two options:</a:t>
            </a:r>
          </a:p>
          <a:p>
            <a:endParaRPr lang="en-US" sz="1800" dirty="0"/>
          </a:p>
          <a:p>
            <a:pPr lvl="1"/>
            <a:r>
              <a:rPr lang="en-US" sz="1400" dirty="0"/>
              <a:t>Adding the </a:t>
            </a:r>
            <a:r>
              <a:rPr lang="en-US" sz="1400" b="1" dirty="0"/>
              <a:t>passive-interface </a:t>
            </a:r>
            <a:r>
              <a:rPr lang="en-US" sz="1400" b="1" i="1" dirty="0"/>
              <a:t>type number</a:t>
            </a:r>
            <a:r>
              <a:rPr lang="en-US" sz="1400" dirty="0"/>
              <a:t> command under router configuration mode.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Configuring interfaces as passive by default with the </a:t>
            </a:r>
            <a:r>
              <a:rPr lang="en-US" sz="1400" b="1" dirty="0"/>
              <a:t>passive-interface default </a:t>
            </a:r>
            <a:r>
              <a:rPr lang="en-US" sz="1400" dirty="0"/>
              <a:t>command under global configuration mode and using the </a:t>
            </a:r>
            <a:r>
              <a:rPr lang="en-US" sz="1400" b="1" dirty="0"/>
              <a:t>no passive-interface </a:t>
            </a:r>
            <a:r>
              <a:rPr lang="en-US" sz="1400" b="1" i="1" dirty="0"/>
              <a:t>type number </a:t>
            </a:r>
            <a:r>
              <a:rPr lang="en-US" sz="1400" dirty="0"/>
              <a:t>command to disable passive of specific interfaces.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588963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OSPF Passive Interfaces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486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OSPF makes it interesting to figure out which interfaces are passive:</a:t>
            </a:r>
          </a:p>
          <a:p>
            <a:endParaRPr lang="en-US" sz="1800" dirty="0"/>
          </a:p>
          <a:p>
            <a:pPr lvl="1"/>
            <a:r>
              <a:rPr lang="en-US" sz="1400" dirty="0"/>
              <a:t>The </a:t>
            </a:r>
            <a:r>
              <a:rPr lang="en-US" sz="1400" b="1" dirty="0"/>
              <a:t>show ip ospf interface brief </a:t>
            </a:r>
            <a:r>
              <a:rPr lang="en-US" sz="1400" dirty="0"/>
              <a:t>command lists all interfaces on which OSPF is enabled </a:t>
            </a:r>
            <a:r>
              <a:rPr lang="en-US" sz="1400" i="1" dirty="0"/>
              <a:t>including passive interfaces.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The </a:t>
            </a:r>
            <a:r>
              <a:rPr lang="en-US" sz="1400" b="1" dirty="0"/>
              <a:t>show ip ospf interface </a:t>
            </a:r>
            <a:r>
              <a:rPr lang="en-US" sz="1400" dirty="0"/>
              <a:t>command lists a single line that mentions that the interface is passive.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5159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OSPF Passive Interfaces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4864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/>
          <a:lstStyle/>
          <a:p>
            <a:r>
              <a:rPr lang="en-US" sz="1800" dirty="0"/>
              <a:t>The most classic case for using a routing protocol to advertise a default route has to do with an enterprise’s connection to the Internet.</a:t>
            </a:r>
          </a:p>
          <a:p>
            <a:endParaRPr lang="en-US" sz="1800" dirty="0"/>
          </a:p>
          <a:p>
            <a:r>
              <a:rPr lang="en-US" sz="1800" dirty="0"/>
              <a:t>The enterprise engineer uses the following design goals:</a:t>
            </a:r>
          </a:p>
          <a:p>
            <a:endParaRPr lang="en-US" sz="1400" dirty="0"/>
          </a:p>
          <a:p>
            <a:pPr lvl="1"/>
            <a:r>
              <a:rPr lang="en-US" sz="1400" dirty="0"/>
              <a:t>All routers learn specific routes for subnets inside the company; a default route is not needed when forwarding packets to these destinations.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One router connects to the Internet, and it has a default route that points toward the Internet.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All routers should dynamically learn a default route, used for all traffic going to the Internet, so that all packets destined to locations in the Internet go to the one router connected to the Internet</a:t>
            </a:r>
            <a:r>
              <a:rPr lang="en-US" sz="1400" dirty="0">
                <a:latin typeface="Calibri" pitchFamily="34" charset="0"/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541337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</a:rPr>
              <a:t>OSPF Default Routes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697163"/>
          </a:xfrm>
        </p:spPr>
        <p:txBody>
          <a:bodyPr/>
          <a:lstStyle/>
          <a:p>
            <a:r>
              <a:rPr lang="en-US" sz="1800" dirty="0">
                <a:latin typeface="Calibri" pitchFamily="34" charset="0"/>
              </a:rPr>
              <a:t>R1 has a static default route with a next-hop address of the ISP router.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R1 uses the OSPF </a:t>
            </a:r>
            <a:r>
              <a:rPr lang="en-US" sz="1800" b="1" dirty="0">
                <a:latin typeface="Calibri" pitchFamily="34" charset="0"/>
              </a:rPr>
              <a:t>default-information originate </a:t>
            </a:r>
            <a:r>
              <a:rPr lang="en-US" sz="1800" dirty="0">
                <a:latin typeface="Calibri" pitchFamily="34" charset="0"/>
              </a:rPr>
              <a:t>command to advertise a default route using OSPF to B1 and B2.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R1 needs a default route, either defined as a static default route, learned from the ISP with DHCP or learned from the ISP with a routing protocol like eBGP unless the </a:t>
            </a:r>
            <a:r>
              <a:rPr lang="en-US" sz="1800" b="1" dirty="0">
                <a:latin typeface="Calibri" pitchFamily="34" charset="0"/>
              </a:rPr>
              <a:t>always </a:t>
            </a:r>
            <a:r>
              <a:rPr lang="en-US" sz="1800" dirty="0">
                <a:latin typeface="Calibri" pitchFamily="34" charset="0"/>
              </a:rPr>
              <a:t>parameter is used.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</a:rPr>
              <a:t>OSPF Default Routes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050" y="1295400"/>
            <a:ext cx="52959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697163"/>
          </a:xfrm>
        </p:spPr>
        <p:txBody>
          <a:bodyPr/>
          <a:lstStyle/>
          <a:p>
            <a:r>
              <a:rPr lang="en-US" sz="1800" dirty="0">
                <a:latin typeface="Calibri" pitchFamily="34" charset="0"/>
              </a:rPr>
              <a:t>The branch routers then place the learned OSPF default route into their routing tables.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731838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</a:rPr>
              <a:t>OSPF Default Routes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1447800"/>
            <a:ext cx="53530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02076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Calibri" pitchFamily="34" charset="0"/>
              </a:rPr>
              <a:t>R1 uses DHCP to learn its IP address on its Gi0/3 interface from the ISP.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R1 then creates a static default route with the ISP router’s IP address of 192.0.2.1 as the next-hop address.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</a:rPr>
              <a:t>OSPF Default Routes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4959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5563"/>
          </a:xfrm>
        </p:spPr>
        <p:txBody>
          <a:bodyPr>
            <a:normAutofit/>
          </a:bodyPr>
          <a:lstStyle/>
          <a:p>
            <a:r>
              <a:rPr lang="en-US" sz="1800" dirty="0"/>
              <a:t>Cisco routers allow three different ways to change the OSPF interface cost:</a:t>
            </a:r>
          </a:p>
          <a:p>
            <a:endParaRPr lang="en-US" sz="1800" dirty="0"/>
          </a:p>
          <a:p>
            <a:pPr lvl="1"/>
            <a:r>
              <a:rPr lang="en-US" sz="1400" dirty="0"/>
              <a:t>Directly, using the interface subcommand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ospf</a:t>
            </a:r>
            <a:r>
              <a:rPr lang="en-US" sz="1400" dirty="0"/>
              <a:t> cost x.</a:t>
            </a:r>
          </a:p>
          <a:p>
            <a:pPr lvl="1"/>
            <a:r>
              <a:rPr lang="en-US" sz="1400" dirty="0"/>
              <a:t>Using the default calculation per interface, and changing the interface bandwidth setting, which changes the calculated value.</a:t>
            </a:r>
          </a:p>
          <a:p>
            <a:pPr lvl="1"/>
            <a:r>
              <a:rPr lang="en-US" sz="1400" dirty="0"/>
              <a:t>Using the default calculation per interface, and changing the OSPF reference bandwidth setting, which changes the calculated value.</a:t>
            </a:r>
          </a:p>
          <a:p>
            <a:pPr marL="411480" lvl="1" indent="0">
              <a:buNone/>
            </a:pPr>
            <a:endParaRPr lang="en-US" sz="1400" dirty="0"/>
          </a:p>
          <a:p>
            <a:r>
              <a:rPr lang="en-US" sz="1800" dirty="0"/>
              <a:t>IOS uses the Reference_bandwidth / Interface_bandwidth  formula to choose an interface’s cost.</a:t>
            </a:r>
          </a:p>
          <a:p>
            <a:r>
              <a:rPr lang="en-US" sz="1800" dirty="0"/>
              <a:t>With this formula the following sequence of logic happens:</a:t>
            </a:r>
          </a:p>
          <a:p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 higher interface bandwidth—that is, a faster bandwidth—results in a lower number in the calculation.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 lower number in the calculation gives the interface a lower cost.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An interface with a lower cost is more likely to be used by OSPF when calculating the best routes.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503238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</a:rPr>
              <a:t>OSPF Metrics (Cost)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Step 1. Use the </a:t>
            </a:r>
            <a:r>
              <a:rPr lang="en-US" sz="1800" b="1" dirty="0"/>
              <a:t>router ospf </a:t>
            </a:r>
            <a:r>
              <a:rPr lang="en-US" sz="1800" b="1" i="1" dirty="0"/>
              <a:t>process-id</a:t>
            </a:r>
            <a:r>
              <a:rPr lang="en-US" sz="1800" b="1" dirty="0"/>
              <a:t> </a:t>
            </a:r>
            <a:r>
              <a:rPr lang="en-US" sz="1800" dirty="0"/>
              <a:t>global command to enter OSPF configuration mode for a particular OSPF process.</a:t>
            </a:r>
          </a:p>
          <a:p>
            <a:endParaRPr lang="en-US" sz="1800" dirty="0"/>
          </a:p>
          <a:p>
            <a:r>
              <a:rPr lang="en-US" sz="1800" dirty="0"/>
              <a:t>Step 2. (Optional) Configure the OSPF router ID by doing the following:</a:t>
            </a:r>
          </a:p>
          <a:p>
            <a:pPr lvl="1"/>
            <a:r>
              <a:rPr lang="en-US" sz="1400" dirty="0"/>
              <a:t>A. Use the </a:t>
            </a:r>
            <a:r>
              <a:rPr lang="en-US" sz="1400" b="1" dirty="0"/>
              <a:t>router-id </a:t>
            </a:r>
            <a:r>
              <a:rPr lang="en-US" sz="1400" b="1" i="1" dirty="0"/>
              <a:t>id-value</a:t>
            </a:r>
            <a:r>
              <a:rPr lang="en-US" sz="1400" b="1" dirty="0"/>
              <a:t> </a:t>
            </a:r>
            <a:r>
              <a:rPr lang="en-US" sz="1400" dirty="0"/>
              <a:t>router subcommand to define the router ID.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B. Use the </a:t>
            </a:r>
            <a:r>
              <a:rPr lang="en-US" sz="1400" b="1" dirty="0"/>
              <a:t>interface loopback </a:t>
            </a:r>
            <a:r>
              <a:rPr lang="en-US" sz="1400" b="1" i="1" dirty="0"/>
              <a:t>number</a:t>
            </a:r>
            <a:r>
              <a:rPr lang="en-US" sz="1400" b="1" dirty="0"/>
              <a:t> </a:t>
            </a:r>
            <a:r>
              <a:rPr lang="en-US" sz="1400" dirty="0"/>
              <a:t>global command, along with an </a:t>
            </a:r>
            <a:r>
              <a:rPr lang="en-US" sz="1400" b="1" dirty="0"/>
              <a:t>ip address </a:t>
            </a:r>
            <a:r>
              <a:rPr lang="en-US" sz="1400" b="1" i="1" dirty="0"/>
              <a:t>address mask </a:t>
            </a:r>
            <a:r>
              <a:rPr lang="en-US" sz="1400" dirty="0"/>
              <a:t>command, to configure an IP address on a loopback interface (chooses the highest IP address of all working loopbacks).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C. Rely on an interface IP address (chooses the highest IP address of all working nonloopbacks).</a:t>
            </a:r>
          </a:p>
          <a:p>
            <a:endParaRPr lang="en-US" sz="1800" dirty="0"/>
          </a:p>
          <a:p>
            <a:r>
              <a:rPr lang="en-US" sz="1800" dirty="0"/>
              <a:t>Step 3. Use one or more </a:t>
            </a:r>
            <a:r>
              <a:rPr lang="en-US" sz="1800" b="1" dirty="0"/>
              <a:t>network </a:t>
            </a:r>
            <a:r>
              <a:rPr lang="en-US" sz="1800" b="1" i="1" dirty="0"/>
              <a:t>ip-address</a:t>
            </a:r>
            <a:r>
              <a:rPr lang="en-US" sz="1800" b="1" dirty="0"/>
              <a:t> </a:t>
            </a:r>
            <a:r>
              <a:rPr lang="en-US" sz="1800" b="1" i="1" dirty="0"/>
              <a:t>wildcard-mask</a:t>
            </a:r>
            <a:r>
              <a:rPr lang="en-US" sz="1800" b="1" dirty="0"/>
              <a:t> area </a:t>
            </a:r>
            <a:r>
              <a:rPr lang="en-US" sz="1800" b="1" i="1" dirty="0"/>
              <a:t>area-id</a:t>
            </a:r>
            <a:r>
              <a:rPr lang="en-US" sz="1800" b="1" dirty="0"/>
              <a:t> </a:t>
            </a:r>
            <a:r>
              <a:rPr lang="en-US" sz="1800" dirty="0"/>
              <a:t>router subcommands to enable OSPFv2 on any interfaces matched by the configured address and mask, enabling OSPF on the interface for the listed area.</a:t>
            </a:r>
          </a:p>
          <a:p>
            <a:endParaRPr lang="en-US" sz="1800" dirty="0"/>
          </a:p>
          <a:p>
            <a:r>
              <a:rPr lang="en-US" sz="1800" dirty="0"/>
              <a:t>Step 4. (Optional) Use the </a:t>
            </a:r>
            <a:r>
              <a:rPr lang="en-US" sz="1800" b="1" dirty="0"/>
              <a:t>passive-interface </a:t>
            </a:r>
            <a:r>
              <a:rPr lang="en-US" sz="1800" b="1" i="1" dirty="0"/>
              <a:t>type number </a:t>
            </a:r>
            <a:r>
              <a:rPr lang="en-US" sz="1800" dirty="0"/>
              <a:t>router subcommand to configure any OSPF interfaces as passive if no neighbors can or should be discovered on the interface.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60960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Implementing Single-Area OSPF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990600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</a:rPr>
              <a:t>OSPF Metrics (Cost)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441" y="2286000"/>
            <a:ext cx="7945118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762000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</a:rPr>
              <a:t>OSPF Metrics (Cost)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1DB805-CF82-4481-B8DC-7D4E89B9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1966708"/>
            <a:ext cx="823074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r>
              <a:rPr lang="en-US" sz="1800" dirty="0"/>
              <a:t>Typically when SPF calculates the metric of several routes, one route will have the lowest metric, so OSPF puts it into the routing table.</a:t>
            </a:r>
          </a:p>
          <a:p>
            <a:endParaRPr lang="en-US" sz="1800" dirty="0"/>
          </a:p>
          <a:p>
            <a:r>
              <a:rPr lang="en-US" sz="1800" dirty="0"/>
              <a:t>When metrics tie for multiple routes to the same subnet, the router can put multiple equal-cost routes into the routing table. (By default, up to 4.)</a:t>
            </a:r>
          </a:p>
          <a:p>
            <a:endParaRPr lang="en-US" sz="1800" dirty="0"/>
          </a:p>
          <a:p>
            <a:r>
              <a:rPr lang="en-US" sz="1800" dirty="0"/>
              <a:t>This default can be altered with the </a:t>
            </a:r>
            <a:r>
              <a:rPr lang="en-US" sz="1800" b="1" dirty="0"/>
              <a:t>maximum-paths </a:t>
            </a:r>
            <a:r>
              <a:rPr lang="en-US" sz="1800" b="1" i="1" dirty="0"/>
              <a:t>number </a:t>
            </a:r>
            <a:r>
              <a:rPr lang="en-US" sz="1800" dirty="0"/>
              <a:t>command.</a:t>
            </a:r>
          </a:p>
          <a:p>
            <a:endParaRPr lang="en-US" sz="1800" dirty="0"/>
          </a:p>
          <a:p>
            <a:r>
              <a:rPr lang="en-US" sz="1800" dirty="0"/>
              <a:t>Routers can load balance in one of two ways:</a:t>
            </a:r>
          </a:p>
          <a:p>
            <a:endParaRPr lang="en-US" sz="1800" dirty="0"/>
          </a:p>
          <a:p>
            <a:pPr lvl="1"/>
            <a:r>
              <a:rPr lang="en-US" sz="1400" dirty="0"/>
              <a:t>On a per-packet basis, where each new packet it forwarded out the next path in round robin.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On a per-destination bases, where packets are forwarded using the same path for each specific IP destination.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55638"/>
            <a:ext cx="8229600" cy="715962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</a:rPr>
              <a:t>OSPF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779463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Implementing Single-Area OSPF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38400"/>
            <a:ext cx="6827789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EC83-3E18-4304-934A-B563B077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Network for OSPF Single-Area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09809-E0DE-40F6-8FCC-0CF3BE72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95" y="2673108"/>
            <a:ext cx="724001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1717-2462-4E12-BC95-7B4A0A2C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IPv4 Address Configuration on R1 (Including VLAN Trunking)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81D6F-5F13-49DE-AC8E-72CBF738F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16" y="2601660"/>
            <a:ext cx="6754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1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35363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b="1" dirty="0"/>
              <a:t>router ospf 1</a:t>
            </a:r>
            <a:r>
              <a:rPr lang="en-US" sz="1800" dirty="0"/>
              <a:t> global command puts the users into OSPF configuration mode and sets the OSPF </a:t>
            </a:r>
            <a:r>
              <a:rPr lang="en-US" sz="1800" i="1" dirty="0"/>
              <a:t>process-id </a:t>
            </a:r>
            <a:r>
              <a:rPr lang="en-US" sz="1800" dirty="0"/>
              <a:t>to 1.</a:t>
            </a:r>
          </a:p>
          <a:p>
            <a:endParaRPr lang="en-US" sz="1800" dirty="0"/>
          </a:p>
          <a:p>
            <a:r>
              <a:rPr lang="en-US" sz="1800" dirty="0"/>
              <a:t>This </a:t>
            </a:r>
            <a:r>
              <a:rPr lang="en-US" sz="1800" i="1" dirty="0"/>
              <a:t>process-id </a:t>
            </a:r>
            <a:r>
              <a:rPr lang="en-US" sz="1800" dirty="0"/>
              <a:t>just needs to be unique on the local router and be between 1 and 65,535.</a:t>
            </a:r>
          </a:p>
          <a:p>
            <a:endParaRPr lang="en-US" sz="1800" dirty="0"/>
          </a:p>
          <a:p>
            <a:r>
              <a:rPr lang="en-US" sz="1800" dirty="0"/>
              <a:t>The OSPF </a:t>
            </a:r>
            <a:r>
              <a:rPr lang="en-US" sz="1800" b="1" dirty="0"/>
              <a:t>network </a:t>
            </a:r>
            <a:r>
              <a:rPr lang="en-US" sz="1800" dirty="0"/>
              <a:t>command tells the router to find its local interfaces that match the first two parameters in the command. </a:t>
            </a:r>
          </a:p>
          <a:p>
            <a:endParaRPr lang="en-US" sz="1800" dirty="0"/>
          </a:p>
          <a:p>
            <a:r>
              <a:rPr lang="en-US" sz="1800" dirty="0"/>
              <a:t>Those interfaces then discover neighbors, create neighbor relationships and assign the interface to the area listed.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88963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Implementing Single-Area OSPF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676400"/>
            <a:ext cx="5495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2163"/>
          </a:xfrm>
        </p:spPr>
        <p:txBody>
          <a:bodyPr/>
          <a:lstStyle/>
          <a:p>
            <a:r>
              <a:rPr lang="en-US" sz="1800" dirty="0"/>
              <a:t>The wildcard mask gives the local router its rules for matching its own interfaces:</a:t>
            </a:r>
          </a:p>
          <a:p>
            <a:endParaRPr lang="en-US" sz="1800" dirty="0"/>
          </a:p>
          <a:p>
            <a:pPr lvl="1"/>
            <a:r>
              <a:rPr lang="en-US" sz="1400" dirty="0"/>
              <a:t>Wildcard 0.0.0.0: Compare all 4 octets. In other words, the numbers must exactly match.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Wildcard 0.0.0.255: Compare the first 3 octets only. Ignore the last octet when comparing the numbers.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Wildcard 0.0.255.255: Compare the first 2 octets only. Ignore the last 2 octets when comparing the numbers.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Wildcard 0.255.255.255: Compare the first octet only. Ignore the last 3 octets when comparing the numbers.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Wildcard 255.255.255.255: Compare nothing—this wildcard mask means that all addresses will match the network command.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28637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Matching with the OSPF network Command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38176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Matching with the OSPF network Command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419" y="2033587"/>
            <a:ext cx="82296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4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5DE66E2-C4B0-40C7-B8D7-3DB9DFFB54F8}" vid="{EDFF7989-B1A4-49CE-946B-77635BD691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5153</TotalTime>
  <Words>1483</Words>
  <Application>Microsoft Office PowerPoint</Application>
  <PresentationFormat>On-screen Show (4:3)</PresentationFormat>
  <Paragraphs>152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Georgia</vt:lpstr>
      <vt:lpstr>Trebuchet MS</vt:lpstr>
      <vt:lpstr>Wingdings 2</vt:lpstr>
      <vt:lpstr>Theme1</vt:lpstr>
      <vt:lpstr>CCNA 200-301, Volume I</vt:lpstr>
      <vt:lpstr>Objectives</vt:lpstr>
      <vt:lpstr>PowerPoint Presentation</vt:lpstr>
      <vt:lpstr>PowerPoint Presentation</vt:lpstr>
      <vt:lpstr>Sample Network for OSPF Single-Area Configuration</vt:lpstr>
      <vt:lpstr>IPv4 Address Configuration on R1 (Including VLAN Trunking) </vt:lpstr>
      <vt:lpstr>PowerPoint Presentation</vt:lpstr>
      <vt:lpstr>PowerPoint Presentation</vt:lpstr>
      <vt:lpstr>PowerPoint Presentation</vt:lpstr>
      <vt:lpstr>PowerPoint Presentation</vt:lpstr>
      <vt:lpstr>OSPF Verification Commands </vt:lpstr>
      <vt:lpstr>PowerPoint Presentation</vt:lpstr>
      <vt:lpstr>PowerPoint Presentation</vt:lpstr>
      <vt:lpstr>PowerPoint Presentation</vt:lpstr>
      <vt:lpstr>Router R3 Configuration and the show ip protocols Command </vt:lpstr>
      <vt:lpstr>show ip ospf interface brief Command</vt:lpstr>
      <vt:lpstr>PowerPoint Presentation</vt:lpstr>
      <vt:lpstr>PowerPoint Presentation</vt:lpstr>
      <vt:lpstr>Implementing Multiarea OSPF</vt:lpstr>
      <vt:lpstr>OSPF Single-Area Configuration </vt:lpstr>
      <vt:lpstr>OSPF Single-Area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White</dc:creator>
  <cp:lastModifiedBy>Jennifer Frew</cp:lastModifiedBy>
  <cp:revision>570</cp:revision>
  <dcterms:created xsi:type="dcterms:W3CDTF">2012-02-25T16:36:08Z</dcterms:created>
  <dcterms:modified xsi:type="dcterms:W3CDTF">2019-10-04T19:52:34Z</dcterms:modified>
</cp:coreProperties>
</file>