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3"/>
  </p:notesMasterIdLst>
  <p:sldIdLst>
    <p:sldId id="256" r:id="rId2"/>
    <p:sldId id="257" r:id="rId3"/>
    <p:sldId id="259" r:id="rId4"/>
    <p:sldId id="258" r:id="rId5"/>
    <p:sldId id="477" r:id="rId6"/>
    <p:sldId id="478" r:id="rId7"/>
    <p:sldId id="479" r:id="rId8"/>
    <p:sldId id="480" r:id="rId9"/>
    <p:sldId id="481" r:id="rId10"/>
    <p:sldId id="482" r:id="rId11"/>
    <p:sldId id="483" r:id="rId12"/>
    <p:sldId id="484" r:id="rId13"/>
    <p:sldId id="485" r:id="rId14"/>
    <p:sldId id="496" r:id="rId15"/>
    <p:sldId id="486" r:id="rId16"/>
    <p:sldId id="487" r:id="rId17"/>
    <p:sldId id="489" r:id="rId18"/>
    <p:sldId id="497" r:id="rId19"/>
    <p:sldId id="490" r:id="rId20"/>
    <p:sldId id="499" r:id="rId21"/>
    <p:sldId id="500" r:id="rId22"/>
    <p:sldId id="491" r:id="rId23"/>
    <p:sldId id="501" r:id="rId24"/>
    <p:sldId id="502" r:id="rId25"/>
    <p:sldId id="503" r:id="rId26"/>
    <p:sldId id="492" r:id="rId27"/>
    <p:sldId id="504" r:id="rId28"/>
    <p:sldId id="493" r:id="rId29"/>
    <p:sldId id="494" r:id="rId30"/>
    <p:sldId id="495" r:id="rId31"/>
    <p:sldId id="294" r:id="rId32"/>
  </p:sldIdLst>
  <p:sldSz cx="9144000" cy="5143500" type="screen16x9"/>
  <p:notesSz cx="6858000" cy="9144000"/>
  <p:embeddedFontLst>
    <p:embeddedFont>
      <p:font typeface="Roboto Condensed Light" panose="020B0604020202020204" charset="0"/>
      <p:regular r:id="rId34"/>
      <p:bold r:id="rId35"/>
      <p:italic r:id="rId36"/>
      <p:boldItalic r:id="rId37"/>
    </p:embeddedFont>
    <p:embeddedFont>
      <p:font typeface="Arvo" panose="020B0604020202020204" charset="0"/>
      <p:regular r:id="rId38"/>
      <p:bold r:id="rId39"/>
      <p:italic r:id="rId40"/>
      <p:boldItalic r:id="rId41"/>
    </p:embeddedFont>
    <p:embeddedFont>
      <p:font typeface="Roboto Condensed"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9" autoAdjust="0"/>
    <p:restoredTop sz="65325" autoAdjust="0"/>
  </p:normalViewPr>
  <p:slideViewPr>
    <p:cSldViewPr snapToGrid="0">
      <p:cViewPr varScale="1">
        <p:scale>
          <a:sx n="81" d="100"/>
          <a:sy n="81" d="100"/>
        </p:scale>
        <p:origin x="151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11171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16646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53084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30326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21982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26234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28962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912281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90563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13282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59794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04556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15039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38999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1920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16868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722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39116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dirty="0"/>
              <a:t>IntelliSense là sự kết hợp giữa code auto-complete và trí tuệ nhân tạo (AI). Tính năng này cung cấp một loạt các đề nghị cùng với gợi ý hoặc mô tả ngắn khi ta đang viết code. Những gợi ý này được tính toán dựa theo các nhân tố bổi cảnh như ngôn ngữ lập trình, cú pháp, biến, hàm, cũng như các code trong file.</a:t>
            </a:r>
            <a:endParaRPr lang="en-US" dirty="0"/>
          </a:p>
          <a:p>
            <a:r>
              <a:rPr lang="vi-VN" b="1" dirty="0"/>
              <a:t>Refactoring</a:t>
            </a:r>
            <a:r>
              <a:rPr lang="vi-VN" dirty="0"/>
              <a:t> là thay đổi ở cấu trúc bên trong mà không làm thay đổi hành vi với bên ngoài của hệ thống.</a:t>
            </a:r>
            <a:r>
              <a:rPr lang="en-US" dirty="0"/>
              <a:t> </a:t>
            </a:r>
            <a:r>
              <a:rPr lang="vi-VN" b="1" dirty="0"/>
              <a:t>Refactoring</a:t>
            </a:r>
            <a:r>
              <a:rPr lang="vi-VN" dirty="0"/>
              <a:t> là viết lại source code một cách khoa học hơn mà vẫn giữ được tính đúng đắn và giá trị về chức năng của source code đó.</a:t>
            </a:r>
            <a:r>
              <a:rPr lang="en-US" dirty="0"/>
              <a:t> </a:t>
            </a:r>
            <a:r>
              <a:rPr lang="vi-VN" b="1" dirty="0"/>
              <a:t>Refactoring</a:t>
            </a:r>
            <a:r>
              <a:rPr lang="vi-VN" dirty="0"/>
              <a:t> có thể thực hiện ở nhiều mức độ: Hệ thống -&gt; Chức năng -&gt; File/Class -&gt; Method/Functions. Tùy theo những mức độ này thì "cấu trúc bên trong" "hành vi bên ngoài" "hệ thống" sẽ được hiểu khác nhau.</a:t>
            </a:r>
            <a:r>
              <a:rPr lang="en-US" dirty="0"/>
              <a:t> </a:t>
            </a:r>
            <a:r>
              <a:rPr lang="vi-VN" dirty="0"/>
              <a:t>Ví dụ khi refactoring 1 class thì cấu trúc bên trong là properties, method của class đó hành vi bên ngoài là các nhiệm vụ mà class đó thực hiện.Như vậy refactoring khi đó là viết lại properties, method sao cho không làm thay đổi các nhiệm vụ của class đó</a:t>
            </a:r>
          </a:p>
          <a:p>
            <a:endParaRPr dirty="0"/>
          </a:p>
        </p:txBody>
      </p:sp>
    </p:spTree>
    <p:extLst>
      <p:ext uri="{BB962C8B-B14F-4D97-AF65-F5344CB8AC3E}">
        <p14:creationId xmlns:p14="http://schemas.microsoft.com/office/powerpoint/2010/main" val="27782349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03178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93690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Google Shape;1763;g657edcabb3_95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4" name="Google Shape;1764;g657edcabb3_9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4647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89091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63903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62893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40395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15" name="Google Shape;15;p2"/>
          <p:cNvSpPr/>
          <p:nvPr/>
        </p:nvSpPr>
        <p:spPr>
          <a:xfrm rot="10800000" flipH="1">
            <a:off x="1" y="1090762"/>
            <a:ext cx="9158063" cy="296191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84582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lt1">
            <a:alpha val="76000"/>
          </a:schemeClr>
        </a:solidFill>
        <a:effectLst/>
      </p:bgPr>
    </p:bg>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1" name="Picture 10">
            <a:extLst>
              <a:ext uri="{FF2B5EF4-FFF2-40B4-BE49-F238E27FC236}">
                <a16:creationId xmlns:a16="http://schemas.microsoft.com/office/drawing/2014/main" id="{1D87AB62-41AA-442B-B2A4-C982A9F8F5BA}"/>
              </a:ext>
            </a:extLst>
          </p:cNvPr>
          <p:cNvPicPr>
            <a:picLocks noChangeAspect="1"/>
          </p:cNvPicPr>
          <p:nvPr userDrawn="1"/>
        </p:nvPicPr>
        <p:blipFill>
          <a:blip r:embed="rId2"/>
          <a:stretch>
            <a:fillRect/>
          </a:stretch>
        </p:blipFill>
        <p:spPr>
          <a:xfrm>
            <a:off x="0" y="1105530"/>
            <a:ext cx="9144000" cy="293244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 name="Picture 2">
            <a:extLst>
              <a:ext uri="{FF2B5EF4-FFF2-40B4-BE49-F238E27FC236}">
                <a16:creationId xmlns:a16="http://schemas.microsoft.com/office/drawing/2014/main" id="{5A657D60-F916-4FAB-9A5D-E3A1534AE30A}"/>
              </a:ext>
            </a:extLst>
          </p:cNvPr>
          <p:cNvPicPr>
            <a:picLocks noChangeAspect="1"/>
          </p:cNvPicPr>
          <p:nvPr userDrawn="1"/>
        </p:nvPicPr>
        <p:blipFill>
          <a:blip r:embed="rId2"/>
          <a:stretch>
            <a:fillRect/>
          </a:stretch>
        </p:blipFill>
        <p:spPr>
          <a:xfrm>
            <a:off x="0" y="1105530"/>
            <a:ext cx="9144000" cy="293244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Integrated_development_environment" TargetMode="External"/><Relationship Id="rId7"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s://dizibrand.com/linux/" TargetMode="External"/><Relationship Id="rId5" Type="http://schemas.openxmlformats.org/officeDocument/2006/relationships/hyperlink" Target="https://netbeans.org/" TargetMode="External"/><Relationship Id="rId4" Type="http://schemas.openxmlformats.org/officeDocument/2006/relationships/hyperlink" Target="https://visualstudio.microsoft.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ownload.com.vn/cong-cu-lap-trinh"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hyperlink" Target="https://download.com.vn/download-cong-cu-lap-trinh"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 y="110836"/>
            <a:ext cx="9144000" cy="785091"/>
          </a:xfrm>
          <a:prstGeom prst="rect">
            <a:avLst/>
          </a:prstGeom>
          <a:solidFill>
            <a:schemeClr val="accent3">
              <a:lumMod val="20000"/>
              <a:lumOff val="8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vi-VN" sz="3200" cap="all" dirty="0">
                <a:solidFill>
                  <a:srgbClr val="C00000"/>
                </a:solidFill>
                <a:effectLst>
                  <a:outerShdw blurRad="38100" dist="38100" dir="2700000" algn="tl">
                    <a:srgbClr val="000000">
                      <a:alpha val="43137"/>
                    </a:srgbClr>
                  </a:outerShdw>
                </a:effectLst>
              </a:rPr>
              <a:t>Công cụ và môi trường phát triển phần mềm</a:t>
            </a:r>
            <a:endParaRPr lang="vi-VN" sz="3200" cap="all" dirty="0">
              <a:solidFill>
                <a:srgbClr val="C00000"/>
              </a:solidFill>
            </a:endParaRPr>
          </a:p>
        </p:txBody>
      </p:sp>
      <p:sp>
        <p:nvSpPr>
          <p:cNvPr id="3" name="Google Shape;184;p11">
            <a:extLst>
              <a:ext uri="{FF2B5EF4-FFF2-40B4-BE49-F238E27FC236}">
                <a16:creationId xmlns:a16="http://schemas.microsoft.com/office/drawing/2014/main" id="{D781F5C2-4638-4451-ADD1-2D5C245969F6}"/>
              </a:ext>
            </a:extLst>
          </p:cNvPr>
          <p:cNvSpPr txBox="1">
            <a:spLocks/>
          </p:cNvSpPr>
          <p:nvPr/>
        </p:nvSpPr>
        <p:spPr>
          <a:xfrm>
            <a:off x="0" y="1229297"/>
            <a:ext cx="1838036" cy="3870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9pPr>
          </a:lstStyle>
          <a:p>
            <a:r>
              <a:rPr lang="en-US" sz="2800" dirty="0">
                <a:solidFill>
                  <a:schemeClr val="bg1"/>
                </a:solidFill>
              </a:rPr>
              <a:t>CHƯƠNG 1: </a:t>
            </a:r>
          </a:p>
        </p:txBody>
      </p:sp>
      <p:sp>
        <p:nvSpPr>
          <p:cNvPr id="4" name="Google Shape;184;p11">
            <a:extLst>
              <a:ext uri="{FF2B5EF4-FFF2-40B4-BE49-F238E27FC236}">
                <a16:creationId xmlns:a16="http://schemas.microsoft.com/office/drawing/2014/main" id="{03A0C054-648A-4DF1-AC3C-0FF7F6BEF30F}"/>
              </a:ext>
            </a:extLst>
          </p:cNvPr>
          <p:cNvSpPr txBox="1">
            <a:spLocks/>
          </p:cNvSpPr>
          <p:nvPr/>
        </p:nvSpPr>
        <p:spPr>
          <a:xfrm>
            <a:off x="-1" y="1949735"/>
            <a:ext cx="9144000" cy="10806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9pPr>
          </a:lstStyle>
          <a:p>
            <a:pPr algn="ctr"/>
            <a:r>
              <a:rPr lang="en-US" sz="3600" dirty="0">
                <a:solidFill>
                  <a:schemeClr val="bg1"/>
                </a:solidFill>
              </a:rPr>
              <a:t>GIỚI THIỆU</a:t>
            </a:r>
            <a:endParaRPr lang="en-US" sz="3200" dirty="0">
              <a:solidFill>
                <a:schemeClr val="bg1"/>
              </a:solidFill>
            </a:endParaRPr>
          </a:p>
        </p:txBody>
      </p:sp>
      <p:sp>
        <p:nvSpPr>
          <p:cNvPr id="2" name="Rectangle 1">
            <a:extLst>
              <a:ext uri="{FF2B5EF4-FFF2-40B4-BE49-F238E27FC236}">
                <a16:creationId xmlns:a16="http://schemas.microsoft.com/office/drawing/2014/main" id="{82A4F7EB-5794-4F10-AA09-9956421E640E}"/>
              </a:ext>
            </a:extLst>
          </p:cNvPr>
          <p:cNvSpPr/>
          <p:nvPr/>
        </p:nvSpPr>
        <p:spPr>
          <a:xfrm>
            <a:off x="4313002" y="3389176"/>
            <a:ext cx="4627417" cy="1615209"/>
          </a:xfrm>
          <a:prstGeom prst="rect">
            <a:avLst/>
          </a:prstGeom>
          <a:ln>
            <a:no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285750" indent="-285750">
              <a:lnSpc>
                <a:spcPct val="150000"/>
              </a:lnSpc>
              <a:buClr>
                <a:schemeClr val="accent6"/>
              </a:buClr>
              <a:buFont typeface="Wingdings" panose="05000000000000000000" pitchFamily="2" charset="2"/>
              <a:buChar char="v"/>
            </a:pPr>
            <a:r>
              <a:rPr lang="en-US" sz="1800" b="1" dirty="0" err="1" smtClean="0"/>
              <a:t>Giảng</a:t>
            </a:r>
            <a:r>
              <a:rPr lang="en-US" sz="1800" b="1" dirty="0" smtClean="0"/>
              <a:t> </a:t>
            </a:r>
            <a:r>
              <a:rPr lang="en-US" sz="1800" b="1" dirty="0" err="1"/>
              <a:t>viên</a:t>
            </a:r>
            <a:r>
              <a:rPr lang="en-US" sz="1800" b="1" dirty="0"/>
              <a:t>: </a:t>
            </a:r>
            <a:r>
              <a:rPr lang="en-US" sz="1800" b="1" dirty="0" err="1"/>
              <a:t>Ths</a:t>
            </a:r>
            <a:r>
              <a:rPr lang="en-US" sz="1800" b="1" dirty="0"/>
              <a:t> Phan </a:t>
            </a:r>
            <a:r>
              <a:rPr lang="en-US" sz="1800" b="1" dirty="0" err="1"/>
              <a:t>Thanh</a:t>
            </a:r>
            <a:r>
              <a:rPr lang="en-US" sz="1800" b="1" dirty="0"/>
              <a:t> </a:t>
            </a:r>
            <a:r>
              <a:rPr lang="en-US" sz="1800" b="1" dirty="0" err="1"/>
              <a:t>Hy</a:t>
            </a:r>
            <a:endParaRPr lang="en-US" sz="1800" b="1" dirty="0"/>
          </a:p>
          <a:p>
            <a:pPr marL="285750" indent="-285750">
              <a:lnSpc>
                <a:spcPct val="150000"/>
              </a:lnSpc>
              <a:buClr>
                <a:schemeClr val="accent6"/>
              </a:buClr>
              <a:buFont typeface="Wingdings" panose="05000000000000000000" pitchFamily="2" charset="2"/>
              <a:buChar char="v"/>
            </a:pPr>
            <a:r>
              <a:rPr lang="en-US" sz="1800" b="1" dirty="0"/>
              <a:t>Email: hypt@ptithcm.edu.vn</a:t>
            </a:r>
          </a:p>
          <a:p>
            <a:pPr marL="285750" indent="-285750">
              <a:lnSpc>
                <a:spcPct val="150000"/>
              </a:lnSpc>
              <a:buClr>
                <a:schemeClr val="accent6"/>
              </a:buClr>
              <a:buFont typeface="Wingdings" panose="05000000000000000000" pitchFamily="2" charset="2"/>
              <a:buChar char="v"/>
            </a:pPr>
            <a:r>
              <a:rPr lang="en-US" sz="1800" b="1" dirty="0"/>
              <a:t>Mobile/</a:t>
            </a:r>
            <a:r>
              <a:rPr lang="en-US" sz="1800" b="1" dirty="0" err="1"/>
              <a:t>Zalo</a:t>
            </a:r>
            <a:r>
              <a:rPr lang="en-US" sz="1800" b="1" dirty="0"/>
              <a:t>: 0348873328</a:t>
            </a:r>
          </a:p>
        </p:txBody>
      </p:sp>
      <p:pic>
        <p:nvPicPr>
          <p:cNvPr id="11" name="Picture 10">
            <a:extLst>
              <a:ext uri="{FF2B5EF4-FFF2-40B4-BE49-F238E27FC236}">
                <a16:creationId xmlns:a16="http://schemas.microsoft.com/office/drawing/2014/main" id="{3748CB08-25E1-453B-802F-A8F3E2CD44CB}"/>
              </a:ext>
            </a:extLst>
          </p:cNvPr>
          <p:cNvPicPr>
            <a:picLocks noChangeAspect="1"/>
          </p:cNvPicPr>
          <p:nvPr/>
        </p:nvPicPr>
        <p:blipFill>
          <a:blip r:embed="rId3"/>
          <a:stretch>
            <a:fillRect/>
          </a:stretch>
        </p:blipFill>
        <p:spPr>
          <a:xfrm>
            <a:off x="184728" y="4130097"/>
            <a:ext cx="2987211" cy="9579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2136531" y="101600"/>
            <a:ext cx="6330461"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NỘI DUNG MÔN HỌC</a:t>
            </a: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vi-VN" sz="2500" b="1" dirty="0">
                <a:solidFill>
                  <a:srgbClr val="C00000"/>
                </a:solidFill>
                <a:latin typeface="+mn-lt"/>
              </a:rPr>
              <a:t>Kiểm soát dự án phần mềm (Jira, Redmine, trello, asana, Freecamp, mantisbt.org, http://backlogtool.com/, asana.com…)</a:t>
            </a:r>
          </a:p>
          <a:p>
            <a:pPr marL="444500" indent="-342900">
              <a:lnSpc>
                <a:spcPts val="4000"/>
              </a:lnSpc>
              <a:buClr>
                <a:schemeClr val="tx1">
                  <a:lumMod val="60000"/>
                  <a:lumOff val="40000"/>
                </a:schemeClr>
              </a:buClr>
              <a:buFont typeface="Arial" panose="020B0604020202020204" pitchFamily="34" charset="0"/>
              <a:buChar char="•"/>
            </a:pPr>
            <a:r>
              <a:rPr lang="vi-VN" sz="2500" b="1" dirty="0">
                <a:solidFill>
                  <a:srgbClr val="C00000"/>
                </a:solidFill>
                <a:latin typeface="+mn-lt"/>
              </a:rPr>
              <a:t>Công cụ làm việc nhóm (Slack, Skype,…)</a:t>
            </a:r>
          </a:p>
          <a:p>
            <a:pPr marL="444500" indent="-342900">
              <a:lnSpc>
                <a:spcPts val="4000"/>
              </a:lnSpc>
              <a:buClr>
                <a:schemeClr val="tx1">
                  <a:lumMod val="60000"/>
                  <a:lumOff val="40000"/>
                </a:schemeClr>
              </a:buClr>
              <a:buFont typeface="Arial" panose="020B0604020202020204" pitchFamily="34" charset="0"/>
              <a:buChar char="•"/>
            </a:pPr>
            <a:r>
              <a:rPr lang="vi-VN" sz="2500" b="1" dirty="0">
                <a:solidFill>
                  <a:srgbClr val="C00000"/>
                </a:solidFill>
                <a:latin typeface="+mn-lt"/>
              </a:rPr>
              <a:t>Môi trường ảo với docker</a:t>
            </a:r>
          </a:p>
          <a:p>
            <a:pPr marL="444500" indent="-342900">
              <a:lnSpc>
                <a:spcPts val="4000"/>
              </a:lnSpc>
              <a:buClr>
                <a:schemeClr val="tx1">
                  <a:lumMod val="60000"/>
                  <a:lumOff val="40000"/>
                </a:schemeClr>
              </a:buClr>
              <a:buFont typeface="Arial" panose="020B0604020202020204" pitchFamily="34" charset="0"/>
              <a:buChar char="•"/>
            </a:pPr>
            <a:r>
              <a:rPr lang="vi-VN" sz="2500" b="1" dirty="0">
                <a:solidFill>
                  <a:srgbClr val="C00000"/>
                </a:solidFill>
                <a:latin typeface="+mn-lt"/>
              </a:rPr>
              <a:t>Lập trình API</a:t>
            </a:r>
          </a:p>
          <a:p>
            <a:pPr marL="444500" indent="-342900">
              <a:lnSpc>
                <a:spcPts val="4000"/>
              </a:lnSpc>
              <a:buClr>
                <a:schemeClr val="tx1">
                  <a:lumMod val="60000"/>
                  <a:lumOff val="40000"/>
                </a:schemeClr>
              </a:buClr>
              <a:buFont typeface="Arial" panose="020B0604020202020204" pitchFamily="34" charset="0"/>
              <a:buChar char="•"/>
            </a:pPr>
            <a:r>
              <a:rPr lang="vi-VN" sz="2500" b="1" dirty="0">
                <a:solidFill>
                  <a:srgbClr val="C00000"/>
                </a:solidFill>
                <a:latin typeface="+mn-lt"/>
              </a:rPr>
              <a:t>Các công cụ lập trình API (Postman, Advanced Rest Client,…)</a:t>
            </a:r>
          </a:p>
        </p:txBody>
      </p:sp>
    </p:spTree>
    <p:extLst>
      <p:ext uri="{BB962C8B-B14F-4D97-AF65-F5344CB8AC3E}">
        <p14:creationId xmlns:p14="http://schemas.microsoft.com/office/powerpoint/2010/main" val="188271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2136531" y="101600"/>
            <a:ext cx="6330461"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1. IDE vs </a:t>
            </a:r>
            <a:r>
              <a:rPr lang="fr-FR" sz="4000" b="1" dirty="0" err="1">
                <a:solidFill>
                  <a:schemeClr val="accent5"/>
                </a:solidFill>
                <a:latin typeface="+mj-lt"/>
              </a:rPr>
              <a:t>Text</a:t>
            </a:r>
            <a:r>
              <a:rPr lang="fr-FR" sz="4000" b="1" dirty="0">
                <a:solidFill>
                  <a:schemeClr val="accent5"/>
                </a:solidFill>
                <a:latin typeface="+mj-lt"/>
              </a:rPr>
              <a:t> editor</a:t>
            </a: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mn-lt"/>
              </a:rPr>
              <a:t>IDE: Integrated development environment</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Where software development takes place :Write code and turn that code into a final product (e.g. compiled program, web app, </a:t>
            </a:r>
            <a:r>
              <a:rPr lang="en-US" sz="2500" b="1" dirty="0" err="1">
                <a:solidFill>
                  <a:srgbClr val="002060"/>
                </a:solidFill>
                <a:latin typeface="+mn-lt"/>
              </a:rPr>
              <a:t>etc</a:t>
            </a:r>
            <a:r>
              <a:rPr lang="en-US" sz="2500" b="1" dirty="0">
                <a:solidFill>
                  <a:srgbClr val="002060"/>
                </a:solidFill>
                <a:latin typeface="+mn-lt"/>
              </a:rPr>
              <a:t>)</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Without an IDE, you’d have to write your code in a text editor and then debug it with an external linter or compiler. Depending on the language, this can be a frustrating mess</a:t>
            </a:r>
          </a:p>
        </p:txBody>
      </p:sp>
    </p:spTree>
    <p:extLst>
      <p:ext uri="{BB962C8B-B14F-4D97-AF65-F5344CB8AC3E}">
        <p14:creationId xmlns:p14="http://schemas.microsoft.com/office/powerpoint/2010/main" val="261796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2136531" y="101600"/>
            <a:ext cx="6330461"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1. IDE vs </a:t>
            </a:r>
            <a:r>
              <a:rPr lang="fr-FR" sz="4000" b="1" dirty="0" err="1">
                <a:solidFill>
                  <a:schemeClr val="accent5"/>
                </a:solidFill>
                <a:latin typeface="+mj-lt"/>
              </a:rPr>
              <a:t>Text</a:t>
            </a:r>
            <a:r>
              <a:rPr lang="fr-FR" sz="4000" b="1" dirty="0">
                <a:solidFill>
                  <a:schemeClr val="accent5"/>
                </a:solidFill>
                <a:latin typeface="+mj-lt"/>
              </a:rPr>
              <a:t> editor</a:t>
            </a: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Times New Roman" panose="02020603050405020304" pitchFamily="18" charset="0"/>
                <a:cs typeface="Times New Roman" panose="02020603050405020304" pitchFamily="18" charset="0"/>
              </a:rPr>
              <a:t>Every IDE supports a specific set of languages: Eclipse can be used for Java, C, C++, Python, and even TypeScript</a:t>
            </a:r>
          </a:p>
          <a:p>
            <a:pPr marL="444500" indent="-342900">
              <a:lnSpc>
                <a:spcPts val="4000"/>
              </a:lnSpc>
              <a:buClr>
                <a:schemeClr val="tx1">
                  <a:lumMod val="60000"/>
                  <a:lumOff val="40000"/>
                </a:schemeClr>
              </a:buClr>
              <a:buFont typeface="Arial" panose="020B0604020202020204" pitchFamily="34" charset="0"/>
              <a:buChar char="•"/>
            </a:pPr>
            <a:r>
              <a:rPr lang="vi-VN" sz="2500" b="1" dirty="0" smtClean="0">
                <a:solidFill>
                  <a:srgbClr val="C00000"/>
                </a:solidFill>
                <a:latin typeface="Times New Roman" panose="02020603050405020304" pitchFamily="18" charset="0"/>
                <a:cs typeface="Times New Roman" panose="02020603050405020304" pitchFamily="18" charset="0"/>
              </a:rPr>
              <a:t>Text </a:t>
            </a:r>
            <a:r>
              <a:rPr lang="vi-VN" sz="2500" b="1" dirty="0">
                <a:solidFill>
                  <a:srgbClr val="C00000"/>
                </a:solidFill>
                <a:latin typeface="Times New Roman" panose="02020603050405020304" pitchFamily="18" charset="0"/>
                <a:cs typeface="Times New Roman" panose="02020603050405020304" pitchFamily="18" charset="0"/>
              </a:rPr>
              <a:t>Editor không tích hợp sẵn trình biên dịch hoặc trình thông dịch bên trong nó, nghĩa là muốn chạy được ứng dụng, bạn phải dùng riêng compiler bên ngoài. Những Text Editor này thường dùng cho phát triển ứng dụng web, tiêu biểu như Sublime </a:t>
            </a:r>
            <a:r>
              <a:rPr lang="vi-VN" sz="2500" b="1" dirty="0" smtClean="0">
                <a:solidFill>
                  <a:srgbClr val="C00000"/>
                </a:solidFill>
                <a:latin typeface="Times New Roman" panose="02020603050405020304" pitchFamily="18" charset="0"/>
                <a:cs typeface="Times New Roman" panose="02020603050405020304" pitchFamily="18" charset="0"/>
              </a:rPr>
              <a:t>text</a:t>
            </a:r>
            <a:r>
              <a:rPr lang="en-US" sz="2500" b="1" dirty="0" smtClean="0">
                <a:solidFill>
                  <a:srgbClr val="C00000"/>
                </a:solidFill>
                <a:latin typeface="Times New Roman" panose="02020603050405020304" pitchFamily="18" charset="0"/>
                <a:cs typeface="Times New Roman" panose="02020603050405020304" pitchFamily="18" charset="0"/>
              </a:rPr>
              <a:t>, </a:t>
            </a:r>
            <a:r>
              <a:rPr lang="vi-VN" sz="2500" b="1" dirty="0" smtClean="0">
                <a:solidFill>
                  <a:srgbClr val="C00000"/>
                </a:solidFill>
                <a:latin typeface="Times New Roman" panose="02020603050405020304" pitchFamily="18" charset="0"/>
                <a:cs typeface="Times New Roman" panose="02020603050405020304" pitchFamily="18" charset="0"/>
              </a:rPr>
              <a:t>Notepad</a:t>
            </a:r>
            <a:r>
              <a:rPr lang="vi-VN" sz="2500" b="1" dirty="0">
                <a:solidFill>
                  <a:srgbClr val="C00000"/>
                </a:solidFill>
                <a:latin typeface="Times New Roman" panose="02020603050405020304" pitchFamily="18" charset="0"/>
                <a:cs typeface="Times New Roman" panose="02020603050405020304" pitchFamily="18" charset="0"/>
              </a:rPr>
              <a:t>++, VScode…v.v.</a:t>
            </a:r>
            <a:endParaRPr lang="en-US" sz="25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389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2136531" y="101600"/>
            <a:ext cx="6330461"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1. IDE vs </a:t>
            </a:r>
            <a:r>
              <a:rPr lang="fr-FR" sz="4000" b="1" dirty="0" err="1">
                <a:solidFill>
                  <a:schemeClr val="accent5"/>
                </a:solidFill>
                <a:latin typeface="+mj-lt"/>
              </a:rPr>
              <a:t>Text</a:t>
            </a:r>
            <a:r>
              <a:rPr lang="fr-FR" sz="4000" b="1" dirty="0">
                <a:solidFill>
                  <a:schemeClr val="accent5"/>
                </a:solidFill>
                <a:latin typeface="+mj-lt"/>
              </a:rPr>
              <a:t> editor</a:t>
            </a: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67722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mn-lt"/>
              </a:rPr>
              <a:t>Eclipse and Visual Studio are the most popular IDEs</a:t>
            </a:r>
          </a:p>
        </p:txBody>
      </p:sp>
      <p:pic>
        <p:nvPicPr>
          <p:cNvPr id="3" name="Picture 2">
            <a:extLst>
              <a:ext uri="{FF2B5EF4-FFF2-40B4-BE49-F238E27FC236}">
                <a16:creationId xmlns:a16="http://schemas.microsoft.com/office/drawing/2014/main" id="{18D072F0-BD11-4A8A-84F1-3DF9FEC0C7C2}"/>
              </a:ext>
            </a:extLst>
          </p:cNvPr>
          <p:cNvPicPr>
            <a:picLocks noChangeAspect="1"/>
          </p:cNvPicPr>
          <p:nvPr/>
        </p:nvPicPr>
        <p:blipFill>
          <a:blip r:embed="rId3"/>
          <a:stretch>
            <a:fillRect/>
          </a:stretch>
        </p:blipFill>
        <p:spPr>
          <a:xfrm>
            <a:off x="717306" y="2080511"/>
            <a:ext cx="3476625" cy="1847850"/>
          </a:xfrm>
          <a:prstGeom prst="rect">
            <a:avLst/>
          </a:prstGeom>
          <a:ln>
            <a:solidFill>
              <a:schemeClr val="accent2"/>
            </a:solidFill>
          </a:ln>
        </p:spPr>
      </p:pic>
      <p:pic>
        <p:nvPicPr>
          <p:cNvPr id="5" name="Picture 4">
            <a:extLst>
              <a:ext uri="{FF2B5EF4-FFF2-40B4-BE49-F238E27FC236}">
                <a16:creationId xmlns:a16="http://schemas.microsoft.com/office/drawing/2014/main" id="{E499D3A8-D51E-433B-857B-06E6ECF459CA}"/>
              </a:ext>
            </a:extLst>
          </p:cNvPr>
          <p:cNvPicPr>
            <a:picLocks noChangeAspect="1"/>
          </p:cNvPicPr>
          <p:nvPr/>
        </p:nvPicPr>
        <p:blipFill>
          <a:blip r:embed="rId4"/>
          <a:stretch>
            <a:fillRect/>
          </a:stretch>
        </p:blipFill>
        <p:spPr>
          <a:xfrm>
            <a:off x="4633716" y="1814727"/>
            <a:ext cx="3596099" cy="2379419"/>
          </a:xfrm>
          <a:prstGeom prst="rect">
            <a:avLst/>
          </a:prstGeom>
          <a:ln>
            <a:solidFill>
              <a:schemeClr val="accent2"/>
            </a:solidFill>
          </a:ln>
        </p:spPr>
      </p:pic>
    </p:spTree>
    <p:extLst>
      <p:ext uri="{BB962C8B-B14F-4D97-AF65-F5344CB8AC3E}">
        <p14:creationId xmlns:p14="http://schemas.microsoft.com/office/powerpoint/2010/main" val="579486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2136531" y="101600"/>
            <a:ext cx="6330461"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1. IDE vs </a:t>
            </a:r>
            <a:r>
              <a:rPr lang="fr-FR" sz="4000" b="1" dirty="0" err="1">
                <a:solidFill>
                  <a:schemeClr val="accent5"/>
                </a:solidFill>
                <a:latin typeface="+mj-lt"/>
              </a:rPr>
              <a:t>Text</a:t>
            </a:r>
            <a:r>
              <a:rPr lang="fr-FR" sz="4000" b="1" dirty="0">
                <a:solidFill>
                  <a:schemeClr val="accent5"/>
                </a:solidFill>
                <a:latin typeface="+mj-lt"/>
              </a:rPr>
              <a:t> editor</a:t>
            </a: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mn-lt"/>
              </a:rPr>
              <a:t>Eclipse and Visual Studio are the most popular IDEs</a:t>
            </a:r>
          </a:p>
          <a:p>
            <a:pPr marL="914400" lvl="2" indent="-342900">
              <a:lnSpc>
                <a:spcPts val="4000"/>
              </a:lnSpc>
              <a:buClr>
                <a:schemeClr val="tx1">
                  <a:lumMod val="60000"/>
                  <a:lumOff val="40000"/>
                </a:schemeClr>
              </a:buClr>
              <a:buFont typeface="Wingdings" panose="05000000000000000000" pitchFamily="2" charset="2"/>
              <a:buChar char="v"/>
            </a:pPr>
            <a:r>
              <a:rPr lang="vi-VN" sz="2500" b="1" dirty="0">
                <a:solidFill>
                  <a:srgbClr val="002060"/>
                </a:solidFill>
                <a:latin typeface="+mn-lt"/>
              </a:rPr>
              <a:t>Eclipse rất phổ biến (ngoài việc miễn phí 100%)Eclipse là một IDE đa nền tảng hoạt động tốt trên Windows, OS X, Linux và Solaris và chủ yếu được sử dụng để phát triển Java, C, C++, PHP và Python. Nó cũng cung cấp các IDE dựa trên đám mây để bạn có thể phát triển trực tuyến.</a:t>
            </a:r>
            <a:endParaRPr lang="en-US" sz="2500" b="1" dirty="0">
              <a:solidFill>
                <a:srgbClr val="002060"/>
              </a:solidFill>
              <a:latin typeface="+mn-lt"/>
            </a:endParaRPr>
          </a:p>
        </p:txBody>
      </p:sp>
      <p:pic>
        <p:nvPicPr>
          <p:cNvPr id="5" name="Picture 4">
            <a:extLst>
              <a:ext uri="{FF2B5EF4-FFF2-40B4-BE49-F238E27FC236}">
                <a16:creationId xmlns:a16="http://schemas.microsoft.com/office/drawing/2014/main" id="{A32EB888-1DA7-47B9-A3FA-706F2F7BD2BE}"/>
              </a:ext>
            </a:extLst>
          </p:cNvPr>
          <p:cNvPicPr>
            <a:picLocks noChangeAspect="1"/>
          </p:cNvPicPr>
          <p:nvPr/>
        </p:nvPicPr>
        <p:blipFill>
          <a:blip r:embed="rId3"/>
          <a:stretch>
            <a:fillRect/>
          </a:stretch>
        </p:blipFill>
        <p:spPr>
          <a:xfrm>
            <a:off x="7302746" y="4333676"/>
            <a:ext cx="1348886" cy="716942"/>
          </a:xfrm>
          <a:prstGeom prst="rect">
            <a:avLst/>
          </a:prstGeom>
          <a:ln>
            <a:solidFill>
              <a:schemeClr val="accent2"/>
            </a:solidFill>
          </a:ln>
        </p:spPr>
      </p:pic>
    </p:spTree>
    <p:extLst>
      <p:ext uri="{BB962C8B-B14F-4D97-AF65-F5344CB8AC3E}">
        <p14:creationId xmlns:p14="http://schemas.microsoft.com/office/powerpoint/2010/main" val="2024298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2136531" y="101600"/>
            <a:ext cx="6330461"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1. IDE vs </a:t>
            </a:r>
            <a:r>
              <a:rPr lang="fr-FR" sz="4000" b="1" dirty="0" err="1">
                <a:solidFill>
                  <a:schemeClr val="accent5"/>
                </a:solidFill>
                <a:latin typeface="+mj-lt"/>
              </a:rPr>
              <a:t>Text</a:t>
            </a:r>
            <a:r>
              <a:rPr lang="fr-FR" sz="4000" b="1" dirty="0">
                <a:solidFill>
                  <a:schemeClr val="accent5"/>
                </a:solidFill>
                <a:latin typeface="+mj-lt"/>
              </a:rPr>
              <a:t> editor</a:t>
            </a: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mn-lt"/>
              </a:rPr>
              <a:t>Eclipse and Visual Studio are the most popular IDEs</a:t>
            </a:r>
          </a:p>
          <a:p>
            <a:pPr marL="914400" lvl="2" indent="-342900">
              <a:lnSpc>
                <a:spcPts val="4000"/>
              </a:lnSpc>
              <a:buClr>
                <a:schemeClr val="tx1">
                  <a:lumMod val="60000"/>
                  <a:lumOff val="40000"/>
                </a:schemeClr>
              </a:buClr>
              <a:buFont typeface="Wingdings" panose="05000000000000000000" pitchFamily="2" charset="2"/>
              <a:buChar char="v"/>
            </a:pPr>
            <a:r>
              <a:rPr lang="vi-VN" sz="2500" b="1" dirty="0">
                <a:solidFill>
                  <a:srgbClr val="002060"/>
                </a:solidFill>
                <a:latin typeface="+mn-lt"/>
              </a:rPr>
              <a:t>Visual Studio, chỉ chạy trên Windows và chủ yếu dùng để tạo các ứng dụng và sản phẩm của Microsoft. Tuy nhiên, nó có thể được sử dụng để sản xuất các chương trình cho nhiều nền tảng khác, bao gồm cả Android và iOS.</a:t>
            </a:r>
            <a:endParaRPr lang="en-US" sz="2500" b="1" dirty="0">
              <a:solidFill>
                <a:srgbClr val="002060"/>
              </a:solidFill>
              <a:latin typeface="+mn-lt"/>
            </a:endParaRPr>
          </a:p>
        </p:txBody>
      </p:sp>
      <p:pic>
        <p:nvPicPr>
          <p:cNvPr id="5" name="Picture 4">
            <a:extLst>
              <a:ext uri="{FF2B5EF4-FFF2-40B4-BE49-F238E27FC236}">
                <a16:creationId xmlns:a16="http://schemas.microsoft.com/office/drawing/2014/main" id="{EA9A5E12-11D8-4F7F-8F39-41F45F1EA72B}"/>
              </a:ext>
            </a:extLst>
          </p:cNvPr>
          <p:cNvPicPr>
            <a:picLocks noChangeAspect="1"/>
          </p:cNvPicPr>
          <p:nvPr/>
        </p:nvPicPr>
        <p:blipFill>
          <a:blip r:embed="rId3"/>
          <a:stretch>
            <a:fillRect/>
          </a:stretch>
        </p:blipFill>
        <p:spPr>
          <a:xfrm>
            <a:off x="7368123" y="4282810"/>
            <a:ext cx="1160415" cy="767808"/>
          </a:xfrm>
          <a:prstGeom prst="rect">
            <a:avLst/>
          </a:prstGeom>
          <a:ln>
            <a:solidFill>
              <a:schemeClr val="accent2"/>
            </a:solidFill>
          </a:ln>
        </p:spPr>
      </p:pic>
    </p:spTree>
    <p:extLst>
      <p:ext uri="{BB962C8B-B14F-4D97-AF65-F5344CB8AC3E}">
        <p14:creationId xmlns:p14="http://schemas.microsoft.com/office/powerpoint/2010/main" val="3457483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2136531" y="101600"/>
            <a:ext cx="6330461"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1. IDE vs </a:t>
            </a:r>
            <a:r>
              <a:rPr lang="fr-FR" sz="4000" b="1" dirty="0" err="1">
                <a:solidFill>
                  <a:schemeClr val="accent5"/>
                </a:solidFill>
                <a:latin typeface="+mj-lt"/>
              </a:rPr>
              <a:t>Text</a:t>
            </a:r>
            <a:r>
              <a:rPr lang="fr-FR" sz="4000" b="1" dirty="0">
                <a:solidFill>
                  <a:schemeClr val="accent5"/>
                </a:solidFill>
                <a:latin typeface="+mj-lt"/>
              </a:rPr>
              <a:t> editor</a:t>
            </a: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mn-lt"/>
              </a:rPr>
              <a:t>Eclipse and Visual Studio are the most popular IDEs</a:t>
            </a:r>
          </a:p>
          <a:p>
            <a:pPr marL="914400" lvl="2" indent="-342900">
              <a:lnSpc>
                <a:spcPts val="4000"/>
              </a:lnSpc>
              <a:buClr>
                <a:schemeClr val="tx1">
                  <a:lumMod val="60000"/>
                  <a:lumOff val="40000"/>
                </a:schemeClr>
              </a:buClr>
              <a:buFont typeface="Wingdings" panose="05000000000000000000" pitchFamily="2" charset="2"/>
              <a:buChar char="v"/>
            </a:pPr>
            <a:r>
              <a:rPr lang="vi-VN" sz="2500" b="1" dirty="0">
                <a:solidFill>
                  <a:srgbClr val="002060"/>
                </a:solidFill>
                <a:latin typeface="+mn-lt"/>
              </a:rPr>
              <a:t>Phiên bản cơ bản nhất của Visual Studio là miễn phí, nhưng các phiên bản cao cấp có thể được sử dụng để quản lý quy trình làm việc của nhiều lập trình viên và các dự án lớn hơn</a:t>
            </a:r>
            <a:endParaRPr lang="en-US" sz="2500" b="1" dirty="0">
              <a:solidFill>
                <a:srgbClr val="002060"/>
              </a:solidFill>
              <a:latin typeface="+mn-lt"/>
            </a:endParaRPr>
          </a:p>
        </p:txBody>
      </p:sp>
      <p:pic>
        <p:nvPicPr>
          <p:cNvPr id="5" name="Picture 4">
            <a:extLst>
              <a:ext uri="{FF2B5EF4-FFF2-40B4-BE49-F238E27FC236}">
                <a16:creationId xmlns:a16="http://schemas.microsoft.com/office/drawing/2014/main" id="{B30A0F01-9683-475F-9910-FA78D4A61F9C}"/>
              </a:ext>
            </a:extLst>
          </p:cNvPr>
          <p:cNvPicPr>
            <a:picLocks noChangeAspect="1"/>
          </p:cNvPicPr>
          <p:nvPr/>
        </p:nvPicPr>
        <p:blipFill>
          <a:blip r:embed="rId3"/>
          <a:stretch>
            <a:fillRect/>
          </a:stretch>
        </p:blipFill>
        <p:spPr>
          <a:xfrm>
            <a:off x="7368123" y="4282810"/>
            <a:ext cx="1160415" cy="767808"/>
          </a:xfrm>
          <a:prstGeom prst="rect">
            <a:avLst/>
          </a:prstGeom>
          <a:ln>
            <a:solidFill>
              <a:schemeClr val="accent2"/>
            </a:solidFill>
          </a:ln>
        </p:spPr>
      </p:pic>
    </p:spTree>
    <p:extLst>
      <p:ext uri="{BB962C8B-B14F-4D97-AF65-F5344CB8AC3E}">
        <p14:creationId xmlns:p14="http://schemas.microsoft.com/office/powerpoint/2010/main" val="1843370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2136531" y="101600"/>
            <a:ext cx="6330461"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1. IDE vs </a:t>
            </a:r>
            <a:r>
              <a:rPr lang="fr-FR" sz="4000" b="1" dirty="0" err="1">
                <a:solidFill>
                  <a:schemeClr val="accent5"/>
                </a:solidFill>
                <a:latin typeface="+mj-lt"/>
              </a:rPr>
              <a:t>Text</a:t>
            </a:r>
            <a:r>
              <a:rPr lang="fr-FR" sz="4000" b="1" dirty="0">
                <a:solidFill>
                  <a:schemeClr val="accent5"/>
                </a:solidFill>
                <a:latin typeface="+mj-lt"/>
              </a:rPr>
              <a:t> editor</a:t>
            </a: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mn-lt"/>
              </a:rPr>
              <a:t>IDE for Windows, OS X, Linux, and Solaris is NetBeans</a:t>
            </a:r>
          </a:p>
          <a:p>
            <a:pPr marL="914400" indent="-342900">
              <a:lnSpc>
                <a:spcPts val="4000"/>
              </a:lnSpc>
              <a:buClr>
                <a:schemeClr val="tx1">
                  <a:lumMod val="60000"/>
                  <a:lumOff val="40000"/>
                </a:schemeClr>
              </a:buClr>
              <a:buFont typeface="Arial" panose="020B0604020202020204" pitchFamily="34" charset="0"/>
              <a:buChar char="•"/>
            </a:pPr>
            <a:r>
              <a:rPr lang="en-US" sz="2500" b="1" dirty="0">
                <a:solidFill>
                  <a:srgbClr val="002060"/>
                </a:solidFill>
                <a:latin typeface="+mn-lt"/>
              </a:rPr>
              <a:t>NetBeans also supports C, C++, PHP, and HTML5</a:t>
            </a:r>
          </a:p>
        </p:txBody>
      </p:sp>
      <p:pic>
        <p:nvPicPr>
          <p:cNvPr id="3" name="Picture 2">
            <a:extLst>
              <a:ext uri="{FF2B5EF4-FFF2-40B4-BE49-F238E27FC236}">
                <a16:creationId xmlns:a16="http://schemas.microsoft.com/office/drawing/2014/main" id="{C3860998-0A1F-4D08-B837-5CBB9157DC4E}"/>
              </a:ext>
            </a:extLst>
          </p:cNvPr>
          <p:cNvPicPr>
            <a:picLocks noChangeAspect="1"/>
          </p:cNvPicPr>
          <p:nvPr/>
        </p:nvPicPr>
        <p:blipFill>
          <a:blip r:embed="rId3"/>
          <a:stretch>
            <a:fillRect/>
          </a:stretch>
        </p:blipFill>
        <p:spPr>
          <a:xfrm>
            <a:off x="3055327" y="2299189"/>
            <a:ext cx="2857500" cy="1600200"/>
          </a:xfrm>
          <a:prstGeom prst="rect">
            <a:avLst/>
          </a:prstGeom>
          <a:ln>
            <a:solidFill>
              <a:schemeClr val="accent2"/>
            </a:solidFill>
          </a:ln>
        </p:spPr>
      </p:pic>
    </p:spTree>
    <p:extLst>
      <p:ext uri="{BB962C8B-B14F-4D97-AF65-F5344CB8AC3E}">
        <p14:creationId xmlns:p14="http://schemas.microsoft.com/office/powerpoint/2010/main" val="77752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835269" y="101600"/>
            <a:ext cx="8871439"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Javascript </a:t>
            </a:r>
            <a:r>
              <a:rPr lang="fr-FR" sz="4000" b="1" dirty="0" err="1">
                <a:solidFill>
                  <a:schemeClr val="accent5"/>
                </a:solidFill>
                <a:latin typeface="+mj-lt"/>
              </a:rPr>
              <a:t>development</a:t>
            </a:r>
            <a:r>
              <a:rPr lang="fr-FR" sz="4000" b="1" dirty="0">
                <a:solidFill>
                  <a:schemeClr val="accent5"/>
                </a:solidFill>
                <a:latin typeface="+mj-lt"/>
              </a:rPr>
              <a:t> </a:t>
            </a:r>
            <a:r>
              <a:rPr lang="fr-FR" sz="4000" b="1" dirty="0" err="1">
                <a:solidFill>
                  <a:schemeClr val="accent5"/>
                </a:solidFill>
                <a:latin typeface="+mj-lt"/>
              </a:rPr>
              <a:t>tools</a:t>
            </a:r>
            <a:endParaRPr lang="fr-FR" sz="4000" b="1" dirty="0">
              <a:solidFill>
                <a:schemeClr val="accent5"/>
              </a:solidFill>
              <a:latin typeface="+mj-lt"/>
            </a:endParaRP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mn-lt"/>
              </a:rPr>
              <a:t>Top 10 </a:t>
            </a:r>
            <a:r>
              <a:rPr lang="en-US" sz="2500" b="1" dirty="0" err="1">
                <a:solidFill>
                  <a:srgbClr val="C00000"/>
                </a:solidFill>
                <a:latin typeface="+mn-lt"/>
              </a:rPr>
              <a:t>Javascript</a:t>
            </a:r>
            <a:r>
              <a:rPr lang="en-US" sz="2500" b="1" dirty="0">
                <a:solidFill>
                  <a:srgbClr val="C00000"/>
                </a:solidFill>
                <a:latin typeface="+mn-lt"/>
              </a:rPr>
              <a:t> Tools For Web Development</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WebStorm – The Best JavaScript IDE [Paid for Full-featured Version]</a:t>
            </a:r>
          </a:p>
        </p:txBody>
      </p:sp>
      <p:pic>
        <p:nvPicPr>
          <p:cNvPr id="3" name="Picture 2">
            <a:extLst>
              <a:ext uri="{FF2B5EF4-FFF2-40B4-BE49-F238E27FC236}">
                <a16:creationId xmlns:a16="http://schemas.microsoft.com/office/drawing/2014/main" id="{A95E5344-115B-4532-8000-C18F8E2975B9}"/>
              </a:ext>
            </a:extLst>
          </p:cNvPr>
          <p:cNvPicPr>
            <a:picLocks noChangeAspect="1"/>
          </p:cNvPicPr>
          <p:nvPr/>
        </p:nvPicPr>
        <p:blipFill rotWithShape="1">
          <a:blip r:embed="rId3"/>
          <a:srcRect l="19641" t="5077" r="13897"/>
          <a:stretch/>
        </p:blipFill>
        <p:spPr>
          <a:xfrm>
            <a:off x="935848" y="2602180"/>
            <a:ext cx="1424353" cy="2034320"/>
          </a:xfrm>
          <a:prstGeom prst="rect">
            <a:avLst/>
          </a:prstGeom>
        </p:spPr>
      </p:pic>
      <p:sp>
        <p:nvSpPr>
          <p:cNvPr id="4" name="TextBox 3">
            <a:extLst>
              <a:ext uri="{FF2B5EF4-FFF2-40B4-BE49-F238E27FC236}">
                <a16:creationId xmlns:a16="http://schemas.microsoft.com/office/drawing/2014/main" id="{014E9957-8060-4C10-8CB0-3C654C9B1E80}"/>
              </a:ext>
            </a:extLst>
          </p:cNvPr>
          <p:cNvSpPr txBox="1"/>
          <p:nvPr/>
        </p:nvSpPr>
        <p:spPr>
          <a:xfrm>
            <a:off x="2400301" y="2772620"/>
            <a:ext cx="5539154" cy="160043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vi-VN" dirty="0"/>
              <a:t>WebStorm là một môi trường phát triển tích hợp (IDE – Intergrated Development Environment) mạnh mẽ cho phát triển các ứng dụng JavaScript hiện đại nhưng vô cùng gọn nhẹ. Công cụ phát triển web này được trang bị các tính năng soạn thảo (edit), gỡ lỗi (debug), tích hợp (intergrate), kiểm thử (test) hoàn hảo cho các lập trình viên. WebStorm là lựa chọn tuyệt vời cho những ai đang tìm kiếm một công cụ phát triển web.</a:t>
            </a:r>
            <a:endParaRPr lang="en-US" dirty="0"/>
          </a:p>
        </p:txBody>
      </p:sp>
    </p:spTree>
    <p:extLst>
      <p:ext uri="{BB962C8B-B14F-4D97-AF65-F5344CB8AC3E}">
        <p14:creationId xmlns:p14="http://schemas.microsoft.com/office/powerpoint/2010/main" val="1823494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835269" y="101600"/>
            <a:ext cx="8871439"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Javascript </a:t>
            </a:r>
            <a:r>
              <a:rPr lang="fr-FR" sz="4000" b="1" dirty="0" err="1">
                <a:solidFill>
                  <a:schemeClr val="accent5"/>
                </a:solidFill>
                <a:latin typeface="+mj-lt"/>
              </a:rPr>
              <a:t>development</a:t>
            </a:r>
            <a:r>
              <a:rPr lang="fr-FR" sz="4000" b="1" dirty="0">
                <a:solidFill>
                  <a:schemeClr val="accent5"/>
                </a:solidFill>
                <a:latin typeface="+mj-lt"/>
              </a:rPr>
              <a:t> </a:t>
            </a:r>
            <a:r>
              <a:rPr lang="fr-FR" sz="4000" b="1" dirty="0" err="1">
                <a:solidFill>
                  <a:schemeClr val="accent5"/>
                </a:solidFill>
                <a:latin typeface="+mj-lt"/>
              </a:rPr>
              <a:t>tools</a:t>
            </a:r>
            <a:endParaRPr lang="fr-FR" sz="4000" b="1" dirty="0">
              <a:solidFill>
                <a:schemeClr val="accent5"/>
              </a:solidFill>
              <a:latin typeface="+mj-lt"/>
            </a:endParaRP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mn-lt"/>
              </a:rPr>
              <a:t>Top 10 </a:t>
            </a:r>
            <a:r>
              <a:rPr lang="en-US" sz="2500" b="1" dirty="0" err="1">
                <a:solidFill>
                  <a:srgbClr val="C00000"/>
                </a:solidFill>
                <a:latin typeface="+mn-lt"/>
              </a:rPr>
              <a:t>Javascript</a:t>
            </a:r>
            <a:r>
              <a:rPr lang="en-US" sz="2500" b="1" dirty="0">
                <a:solidFill>
                  <a:srgbClr val="C00000"/>
                </a:solidFill>
                <a:latin typeface="+mn-lt"/>
              </a:rPr>
              <a:t> Tools For Web Development</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Atom – The Perfect IDE for the Web and JavaScript</a:t>
            </a:r>
          </a:p>
        </p:txBody>
      </p:sp>
      <p:sp>
        <p:nvSpPr>
          <p:cNvPr id="8" name="TextBox 7">
            <a:extLst>
              <a:ext uri="{FF2B5EF4-FFF2-40B4-BE49-F238E27FC236}">
                <a16:creationId xmlns:a16="http://schemas.microsoft.com/office/drawing/2014/main" id="{CB6197EC-A6B9-4971-94B9-1752FCA01854}"/>
              </a:ext>
            </a:extLst>
          </p:cNvPr>
          <p:cNvSpPr txBox="1"/>
          <p:nvPr/>
        </p:nvSpPr>
        <p:spPr>
          <a:xfrm>
            <a:off x="3763406" y="2400141"/>
            <a:ext cx="4853354" cy="138499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vi-VN" dirty="0"/>
              <a:t>Atom là phần mềm open source, không chỉ miễn phí để sử dụng người dùng còn có quyền xem và thay đổi source code của phần mềm</a:t>
            </a:r>
            <a:r>
              <a:rPr lang="en-US" dirty="0"/>
              <a:t>,</a:t>
            </a:r>
            <a:r>
              <a:rPr lang="vi-VN" dirty="0"/>
              <a:t> được phát triển sử dụng các ngôn ngữ web như HTML, Javascript (NodeJS) và CSS. Các ngôn ngữ này rất dễ học và gần như hầu hết các lập trình viên đều am hiểu về các ngôn ngữ này.</a:t>
            </a:r>
            <a:endParaRPr lang="en-US" dirty="0"/>
          </a:p>
        </p:txBody>
      </p:sp>
      <p:pic>
        <p:nvPicPr>
          <p:cNvPr id="4" name="Picture 3">
            <a:extLst>
              <a:ext uri="{FF2B5EF4-FFF2-40B4-BE49-F238E27FC236}">
                <a16:creationId xmlns:a16="http://schemas.microsoft.com/office/drawing/2014/main" id="{4C8CD671-4E50-42E4-ACC1-E8C7A721BC31}"/>
              </a:ext>
            </a:extLst>
          </p:cNvPr>
          <p:cNvPicPr>
            <a:picLocks noChangeAspect="1"/>
          </p:cNvPicPr>
          <p:nvPr/>
        </p:nvPicPr>
        <p:blipFill>
          <a:blip r:embed="rId3"/>
          <a:stretch>
            <a:fillRect/>
          </a:stretch>
        </p:blipFill>
        <p:spPr>
          <a:xfrm>
            <a:off x="593846" y="2321113"/>
            <a:ext cx="2962275" cy="1543050"/>
          </a:xfrm>
          <a:prstGeom prst="rect">
            <a:avLst/>
          </a:prstGeom>
        </p:spPr>
      </p:pic>
    </p:spTree>
    <p:extLst>
      <p:ext uri="{BB962C8B-B14F-4D97-AF65-F5344CB8AC3E}">
        <p14:creationId xmlns:p14="http://schemas.microsoft.com/office/powerpoint/2010/main" val="1649938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N</a:t>
            </a:r>
            <a:r>
              <a:rPr lang="en" dirty="0"/>
              <a:t>ỘI DUNG:</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 Placeholder 6">
            <a:extLst>
              <a:ext uri="{FF2B5EF4-FFF2-40B4-BE49-F238E27FC236}">
                <a16:creationId xmlns:a16="http://schemas.microsoft.com/office/drawing/2014/main" id="{A4D469F1-905D-4AEE-95B0-D499C473E99E}"/>
              </a:ext>
            </a:extLst>
          </p:cNvPr>
          <p:cNvSpPr>
            <a:spLocks noGrp="1"/>
          </p:cNvSpPr>
          <p:nvPr>
            <p:ph type="body" idx="2"/>
          </p:nvPr>
        </p:nvSpPr>
        <p:spPr>
          <a:xfrm>
            <a:off x="387310" y="1506155"/>
            <a:ext cx="8718089" cy="3288145"/>
          </a:xfrm>
        </p:spPr>
        <p:txBody>
          <a:bodyPr/>
          <a:lstStyle/>
          <a:p>
            <a:pPr marL="558800" indent="-457200">
              <a:buClr>
                <a:schemeClr val="tx1">
                  <a:lumMod val="60000"/>
                  <a:lumOff val="40000"/>
                </a:schemeClr>
              </a:buClr>
              <a:buSzPct val="100000"/>
              <a:buFont typeface="+mj-lt"/>
              <a:buAutoNum type="arabicPeriod"/>
            </a:pPr>
            <a:r>
              <a:rPr lang="en-US" sz="2800" b="1" dirty="0">
                <a:solidFill>
                  <a:srgbClr val="C00000"/>
                </a:solidFill>
                <a:latin typeface="+mj-lt"/>
              </a:rPr>
              <a:t>GIỚI THIỆU</a:t>
            </a:r>
          </a:p>
          <a:p>
            <a:pPr marL="558800" indent="-457200">
              <a:buClr>
                <a:schemeClr val="tx1">
                  <a:lumMod val="60000"/>
                  <a:lumOff val="40000"/>
                </a:schemeClr>
              </a:buClr>
              <a:buSzPct val="100000"/>
              <a:buFont typeface="+mj-lt"/>
              <a:buAutoNum type="arabicPeriod"/>
            </a:pPr>
            <a:r>
              <a:rPr lang="en-US" sz="2800" b="1" dirty="0">
                <a:solidFill>
                  <a:srgbClr val="C00000"/>
                </a:solidFill>
                <a:latin typeface="+mj-lt"/>
              </a:rPr>
              <a:t>CÔNG CỤ, PHẦN MỀM</a:t>
            </a:r>
          </a:p>
          <a:p>
            <a:pPr marL="558800" indent="-457200">
              <a:buClr>
                <a:schemeClr val="tx1">
                  <a:lumMod val="60000"/>
                  <a:lumOff val="40000"/>
                </a:schemeClr>
              </a:buClr>
              <a:buSzPct val="100000"/>
              <a:buFont typeface="+mj-lt"/>
              <a:buAutoNum type="arabicPeriod"/>
            </a:pPr>
            <a:r>
              <a:rPr lang="en-US" sz="2800" b="1" dirty="0">
                <a:solidFill>
                  <a:srgbClr val="C00000"/>
                </a:solidFill>
                <a:latin typeface="+mj-lt"/>
              </a:rPr>
              <a:t>NỘI DUNG MÔN HỌC</a:t>
            </a:r>
          </a:p>
          <a:p>
            <a:pPr marL="558800" indent="-457200">
              <a:buClr>
                <a:schemeClr val="tx1">
                  <a:lumMod val="60000"/>
                  <a:lumOff val="40000"/>
                </a:schemeClr>
              </a:buClr>
              <a:buSzPct val="100000"/>
              <a:buFont typeface="+mj-lt"/>
              <a:buAutoNum type="arabicPeriod"/>
            </a:pPr>
            <a:r>
              <a:rPr lang="en-US" sz="2800" b="1" dirty="0">
                <a:solidFill>
                  <a:srgbClr val="C00000"/>
                </a:solidFill>
                <a:latin typeface="+mj-lt"/>
              </a:rPr>
              <a:t>IDE VS TEXT EDITOR</a:t>
            </a:r>
          </a:p>
          <a:p>
            <a:pPr marL="558800" indent="-457200">
              <a:buClr>
                <a:schemeClr val="tx1">
                  <a:lumMod val="60000"/>
                  <a:lumOff val="40000"/>
                </a:schemeClr>
              </a:buClr>
              <a:buSzPct val="100000"/>
              <a:buFont typeface="+mj-lt"/>
              <a:buAutoNum type="arabicPeriod"/>
            </a:pPr>
            <a:r>
              <a:rPr lang="en-US" sz="2800" b="1" dirty="0">
                <a:solidFill>
                  <a:srgbClr val="C00000"/>
                </a:solidFill>
                <a:latin typeface="+mj-lt"/>
              </a:rPr>
              <a:t>JAVASCRIPT DEVELOPMENT TOOLS</a:t>
            </a:r>
          </a:p>
          <a:p>
            <a:pPr marL="558800" indent="-457200">
              <a:buClr>
                <a:schemeClr val="tx1">
                  <a:lumMod val="60000"/>
                  <a:lumOff val="40000"/>
                </a:schemeClr>
              </a:buClr>
              <a:buSzPct val="100000"/>
              <a:buFont typeface="+mj-lt"/>
              <a:buAutoNum type="arabicPeriod"/>
            </a:pPr>
            <a:r>
              <a:rPr lang="en-US" sz="2800" b="1" dirty="0">
                <a:solidFill>
                  <a:srgbClr val="C00000"/>
                </a:solidFill>
                <a:latin typeface="+mj-lt"/>
              </a:rPr>
              <a:t>DEMO </a:t>
            </a:r>
            <a:r>
              <a:rPr lang="en-US" sz="2800" b="1" dirty="0">
                <a:solidFill>
                  <a:srgbClr val="C00000"/>
                </a:solidFill>
                <a:latin typeface="+mn-lt"/>
              </a:rPr>
              <a:t>CHROME DEVTOOLS</a:t>
            </a:r>
          </a:p>
          <a:p>
            <a:pPr marL="101600" indent="0">
              <a:buClr>
                <a:schemeClr val="tx1">
                  <a:lumMod val="60000"/>
                  <a:lumOff val="40000"/>
                </a:schemeClr>
              </a:buClr>
              <a:buSzPct val="100000"/>
              <a:buNone/>
            </a:pPr>
            <a:endParaRPr lang="en-US" sz="2800" b="1" dirty="0">
              <a:solidFill>
                <a:srgbClr val="C00000"/>
              </a:solidFill>
              <a:latin typeface="+mj-lt"/>
            </a:endParaRPr>
          </a:p>
          <a:p>
            <a:pPr marL="558800" indent="-457200">
              <a:buClr>
                <a:schemeClr val="tx1">
                  <a:lumMod val="60000"/>
                  <a:lumOff val="40000"/>
                </a:schemeClr>
              </a:buClr>
              <a:buSzPct val="100000"/>
              <a:buFont typeface="+mj-lt"/>
              <a:buAutoNum type="arabicPeriod"/>
            </a:pPr>
            <a:endParaRPr lang="en-US" sz="2800" b="1" dirty="0">
              <a:solidFill>
                <a:srgbClr val="C00000"/>
              </a:solidFill>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835269" y="101600"/>
            <a:ext cx="8871439"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Javascript </a:t>
            </a:r>
            <a:r>
              <a:rPr lang="fr-FR" sz="4000" b="1" dirty="0" err="1">
                <a:solidFill>
                  <a:schemeClr val="accent5"/>
                </a:solidFill>
                <a:latin typeface="+mj-lt"/>
              </a:rPr>
              <a:t>development</a:t>
            </a:r>
            <a:r>
              <a:rPr lang="fr-FR" sz="4000" b="1" dirty="0">
                <a:solidFill>
                  <a:schemeClr val="accent5"/>
                </a:solidFill>
                <a:latin typeface="+mj-lt"/>
              </a:rPr>
              <a:t> </a:t>
            </a:r>
            <a:r>
              <a:rPr lang="fr-FR" sz="4000" b="1" dirty="0" err="1">
                <a:solidFill>
                  <a:schemeClr val="accent5"/>
                </a:solidFill>
                <a:latin typeface="+mj-lt"/>
              </a:rPr>
              <a:t>tools</a:t>
            </a:r>
            <a:endParaRPr lang="fr-FR" sz="4000" b="1" dirty="0">
              <a:solidFill>
                <a:schemeClr val="accent5"/>
              </a:solidFill>
              <a:latin typeface="+mj-lt"/>
            </a:endParaRP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mn-lt"/>
              </a:rPr>
              <a:t>Top 10 </a:t>
            </a:r>
            <a:r>
              <a:rPr lang="en-US" sz="2500" b="1" dirty="0" err="1">
                <a:solidFill>
                  <a:srgbClr val="C00000"/>
                </a:solidFill>
                <a:latin typeface="+mn-lt"/>
              </a:rPr>
              <a:t>Javascript</a:t>
            </a:r>
            <a:r>
              <a:rPr lang="en-US" sz="2500" b="1" dirty="0">
                <a:solidFill>
                  <a:srgbClr val="C00000"/>
                </a:solidFill>
                <a:latin typeface="+mn-lt"/>
              </a:rPr>
              <a:t> Tools For Web Development</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Visual Studio Code – The Frontrunner IDE for JavaScript</a:t>
            </a:r>
          </a:p>
        </p:txBody>
      </p:sp>
      <p:sp>
        <p:nvSpPr>
          <p:cNvPr id="8" name="TextBox 7">
            <a:extLst>
              <a:ext uri="{FF2B5EF4-FFF2-40B4-BE49-F238E27FC236}">
                <a16:creationId xmlns:a16="http://schemas.microsoft.com/office/drawing/2014/main" id="{5C4AF785-8E44-4A42-A1F4-B2ECA2A3A7EB}"/>
              </a:ext>
            </a:extLst>
          </p:cNvPr>
          <p:cNvSpPr txBox="1"/>
          <p:nvPr/>
        </p:nvSpPr>
        <p:spPr>
          <a:xfrm>
            <a:off x="3692768" y="2668379"/>
            <a:ext cx="4923693" cy="203132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b="1" dirty="0"/>
              <a:t>V</a:t>
            </a:r>
            <a:r>
              <a:rPr lang="vi-VN" b="1" dirty="0"/>
              <a:t>isual Studio Code</a:t>
            </a:r>
            <a:r>
              <a:rPr lang="vi-VN" dirty="0"/>
              <a:t> (VS Code hay VSC) là một trong những trình soạn thảo mã nguồn phổ biến nhất được sử dụng bởi các lập trình viên. Nhanh, nhẹ, hỗ trợ đa nền tảng, nhiều tính năng và là mã nguồn mở chính là những ưu điểm vượt trội khiến VS Code ngày càng được ứng dụng rộng rãi.</a:t>
            </a:r>
            <a:r>
              <a:rPr lang="en-US" dirty="0"/>
              <a:t> M</a:t>
            </a:r>
            <a:r>
              <a:rPr lang="vi-VN" dirty="0"/>
              <a:t>ột trình biên tập lập trình code miễn phí dành cho Windows, Linux và macOS, Visual Studio Code được phát triển bởi Microsoft. Nó được xem là một sự kết hợp hoàn hảo giữa IDE và Code Editor.</a:t>
            </a:r>
            <a:endParaRPr lang="en-US" dirty="0"/>
          </a:p>
        </p:txBody>
      </p:sp>
      <p:pic>
        <p:nvPicPr>
          <p:cNvPr id="4" name="Picture 3">
            <a:extLst>
              <a:ext uri="{FF2B5EF4-FFF2-40B4-BE49-F238E27FC236}">
                <a16:creationId xmlns:a16="http://schemas.microsoft.com/office/drawing/2014/main" id="{04E0E350-B332-4EE8-880A-5FFD03DE99B4}"/>
              </a:ext>
            </a:extLst>
          </p:cNvPr>
          <p:cNvPicPr>
            <a:picLocks noChangeAspect="1"/>
          </p:cNvPicPr>
          <p:nvPr/>
        </p:nvPicPr>
        <p:blipFill>
          <a:blip r:embed="rId3"/>
          <a:stretch>
            <a:fillRect/>
          </a:stretch>
        </p:blipFill>
        <p:spPr>
          <a:xfrm>
            <a:off x="127488" y="2755379"/>
            <a:ext cx="3437792" cy="1718896"/>
          </a:xfrm>
          <a:prstGeom prst="rect">
            <a:avLst/>
          </a:prstGeom>
        </p:spPr>
      </p:pic>
    </p:spTree>
    <p:extLst>
      <p:ext uri="{BB962C8B-B14F-4D97-AF65-F5344CB8AC3E}">
        <p14:creationId xmlns:p14="http://schemas.microsoft.com/office/powerpoint/2010/main" val="1810452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835269" y="101600"/>
            <a:ext cx="8871439"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Javascript </a:t>
            </a:r>
            <a:r>
              <a:rPr lang="fr-FR" sz="4000" b="1" dirty="0" err="1">
                <a:solidFill>
                  <a:schemeClr val="accent5"/>
                </a:solidFill>
                <a:latin typeface="+mj-lt"/>
              </a:rPr>
              <a:t>development</a:t>
            </a:r>
            <a:r>
              <a:rPr lang="fr-FR" sz="4000" b="1" dirty="0">
                <a:solidFill>
                  <a:schemeClr val="accent5"/>
                </a:solidFill>
                <a:latin typeface="+mj-lt"/>
              </a:rPr>
              <a:t> </a:t>
            </a:r>
            <a:r>
              <a:rPr lang="fr-FR" sz="4000" b="1" dirty="0" err="1">
                <a:solidFill>
                  <a:schemeClr val="accent5"/>
                </a:solidFill>
                <a:latin typeface="+mj-lt"/>
              </a:rPr>
              <a:t>tools</a:t>
            </a:r>
            <a:endParaRPr lang="fr-FR" sz="4000" b="1" dirty="0">
              <a:solidFill>
                <a:schemeClr val="accent5"/>
              </a:solidFill>
              <a:latin typeface="+mj-lt"/>
            </a:endParaRP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mn-lt"/>
              </a:rPr>
              <a:t>Top 10 </a:t>
            </a:r>
            <a:r>
              <a:rPr lang="en-US" sz="2500" b="1" dirty="0" err="1">
                <a:solidFill>
                  <a:srgbClr val="C00000"/>
                </a:solidFill>
                <a:latin typeface="+mn-lt"/>
              </a:rPr>
              <a:t>Javascript</a:t>
            </a:r>
            <a:r>
              <a:rPr lang="en-US" sz="2500" b="1" dirty="0">
                <a:solidFill>
                  <a:srgbClr val="C00000"/>
                </a:solidFill>
                <a:latin typeface="+mn-lt"/>
              </a:rPr>
              <a:t> Tools For Web Development</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Sublime Text 3 – A Very Powerful Text Editor Turned IDE for JavaScript</a:t>
            </a:r>
          </a:p>
        </p:txBody>
      </p:sp>
      <p:sp>
        <p:nvSpPr>
          <p:cNvPr id="9" name="TextBox 8">
            <a:extLst>
              <a:ext uri="{FF2B5EF4-FFF2-40B4-BE49-F238E27FC236}">
                <a16:creationId xmlns:a16="http://schemas.microsoft.com/office/drawing/2014/main" id="{51E7C826-FCBD-4296-9C82-244FF0C46CB9}"/>
              </a:ext>
            </a:extLst>
          </p:cNvPr>
          <p:cNvSpPr txBox="1"/>
          <p:nvPr/>
        </p:nvSpPr>
        <p:spPr>
          <a:xfrm>
            <a:off x="3217985" y="2571750"/>
            <a:ext cx="5746738" cy="203132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vi-VN" b="1" dirty="0"/>
              <a:t>Sublime Text</a:t>
            </a:r>
            <a:r>
              <a:rPr lang="vi-VN" dirty="0"/>
              <a:t> là một phần mềm</a:t>
            </a:r>
            <a:r>
              <a:rPr lang="vi-VN" b="1" dirty="0"/>
              <a:t> lập trình</a:t>
            </a:r>
            <a:r>
              <a:rPr lang="vi-VN" dirty="0"/>
              <a:t> với đầy đủ tính năng để chỉnh sửa các tệp cục bộ hoặc đoạn </a:t>
            </a:r>
            <a:r>
              <a:rPr lang="vi-VN" b="1" dirty="0"/>
              <a:t>code</a:t>
            </a:r>
            <a:r>
              <a:rPr lang="vi-VN" dirty="0"/>
              <a:t>. Nó bao gồm các tính năng khác nhau để chỉnh sửa code giúp các nhà lập trình theo dõi các thay đổi này. </a:t>
            </a:r>
            <a:endParaRPr lang="en-US" dirty="0"/>
          </a:p>
          <a:p>
            <a:r>
              <a:rPr lang="vi-VN" b="1" dirty="0"/>
              <a:t>Sublime Text </a:t>
            </a:r>
            <a:r>
              <a:rPr lang="vi-VN" dirty="0"/>
              <a:t>được sử dụng </a:t>
            </a:r>
            <a:r>
              <a:rPr lang="vi-VN" dirty="0">
                <a:hlinkClick r:id="rId3"/>
              </a:rPr>
              <a:t>Integrated Development Editor</a:t>
            </a:r>
            <a:r>
              <a:rPr lang="vi-VN" dirty="0"/>
              <a:t> (IDE) chương trình chỉnh sửa phát triển tích hợp giống như mã </a:t>
            </a:r>
            <a:r>
              <a:rPr lang="vi-VN" dirty="0">
                <a:hlinkClick r:id="rId4"/>
              </a:rPr>
              <a:t>Visual Studio</a:t>
            </a:r>
            <a:r>
              <a:rPr lang="vi-VN" dirty="0"/>
              <a:t> và </a:t>
            </a:r>
            <a:r>
              <a:rPr lang="vi-VN" dirty="0">
                <a:hlinkClick r:id="rId5"/>
              </a:rPr>
              <a:t>NetBeans</a:t>
            </a:r>
            <a:r>
              <a:rPr lang="vi-VN" dirty="0"/>
              <a:t>. Phiên bản hiện tại của trình soạn thảo Sublime Text là 3.0 và tương thích với các hệ điều hành khác nhau như Windows, </a:t>
            </a:r>
            <a:r>
              <a:rPr lang="vi-VN" dirty="0">
                <a:hlinkClick r:id="rId6" tooltip="Linux"/>
              </a:rPr>
              <a:t>Linux</a:t>
            </a:r>
            <a:r>
              <a:rPr lang="vi-VN" dirty="0"/>
              <a:t> và MacOS.</a:t>
            </a:r>
          </a:p>
        </p:txBody>
      </p:sp>
      <p:pic>
        <p:nvPicPr>
          <p:cNvPr id="5" name="Picture 4">
            <a:extLst>
              <a:ext uri="{FF2B5EF4-FFF2-40B4-BE49-F238E27FC236}">
                <a16:creationId xmlns:a16="http://schemas.microsoft.com/office/drawing/2014/main" id="{89E23B3E-9E95-4944-B6CE-E7509C17CE60}"/>
              </a:ext>
            </a:extLst>
          </p:cNvPr>
          <p:cNvPicPr>
            <a:picLocks noChangeAspect="1"/>
          </p:cNvPicPr>
          <p:nvPr/>
        </p:nvPicPr>
        <p:blipFill>
          <a:blip r:embed="rId7"/>
          <a:stretch>
            <a:fillRect/>
          </a:stretch>
        </p:blipFill>
        <p:spPr>
          <a:xfrm>
            <a:off x="353158" y="2749212"/>
            <a:ext cx="2724150" cy="1676400"/>
          </a:xfrm>
          <a:prstGeom prst="rect">
            <a:avLst/>
          </a:prstGeom>
        </p:spPr>
      </p:pic>
    </p:spTree>
    <p:extLst>
      <p:ext uri="{BB962C8B-B14F-4D97-AF65-F5344CB8AC3E}">
        <p14:creationId xmlns:p14="http://schemas.microsoft.com/office/powerpoint/2010/main" val="2620017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835269" y="101600"/>
            <a:ext cx="8871439"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Javascript </a:t>
            </a:r>
            <a:r>
              <a:rPr lang="fr-FR" sz="4000" b="1" dirty="0" err="1">
                <a:solidFill>
                  <a:schemeClr val="accent5"/>
                </a:solidFill>
                <a:latin typeface="+mj-lt"/>
              </a:rPr>
              <a:t>development</a:t>
            </a:r>
            <a:r>
              <a:rPr lang="fr-FR" sz="4000" b="1" dirty="0">
                <a:solidFill>
                  <a:schemeClr val="accent5"/>
                </a:solidFill>
                <a:latin typeface="+mj-lt"/>
              </a:rPr>
              <a:t> </a:t>
            </a:r>
            <a:r>
              <a:rPr lang="fr-FR" sz="4000" b="1" dirty="0" err="1">
                <a:solidFill>
                  <a:schemeClr val="accent5"/>
                </a:solidFill>
                <a:latin typeface="+mj-lt"/>
              </a:rPr>
              <a:t>tools</a:t>
            </a:r>
            <a:endParaRPr lang="fr-FR" sz="4000" b="1" dirty="0">
              <a:solidFill>
                <a:schemeClr val="accent5"/>
              </a:solidFill>
              <a:latin typeface="+mj-lt"/>
            </a:endParaRP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mn-lt"/>
              </a:rPr>
              <a:t>Top 10 </a:t>
            </a:r>
            <a:r>
              <a:rPr lang="en-US" sz="2500" b="1" dirty="0" err="1">
                <a:solidFill>
                  <a:srgbClr val="C00000"/>
                </a:solidFill>
                <a:latin typeface="+mn-lt"/>
              </a:rPr>
              <a:t>Javascript</a:t>
            </a:r>
            <a:r>
              <a:rPr lang="en-US" sz="2500" b="1" dirty="0">
                <a:solidFill>
                  <a:srgbClr val="C00000"/>
                </a:solidFill>
                <a:latin typeface="+mn-lt"/>
              </a:rPr>
              <a:t> Tools For Web Development</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Brackets – The Open Source Code Editor for Web Development</a:t>
            </a:r>
          </a:p>
        </p:txBody>
      </p:sp>
      <p:sp>
        <p:nvSpPr>
          <p:cNvPr id="8" name="TextBox 7">
            <a:extLst>
              <a:ext uri="{FF2B5EF4-FFF2-40B4-BE49-F238E27FC236}">
                <a16:creationId xmlns:a16="http://schemas.microsoft.com/office/drawing/2014/main" id="{26FFE07D-66E7-4551-A59B-E31936B5059A}"/>
              </a:ext>
            </a:extLst>
          </p:cNvPr>
          <p:cNvSpPr txBox="1"/>
          <p:nvPr/>
        </p:nvSpPr>
        <p:spPr>
          <a:xfrm>
            <a:off x="3508346" y="2506657"/>
            <a:ext cx="4853354" cy="203132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vi-VN" b="1" dirty="0"/>
              <a:t>Brackets 1.14 là một trình soạn thảo cho website mã nguồn mở được viết với các ngôn ngữ HTML, CSS và JavaScript chủ yếu tập trung vào việc phát triển web.</a:t>
            </a:r>
            <a:endParaRPr lang="en-US" b="1" dirty="0"/>
          </a:p>
          <a:p>
            <a:r>
              <a:rPr lang="vi-VN" dirty="0"/>
              <a:t>Đối với những nhà phát triển web, việc tìm ra một </a:t>
            </a:r>
            <a:r>
              <a:rPr lang="vi-VN" dirty="0">
                <a:solidFill>
                  <a:srgbClr val="000000"/>
                </a:solidFill>
                <a:effectLst/>
                <a:hlinkClick r:id="rId3"/>
              </a:rPr>
              <a:t>công cụ lập trình</a:t>
            </a:r>
            <a:r>
              <a:rPr lang="vi-VN" dirty="0"/>
              <a:t>, chỉnh sửa code cho website và gắn bó với nó không phải là việc dễ dàng, nhất là với những người mới bước chân vào thế giới</a:t>
            </a:r>
            <a:r>
              <a:rPr lang="vi-VN" dirty="0">
                <a:solidFill>
                  <a:srgbClr val="000000"/>
                </a:solidFill>
                <a:effectLst/>
                <a:hlinkClick r:id="rId4"/>
              </a:rPr>
              <a:t> lập trình</a:t>
            </a:r>
            <a:r>
              <a:rPr lang="vi-VN" dirty="0"/>
              <a:t> và các đoạn mã thì việc lựa chọn một công cụ đơn giản, sử dụng dễ dàng mà tính năng vẫn mạnh mẽ lại càng trở nên khó khăn.</a:t>
            </a:r>
            <a:endParaRPr lang="en-US" dirty="0"/>
          </a:p>
        </p:txBody>
      </p:sp>
      <p:pic>
        <p:nvPicPr>
          <p:cNvPr id="4" name="Picture 3">
            <a:extLst>
              <a:ext uri="{FF2B5EF4-FFF2-40B4-BE49-F238E27FC236}">
                <a16:creationId xmlns:a16="http://schemas.microsoft.com/office/drawing/2014/main" id="{B28E9185-41FB-4922-93A9-A6F2E8F9C199}"/>
              </a:ext>
            </a:extLst>
          </p:cNvPr>
          <p:cNvPicPr>
            <a:picLocks noChangeAspect="1"/>
          </p:cNvPicPr>
          <p:nvPr/>
        </p:nvPicPr>
        <p:blipFill rotWithShape="1">
          <a:blip r:embed="rId5"/>
          <a:srcRect l="10026" r="7546"/>
          <a:stretch/>
        </p:blipFill>
        <p:spPr>
          <a:xfrm>
            <a:off x="465992" y="2846044"/>
            <a:ext cx="2787162" cy="1352550"/>
          </a:xfrm>
          <a:prstGeom prst="rect">
            <a:avLst/>
          </a:prstGeom>
          <a:ln>
            <a:solidFill>
              <a:schemeClr val="accent1"/>
            </a:solidFill>
          </a:ln>
        </p:spPr>
      </p:pic>
    </p:spTree>
    <p:extLst>
      <p:ext uri="{BB962C8B-B14F-4D97-AF65-F5344CB8AC3E}">
        <p14:creationId xmlns:p14="http://schemas.microsoft.com/office/powerpoint/2010/main" val="3616496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835269" y="101600"/>
            <a:ext cx="8871439"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Javascript </a:t>
            </a:r>
            <a:r>
              <a:rPr lang="fr-FR" sz="4000" b="1" dirty="0" err="1">
                <a:solidFill>
                  <a:schemeClr val="accent5"/>
                </a:solidFill>
                <a:latin typeface="+mj-lt"/>
              </a:rPr>
              <a:t>development</a:t>
            </a:r>
            <a:r>
              <a:rPr lang="fr-FR" sz="4000" b="1" dirty="0">
                <a:solidFill>
                  <a:schemeClr val="accent5"/>
                </a:solidFill>
                <a:latin typeface="+mj-lt"/>
              </a:rPr>
              <a:t> </a:t>
            </a:r>
            <a:r>
              <a:rPr lang="fr-FR" sz="4000" b="1" dirty="0" err="1">
                <a:solidFill>
                  <a:schemeClr val="accent5"/>
                </a:solidFill>
                <a:latin typeface="+mj-lt"/>
              </a:rPr>
              <a:t>tools</a:t>
            </a:r>
            <a:endParaRPr lang="fr-FR" sz="4000" b="1" dirty="0">
              <a:solidFill>
                <a:schemeClr val="accent5"/>
              </a:solidFill>
              <a:latin typeface="+mj-lt"/>
            </a:endParaRP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mn-lt"/>
              </a:rPr>
              <a:t>Top 10 </a:t>
            </a:r>
            <a:r>
              <a:rPr lang="en-US" sz="2500" b="1" dirty="0" err="1">
                <a:solidFill>
                  <a:srgbClr val="C00000"/>
                </a:solidFill>
                <a:latin typeface="+mn-lt"/>
              </a:rPr>
              <a:t>Javascript</a:t>
            </a:r>
            <a:r>
              <a:rPr lang="en-US" sz="2500" b="1" dirty="0">
                <a:solidFill>
                  <a:srgbClr val="C00000"/>
                </a:solidFill>
                <a:latin typeface="+mn-lt"/>
              </a:rPr>
              <a:t> Tools For Web Development</a:t>
            </a:r>
          </a:p>
          <a:p>
            <a:pPr marL="914400" indent="-342900">
              <a:lnSpc>
                <a:spcPts val="4000"/>
              </a:lnSpc>
              <a:buClr>
                <a:schemeClr val="tx1">
                  <a:lumMod val="60000"/>
                  <a:lumOff val="40000"/>
                </a:schemeClr>
              </a:buClr>
              <a:buFont typeface="Wingdings" panose="05000000000000000000" pitchFamily="2" charset="2"/>
              <a:buChar char="v"/>
            </a:pPr>
            <a:r>
              <a:rPr lang="en-US" sz="2500" b="1" dirty="0" err="1">
                <a:solidFill>
                  <a:srgbClr val="002060"/>
                </a:solidFill>
                <a:latin typeface="+mn-lt"/>
              </a:rPr>
              <a:t>CodeAnyWhere</a:t>
            </a:r>
            <a:r>
              <a:rPr lang="en-US" sz="2500" b="1" dirty="0">
                <a:solidFill>
                  <a:srgbClr val="002060"/>
                </a:solidFill>
                <a:latin typeface="+mn-lt"/>
              </a:rPr>
              <a:t> – Cloud IDE for JavaScript and Web Development</a:t>
            </a:r>
          </a:p>
        </p:txBody>
      </p:sp>
      <p:sp>
        <p:nvSpPr>
          <p:cNvPr id="8" name="TextBox 7">
            <a:extLst>
              <a:ext uri="{FF2B5EF4-FFF2-40B4-BE49-F238E27FC236}">
                <a16:creationId xmlns:a16="http://schemas.microsoft.com/office/drawing/2014/main" id="{219E0294-F2FA-41DF-A63D-220506206A5A}"/>
              </a:ext>
            </a:extLst>
          </p:cNvPr>
          <p:cNvSpPr txBox="1"/>
          <p:nvPr/>
        </p:nvSpPr>
        <p:spPr>
          <a:xfrm>
            <a:off x="3165231" y="2389731"/>
            <a:ext cx="5820723" cy="224676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vi-VN" dirty="0"/>
              <a:t>Một công cụ phát triển phần mềm khác thường xuyên đứng đầu các danh sách "tốt nhất" nổi trên Web là Codeanywhere, Cloud IDE thân thiện cho tất cả các mùa. Nó có tính năng làm nổi bật mã và hỗ trợ cho HTML, CSS, Javascript, PHP, MySQL và hơn thế nữa. Nhờ có hàng loạt ứng dụng tiện dụng dành cho iOS, Android và BlackBerry, công cụ này cho phép mọi người viết mã theo đúng nghĩa đen ở mọi nơi.</a:t>
            </a:r>
          </a:p>
          <a:p>
            <a:r>
              <a:rPr lang="vi-VN" dirty="0"/>
              <a:t>Ngoài ra, nó tự hào có hỗ trợ Dropbox và SFTP, cho phép các lập trình viên dễ dàng sao lưu các tệp dự án và chia sẻ chúng với các cộng tác viên. Mặc dù nó không phải là Cloud IDE đầy đủ tính năng nhất, nhưng nó làm những gì nó hoạt động khá tốt.</a:t>
            </a:r>
          </a:p>
        </p:txBody>
      </p:sp>
      <p:pic>
        <p:nvPicPr>
          <p:cNvPr id="4" name="Picture 3">
            <a:extLst>
              <a:ext uri="{FF2B5EF4-FFF2-40B4-BE49-F238E27FC236}">
                <a16:creationId xmlns:a16="http://schemas.microsoft.com/office/drawing/2014/main" id="{2A7E4427-ECD2-4791-AB2D-FE904D960268}"/>
              </a:ext>
            </a:extLst>
          </p:cNvPr>
          <p:cNvPicPr>
            <a:picLocks noChangeAspect="1"/>
          </p:cNvPicPr>
          <p:nvPr/>
        </p:nvPicPr>
        <p:blipFill rotWithShape="1">
          <a:blip r:embed="rId3"/>
          <a:srcRect l="12308" t="31492" r="9901" b="26519"/>
          <a:stretch/>
        </p:blipFill>
        <p:spPr>
          <a:xfrm>
            <a:off x="272562" y="2950727"/>
            <a:ext cx="2734937" cy="1049773"/>
          </a:xfrm>
          <a:prstGeom prst="rect">
            <a:avLst/>
          </a:prstGeom>
        </p:spPr>
      </p:pic>
    </p:spTree>
    <p:extLst>
      <p:ext uri="{BB962C8B-B14F-4D97-AF65-F5344CB8AC3E}">
        <p14:creationId xmlns:p14="http://schemas.microsoft.com/office/powerpoint/2010/main" val="3563672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835269" y="101600"/>
            <a:ext cx="8871439"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Javascript </a:t>
            </a:r>
            <a:r>
              <a:rPr lang="fr-FR" sz="4000" b="1" dirty="0" err="1">
                <a:solidFill>
                  <a:schemeClr val="accent5"/>
                </a:solidFill>
                <a:latin typeface="+mj-lt"/>
              </a:rPr>
              <a:t>development</a:t>
            </a:r>
            <a:r>
              <a:rPr lang="fr-FR" sz="4000" b="1" dirty="0">
                <a:solidFill>
                  <a:schemeClr val="accent5"/>
                </a:solidFill>
                <a:latin typeface="+mj-lt"/>
              </a:rPr>
              <a:t> </a:t>
            </a:r>
            <a:r>
              <a:rPr lang="fr-FR" sz="4000" b="1" dirty="0" err="1">
                <a:solidFill>
                  <a:schemeClr val="accent5"/>
                </a:solidFill>
                <a:latin typeface="+mj-lt"/>
              </a:rPr>
              <a:t>tools</a:t>
            </a:r>
            <a:endParaRPr lang="fr-FR" sz="4000" b="1" dirty="0">
              <a:solidFill>
                <a:schemeClr val="accent5"/>
              </a:solidFill>
              <a:latin typeface="+mj-lt"/>
            </a:endParaRP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mn-lt"/>
              </a:rPr>
              <a:t>Top 10 </a:t>
            </a:r>
            <a:r>
              <a:rPr lang="en-US" sz="2500" b="1" dirty="0" err="1">
                <a:solidFill>
                  <a:srgbClr val="C00000"/>
                </a:solidFill>
                <a:latin typeface="+mn-lt"/>
              </a:rPr>
              <a:t>Javascript</a:t>
            </a:r>
            <a:r>
              <a:rPr lang="en-US" sz="2500" b="1" dirty="0">
                <a:solidFill>
                  <a:srgbClr val="C00000"/>
                </a:solidFill>
                <a:latin typeface="+mn-lt"/>
              </a:rPr>
              <a:t> Tools For Web Development</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Chrome </a:t>
            </a:r>
            <a:r>
              <a:rPr lang="en-US" sz="2500" b="1" dirty="0" err="1">
                <a:solidFill>
                  <a:srgbClr val="002060"/>
                </a:solidFill>
                <a:latin typeface="+mn-lt"/>
              </a:rPr>
              <a:t>DevTools</a:t>
            </a:r>
            <a:endParaRPr lang="en-US" sz="2500" b="1" dirty="0">
              <a:solidFill>
                <a:srgbClr val="002060"/>
              </a:solidFill>
              <a:latin typeface="+mn-lt"/>
            </a:endParaRPr>
          </a:p>
        </p:txBody>
      </p:sp>
      <p:sp>
        <p:nvSpPr>
          <p:cNvPr id="8" name="TextBox 7">
            <a:extLst>
              <a:ext uri="{FF2B5EF4-FFF2-40B4-BE49-F238E27FC236}">
                <a16:creationId xmlns:a16="http://schemas.microsoft.com/office/drawing/2014/main" id="{67F1F5C2-F900-43A2-8232-F84BBBFA3747}"/>
              </a:ext>
            </a:extLst>
          </p:cNvPr>
          <p:cNvSpPr txBox="1"/>
          <p:nvPr/>
        </p:nvSpPr>
        <p:spPr>
          <a:xfrm>
            <a:off x="4308231" y="2338699"/>
            <a:ext cx="3930162" cy="181588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vi-VN" b="1" dirty="0"/>
              <a:t>Chrome DevTools</a:t>
            </a:r>
            <a:r>
              <a:rPr lang="vi-VN" dirty="0"/>
              <a:t> là một bộ công cụ phát triển web được tích hợp trực tiếp vào trình duyệt Google Chrome. DevTools có thể giúp bạn chẩn đoán vấn đề một cách nhanh chóng, điều này giúp bạn xây dựng trang web tốt hơn, nhanh hơn. Với DevTools, bạn có thể xem và thay đổi bất kỳ trang nào, ngay cả trang chủ Google.</a:t>
            </a:r>
            <a:endParaRPr lang="en-US" dirty="0"/>
          </a:p>
        </p:txBody>
      </p:sp>
      <p:pic>
        <p:nvPicPr>
          <p:cNvPr id="4" name="Picture 3">
            <a:extLst>
              <a:ext uri="{FF2B5EF4-FFF2-40B4-BE49-F238E27FC236}">
                <a16:creationId xmlns:a16="http://schemas.microsoft.com/office/drawing/2014/main" id="{539D1040-73DB-4456-AFC8-83CE592C64BD}"/>
              </a:ext>
            </a:extLst>
          </p:cNvPr>
          <p:cNvPicPr>
            <a:picLocks noChangeAspect="1"/>
          </p:cNvPicPr>
          <p:nvPr/>
        </p:nvPicPr>
        <p:blipFill>
          <a:blip r:embed="rId3"/>
          <a:stretch>
            <a:fillRect/>
          </a:stretch>
        </p:blipFill>
        <p:spPr>
          <a:xfrm>
            <a:off x="659423" y="2571750"/>
            <a:ext cx="3448050" cy="1323975"/>
          </a:xfrm>
          <a:prstGeom prst="rect">
            <a:avLst/>
          </a:prstGeom>
          <a:ln>
            <a:solidFill>
              <a:srgbClr val="002060"/>
            </a:solidFill>
          </a:ln>
        </p:spPr>
      </p:pic>
    </p:spTree>
    <p:extLst>
      <p:ext uri="{BB962C8B-B14F-4D97-AF65-F5344CB8AC3E}">
        <p14:creationId xmlns:p14="http://schemas.microsoft.com/office/powerpoint/2010/main" val="187568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835269" y="101600"/>
            <a:ext cx="8871439"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Javascript </a:t>
            </a:r>
            <a:r>
              <a:rPr lang="fr-FR" sz="4000" b="1" dirty="0" err="1">
                <a:solidFill>
                  <a:schemeClr val="accent5"/>
                </a:solidFill>
                <a:latin typeface="+mj-lt"/>
              </a:rPr>
              <a:t>development</a:t>
            </a:r>
            <a:r>
              <a:rPr lang="fr-FR" sz="4000" b="1" dirty="0">
                <a:solidFill>
                  <a:schemeClr val="accent5"/>
                </a:solidFill>
                <a:latin typeface="+mj-lt"/>
              </a:rPr>
              <a:t> </a:t>
            </a:r>
            <a:r>
              <a:rPr lang="fr-FR" sz="4000" b="1" dirty="0" err="1">
                <a:solidFill>
                  <a:schemeClr val="accent5"/>
                </a:solidFill>
                <a:latin typeface="+mj-lt"/>
              </a:rPr>
              <a:t>tools</a:t>
            </a:r>
            <a:endParaRPr lang="fr-FR" sz="4000" b="1" dirty="0">
              <a:solidFill>
                <a:schemeClr val="accent5"/>
              </a:solidFill>
              <a:latin typeface="+mj-lt"/>
            </a:endParaRP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mn-lt"/>
              </a:rPr>
              <a:t>Top 10 </a:t>
            </a:r>
            <a:r>
              <a:rPr lang="en-US" sz="2500" b="1" dirty="0" err="1">
                <a:solidFill>
                  <a:srgbClr val="C00000"/>
                </a:solidFill>
                <a:latin typeface="+mn-lt"/>
              </a:rPr>
              <a:t>Javascript</a:t>
            </a:r>
            <a:r>
              <a:rPr lang="en-US" sz="2500" b="1" dirty="0">
                <a:solidFill>
                  <a:srgbClr val="C00000"/>
                </a:solidFill>
                <a:latin typeface="+mn-lt"/>
              </a:rPr>
              <a:t> Tools For Web Development</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NetBeans – A Prominent IDE for Web Development in JavaScript</a:t>
            </a:r>
          </a:p>
        </p:txBody>
      </p:sp>
      <p:sp>
        <p:nvSpPr>
          <p:cNvPr id="8" name="TextBox 7">
            <a:extLst>
              <a:ext uri="{FF2B5EF4-FFF2-40B4-BE49-F238E27FC236}">
                <a16:creationId xmlns:a16="http://schemas.microsoft.com/office/drawing/2014/main" id="{CB94064F-97D5-4E53-88B9-EA5A36D5F540}"/>
              </a:ext>
            </a:extLst>
          </p:cNvPr>
          <p:cNvSpPr txBox="1"/>
          <p:nvPr/>
        </p:nvSpPr>
        <p:spPr>
          <a:xfrm>
            <a:off x="3086100" y="2372962"/>
            <a:ext cx="5627077" cy="267765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vi-VN" b="1" dirty="0"/>
              <a:t>NetBeans IDE</a:t>
            </a:r>
            <a:r>
              <a:rPr lang="vi-VN" dirty="0"/>
              <a:t> là một công cụ hỗ trợ lập trình viết mã code miễn phí được cho là tốt nhất hiện nay, được sử dụng chủ yếu cho các lập trình viên phát triển Java tuy nhiên phần mềm có dung lượng khá là nặng dành cho các máy cấu hình có RAM, CPU tương đối cao để vận hành.</a:t>
            </a:r>
          </a:p>
          <a:p>
            <a:r>
              <a:rPr lang="vi-VN" b="1" dirty="0"/>
              <a:t>NetBeans IDE</a:t>
            </a:r>
            <a:r>
              <a:rPr lang="vi-VN" dirty="0"/>
              <a:t> là môi trường phát triển tích hợp và cực kỳ cần thiết cho các lập trình viên, công cụ này có thể hoạt động tốt với rất nhiều nền tảng hệ điều hành khác nhau như Linux, Windows, MacOS,... là một mã nguồn mở cung cấp các tính năng cần thiết nhất nhăm tại ra các ứng dụng web, thiết bị di động, desktop.</a:t>
            </a:r>
          </a:p>
          <a:p>
            <a:r>
              <a:rPr lang="vi-VN" b="1" dirty="0"/>
              <a:t>NetBeans IDE</a:t>
            </a:r>
            <a:r>
              <a:rPr lang="vi-VN" dirty="0"/>
              <a:t> hỗ trợ rất nhiều những ngôn ngữ lập trình như Python, Ruby, JavaScript, Groovy, C / C + +, và PHP.</a:t>
            </a:r>
          </a:p>
        </p:txBody>
      </p:sp>
      <p:pic>
        <p:nvPicPr>
          <p:cNvPr id="4" name="Picture 3">
            <a:extLst>
              <a:ext uri="{FF2B5EF4-FFF2-40B4-BE49-F238E27FC236}">
                <a16:creationId xmlns:a16="http://schemas.microsoft.com/office/drawing/2014/main" id="{DDFF3A96-4A46-432B-8AA7-B0D3E9D3231D}"/>
              </a:ext>
            </a:extLst>
          </p:cNvPr>
          <p:cNvPicPr>
            <a:picLocks noChangeAspect="1"/>
          </p:cNvPicPr>
          <p:nvPr/>
        </p:nvPicPr>
        <p:blipFill rotWithShape="1">
          <a:blip r:embed="rId3"/>
          <a:srcRect l="4308" t="6298" b="-6298"/>
          <a:stretch/>
        </p:blipFill>
        <p:spPr>
          <a:xfrm>
            <a:off x="263769" y="2817935"/>
            <a:ext cx="2734408" cy="1600200"/>
          </a:xfrm>
          <a:prstGeom prst="rect">
            <a:avLst/>
          </a:prstGeom>
          <a:ln>
            <a:solidFill>
              <a:srgbClr val="002060"/>
            </a:solidFill>
          </a:ln>
        </p:spPr>
      </p:pic>
    </p:spTree>
    <p:extLst>
      <p:ext uri="{BB962C8B-B14F-4D97-AF65-F5344CB8AC3E}">
        <p14:creationId xmlns:p14="http://schemas.microsoft.com/office/powerpoint/2010/main" val="4237781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835269" y="101600"/>
            <a:ext cx="8871439"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Javascript </a:t>
            </a:r>
            <a:r>
              <a:rPr lang="fr-FR" sz="4000" b="1" dirty="0" err="1">
                <a:solidFill>
                  <a:schemeClr val="accent5"/>
                </a:solidFill>
                <a:latin typeface="+mj-lt"/>
              </a:rPr>
              <a:t>development</a:t>
            </a:r>
            <a:r>
              <a:rPr lang="fr-FR" sz="4000" b="1" dirty="0">
                <a:solidFill>
                  <a:schemeClr val="accent5"/>
                </a:solidFill>
                <a:latin typeface="+mj-lt"/>
              </a:rPr>
              <a:t> </a:t>
            </a:r>
            <a:r>
              <a:rPr lang="fr-FR" sz="4000" b="1" dirty="0" err="1">
                <a:solidFill>
                  <a:schemeClr val="accent5"/>
                </a:solidFill>
                <a:latin typeface="+mj-lt"/>
              </a:rPr>
              <a:t>tools</a:t>
            </a:r>
            <a:endParaRPr lang="fr-FR" sz="4000" b="1" dirty="0">
              <a:solidFill>
                <a:schemeClr val="accent5"/>
              </a:solidFill>
              <a:latin typeface="+mj-lt"/>
            </a:endParaRP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mn-lt"/>
              </a:rPr>
              <a:t>Top 10 </a:t>
            </a:r>
            <a:r>
              <a:rPr lang="en-US" sz="2500" b="1" dirty="0" err="1">
                <a:solidFill>
                  <a:srgbClr val="C00000"/>
                </a:solidFill>
                <a:latin typeface="+mn-lt"/>
              </a:rPr>
              <a:t>Javascript</a:t>
            </a:r>
            <a:r>
              <a:rPr lang="en-US" sz="2500" b="1" dirty="0">
                <a:solidFill>
                  <a:srgbClr val="C00000"/>
                </a:solidFill>
                <a:latin typeface="+mn-lt"/>
              </a:rPr>
              <a:t> Tools For Web Development</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IntelliJ IDEA – Multi-purpose IDE to Increase Productivity</a:t>
            </a:r>
          </a:p>
        </p:txBody>
      </p:sp>
      <p:sp>
        <p:nvSpPr>
          <p:cNvPr id="8" name="TextBox 7">
            <a:extLst>
              <a:ext uri="{FF2B5EF4-FFF2-40B4-BE49-F238E27FC236}">
                <a16:creationId xmlns:a16="http://schemas.microsoft.com/office/drawing/2014/main" id="{A712A594-B413-4980-8754-5C50851CC9B5}"/>
              </a:ext>
            </a:extLst>
          </p:cNvPr>
          <p:cNvSpPr txBox="1"/>
          <p:nvPr/>
        </p:nvSpPr>
        <p:spPr>
          <a:xfrm>
            <a:off x="3771900" y="2340472"/>
            <a:ext cx="4853354" cy="224676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Wingdings" panose="05000000000000000000" pitchFamily="2" charset="2"/>
              <a:buChar char="v"/>
            </a:pPr>
            <a:r>
              <a:rPr lang="vi-VN" dirty="0"/>
              <a:t>Intellij IDEA là một trình IDE dùng để lập trình Java (nó cũng được sử dụng để lập trình một số ngôn ngữ khác như Node.js, python…)</a:t>
            </a:r>
          </a:p>
          <a:p>
            <a:pPr marL="285750" indent="-285750">
              <a:buFont typeface="Wingdings" panose="05000000000000000000" pitchFamily="2" charset="2"/>
              <a:buChar char="v"/>
            </a:pPr>
            <a:r>
              <a:rPr lang="vi-VN" dirty="0"/>
              <a:t>Nhìn chung Intellij IDEA khá giống với Eclipse vì nó chủ yếu dùng cho Java nhưng vẫn có thể hỗ trợ các ngôn ngữ khác và có rất nhiều các plugin hỗ trợ.</a:t>
            </a:r>
          </a:p>
          <a:p>
            <a:pPr marL="285750" indent="-285750">
              <a:buFont typeface="Wingdings" panose="05000000000000000000" pitchFamily="2" charset="2"/>
              <a:buChar char="v"/>
            </a:pPr>
            <a:r>
              <a:rPr lang="vi-VN" dirty="0"/>
              <a:t>Intellij IDEA có 2 bản là bản miễn phí (community) và bản trả phí (ultimate). Bản trả phí thì hỗ trợ thêm JavaScript, TypeScript, các plugin GWT, Vaadin… check các đoạn code trùng lặp…</a:t>
            </a:r>
          </a:p>
        </p:txBody>
      </p:sp>
      <p:pic>
        <p:nvPicPr>
          <p:cNvPr id="4" name="Picture 3">
            <a:extLst>
              <a:ext uri="{FF2B5EF4-FFF2-40B4-BE49-F238E27FC236}">
                <a16:creationId xmlns:a16="http://schemas.microsoft.com/office/drawing/2014/main" id="{74CC46EA-340A-4B1D-9D5E-E0397F059B46}"/>
              </a:ext>
            </a:extLst>
          </p:cNvPr>
          <p:cNvPicPr>
            <a:picLocks noChangeAspect="1"/>
          </p:cNvPicPr>
          <p:nvPr/>
        </p:nvPicPr>
        <p:blipFill>
          <a:blip r:embed="rId3"/>
          <a:stretch>
            <a:fillRect/>
          </a:stretch>
        </p:blipFill>
        <p:spPr>
          <a:xfrm>
            <a:off x="315425" y="2782818"/>
            <a:ext cx="3343275" cy="1362075"/>
          </a:xfrm>
          <a:prstGeom prst="rect">
            <a:avLst/>
          </a:prstGeom>
          <a:ln>
            <a:solidFill>
              <a:srgbClr val="002060"/>
            </a:solidFill>
          </a:ln>
        </p:spPr>
      </p:pic>
    </p:spTree>
    <p:extLst>
      <p:ext uri="{BB962C8B-B14F-4D97-AF65-F5344CB8AC3E}">
        <p14:creationId xmlns:p14="http://schemas.microsoft.com/office/powerpoint/2010/main" val="827660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835269" y="101600"/>
            <a:ext cx="8871439"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Javascript </a:t>
            </a:r>
            <a:r>
              <a:rPr lang="fr-FR" sz="4000" b="1" dirty="0" err="1">
                <a:solidFill>
                  <a:schemeClr val="accent5"/>
                </a:solidFill>
                <a:latin typeface="+mj-lt"/>
              </a:rPr>
              <a:t>development</a:t>
            </a:r>
            <a:r>
              <a:rPr lang="fr-FR" sz="4000" b="1" dirty="0">
                <a:solidFill>
                  <a:schemeClr val="accent5"/>
                </a:solidFill>
                <a:latin typeface="+mj-lt"/>
              </a:rPr>
              <a:t> </a:t>
            </a:r>
            <a:r>
              <a:rPr lang="fr-FR" sz="4000" b="1" dirty="0" err="1">
                <a:solidFill>
                  <a:schemeClr val="accent5"/>
                </a:solidFill>
                <a:latin typeface="+mj-lt"/>
              </a:rPr>
              <a:t>tools</a:t>
            </a:r>
            <a:endParaRPr lang="fr-FR" sz="4000" b="1" dirty="0">
              <a:solidFill>
                <a:schemeClr val="accent5"/>
              </a:solidFill>
              <a:latin typeface="+mj-lt"/>
            </a:endParaRP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mn-lt"/>
              </a:rPr>
              <a:t>Top 10 </a:t>
            </a:r>
            <a:r>
              <a:rPr lang="en-US" sz="2500" b="1" dirty="0" err="1">
                <a:solidFill>
                  <a:srgbClr val="C00000"/>
                </a:solidFill>
                <a:latin typeface="+mn-lt"/>
              </a:rPr>
              <a:t>Javascript</a:t>
            </a:r>
            <a:r>
              <a:rPr lang="en-US" sz="2500" b="1" dirty="0">
                <a:solidFill>
                  <a:srgbClr val="C00000"/>
                </a:solidFill>
                <a:latin typeface="+mn-lt"/>
              </a:rPr>
              <a:t> Tools For Web Development</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Eclipse – The Free JavaScript IDE for Web Developers</a:t>
            </a:r>
          </a:p>
        </p:txBody>
      </p:sp>
      <p:sp>
        <p:nvSpPr>
          <p:cNvPr id="8" name="TextBox 7">
            <a:extLst>
              <a:ext uri="{FF2B5EF4-FFF2-40B4-BE49-F238E27FC236}">
                <a16:creationId xmlns:a16="http://schemas.microsoft.com/office/drawing/2014/main" id="{A9B8C3B4-B784-4A18-81ED-B9C887DA115E}"/>
              </a:ext>
            </a:extLst>
          </p:cNvPr>
          <p:cNvSpPr txBox="1"/>
          <p:nvPr/>
        </p:nvSpPr>
        <p:spPr>
          <a:xfrm>
            <a:off x="3508346" y="2571750"/>
            <a:ext cx="4853354" cy="138499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vi-VN" b="1" dirty="0"/>
              <a:t>Eclipse IDE</a:t>
            </a:r>
            <a:r>
              <a:rPr lang="vi-VN" dirty="0"/>
              <a:t> là một môi trường phát triển tích hợp (IDE) cho Java và các ngôn ngữ lập trình khác như C, C ++, PHP, và Ruby ... Môi trường phát triển được cung cấp bởi Eclipse bao gồm các công cụ phát triển Java Eclipse (JDT) cho Java, Eclipse CDT cho C/C ++, và Eclipse PDT cho PHP, và một số thứ khác. </a:t>
            </a:r>
            <a:endParaRPr lang="en-US" dirty="0"/>
          </a:p>
        </p:txBody>
      </p:sp>
      <p:pic>
        <p:nvPicPr>
          <p:cNvPr id="4" name="Picture 3">
            <a:extLst>
              <a:ext uri="{FF2B5EF4-FFF2-40B4-BE49-F238E27FC236}">
                <a16:creationId xmlns:a16="http://schemas.microsoft.com/office/drawing/2014/main" id="{F1F6D0E5-07D4-4EC8-9634-56065324CA7F}"/>
              </a:ext>
            </a:extLst>
          </p:cNvPr>
          <p:cNvPicPr>
            <a:picLocks noChangeAspect="1"/>
          </p:cNvPicPr>
          <p:nvPr/>
        </p:nvPicPr>
        <p:blipFill>
          <a:blip r:embed="rId3"/>
          <a:stretch>
            <a:fillRect/>
          </a:stretch>
        </p:blipFill>
        <p:spPr>
          <a:xfrm>
            <a:off x="993531" y="2660434"/>
            <a:ext cx="2272079" cy="1207626"/>
          </a:xfrm>
          <a:prstGeom prst="rect">
            <a:avLst/>
          </a:prstGeom>
          <a:ln>
            <a:solidFill>
              <a:srgbClr val="002060"/>
            </a:solidFill>
          </a:ln>
        </p:spPr>
      </p:pic>
    </p:spTree>
    <p:extLst>
      <p:ext uri="{BB962C8B-B14F-4D97-AF65-F5344CB8AC3E}">
        <p14:creationId xmlns:p14="http://schemas.microsoft.com/office/powerpoint/2010/main" val="1031052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835269" y="101600"/>
            <a:ext cx="8871439"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Javascript </a:t>
            </a:r>
            <a:r>
              <a:rPr lang="fr-FR" sz="4000" b="1" dirty="0" err="1">
                <a:solidFill>
                  <a:schemeClr val="accent5"/>
                </a:solidFill>
                <a:latin typeface="+mj-lt"/>
              </a:rPr>
              <a:t>development</a:t>
            </a:r>
            <a:r>
              <a:rPr lang="fr-FR" sz="4000" b="1" dirty="0">
                <a:solidFill>
                  <a:schemeClr val="accent5"/>
                </a:solidFill>
                <a:latin typeface="+mj-lt"/>
              </a:rPr>
              <a:t> </a:t>
            </a:r>
            <a:r>
              <a:rPr lang="fr-FR" sz="4000" b="1" dirty="0" err="1">
                <a:solidFill>
                  <a:schemeClr val="accent5"/>
                </a:solidFill>
                <a:latin typeface="+mj-lt"/>
              </a:rPr>
              <a:t>tools</a:t>
            </a:r>
            <a:endParaRPr lang="fr-FR" sz="4000" b="1" dirty="0">
              <a:solidFill>
                <a:schemeClr val="accent5"/>
              </a:solidFill>
              <a:latin typeface="+mj-lt"/>
            </a:endParaRP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mn-lt"/>
              </a:rPr>
              <a:t>Qualities of a Good Tools</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IntelliSense which includes – Code suggestions, Auto code completion </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Smart navigation across namespace/project for – Go to definitions</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Default code generation.</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Code refactoring and coverage.</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Auto imports on the addition of related code.</a:t>
            </a:r>
          </a:p>
        </p:txBody>
      </p:sp>
    </p:spTree>
    <p:extLst>
      <p:ext uri="{BB962C8B-B14F-4D97-AF65-F5344CB8AC3E}">
        <p14:creationId xmlns:p14="http://schemas.microsoft.com/office/powerpoint/2010/main" val="2278379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835269" y="101600"/>
            <a:ext cx="8871439"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Javascript </a:t>
            </a:r>
            <a:r>
              <a:rPr lang="fr-FR" sz="4000" b="1" dirty="0" err="1">
                <a:solidFill>
                  <a:schemeClr val="accent5"/>
                </a:solidFill>
                <a:latin typeface="+mj-lt"/>
              </a:rPr>
              <a:t>development</a:t>
            </a:r>
            <a:r>
              <a:rPr lang="fr-FR" sz="4000" b="1" dirty="0">
                <a:solidFill>
                  <a:schemeClr val="accent5"/>
                </a:solidFill>
                <a:latin typeface="+mj-lt"/>
              </a:rPr>
              <a:t> </a:t>
            </a:r>
            <a:r>
              <a:rPr lang="fr-FR" sz="4000" b="1" dirty="0" err="1">
                <a:solidFill>
                  <a:schemeClr val="accent5"/>
                </a:solidFill>
                <a:latin typeface="+mj-lt"/>
              </a:rPr>
              <a:t>tools</a:t>
            </a:r>
            <a:endParaRPr lang="fr-FR" sz="4000" b="1" dirty="0">
              <a:solidFill>
                <a:schemeClr val="accent5"/>
              </a:solidFill>
              <a:latin typeface="+mj-lt"/>
            </a:endParaRP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mn-lt"/>
              </a:rPr>
              <a:t>Qualities of a Good Tools</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Inline function definition view.</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A unified view of files (sources/imports), errors, warnings, and unit tests.</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Integrated debugger.</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Quick error/exception source inspection.</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Extensible source code control.</a:t>
            </a:r>
          </a:p>
        </p:txBody>
      </p:sp>
    </p:spTree>
    <p:extLst>
      <p:ext uri="{BB962C8B-B14F-4D97-AF65-F5344CB8AC3E}">
        <p14:creationId xmlns:p14="http://schemas.microsoft.com/office/powerpoint/2010/main" val="86866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58724" y="3177312"/>
            <a:ext cx="5013640" cy="1182037"/>
          </a:xfrm>
          <a:prstGeom prst="rect">
            <a:avLst/>
          </a:prstGeom>
        </p:spPr>
        <p:txBody>
          <a:bodyPr spcFirstLastPara="1" wrap="square" lIns="91425" tIns="91425" rIns="91425" bIns="91425" anchor="b" anchorCtr="0">
            <a:noAutofit/>
          </a:bodyPr>
          <a:lstStyle/>
          <a:p>
            <a:pPr marL="101600">
              <a:buClr>
                <a:schemeClr val="accent5"/>
              </a:buClr>
            </a:pPr>
            <a:r>
              <a:rPr lang="en-US" sz="4000" dirty="0">
                <a:latin typeface="+mj-lt"/>
              </a:rPr>
              <a:t>GIỚI THIỆU</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1460310" y="101600"/>
            <a:ext cx="8246398"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DEMO CHROME DEVTOOLS</a:t>
            </a: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en-US" sz="2500" b="1" dirty="0">
                <a:solidFill>
                  <a:srgbClr val="C00000"/>
                </a:solidFill>
                <a:latin typeface="+mn-lt"/>
              </a:rPr>
              <a:t>Chrome </a:t>
            </a:r>
            <a:r>
              <a:rPr lang="en-US" sz="2500" b="1" dirty="0" err="1">
                <a:solidFill>
                  <a:srgbClr val="C00000"/>
                </a:solidFill>
                <a:latin typeface="+mn-lt"/>
              </a:rPr>
              <a:t>DevTools</a:t>
            </a:r>
            <a:endParaRPr lang="en-US" sz="2500" b="1" dirty="0">
              <a:solidFill>
                <a:srgbClr val="C00000"/>
              </a:solidFill>
              <a:latin typeface="+mn-lt"/>
            </a:endParaRP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The Chrome </a:t>
            </a:r>
            <a:r>
              <a:rPr lang="en-US" sz="2500" b="1" dirty="0" err="1">
                <a:solidFill>
                  <a:srgbClr val="002060"/>
                </a:solidFill>
                <a:latin typeface="+mn-lt"/>
              </a:rPr>
              <a:t>DevTools</a:t>
            </a:r>
            <a:r>
              <a:rPr lang="en-US" sz="2500" b="1" dirty="0">
                <a:solidFill>
                  <a:srgbClr val="002060"/>
                </a:solidFill>
                <a:latin typeface="+mn-lt"/>
              </a:rPr>
              <a:t> are a set of web authoring and debugging tools built into Google Chrome</a:t>
            </a:r>
          </a:p>
          <a:p>
            <a:pPr marL="914400" indent="-342900">
              <a:lnSpc>
                <a:spcPts val="4000"/>
              </a:lnSpc>
              <a:buClr>
                <a:schemeClr val="tx1">
                  <a:lumMod val="60000"/>
                  <a:lumOff val="40000"/>
                </a:schemeClr>
              </a:buClr>
              <a:buFont typeface="Wingdings" panose="05000000000000000000" pitchFamily="2" charset="2"/>
              <a:buChar char="v"/>
            </a:pPr>
            <a:r>
              <a:rPr lang="en-US" sz="2500" b="1" dirty="0">
                <a:solidFill>
                  <a:srgbClr val="002060"/>
                </a:solidFill>
                <a:latin typeface="+mn-lt"/>
              </a:rPr>
              <a:t>Open </a:t>
            </a:r>
            <a:r>
              <a:rPr lang="en-US" sz="2500" b="1" dirty="0" err="1">
                <a:solidFill>
                  <a:srgbClr val="002060"/>
                </a:solidFill>
                <a:latin typeface="+mn-lt"/>
              </a:rPr>
              <a:t>DevTools</a:t>
            </a:r>
            <a:r>
              <a:rPr lang="en-US" sz="2500" b="1" dirty="0">
                <a:solidFill>
                  <a:srgbClr val="002060"/>
                </a:solidFill>
                <a:latin typeface="+mn-lt"/>
              </a:rPr>
              <a:t>: Select More Tools &gt; Developer Tools from Chrome's Main Menu.</a:t>
            </a:r>
          </a:p>
        </p:txBody>
      </p:sp>
    </p:spTree>
    <p:extLst>
      <p:ext uri="{BB962C8B-B14F-4D97-AF65-F5344CB8AC3E}">
        <p14:creationId xmlns:p14="http://schemas.microsoft.com/office/powerpoint/2010/main" val="1222430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765"/>
        <p:cNvGrpSpPr/>
        <p:nvPr/>
      </p:nvGrpSpPr>
      <p:grpSpPr>
        <a:xfrm>
          <a:off x="0" y="0"/>
          <a:ext cx="0" cy="0"/>
          <a:chOff x="0" y="0"/>
          <a:chExt cx="0" cy="0"/>
        </a:xfrm>
      </p:grpSpPr>
      <p:pic>
        <p:nvPicPr>
          <p:cNvPr id="3" name="Picture 2">
            <a:extLst>
              <a:ext uri="{FF2B5EF4-FFF2-40B4-BE49-F238E27FC236}">
                <a16:creationId xmlns:a16="http://schemas.microsoft.com/office/drawing/2014/main" id="{DF00B8C5-E88B-4751-BE67-22748B552DBC}"/>
              </a:ext>
            </a:extLst>
          </p:cNvPr>
          <p:cNvPicPr>
            <a:picLocks noChangeAspect="1"/>
          </p:cNvPicPr>
          <p:nvPr/>
        </p:nvPicPr>
        <p:blipFill>
          <a:blip r:embed="rId3"/>
          <a:stretch>
            <a:fillRect/>
          </a:stretch>
        </p:blipFill>
        <p:spPr>
          <a:xfrm>
            <a:off x="0" y="1105530"/>
            <a:ext cx="9144000" cy="29324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2604360" y="101600"/>
            <a:ext cx="5013640"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GIỚI THIỆU</a:t>
            </a: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527538" y="949354"/>
            <a:ext cx="8387862" cy="36871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ts val="4000"/>
              </a:lnSpc>
              <a:buClr>
                <a:schemeClr val="tx1">
                  <a:lumMod val="60000"/>
                  <a:lumOff val="40000"/>
                </a:schemeClr>
              </a:buClr>
            </a:pPr>
            <a:r>
              <a:rPr lang="en-US" sz="2500" b="1" dirty="0">
                <a:solidFill>
                  <a:srgbClr val="C00000"/>
                </a:solidFill>
                <a:latin typeface="+mn-lt"/>
              </a:rPr>
              <a:t>C</a:t>
            </a:r>
            <a:r>
              <a:rPr lang="vi-VN" sz="2500" b="1" dirty="0">
                <a:solidFill>
                  <a:srgbClr val="C00000"/>
                </a:solidFill>
                <a:latin typeface="+mn-lt"/>
              </a:rPr>
              <a:t>ông cụ trong xây dựng và phát triển phần mềm </a:t>
            </a:r>
            <a:r>
              <a:rPr lang="en-US" sz="2500" b="1" dirty="0" err="1">
                <a:solidFill>
                  <a:srgbClr val="C00000"/>
                </a:solidFill>
                <a:latin typeface="+mn-lt"/>
              </a:rPr>
              <a:t>giúp</a:t>
            </a:r>
            <a:r>
              <a:rPr lang="en-US" sz="2500" b="1" dirty="0">
                <a:solidFill>
                  <a:srgbClr val="C00000"/>
                </a:solidFill>
                <a:latin typeface="+mn-lt"/>
              </a:rPr>
              <a:t> </a:t>
            </a:r>
            <a:r>
              <a:rPr lang="en-US" sz="2500" b="1" dirty="0" err="1">
                <a:solidFill>
                  <a:srgbClr val="C00000"/>
                </a:solidFill>
                <a:latin typeface="+mn-lt"/>
              </a:rPr>
              <a:t>chúng</a:t>
            </a:r>
            <a:r>
              <a:rPr lang="en-US" sz="2500" b="1" dirty="0">
                <a:solidFill>
                  <a:srgbClr val="C00000"/>
                </a:solidFill>
                <a:latin typeface="+mn-lt"/>
              </a:rPr>
              <a:t> ta </a:t>
            </a:r>
            <a:r>
              <a:rPr lang="vi-VN" sz="2500" b="1" dirty="0">
                <a:solidFill>
                  <a:srgbClr val="C00000"/>
                </a:solidFill>
                <a:latin typeface="+mn-lt"/>
              </a:rPr>
              <a:t>biết cách phân tích yêu cầu ứng dụng, sử dụng các công cụ như Jira, Redmine để theo dõi tiến độ dự án, công cụ IDE, Editor để phát triển phần mềm, cộng cụ quản lý mã ngồn TFS, SVN, GIT,..vv, công cụ sửa lỗi, công cụ vẽ sơ đồ, phác thảo thiết kế ứng dụng.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2136531" y="101600"/>
            <a:ext cx="5481469"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GIỚI THIỆU</a:t>
            </a: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527538" y="949354"/>
            <a:ext cx="8387862" cy="316136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ts val="4000"/>
              </a:lnSpc>
              <a:buClr>
                <a:schemeClr val="tx1">
                  <a:lumMod val="60000"/>
                  <a:lumOff val="40000"/>
                </a:schemeClr>
              </a:buClr>
            </a:pPr>
            <a:r>
              <a:rPr lang="vi-VN" sz="2500" b="1" dirty="0">
                <a:solidFill>
                  <a:srgbClr val="C00000"/>
                </a:solidFill>
                <a:latin typeface="+mn-lt"/>
              </a:rPr>
              <a:t>Ngoài ra môn học còn cung cấp</a:t>
            </a:r>
            <a:r>
              <a:rPr lang="en-US" sz="2500" b="1" dirty="0">
                <a:solidFill>
                  <a:srgbClr val="C00000"/>
                </a:solidFill>
                <a:latin typeface="+mn-lt"/>
              </a:rPr>
              <a:t> </a:t>
            </a:r>
            <a:r>
              <a:rPr lang="vi-VN" sz="2500" b="1" dirty="0">
                <a:solidFill>
                  <a:srgbClr val="C00000"/>
                </a:solidFill>
                <a:latin typeface="+mn-lt"/>
              </a:rPr>
              <a:t>kiến thức về quy trình thực hiện và giải quyết mọi trường hợp liên quan đến mã nguồn khi làm việc trong một đội, nhóm có nhiều người cùng phát triển hệ thống chung với nhau.</a:t>
            </a:r>
          </a:p>
        </p:txBody>
      </p:sp>
    </p:spTree>
    <p:extLst>
      <p:ext uri="{BB962C8B-B14F-4D97-AF65-F5344CB8AC3E}">
        <p14:creationId xmlns:p14="http://schemas.microsoft.com/office/powerpoint/2010/main" val="32657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2136531" y="101600"/>
            <a:ext cx="6330461"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CÔNG CỤ, PHẦN MỀM</a:t>
            </a: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vi-VN" sz="2500" b="1" dirty="0">
                <a:solidFill>
                  <a:srgbClr val="C00000"/>
                </a:solidFill>
                <a:latin typeface="+mn-lt"/>
              </a:rPr>
              <a:t>Tổng quan về IDE, Text Editor và một số IDE, Text Editor phổ biến (visual studio, netbean, eclipse, visual studio code, dreamware, sublime text, atom, PHPStorm)</a:t>
            </a:r>
          </a:p>
          <a:p>
            <a:pPr marL="444500" indent="-342900">
              <a:lnSpc>
                <a:spcPts val="4000"/>
              </a:lnSpc>
              <a:buClr>
                <a:schemeClr val="tx1">
                  <a:lumMod val="60000"/>
                  <a:lumOff val="40000"/>
                </a:schemeClr>
              </a:buClr>
              <a:buFont typeface="Arial" panose="020B0604020202020204" pitchFamily="34" charset="0"/>
              <a:buChar char="•"/>
            </a:pPr>
            <a:r>
              <a:rPr lang="vi-VN" sz="2500" b="1" dirty="0">
                <a:solidFill>
                  <a:srgbClr val="C00000"/>
                </a:solidFill>
                <a:latin typeface="+mn-lt"/>
              </a:rPr>
              <a:t>Các công cụ phân tích, thiết kế (UML, Mockup - Balsamiq Mockups, MockFlow, wireframe, draw.io, mobile mockup: https://marvelapp.com/, http://mokk.me/, https://mockuphone.com/#ios, https://wireframe.cc/...)</a:t>
            </a:r>
          </a:p>
        </p:txBody>
      </p:sp>
    </p:spTree>
    <p:extLst>
      <p:ext uri="{BB962C8B-B14F-4D97-AF65-F5344CB8AC3E}">
        <p14:creationId xmlns:p14="http://schemas.microsoft.com/office/powerpoint/2010/main" val="91915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2136531" y="101600"/>
            <a:ext cx="6330461"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CÔNG CỤ, PHẦN MỀM</a:t>
            </a: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vi-VN" sz="2500" b="1" dirty="0">
                <a:solidFill>
                  <a:srgbClr val="C00000"/>
                </a:solidFill>
                <a:latin typeface="+mn-lt"/>
              </a:rPr>
              <a:t>Các công cụ hỗ trợ lập trình Javascript (chrome developer tools, Firefox Developer Edition, Browsersync…)</a:t>
            </a:r>
          </a:p>
          <a:p>
            <a:pPr marL="444500" indent="-342900">
              <a:lnSpc>
                <a:spcPts val="4000"/>
              </a:lnSpc>
              <a:buClr>
                <a:schemeClr val="tx1">
                  <a:lumMod val="60000"/>
                  <a:lumOff val="40000"/>
                </a:schemeClr>
              </a:buClr>
              <a:buFont typeface="Arial" panose="020B0604020202020204" pitchFamily="34" charset="0"/>
              <a:buChar char="•"/>
            </a:pPr>
            <a:r>
              <a:rPr lang="vi-VN" sz="2500" b="1" dirty="0">
                <a:solidFill>
                  <a:srgbClr val="C00000"/>
                </a:solidFill>
                <a:latin typeface="+mn-lt"/>
              </a:rPr>
              <a:t>Quản lý các phiên bản mã nguồn (SVN, GIT, gitkraken, p4mere, smart git,…)</a:t>
            </a:r>
          </a:p>
          <a:p>
            <a:pPr marL="444500" indent="-342900">
              <a:lnSpc>
                <a:spcPts val="4000"/>
              </a:lnSpc>
              <a:buClr>
                <a:schemeClr val="tx1">
                  <a:lumMod val="60000"/>
                  <a:lumOff val="40000"/>
                </a:schemeClr>
              </a:buClr>
              <a:buFont typeface="Arial" panose="020B0604020202020204" pitchFamily="34" charset="0"/>
              <a:buChar char="•"/>
            </a:pPr>
            <a:r>
              <a:rPr lang="vi-VN" sz="2500" b="1" dirty="0">
                <a:solidFill>
                  <a:srgbClr val="C00000"/>
                </a:solidFill>
                <a:latin typeface="+mn-lt"/>
              </a:rPr>
              <a:t>Quản lý, kiểm soát dự án phần mềm (Jira, Slack, Redmine,…) http://www.hostedredmine.com/</a:t>
            </a:r>
          </a:p>
        </p:txBody>
      </p:sp>
    </p:spTree>
    <p:extLst>
      <p:ext uri="{BB962C8B-B14F-4D97-AF65-F5344CB8AC3E}">
        <p14:creationId xmlns:p14="http://schemas.microsoft.com/office/powerpoint/2010/main" val="296106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2136531" y="101600"/>
            <a:ext cx="6330461"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CÔNG CỤ, PHẦN MỀM</a:t>
            </a: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vi-VN" sz="2500" b="1" dirty="0">
                <a:solidFill>
                  <a:srgbClr val="C00000"/>
                </a:solidFill>
                <a:latin typeface="+mn-lt"/>
              </a:rPr>
              <a:t>Host site support version control (github, gitlab, …vv)</a:t>
            </a:r>
          </a:p>
          <a:p>
            <a:pPr marL="444500" indent="-342900">
              <a:lnSpc>
                <a:spcPts val="4000"/>
              </a:lnSpc>
              <a:buClr>
                <a:schemeClr val="tx1">
                  <a:lumMod val="60000"/>
                  <a:lumOff val="40000"/>
                </a:schemeClr>
              </a:buClr>
              <a:buFont typeface="Arial" panose="020B0604020202020204" pitchFamily="34" charset="0"/>
              <a:buChar char="•"/>
            </a:pPr>
            <a:r>
              <a:rPr lang="vi-VN" sz="2500" b="1" dirty="0">
                <a:solidFill>
                  <a:srgbClr val="C00000"/>
                </a:solidFill>
                <a:latin typeface="+mn-lt"/>
              </a:rPr>
              <a:t>Docker, API tool (postman, advanced rest client,…)</a:t>
            </a:r>
          </a:p>
        </p:txBody>
      </p:sp>
    </p:spTree>
    <p:extLst>
      <p:ext uri="{BB962C8B-B14F-4D97-AF65-F5344CB8AC3E}">
        <p14:creationId xmlns:p14="http://schemas.microsoft.com/office/powerpoint/2010/main" val="4051473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2136531" y="101600"/>
            <a:ext cx="6330461" cy="7492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fr-FR" sz="4000" b="1" dirty="0">
                <a:solidFill>
                  <a:schemeClr val="accent5"/>
                </a:solidFill>
                <a:latin typeface="+mj-lt"/>
              </a:rPr>
              <a:t>NỘI DUNG MÔN HỌC</a:t>
            </a:r>
          </a:p>
        </p:txBody>
      </p:sp>
      <p:sp>
        <p:nvSpPr>
          <p:cNvPr id="7" name="Text Placeholder 6">
            <a:extLst>
              <a:ext uri="{FF2B5EF4-FFF2-40B4-BE49-F238E27FC236}">
                <a16:creationId xmlns:a16="http://schemas.microsoft.com/office/drawing/2014/main" id="{AD7A1BD3-5213-49CA-857D-DA44C8CA0588}"/>
              </a:ext>
            </a:extLst>
          </p:cNvPr>
          <p:cNvSpPr txBox="1">
            <a:spLocks/>
          </p:cNvSpPr>
          <p:nvPr/>
        </p:nvSpPr>
        <p:spPr>
          <a:xfrm>
            <a:off x="0" y="949354"/>
            <a:ext cx="9105400" cy="4002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4500" indent="-342900">
              <a:lnSpc>
                <a:spcPts val="4000"/>
              </a:lnSpc>
              <a:buClr>
                <a:schemeClr val="tx1">
                  <a:lumMod val="60000"/>
                  <a:lumOff val="40000"/>
                </a:schemeClr>
              </a:buClr>
              <a:buFont typeface="Arial" panose="020B0604020202020204" pitchFamily="34" charset="0"/>
              <a:buChar char="•"/>
            </a:pPr>
            <a:r>
              <a:rPr lang="vi-VN" sz="2500" b="1" dirty="0">
                <a:solidFill>
                  <a:srgbClr val="C00000"/>
                </a:solidFill>
                <a:latin typeface="+mn-lt"/>
              </a:rPr>
              <a:t>Giới thiệu môn học và thiết lập môi trường làm việc</a:t>
            </a:r>
          </a:p>
          <a:p>
            <a:pPr marL="444500" indent="-342900">
              <a:lnSpc>
                <a:spcPts val="4000"/>
              </a:lnSpc>
              <a:buClr>
                <a:schemeClr val="tx1">
                  <a:lumMod val="60000"/>
                  <a:lumOff val="40000"/>
                </a:schemeClr>
              </a:buClr>
              <a:buFont typeface="Arial" panose="020B0604020202020204" pitchFamily="34" charset="0"/>
              <a:buChar char="•"/>
            </a:pPr>
            <a:r>
              <a:rPr lang="vi-VN" sz="2500" b="1" dirty="0">
                <a:solidFill>
                  <a:srgbClr val="C00000"/>
                </a:solidFill>
                <a:latin typeface="+mn-lt"/>
              </a:rPr>
              <a:t>IDE, Text Editor</a:t>
            </a:r>
          </a:p>
          <a:p>
            <a:pPr marL="444500" indent="-342900">
              <a:lnSpc>
                <a:spcPts val="4000"/>
              </a:lnSpc>
              <a:buClr>
                <a:schemeClr val="tx1">
                  <a:lumMod val="60000"/>
                  <a:lumOff val="40000"/>
                </a:schemeClr>
              </a:buClr>
              <a:buFont typeface="Arial" panose="020B0604020202020204" pitchFamily="34" charset="0"/>
              <a:buChar char="•"/>
            </a:pPr>
            <a:r>
              <a:rPr lang="vi-VN" sz="2500" b="1" dirty="0">
                <a:solidFill>
                  <a:srgbClr val="C00000"/>
                </a:solidFill>
                <a:latin typeface="+mn-lt"/>
              </a:rPr>
              <a:t>Hosting, vps, cloud.google.com</a:t>
            </a:r>
          </a:p>
          <a:p>
            <a:pPr marL="444500" indent="-342900">
              <a:lnSpc>
                <a:spcPts val="4000"/>
              </a:lnSpc>
              <a:buClr>
                <a:schemeClr val="tx1">
                  <a:lumMod val="60000"/>
                  <a:lumOff val="40000"/>
                </a:schemeClr>
              </a:buClr>
              <a:buFont typeface="Arial" panose="020B0604020202020204" pitchFamily="34" charset="0"/>
              <a:buChar char="•"/>
            </a:pPr>
            <a:r>
              <a:rPr lang="vi-VN" sz="2500" b="1" dirty="0">
                <a:solidFill>
                  <a:srgbClr val="C00000"/>
                </a:solidFill>
                <a:latin typeface="+mn-lt"/>
              </a:rPr>
              <a:t>Javascript development tools</a:t>
            </a:r>
          </a:p>
          <a:p>
            <a:pPr marL="444500" indent="-342900">
              <a:lnSpc>
                <a:spcPts val="4000"/>
              </a:lnSpc>
              <a:buClr>
                <a:schemeClr val="tx1">
                  <a:lumMod val="60000"/>
                  <a:lumOff val="40000"/>
                </a:schemeClr>
              </a:buClr>
              <a:buFont typeface="Arial" panose="020B0604020202020204" pitchFamily="34" charset="0"/>
              <a:buChar char="•"/>
            </a:pPr>
            <a:r>
              <a:rPr lang="vi-VN" sz="2500" b="1" dirty="0">
                <a:solidFill>
                  <a:srgbClr val="C00000"/>
                </a:solidFill>
                <a:latin typeface="+mn-lt"/>
              </a:rPr>
              <a:t>Quản lý phiên bản mã nguồn (version control)</a:t>
            </a:r>
          </a:p>
          <a:p>
            <a:pPr marL="444500" indent="-342900">
              <a:lnSpc>
                <a:spcPts val="4000"/>
              </a:lnSpc>
              <a:buClr>
                <a:schemeClr val="tx1">
                  <a:lumMod val="60000"/>
                  <a:lumOff val="40000"/>
                </a:schemeClr>
              </a:buClr>
              <a:buFont typeface="Arial" panose="020B0604020202020204" pitchFamily="34" charset="0"/>
              <a:buChar char="•"/>
            </a:pPr>
            <a:r>
              <a:rPr lang="vi-VN" sz="2500" b="1" dirty="0">
                <a:solidFill>
                  <a:srgbClr val="C00000"/>
                </a:solidFill>
                <a:latin typeface="+mn-lt"/>
              </a:rPr>
              <a:t>Các công cụ version control (SVN, Git)</a:t>
            </a:r>
          </a:p>
          <a:p>
            <a:pPr marL="444500" indent="-342900">
              <a:lnSpc>
                <a:spcPts val="4000"/>
              </a:lnSpc>
              <a:buClr>
                <a:schemeClr val="tx1">
                  <a:lumMod val="60000"/>
                  <a:lumOff val="40000"/>
                </a:schemeClr>
              </a:buClr>
              <a:buFont typeface="Arial" panose="020B0604020202020204" pitchFamily="34" charset="0"/>
              <a:buChar char="•"/>
            </a:pPr>
            <a:r>
              <a:rPr lang="vi-VN" sz="2500" b="1" dirty="0">
                <a:solidFill>
                  <a:srgbClr val="C00000"/>
                </a:solidFill>
                <a:latin typeface="+mn-lt"/>
              </a:rPr>
              <a:t>Host site lưu trữ version control (github, gitlab, Bitbucket,…)</a:t>
            </a:r>
          </a:p>
        </p:txBody>
      </p:sp>
    </p:spTree>
    <p:extLst>
      <p:ext uri="{BB962C8B-B14F-4D97-AF65-F5344CB8AC3E}">
        <p14:creationId xmlns:p14="http://schemas.microsoft.com/office/powerpoint/2010/main" val="561112312"/>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4305</TotalTime>
  <Words>4553</Words>
  <Application>Microsoft Office PowerPoint</Application>
  <PresentationFormat>On-screen Show (16:9)</PresentationFormat>
  <Paragraphs>238</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Times New Roman</vt:lpstr>
      <vt:lpstr>Roboto Condensed Light</vt:lpstr>
      <vt:lpstr>Wingdings</vt:lpstr>
      <vt:lpstr>Arvo</vt:lpstr>
      <vt:lpstr>Roboto Condensed</vt:lpstr>
      <vt:lpstr>Salerio template</vt:lpstr>
      <vt:lpstr>Công cụ và môi trường phát triển phần mềm</vt:lpstr>
      <vt:lpstr>NỘI DUNG:</vt:lpstr>
      <vt:lpstr>GIỚI THIỆU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welcome</dc:creator>
  <cp:lastModifiedBy>ASUS</cp:lastModifiedBy>
  <cp:revision>38</cp:revision>
  <dcterms:modified xsi:type="dcterms:W3CDTF">2023-02-06T06:25:08Z</dcterms:modified>
</cp:coreProperties>
</file>