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58" r:id="rId7"/>
    <p:sldId id="342" r:id="rId8"/>
    <p:sldId id="346" r:id="rId9"/>
    <p:sldId id="347" r:id="rId10"/>
    <p:sldId id="348" r:id="rId11"/>
    <p:sldId id="349" r:id="rId12"/>
    <p:sldId id="350" r:id="rId13"/>
    <p:sldId id="351" r:id="rId14"/>
    <p:sldId id="352" r:id="rId15"/>
    <p:sldId id="353" r:id="rId16"/>
    <p:sldId id="343" r:id="rId17"/>
    <p:sldId id="344" r:id="rId18"/>
    <p:sldId id="345" r:id="rId19"/>
    <p:sldId id="354" r:id="rId20"/>
    <p:sldId id="355" r:id="rId21"/>
    <p:sldId id="356" r:id="rId22"/>
    <p:sldId id="357" r:id="rId23"/>
    <p:sldId id="359" r:id="rId24"/>
    <p:sldId id="360" r:id="rId25"/>
    <p:sldId id="361" r:id="rId26"/>
    <p:sldId id="363" r:id="rId27"/>
    <p:sldId id="366" r:id="rId28"/>
    <p:sldId id="364" r:id="rId29"/>
    <p:sldId id="367" r:id="rId30"/>
    <p:sldId id="368" r:id="rId31"/>
    <p:sldId id="369" r:id="rId32"/>
    <p:sldId id="341" r:id="rId33"/>
    <p:sldId id="294" r:id="rId34"/>
  </p:sldIdLst>
  <p:sldSz cx="9144000" cy="5143500" type="screen16x9"/>
  <p:notesSz cx="6858000" cy="9144000"/>
  <p:embeddedFontLst>
    <p:embeddedFont>
      <p:font typeface="Roboto Condensed" panose="02000000000000000000"/>
      <p:regular r:id="rId38"/>
    </p:embeddedFont>
    <p:embeddedFont>
      <p:font typeface="Roboto Condensed Light" panose="02000000000000000000"/>
      <p:regular r:id="rId39"/>
    </p:embeddedFon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9" autoAdjust="0"/>
    <p:restoredTop sz="95033" autoAdjust="0"/>
  </p:normalViewPr>
  <p:slideViewPr>
    <p:cSldViewPr snapToGrid="0">
      <p:cViewPr varScale="1">
        <p:scale>
          <a:sx n="127" d="100"/>
          <a:sy n="127" d="100"/>
        </p:scale>
        <p:origin x="19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2"/>
        <p:cNvGrpSpPr/>
        <p:nvPr/>
      </p:nvGrpSpPr>
      <p:grpSpPr>
        <a:xfrm>
          <a:off x="0" y="0"/>
          <a:ext cx="0" cy="0"/>
          <a:chOff x="0" y="0"/>
          <a:chExt cx="0" cy="0"/>
        </a:xfrm>
      </p:grpSpPr>
      <p:sp>
        <p:nvSpPr>
          <p:cNvPr id="1763" name="Google Shape;1763;g657edcabb3_9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657edcabb3_9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1) HTML là gì ?</a:t>
            </a:r>
            <a:endParaRPr lang="vi-VN"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là chữ viết tắt của cụm từ HyperText Markup Language (ngôn ngữ đánh dấu siêu văn bản)</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panose="020B0604020202020204"/>
                <a:ea typeface="Arial" panose="020B0604020202020204"/>
                <a:cs typeface="Arial" panose="020B0604020202020204"/>
                <a:sym typeface="Arial" panose="020B0604020202020204"/>
              </a:rPr>
              <a:t>thẻ HTML</a:t>
            </a:r>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sp>
        <p:nvSpPr>
          <p:cNvPr id="15" name="Google Shape;15;p2"/>
          <p:cNvSpPr/>
          <p:nvPr/>
        </p:nvSpPr>
        <p:spPr>
          <a:xfrm rot="10800000" flipH="1">
            <a:off x="1" y="1090762"/>
            <a:ext cx="9158063" cy="296191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 name="Google Shape;22;p2"/>
          <p:cNvSpPr txBox="1">
            <a:spLocks noGrp="1"/>
          </p:cNvSpPr>
          <p:nvPr>
            <p:ph type="ctrTitle"/>
          </p:nvPr>
        </p:nvSpPr>
        <p:spPr>
          <a:xfrm>
            <a:off x="685800" y="1090750"/>
            <a:ext cx="84582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bg>
      <p:bgPr>
        <a:solidFill>
          <a:schemeClr val="lt1">
            <a:alpha val="76000"/>
          </a:schemeClr>
        </a:solidFill>
        <a:effectLst/>
      </p:bgPr>
    </p:bg>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1" name="Picture 10"/>
          <p:cNvPicPr>
            <a:picLocks noChangeAspect="1"/>
          </p:cNvPicPr>
          <p:nvPr userDrawn="1"/>
        </p:nvPicPr>
        <p:blipFill>
          <a:blip r:embed="rId2"/>
          <a:stretch>
            <a:fillRect/>
          </a:stretch>
        </p:blipFill>
        <p:spPr>
          <a:xfrm>
            <a:off x="0" y="1105530"/>
            <a:ext cx="9144000" cy="2932440"/>
          </a:xfrm>
          <a:prstGeom prst="rect">
            <a:avLst/>
          </a:prstGeom>
        </p:spPr>
      </p:pic>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userDrawn="1"/>
        </p:nvPicPr>
        <p:blipFill>
          <a:blip r:embed="rId2"/>
          <a:stretch>
            <a:fillRect/>
          </a:stretch>
        </p:blipFill>
        <p:spPr>
          <a:xfrm>
            <a:off x="0" y="1105530"/>
            <a:ext cx="9144000" cy="2932440"/>
          </a:xfrm>
          <a:prstGeom prst="rect">
            <a:avLst/>
          </a:prstGeom>
        </p:spPr>
      </p:pic>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hyperlink" Target="https://trello.com/" TargetMode="External"/><Relationship Id="rId1" Type="http://schemas.openxmlformats.org/officeDocument/2006/relationships/image" Target="../media/image3.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 y="110836"/>
            <a:ext cx="9144000" cy="785091"/>
          </a:xfrm>
          <a:prstGeom prst="rect">
            <a:avLst/>
          </a:prstGeom>
          <a:solidFill>
            <a:schemeClr val="accent3">
              <a:lumMod val="20000"/>
              <a:lumOff val="8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vi-VN" sz="3200" cap="all" dirty="0">
                <a:solidFill>
                  <a:srgbClr val="C00000"/>
                </a:solidFill>
                <a:effectLst>
                  <a:outerShdw blurRad="38100" dist="38100" dir="2700000" algn="tl">
                    <a:srgbClr val="000000">
                      <a:alpha val="43137"/>
                    </a:srgbClr>
                  </a:outerShdw>
                </a:effectLst>
              </a:rPr>
              <a:t>Công cụ và môi trường phát triển phần mềm</a:t>
            </a:r>
            <a:endParaRPr lang="vi-VN" sz="3200" cap="all" dirty="0">
              <a:solidFill>
                <a:srgbClr val="C00000"/>
              </a:solidFill>
            </a:endParaRPr>
          </a:p>
        </p:txBody>
      </p:sp>
      <p:sp>
        <p:nvSpPr>
          <p:cNvPr id="3" name="Google Shape;184;p11"/>
          <p:cNvSpPr txBox="1"/>
          <p:nvPr/>
        </p:nvSpPr>
        <p:spPr>
          <a:xfrm>
            <a:off x="0" y="1229297"/>
            <a:ext cx="1838036" cy="3870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marR="0" lvl="2"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marR="0" lvl="3"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marR="0" lvl="4"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marR="0" lvl="5"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marR="0" lvl="6"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marR="0" lvl="7"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marR="0" lvl="8"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r>
              <a:rPr lang="en-US" sz="2800" dirty="0">
                <a:solidFill>
                  <a:schemeClr val="bg1"/>
                </a:solidFill>
              </a:rPr>
              <a:t>CHƯƠNG 4: </a:t>
            </a:r>
            <a:endParaRPr lang="en-US" sz="2800" dirty="0">
              <a:solidFill>
                <a:schemeClr val="bg1"/>
              </a:solidFill>
            </a:endParaRPr>
          </a:p>
        </p:txBody>
      </p:sp>
      <p:sp>
        <p:nvSpPr>
          <p:cNvPr id="4" name="Google Shape;184;p11"/>
          <p:cNvSpPr txBox="1"/>
          <p:nvPr/>
        </p:nvSpPr>
        <p:spPr>
          <a:xfrm>
            <a:off x="-1" y="1949735"/>
            <a:ext cx="9144000" cy="10806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marR="0" lvl="2"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marR="0" lvl="3"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marR="0" lvl="4"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marR="0" lvl="5"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marR="0" lvl="6"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marR="0" lvl="7"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marR="0" lvl="8" algn="ctr" rtl="0">
              <a:lnSpc>
                <a:spcPct val="100000"/>
              </a:lnSpc>
              <a:spcBef>
                <a:spcPts val="0"/>
              </a:spcBef>
              <a:spcAft>
                <a:spcPts val="0"/>
              </a:spcAft>
              <a:buClr>
                <a:schemeClr val="lt1"/>
              </a:buClr>
              <a:buSzPts val="4800"/>
              <a:buFont typeface="Roboto Condensed" panose="02000000000000000000"/>
              <a:buNone/>
              <a:defRPr sz="48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algn="ctr"/>
            <a:r>
              <a:rPr lang="pt-BR" sz="3200" dirty="0"/>
              <a:t>Quản lý dự án phần mềm:</a:t>
            </a:r>
            <a:endParaRPr lang="pt-BR" sz="3200" dirty="0"/>
          </a:p>
          <a:p>
            <a:pPr algn="ctr"/>
            <a:r>
              <a:rPr lang="en-US" sz="3200" dirty="0">
                <a:solidFill>
                  <a:schemeClr val="bg1"/>
                </a:solidFill>
              </a:rPr>
              <a:t>TRELLO</a:t>
            </a:r>
            <a:endParaRPr lang="en-US" sz="3200" dirty="0">
              <a:solidFill>
                <a:schemeClr val="bg1"/>
              </a:solidFill>
            </a:endParaRPr>
          </a:p>
        </p:txBody>
      </p:sp>
      <p:pic>
        <p:nvPicPr>
          <p:cNvPr id="11" name="Picture 10"/>
          <p:cNvPicPr>
            <a:picLocks noChangeAspect="1"/>
          </p:cNvPicPr>
          <p:nvPr/>
        </p:nvPicPr>
        <p:blipFill>
          <a:blip r:embed="rId1"/>
          <a:stretch>
            <a:fillRect/>
          </a:stretch>
        </p:blipFill>
        <p:spPr>
          <a:xfrm>
            <a:off x="184728" y="4130097"/>
            <a:ext cx="2987211" cy="957985"/>
          </a:xfrm>
          <a:prstGeom prst="rect">
            <a:avLst/>
          </a:prstGeom>
        </p:spPr>
      </p:pic>
      <p:sp>
        <p:nvSpPr>
          <p:cNvPr id="7" name="Rectangle 6"/>
          <p:cNvSpPr/>
          <p:nvPr/>
        </p:nvSpPr>
        <p:spPr>
          <a:xfrm>
            <a:off x="4321707" y="3472873"/>
            <a:ext cx="4627417" cy="1615209"/>
          </a:xfrm>
          <a:prstGeom prst="rect">
            <a:avLst/>
          </a:prstGeom>
          <a:ln>
            <a:no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mn-lt"/>
                <a:ea typeface="+mn-ea"/>
                <a:cs typeface="+mn-cs"/>
                <a:sym typeface="Arial" panose="020B0604020202020204"/>
              </a:defRPr>
            </a:lvl9pPr>
          </a:lstStyle>
          <a:p>
            <a:pPr marL="285750" indent="-285750">
              <a:lnSpc>
                <a:spcPct val="150000"/>
              </a:lnSpc>
              <a:buClr>
                <a:schemeClr val="accent6"/>
              </a:buClr>
              <a:buFont typeface="Wingdings" panose="05000000000000000000" pitchFamily="2" charset="2"/>
              <a:buChar char="v"/>
            </a:pPr>
            <a:r>
              <a:rPr lang="en-US" sz="1800" b="1" dirty="0" err="1" smtClean="0"/>
              <a:t>Giảng</a:t>
            </a:r>
            <a:r>
              <a:rPr lang="en-US" sz="1800" b="1" dirty="0" smtClean="0"/>
              <a:t> </a:t>
            </a:r>
            <a:r>
              <a:rPr lang="en-US" sz="1800" b="1" dirty="0" err="1"/>
              <a:t>viên</a:t>
            </a:r>
            <a:r>
              <a:rPr lang="en-US" sz="1800" b="1" dirty="0"/>
              <a:t>: </a:t>
            </a:r>
            <a:r>
              <a:rPr lang="en-US" sz="1800" b="1" dirty="0" err="1"/>
              <a:t>Ths</a:t>
            </a:r>
            <a:r>
              <a:rPr lang="en-US" sz="1800" b="1" dirty="0"/>
              <a:t> Phan </a:t>
            </a:r>
            <a:r>
              <a:rPr lang="en-US" sz="1800" b="1" dirty="0" err="1"/>
              <a:t>Thanh</a:t>
            </a:r>
            <a:r>
              <a:rPr lang="en-US" sz="1800" b="1" dirty="0"/>
              <a:t> </a:t>
            </a:r>
            <a:r>
              <a:rPr lang="en-US" sz="1800" b="1" dirty="0" err="1"/>
              <a:t>Hy</a:t>
            </a:r>
            <a:endParaRPr lang="en-US" sz="1800" b="1" dirty="0"/>
          </a:p>
          <a:p>
            <a:pPr marL="285750" indent="-285750">
              <a:lnSpc>
                <a:spcPct val="150000"/>
              </a:lnSpc>
              <a:buClr>
                <a:schemeClr val="accent6"/>
              </a:buClr>
              <a:buFont typeface="Wingdings" panose="05000000000000000000" pitchFamily="2" charset="2"/>
              <a:buChar char="v"/>
            </a:pPr>
            <a:r>
              <a:rPr lang="en-US" sz="1800" b="1" dirty="0"/>
              <a:t>Email: hypt@ptithcm.edu.vn</a:t>
            </a:r>
            <a:endParaRPr lang="en-US" sz="1800" b="1" dirty="0"/>
          </a:p>
          <a:p>
            <a:pPr marL="285750" indent="-285750">
              <a:lnSpc>
                <a:spcPct val="150000"/>
              </a:lnSpc>
              <a:buClr>
                <a:schemeClr val="accent6"/>
              </a:buClr>
              <a:buFont typeface="Wingdings" panose="05000000000000000000" pitchFamily="2" charset="2"/>
              <a:buChar char="v"/>
            </a:pPr>
            <a:r>
              <a:rPr lang="en-US" sz="1800" b="1" dirty="0"/>
              <a:t>Mobile/</a:t>
            </a:r>
            <a:r>
              <a:rPr lang="en-US" sz="1800" b="1" dirty="0" err="1"/>
              <a:t>Zalo</a:t>
            </a:r>
            <a:r>
              <a:rPr lang="en-US" sz="1800" b="1" dirty="0"/>
              <a:t>: 0348873328</a:t>
            </a:r>
            <a:endParaRPr lang="en-US" sz="1800" b="1"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7" name="TextBox 6"/>
          <p:cNvSpPr txBox="1"/>
          <p:nvPr/>
        </p:nvSpPr>
        <p:spPr>
          <a:xfrm>
            <a:off x="2863849" y="1257334"/>
            <a:ext cx="5917837"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Những</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tính</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năng</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nổi</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bật</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của</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Trello?</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p:nvSpPr>
        <p:spPr>
          <a:xfrm>
            <a:off x="1211943" y="2004902"/>
            <a:ext cx="7703458" cy="1938992"/>
          </a:xfrm>
          <a:prstGeom prst="rect">
            <a:avLst/>
          </a:prstGeom>
          <a:noFill/>
        </p:spPr>
        <p:txBody>
          <a:bodyPr wrap="square">
            <a:spAutoFit/>
          </a:bodyPr>
          <a:lstStyle/>
          <a:p>
            <a:pPr marL="342900" indent="-342900" algn="just">
              <a:buFont typeface="Arial" panose="020B0604020202020204" pitchFamily="34" charset="0"/>
              <a:buChar char="•"/>
            </a:pPr>
            <a:r>
              <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rPr>
              <a:t>Cho phép các thành viên trong nhóm hỗ trợ nhau trong công việc nhằm đảm bảo dự án diễn ra thuận lợi.</a:t>
            </a:r>
            <a:endParaRPr lang="en-US"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endPar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rPr>
              <a:t>Đơn giản, linh hoạt và sử dụng miễn phí. Tuy nhiên, nếu bạn muốn sử dụng những các tính năng cao cấp hơn, bạn cần phải mua bản trả phí.</a:t>
            </a:r>
            <a:endParaRPr lang="vi-V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7" name="TextBox 6"/>
          <p:cNvSpPr txBox="1"/>
          <p:nvPr/>
        </p:nvSpPr>
        <p:spPr>
          <a:xfrm>
            <a:off x="2560729" y="1257334"/>
            <a:ext cx="6220957" cy="830997"/>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Tại</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sao</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nên</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sử</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dụng</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Trello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để</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quản</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lý</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dự</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án</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p:nvSpPr>
        <p:spPr>
          <a:xfrm>
            <a:off x="607442" y="2206269"/>
            <a:ext cx="7703458" cy="2862322"/>
          </a:xfrm>
          <a:prstGeom prst="rect">
            <a:avLst/>
          </a:prstGeom>
          <a:noFill/>
        </p:spPr>
        <p:txBody>
          <a:bodyPr wrap="square">
            <a:spAutoFit/>
          </a:bodyPr>
          <a:lstStyle/>
          <a:p>
            <a:pPr marL="342900" indent="-342900" algn="just">
              <a:buFont typeface="Arial" panose="020B0604020202020204" pitchFamily="34" charset="0"/>
              <a:buChar char="•"/>
            </a:pPr>
            <a:r>
              <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rPr>
              <a:t>Trello rất phù hợp cho các công ty hoặc cá nhân có một số nhiệm vụ đang được thực hiện cùng một lúc và cũng cần thiết cho những người cần theo dõi tiến trình của họ. Công cụ này sẽ thúc đẩy người dùng hoàn thành nhiệm vụ và giúp giảm nguy cơ bị “quên” nhiệm vụ. Một trong những lý do mà rất nhiều công ty đã chọn sử dụng Trello thay vì các công cụ quản lý dự án khác là khả năng sắp xếp công việc vô cùng hợp lý.</a:t>
            </a:r>
            <a:endPar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endPar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7" name="TextBox 6"/>
          <p:cNvSpPr txBox="1"/>
          <p:nvPr/>
        </p:nvSpPr>
        <p:spPr>
          <a:xfrm>
            <a:off x="2560729" y="1257334"/>
            <a:ext cx="6220957" cy="830997"/>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Tại</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sao</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nên</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sử</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dụng</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Trello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để</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quản</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lý</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dự</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án</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p:nvSpPr>
        <p:spPr>
          <a:xfrm>
            <a:off x="607442" y="2206269"/>
            <a:ext cx="7703458" cy="2862322"/>
          </a:xfrm>
          <a:prstGeom prst="rect">
            <a:avLst/>
          </a:prstGeom>
          <a:noFill/>
        </p:spPr>
        <p:txBody>
          <a:bodyPr wrap="square">
            <a:spAutoFit/>
          </a:bodyPr>
          <a:lstStyle/>
          <a:p>
            <a:pPr marL="342900" indent="-342900" algn="just">
              <a:buFont typeface="Arial" panose="020B0604020202020204" pitchFamily="34" charset="0"/>
              <a:buChar char="•"/>
            </a:pPr>
            <a:r>
              <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rPr>
              <a:t>Trello rất phù hợp cho các công ty hoặc cá nhân có một số nhiệm vụ đang được thực hiện cùng một lúc và cũng cần thiết cho những người cần theo dõi tiến trình của họ. Công cụ này sẽ thúc đẩy người dùng hoàn thành nhiệm vụ và giúp giảm nguy cơ bị “quên” nhiệm vụ. Một trong những lý do mà rất nhiều công ty đã chọn sử dụng Trello thay vì các công cụ quản lý dự án khác là khả năng sắp xếp công việc vô cùng hợp lý.</a:t>
            </a:r>
            <a:endPar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endPar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455885" y="2222534"/>
            <a:ext cx="2754086" cy="2308324"/>
          </a:xfrm>
          <a:prstGeom prst="rect">
            <a:avLst/>
          </a:prstGeom>
          <a:noFill/>
        </p:spPr>
        <p:txBody>
          <a:bodyPr wrap="square">
            <a:spAutoFit/>
          </a:bodyPr>
          <a:lstStyle/>
          <a:p>
            <a:pPr algn="just"/>
            <a:r>
              <a:rPr lang="vi-VN" sz="2400" b="1" dirty="0">
                <a:solidFill>
                  <a:srgbClr val="002060"/>
                </a:solidFill>
                <a:latin typeface="Arial" panose="020B0604020202020204" pitchFamily="34" charset="0"/>
                <a:ea typeface="Calibri" panose="020F0502020204030204" pitchFamily="34" charset="0"/>
                <a:cs typeface="Arial" panose="020B0604020202020204" pitchFamily="34" charset="0"/>
              </a:rPr>
              <a:t>Trello</a:t>
            </a:r>
            <a:r>
              <a:rPr lang="en-US" sz="2400"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sz="2400" b="1" dirty="0">
                <a:solidFill>
                  <a:srgbClr val="002060"/>
                </a:solidFill>
                <a:latin typeface="Arial" panose="020B0604020202020204" pitchFamily="34" charset="0"/>
                <a:ea typeface="Calibri" panose="020F0502020204030204" pitchFamily="34" charset="0"/>
                <a:cs typeface="Arial" panose="020B0604020202020204" pitchFamily="34" charset="0"/>
              </a:rPr>
              <a:t>được cấu tạo chủ yếu bao gồm một </a:t>
            </a:r>
            <a:r>
              <a:rPr lang="en-US" sz="2400" b="1" dirty="0" err="1">
                <a:solidFill>
                  <a:srgbClr val="FF0000"/>
                </a:solidFill>
                <a:latin typeface="Arial" panose="020B0604020202020204" pitchFamily="34" charset="0"/>
                <a:ea typeface="Calibri" panose="020F0502020204030204" pitchFamily="34" charset="0"/>
                <a:cs typeface="Arial" panose="020B0604020202020204" pitchFamily="34" charset="0"/>
              </a:rPr>
              <a:t>không</a:t>
            </a:r>
            <a:r>
              <a:rPr lang="en-US" sz="2400" b="1"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FF0000"/>
                </a:solidFill>
                <a:latin typeface="Arial" panose="020B0604020202020204" pitchFamily="34" charset="0"/>
                <a:ea typeface="Calibri" panose="020F0502020204030204" pitchFamily="34" charset="0"/>
                <a:cs typeface="Arial" panose="020B0604020202020204" pitchFamily="34" charset="0"/>
              </a:rPr>
              <a:t>gian</a:t>
            </a:r>
            <a:r>
              <a:rPr lang="en-US" sz="2400" b="1"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FF0000"/>
                </a:solidFill>
                <a:latin typeface="Arial" panose="020B0604020202020204" pitchFamily="34" charset="0"/>
                <a:ea typeface="Calibri" panose="020F0502020204030204" pitchFamily="34" charset="0"/>
                <a:cs typeface="Arial" panose="020B0604020202020204" pitchFamily="34" charset="0"/>
              </a:rPr>
              <a:t>làm</a:t>
            </a:r>
            <a:r>
              <a:rPr lang="en-US" sz="2400" b="1"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FF0000"/>
                </a:solidFill>
                <a:latin typeface="Arial" panose="020B0604020202020204" pitchFamily="34" charset="0"/>
                <a:ea typeface="Calibri" panose="020F0502020204030204" pitchFamily="34" charset="0"/>
                <a:cs typeface="Arial" panose="020B0604020202020204" pitchFamily="34" charset="0"/>
              </a:rPr>
              <a:t>việc</a:t>
            </a:r>
            <a:r>
              <a:rPr lang="en-US" sz="2400"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sz="2400" b="1" dirty="0">
                <a:solidFill>
                  <a:srgbClr val="FF0000"/>
                </a:solidFill>
                <a:latin typeface="Arial" panose="020B0604020202020204" pitchFamily="34" charset="0"/>
                <a:ea typeface="Calibri" panose="020F0502020204030204" pitchFamily="34" charset="0"/>
                <a:cs typeface="Arial" panose="020B0604020202020204" pitchFamily="34" charset="0"/>
              </a:rPr>
              <a:t>bảng</a:t>
            </a:r>
            <a:r>
              <a:rPr lang="vi-VN" sz="2400" b="1" dirty="0">
                <a:solidFill>
                  <a:srgbClr val="002060"/>
                </a:solidFill>
                <a:latin typeface="Arial" panose="020B0604020202020204" pitchFamily="34" charset="0"/>
                <a:ea typeface="Calibri" panose="020F0502020204030204" pitchFamily="34" charset="0"/>
                <a:cs typeface="Arial" panose="020B0604020202020204" pitchFamily="34" charset="0"/>
              </a:rPr>
              <a:t>, các </a:t>
            </a:r>
            <a:r>
              <a:rPr lang="vi-VN" sz="2400" b="1" dirty="0">
                <a:solidFill>
                  <a:srgbClr val="FF0000"/>
                </a:solidFill>
                <a:latin typeface="Arial" panose="020B0604020202020204" pitchFamily="34" charset="0"/>
                <a:ea typeface="Calibri" panose="020F0502020204030204" pitchFamily="34" charset="0"/>
                <a:cs typeface="Arial" panose="020B0604020202020204" pitchFamily="34" charset="0"/>
              </a:rPr>
              <a:t>danh sách </a:t>
            </a:r>
            <a:r>
              <a:rPr lang="vi-VN" sz="2400" b="1" dirty="0">
                <a:solidFill>
                  <a:srgbClr val="002060"/>
                </a:solidFill>
                <a:latin typeface="Arial" panose="020B0604020202020204" pitchFamily="34" charset="0"/>
                <a:ea typeface="Calibri" panose="020F0502020204030204" pitchFamily="34" charset="0"/>
                <a:cs typeface="Arial" panose="020B0604020202020204" pitchFamily="34" charset="0"/>
              </a:rPr>
              <a:t>và </a:t>
            </a:r>
            <a:r>
              <a:rPr lang="vi-VN" sz="2400" b="1" dirty="0">
                <a:solidFill>
                  <a:srgbClr val="FF0000"/>
                </a:solidFill>
                <a:latin typeface="Arial" panose="020B0604020202020204" pitchFamily="34" charset="0"/>
                <a:ea typeface="Calibri" panose="020F0502020204030204" pitchFamily="34" charset="0"/>
                <a:cs typeface="Arial" panose="020B0604020202020204" pitchFamily="34" charset="0"/>
              </a:rPr>
              <a:t>thẻ</a:t>
            </a:r>
            <a:r>
              <a:rPr lang="vi-VN" sz="2400" b="1" dirty="0">
                <a:solidFill>
                  <a:srgbClr val="002060"/>
                </a:solidFill>
                <a:latin typeface="Arial" panose="020B0604020202020204" pitchFamily="34" charset="0"/>
                <a:ea typeface="Calibri" panose="020F0502020204030204" pitchFamily="34" charset="0"/>
                <a:cs typeface="Arial" panose="020B0604020202020204" pitchFamily="34" charset="0"/>
              </a:rPr>
              <a:t>.</a:t>
            </a:r>
            <a:endParaRPr lang="vi-VN" sz="24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99971" y="1849671"/>
            <a:ext cx="5515429" cy="3102429"/>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2863850" y="1257334"/>
            <a:ext cx="2259694"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Bảng</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là</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gì</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283029" y="1975436"/>
            <a:ext cx="2926941" cy="3108543"/>
          </a:xfrm>
          <a:prstGeom prst="rect">
            <a:avLst/>
          </a:prstGeom>
          <a:noFill/>
        </p:spPr>
        <p:txBody>
          <a:bodyPr wrap="square">
            <a:spAutoFit/>
          </a:bodyPr>
          <a:lstStyle/>
          <a:p>
            <a:pPr algn="just"/>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B</a:t>
            </a:r>
            <a:r>
              <a:rPr lang="vi-VN" b="1" dirty="0">
                <a:solidFill>
                  <a:srgbClr val="002060"/>
                </a:solidFill>
                <a:latin typeface="Arial" panose="020B0604020202020204" pitchFamily="34" charset="0"/>
                <a:ea typeface="Calibri" panose="020F0502020204030204" pitchFamily="34" charset="0"/>
                <a:cs typeface="Arial" panose="020B0604020202020204" pitchFamily="34" charset="0"/>
              </a:rPr>
              <a:t>ảng (A) đại diện cho nơi để theo dõi thông tin</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b="1" dirty="0">
                <a:solidFill>
                  <a:srgbClr val="002060"/>
                </a:solidFill>
                <a:latin typeface="Arial" panose="020B0604020202020204" pitchFamily="34" charset="0"/>
                <a:ea typeface="Calibri" panose="020F0502020204030204" pitchFamily="34" charset="0"/>
                <a:cs typeface="Arial" panose="020B0604020202020204" pitchFamily="34" charset="0"/>
              </a:rPr>
              <a:t>các dự án lớn,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làm</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việc</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b="1" dirty="0">
                <a:solidFill>
                  <a:srgbClr val="002060"/>
                </a:solidFill>
                <a:latin typeface="Arial" panose="020B0604020202020204" pitchFamily="34" charset="0"/>
                <a:ea typeface="Calibri" panose="020F0502020204030204" pitchFamily="34" charset="0"/>
                <a:cs typeface="Arial" panose="020B0604020202020204" pitchFamily="34" charset="0"/>
              </a:rPr>
              <a:t>nhóm hoặc quy trình làm việc. </a:t>
            </a:r>
            <a:endParaRPr lang="en-US"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Khi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bạn</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có</a:t>
            </a:r>
            <a:r>
              <a:rPr lang="vi-VN" b="1" dirty="0">
                <a:solidFill>
                  <a:srgbClr val="002060"/>
                </a:solidFill>
                <a:latin typeface="Arial" panose="020B0604020202020204" pitchFamily="34" charset="0"/>
                <a:ea typeface="Calibri" panose="020F0502020204030204" pitchFamily="34" charset="0"/>
                <a:cs typeface="Arial" panose="020B0604020202020204" pitchFamily="34" charset="0"/>
              </a:rPr>
              <a:t> một trang web mới theo dõi doanh số bán hàng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và</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bạn</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b="1" dirty="0">
                <a:solidFill>
                  <a:srgbClr val="002060"/>
                </a:solidFill>
                <a:latin typeface="Arial" panose="020B0604020202020204" pitchFamily="34" charset="0"/>
                <a:ea typeface="Calibri" panose="020F0502020204030204" pitchFamily="34" charset="0"/>
                <a:cs typeface="Arial" panose="020B0604020202020204" pitchFamily="34" charset="0"/>
              </a:rPr>
              <a:t>lên kế hoạch cho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các</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đồng</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nghiệp</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thì</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b="1" dirty="0">
                <a:solidFill>
                  <a:srgbClr val="002060"/>
                </a:solidFill>
                <a:latin typeface="Arial" panose="020B0604020202020204" pitchFamily="34" charset="0"/>
                <a:ea typeface="Calibri" panose="020F0502020204030204" pitchFamily="34" charset="0"/>
                <a:cs typeface="Arial" panose="020B0604020202020204" pitchFamily="34" charset="0"/>
              </a:rPr>
              <a:t>bảng Trello sẽ là nơi để sắp xếp các tác vụ</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với</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những</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b="1" dirty="0">
                <a:solidFill>
                  <a:srgbClr val="002060"/>
                </a:solidFill>
                <a:latin typeface="Arial" panose="020B0604020202020204" pitchFamily="34" charset="0"/>
                <a:ea typeface="Calibri" panose="020F0502020204030204" pitchFamily="34" charset="0"/>
                <a:cs typeface="Arial" panose="020B0604020202020204" pitchFamily="34" charset="0"/>
              </a:rPr>
              <a:t>chi tiết nhỏ</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en-US" b="1" dirty="0" err="1">
                <a:solidFill>
                  <a:srgbClr val="002060"/>
                </a:solidFill>
                <a:latin typeface="Arial" panose="020B0604020202020204" pitchFamily="34" charset="0"/>
                <a:ea typeface="Calibri" panose="020F0502020204030204" pitchFamily="34" charset="0"/>
                <a:cs typeface="Arial" panose="020B0604020202020204" pitchFamily="34" charset="0"/>
              </a:rPr>
              <a:t>lớn</a:t>
            </a:r>
            <a:r>
              <a:rPr lang="vi-VN" b="1" dirty="0">
                <a:solidFill>
                  <a:srgbClr val="002060"/>
                </a:solidFill>
                <a:latin typeface="Arial" panose="020B0604020202020204" pitchFamily="34" charset="0"/>
                <a:ea typeface="Calibri" panose="020F0502020204030204" pitchFamily="34" charset="0"/>
                <a:cs typeface="Arial" panose="020B0604020202020204" pitchFamily="34" charset="0"/>
              </a:rPr>
              <a:t> và quan trọng</a:t>
            </a:r>
            <a:r>
              <a:rPr lang="en-US" b="1" dirty="0">
                <a:solidFill>
                  <a:srgbClr val="002060"/>
                </a:solidFill>
                <a:latin typeface="Arial" panose="020B0604020202020204" pitchFamily="34" charset="0"/>
                <a:ea typeface="Calibri" panose="020F0502020204030204" pitchFamily="34" charset="0"/>
                <a:cs typeface="Arial" panose="020B0604020202020204" pitchFamily="34" charset="0"/>
              </a:rPr>
              <a:t>.</a:t>
            </a:r>
            <a:endParaRPr lang="en-US"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vi-VN" b="1" dirty="0">
                <a:solidFill>
                  <a:srgbClr val="FF0000"/>
                </a:solidFill>
              </a:rPr>
              <a:t>Đây là không gian làm việc tổng thể và tại đây có thể chứa bất kỳ số lượng danh sách và thẻ nào.</a:t>
            </a:r>
            <a:endParaRPr lang="vi-VN" b="1"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99971" y="1849671"/>
            <a:ext cx="5515429" cy="3102429"/>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2863849" y="1257334"/>
            <a:ext cx="5917837"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Danh</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sách</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là</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gì</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283029" y="1975436"/>
            <a:ext cx="2926941" cy="2893100"/>
          </a:xfrm>
          <a:prstGeom prst="rect">
            <a:avLst/>
          </a:prstGeom>
          <a:noFill/>
        </p:spPr>
        <p:txBody>
          <a:bodyPr wrap="square">
            <a:spAutoFit/>
          </a:bodyPr>
          <a:lstStyle/>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Danh sách (B) là một cột chứa các thẻ. Bạn có thể tổ chức, sắp xếp danh sách như thế nào còn tùy thuộc vào nhu cầu của dự án. </a:t>
            </a:r>
            <a:endPar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endPar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Ví dụ: mỗi danh sách có thể là một người trong nhóm và hội đồng quản trị theo dõi nhiệm vụ của mọi người. Ngoài ra bạn có thể tổ chức danh sách dưới dạng quy trình làm việc, trong đó mỗi thẻ được chuyển từ danh sách này sang danh sách khác khi các tác vụ được xử lý và hoàn thành.</a:t>
            </a:r>
            <a:endParaRPr lang="vi-VN" sz="13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99971" y="1849671"/>
            <a:ext cx="5515429" cy="3102429"/>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2863849" y="1257334"/>
            <a:ext cx="5917837"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Danh</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sách</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là</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gì</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283029" y="1975436"/>
            <a:ext cx="2926941" cy="2292935"/>
          </a:xfrm>
          <a:prstGeom prst="rect">
            <a:avLst/>
          </a:prstGeom>
          <a:noFill/>
        </p:spPr>
        <p:txBody>
          <a:bodyPr wrap="square">
            <a:spAutoFit/>
          </a:bodyPr>
          <a:lstStyle/>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Danh sách có thể được sử dụng để tạo ra một quy trình làm việc, trong đó thẻ được di chuyển qua từng bước trong quá trình từ đầu đến cuối, hoặc đơn giản đóng vai trò như một nơi để theo dõi các ý tưởng và thông tin. </a:t>
            </a:r>
            <a:endPar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Không có giới hạn về số lượng danh sách có thể thêm vào bảng, đồng thời bạn có thể sắp xếp và đặt tiêu đề theo ý mình</a:t>
            </a:r>
            <a:endParaRPr lang="vi-VN" sz="13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99971" y="1849671"/>
            <a:ext cx="5515429" cy="3102429"/>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2863849" y="1257334"/>
            <a:ext cx="5917837"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Thẻ</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là</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gì</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283029" y="1975436"/>
            <a:ext cx="2926941" cy="2092881"/>
          </a:xfrm>
          <a:prstGeom prst="rect">
            <a:avLst/>
          </a:prstGeom>
          <a:noFill/>
        </p:spPr>
        <p:txBody>
          <a:bodyPr wrap="square">
            <a:spAutoFit/>
          </a:bodyPr>
          <a:lstStyle/>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Thẻ là đơn vị nhỏ nhất</a:t>
            </a:r>
            <a:r>
              <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nhưng chi tiết nhất của bảng là thẻ (C) trong Trello và thường được sử dụng để xác định các tác vụ cần được thực hiện. Thẻ không chỉ có tên mà còn có thể chứa tệp đính kèm, hình ảnh, ghi chú,… Bạn cũng có thể tạo mẫu cho thẻ để chúng chứa thông tin chuẩn.</a:t>
            </a:r>
            <a:endPar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endPar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3399971" y="1849671"/>
            <a:ext cx="5515429" cy="3102429"/>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2863849" y="1257334"/>
            <a:ext cx="5917837"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Thẻ</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là</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gì</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283029" y="1975436"/>
            <a:ext cx="2926941" cy="3000821"/>
          </a:xfrm>
          <a:prstGeom prst="rect">
            <a:avLst/>
          </a:prstGeom>
          <a:noFill/>
        </p:spPr>
        <p:txBody>
          <a:bodyPr wrap="square">
            <a:spAutoFit/>
          </a:bodyPr>
          <a:lstStyle/>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Hơn nữa, bạn có thể mở và chỉnh sửa thẻ bằng một cú nhấp chuột và việc di chuyển thẻ giữa các danh sách cũng tương đối dễ dàng như kéo và thả, vì vậy người dùng mới có thể bắt đầu với Trello mà không cần đào tạo chuyên sâu.</a:t>
            </a:r>
            <a:endPar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endPar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vi-VN" sz="12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Dễ dàng thêm thẻ vào bảng với số lượng lớn từ danh sách hoặc bảng tính bằng cách sao chép danh sách và dán vào thẻ Trello mới. Trello sẽ tự động biến mỗi mục phân tách dòng thành một thẻ mới.</a:t>
            </a:r>
            <a:endParaRPr lang="vi-VN" sz="1200" i="1"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3440398" y="1761672"/>
            <a:ext cx="5479948" cy="3082471"/>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2863849" y="1257334"/>
            <a:ext cx="5917837"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Menu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bảng</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là</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gì</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275772" y="1856357"/>
            <a:ext cx="2926941" cy="2492990"/>
          </a:xfrm>
          <a:prstGeom prst="rect">
            <a:avLst/>
          </a:prstGeom>
          <a:noFill/>
        </p:spPr>
        <p:txBody>
          <a:bodyPr wrap="square">
            <a:spAutoFit/>
          </a:bodyPr>
          <a:lstStyle/>
          <a:p>
            <a:pPr algn="just"/>
            <a:endPar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Ở bên phải bảng Trello của bạn chính là menu (D)</a:t>
            </a:r>
            <a:r>
              <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trung tâm điều khiển nhiệm vụ dành cho bảng. </a:t>
            </a:r>
            <a:endPar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Menu là nơi bạn quản lý quyền của thành viên đối với bảng, các chế độ cài đặt kiểm soát, thẻ tìm kiếm, bật Power-Up và tạo quy trình tự động hóa. </a:t>
            </a:r>
            <a:endPar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rPr>
              <a:t>C</a:t>
            </a:r>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ó thể xem tất cả các hoạt động đã diễn ra trên một bảng trong thông báo hoạt động của menu. </a:t>
            </a:r>
            <a:endParaRPr lang="vi-VN" sz="13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3399971" y="1849671"/>
            <a:ext cx="5515429" cy="3102429"/>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N</a:t>
            </a:r>
            <a:r>
              <a:rPr lang="en-GB" dirty="0"/>
              <a:t>ỘI DUNG:</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 name="Text Placeholder 6"/>
          <p:cNvSpPr>
            <a:spLocks noGrp="1"/>
          </p:cNvSpPr>
          <p:nvPr>
            <p:ph type="body" idx="2"/>
          </p:nvPr>
        </p:nvSpPr>
        <p:spPr>
          <a:xfrm>
            <a:off x="387310" y="1506155"/>
            <a:ext cx="8718089" cy="3288145"/>
          </a:xfrm>
        </p:spPr>
        <p:txBody>
          <a:bodyPr/>
          <a:lstStyle/>
          <a:p>
            <a:pPr marL="558800" indent="-457200">
              <a:buClr>
                <a:schemeClr val="tx1">
                  <a:lumMod val="60000"/>
                  <a:lumOff val="40000"/>
                </a:schemeClr>
              </a:buClr>
              <a:buSzPct val="100000"/>
              <a:buFont typeface="+mj-lt"/>
              <a:buAutoNum type="arabicPeriod"/>
            </a:pPr>
            <a:r>
              <a:rPr lang="vi-VN" sz="2800" b="1" dirty="0">
                <a:solidFill>
                  <a:srgbClr val="C00000"/>
                </a:solidFill>
                <a:latin typeface="+mn-lt"/>
              </a:rPr>
              <a:t>TÌM HIỂU THÔNG TIN CƠ BẢN VỀ BẢNG TRELLO</a:t>
            </a:r>
            <a:endParaRPr lang="en-US" sz="2800" b="1" dirty="0">
              <a:solidFill>
                <a:srgbClr val="C00000"/>
              </a:solidFill>
              <a:latin typeface="+mn-lt"/>
            </a:endParaRPr>
          </a:p>
          <a:p>
            <a:pPr marL="558800" indent="-457200">
              <a:buClr>
                <a:schemeClr val="tx1">
                  <a:lumMod val="60000"/>
                  <a:lumOff val="40000"/>
                </a:schemeClr>
              </a:buClr>
              <a:buSzPct val="100000"/>
              <a:buFont typeface="+mj-lt"/>
              <a:buAutoNum type="arabicPeriod"/>
            </a:pPr>
            <a:r>
              <a:rPr lang="vi-VN" sz="2800" b="1" dirty="0">
                <a:solidFill>
                  <a:srgbClr val="C00000"/>
                </a:solidFill>
                <a:latin typeface="+mn-lt"/>
              </a:rPr>
              <a:t>HƯỚNG DẪN SỬ DỤNG BAN ĐẦU VỀ TRELLO CHO NHÓ</a:t>
            </a:r>
            <a:r>
              <a:rPr lang="en-US" sz="2800" b="1" dirty="0">
                <a:solidFill>
                  <a:srgbClr val="C00000"/>
                </a:solidFill>
                <a:latin typeface="+mn-lt"/>
              </a:rPr>
              <a:t>M</a:t>
            </a:r>
            <a:endParaRPr lang="en-US" sz="2800" b="1" dirty="0">
              <a:solidFill>
                <a:srgbClr val="C00000"/>
              </a:solidFill>
              <a:latin typeface="+mn-lt"/>
            </a:endParaRPr>
          </a:p>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THỰC HÀNH</a:t>
            </a:r>
            <a:endParaRPr lang="en-US" sz="2800" b="1" dirty="0">
              <a:solidFill>
                <a:srgbClr val="C00000"/>
              </a:solidFill>
              <a:latin typeface="+mj-lt"/>
            </a:endParaRPr>
          </a:p>
          <a:p>
            <a:pPr marL="558800" indent="-457200">
              <a:buClr>
                <a:schemeClr val="tx1">
                  <a:lumMod val="60000"/>
                  <a:lumOff val="40000"/>
                </a:schemeClr>
              </a:buClr>
              <a:buSzPct val="100000"/>
              <a:buFont typeface="+mj-lt"/>
              <a:buAutoNum type="arabicPeriod"/>
            </a:pPr>
            <a:endParaRPr lang="en-US" sz="2800" b="1" dirty="0">
              <a:solidFill>
                <a:srgbClr val="C00000"/>
              </a:solidFill>
              <a:latin typeface="+mj-lt"/>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ĐĂNG KÝ TÀI KHOẢN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7" name="TextBox 6"/>
          <p:cNvSpPr txBox="1"/>
          <p:nvPr/>
        </p:nvSpPr>
        <p:spPr>
          <a:xfrm>
            <a:off x="275772" y="1856357"/>
            <a:ext cx="2926941" cy="2092881"/>
          </a:xfrm>
          <a:prstGeom prst="rect">
            <a:avLst/>
          </a:prstGeom>
          <a:noFill/>
        </p:spPr>
        <p:txBody>
          <a:bodyPr wrap="square">
            <a:spAutoFit/>
          </a:bodyPr>
          <a:lstStyle/>
          <a:p>
            <a:pPr algn="just"/>
            <a:endPar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Bước 1: Truy cập vào đường dẫn </a:t>
            </a:r>
            <a:r>
              <a:rPr lang="vi-VN" sz="1300" b="1" dirty="0">
                <a:solidFill>
                  <a:srgbClr val="FF0000"/>
                </a:solidFill>
                <a:latin typeface="Arial" panose="020B0604020202020204" pitchFamily="34" charset="0"/>
                <a:ea typeface="Calibri" panose="020F0502020204030204" pitchFamily="34" charset="0"/>
                <a:cs typeface="Arial" panose="020B0604020202020204" pitchFamily="34" charset="0"/>
                <a:hlinkClick r:id="rId2"/>
              </a:rPr>
              <a:t>https://trello.com/</a:t>
            </a:r>
            <a:r>
              <a:rPr lang="en-US" sz="1300" b="1" dirty="0">
                <a:solidFill>
                  <a:srgbClr val="002060"/>
                </a:solidFill>
                <a:latin typeface="Arial" panose="020B0604020202020204" pitchFamily="34" charset="0"/>
                <a:ea typeface="Calibri" panose="020F0502020204030204" pitchFamily="34" charset="0"/>
                <a:cs typeface="Arial" panose="020B0604020202020204" pitchFamily="34" charset="0"/>
              </a:rPr>
              <a:t> </a:t>
            </a:r>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và chọn </a:t>
            </a:r>
            <a:r>
              <a:rPr lang="vi-VN" sz="1300" b="1" dirty="0">
                <a:solidFill>
                  <a:srgbClr val="FF0000"/>
                </a:solidFill>
                <a:latin typeface="Arial" panose="020B0604020202020204" pitchFamily="34" charset="0"/>
                <a:ea typeface="Calibri" panose="020F0502020204030204" pitchFamily="34" charset="0"/>
                <a:cs typeface="Arial" panose="020B0604020202020204" pitchFamily="34" charset="0"/>
              </a:rPr>
              <a:t>Đăng ký</a:t>
            </a:r>
            <a:endParaRPr lang="en-US" sz="1300" b="1"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endPar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Bước 2: Nhập địa chỉ email và nhấn chọn Tiếp tục</a:t>
            </a:r>
            <a:endPar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endPar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just"/>
            <a:r>
              <a:rPr lang="vi-VN" sz="1300" b="1" dirty="0">
                <a:solidFill>
                  <a:srgbClr val="002060"/>
                </a:solidFill>
                <a:latin typeface="Arial" panose="020B0604020202020204" pitchFamily="34" charset="0"/>
                <a:ea typeface="Calibri" panose="020F0502020204030204" pitchFamily="34" charset="0"/>
                <a:cs typeface="Arial" panose="020B0604020202020204" pitchFamily="34" charset="0"/>
              </a:rPr>
              <a:t>Lưu ý: Nên chọn Tiếng Việt để dễ thao tác</a:t>
            </a:r>
            <a:endParaRPr lang="vi-VN" sz="13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3350486" y="1194262"/>
            <a:ext cx="5754914" cy="3237139"/>
          </a:xfrm>
          <a:prstGeom prst="rect">
            <a:avLst/>
          </a:prstGeom>
          <a:ln>
            <a:solidFill>
              <a:srgbClr val="002060"/>
            </a:solidFill>
          </a:ln>
        </p:spPr>
      </p:pic>
      <p:pic>
        <p:nvPicPr>
          <p:cNvPr id="12" name="Picture 11"/>
          <p:cNvPicPr>
            <a:picLocks noChangeAspect="1"/>
          </p:cNvPicPr>
          <p:nvPr/>
        </p:nvPicPr>
        <p:blipFill rotWithShape="1">
          <a:blip r:embed="rId4"/>
          <a:srcRect l="35025" t="12135" r="35477" b="6032"/>
          <a:stretch>
            <a:fillRect/>
          </a:stretch>
        </p:blipFill>
        <p:spPr>
          <a:xfrm>
            <a:off x="4659086" y="1780415"/>
            <a:ext cx="2090057" cy="3261486"/>
          </a:xfrm>
          <a:prstGeom prst="rect">
            <a:avLst/>
          </a:prstGeom>
          <a:ln>
            <a:solidFill>
              <a:schemeClr val="accent2">
                <a:lumMod val="50000"/>
              </a:schemeClr>
            </a:solid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en-US" sz="2600" b="1" dirty="0">
                <a:solidFill>
                  <a:srgbClr val="FF0000"/>
                </a:solidFill>
                <a:latin typeface="+mn-lt"/>
              </a:rPr>
              <a:t>KHÔNG GIAN LÀM VIỆC/Workspace</a:t>
            </a:r>
            <a:endParaRPr lang="en-US" sz="2600" b="1" dirty="0">
              <a:solidFill>
                <a:srgbClr val="FF0000"/>
              </a:solidFill>
              <a:latin typeface="+mn-lt"/>
            </a:endParaRPr>
          </a:p>
        </p:txBody>
      </p:sp>
      <p:grpSp>
        <p:nvGrpSpPr>
          <p:cNvPr id="8" name="Group 7"/>
          <p:cNvGrpSpPr/>
          <p:nvPr/>
        </p:nvGrpSpPr>
        <p:grpSpPr>
          <a:xfrm>
            <a:off x="339210" y="1572946"/>
            <a:ext cx="8467511" cy="1889782"/>
            <a:chOff x="858983" y="360218"/>
            <a:chExt cx="10099962" cy="2209797"/>
          </a:xfrm>
        </p:grpSpPr>
        <p:sp>
          <p:nvSpPr>
            <p:cNvPr id="10" name="Rectangle 9"/>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TÀI KHOẢN TRELLO</a:t>
              </a:r>
              <a:endParaRPr lang="vi-VN" b="1">
                <a:latin typeface="Arial" panose="020B0604020202020204" pitchFamily="34" charset="0"/>
                <a:cs typeface="Arial" panose="020B0604020202020204" pitchFamily="34" charset="0"/>
              </a:endParaRPr>
            </a:p>
          </p:txBody>
        </p:sp>
        <p:sp>
          <p:nvSpPr>
            <p:cNvPr id="11" name="Rectangle 10"/>
            <p:cNvSpPr/>
            <p:nvPr/>
          </p:nvSpPr>
          <p:spPr>
            <a:xfrm>
              <a:off x="858983" y="1724888"/>
              <a:ext cx="309989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KHÔNG GIAN LÀM VIỆC 1 </a:t>
              </a:r>
              <a:r>
                <a:rPr lang="en-US" sz="1400" b="1" i="1" dirty="0">
                  <a:latin typeface="Arial" panose="020B0604020202020204" pitchFamily="34" charset="0"/>
                  <a:cs typeface="Arial" panose="020B0604020202020204" pitchFamily="34" charset="0"/>
                </a:rPr>
                <a:t>(</a:t>
              </a:r>
              <a:r>
                <a:rPr lang="en-US" sz="1200" b="1" i="1" dirty="0">
                  <a:latin typeface="Arial" panose="020B0604020202020204" pitchFamily="34" charset="0"/>
                  <a:cs typeface="Arial" panose="020B0604020202020204" pitchFamily="34" charset="0"/>
                </a:rPr>
                <a:t>WORKSPACE</a:t>
              </a:r>
              <a:r>
                <a:rPr lang="en-US" sz="1400" b="1" i="1" dirty="0">
                  <a:latin typeface="Arial" panose="020B0604020202020204" pitchFamily="34" charset="0"/>
                  <a:cs typeface="Arial" panose="020B0604020202020204" pitchFamily="34" charset="0"/>
                </a:rPr>
                <a:t>)</a:t>
              </a:r>
              <a:endParaRPr lang="vi-VN" sz="1400" b="1" i="1" dirty="0">
                <a:latin typeface="Arial" panose="020B0604020202020204" pitchFamily="34" charset="0"/>
                <a:cs typeface="Arial" panose="020B0604020202020204" pitchFamily="34" charset="0"/>
              </a:endParaRPr>
            </a:p>
          </p:txBody>
        </p:sp>
        <p:cxnSp>
          <p:nvCxnSpPr>
            <p:cNvPr id="13" name="Straight Arrow Connector 12"/>
            <p:cNvCxnSpPr>
              <a:stCxn id="10" idx="2"/>
            </p:cNvCxnSpPr>
            <p:nvPr/>
          </p:nvCxnSpPr>
          <p:spPr>
            <a:xfrm>
              <a:off x="5908964" y="1205345"/>
              <a:ext cx="0"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11" idx="0"/>
            </p:cNvCxnSpPr>
            <p:nvPr/>
          </p:nvCxnSpPr>
          <p:spPr>
            <a:xfrm flipH="1">
              <a:off x="2408931" y="1205345"/>
              <a:ext cx="3500032"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p:cNvCxnSpPr>
            <p:nvPr/>
          </p:nvCxnSpPr>
          <p:spPr>
            <a:xfrm>
              <a:off x="5908964" y="1205345"/>
              <a:ext cx="3699163"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16481" y="1724888"/>
              <a:ext cx="2943300"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KHÔNG GIAN LÀM VIỆC 2 </a:t>
              </a:r>
              <a:r>
                <a:rPr lang="en-US" sz="1400" b="1" i="1" dirty="0">
                  <a:latin typeface="Arial" panose="020B0604020202020204" pitchFamily="34" charset="0"/>
                  <a:cs typeface="Arial" panose="020B0604020202020204" pitchFamily="34" charset="0"/>
                </a:rPr>
                <a:t>(WORKSPACE)</a:t>
              </a:r>
              <a:endParaRPr lang="vi-VN" sz="1400" b="1" i="1" dirty="0">
                <a:latin typeface="Arial" panose="020B0604020202020204" pitchFamily="34" charset="0"/>
                <a:cs typeface="Arial" panose="020B0604020202020204" pitchFamily="34" charset="0"/>
              </a:endParaRPr>
            </a:p>
          </p:txBody>
        </p:sp>
        <p:sp>
          <p:nvSpPr>
            <p:cNvPr id="17" name="Rectangle 16"/>
            <p:cNvSpPr/>
            <p:nvPr/>
          </p:nvSpPr>
          <p:spPr>
            <a:xfrm>
              <a:off x="7919325" y="1724888"/>
              <a:ext cx="3039620"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KHÔNG GIAN LÀM VIỆC 3  </a:t>
              </a:r>
              <a:r>
                <a:rPr lang="en-US" sz="1400" b="1" i="1" dirty="0">
                  <a:latin typeface="Arial" panose="020B0604020202020204" pitchFamily="34" charset="0"/>
                  <a:cs typeface="Arial" panose="020B0604020202020204" pitchFamily="34" charset="0"/>
                </a:rPr>
                <a:t>(WORKSPACE)</a:t>
              </a:r>
              <a:endParaRPr lang="vi-VN" sz="1400" b="1" i="1" dirty="0">
                <a:latin typeface="Arial" panose="020B0604020202020204" pitchFamily="34" charset="0"/>
                <a:cs typeface="Arial" panose="020B0604020202020204" pitchFamily="34" charset="0"/>
              </a:endParaRPr>
            </a:p>
          </p:txBody>
        </p:sp>
      </p:gr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en-US" sz="2600" b="1" dirty="0">
                <a:solidFill>
                  <a:srgbClr val="FF0000"/>
                </a:solidFill>
                <a:latin typeface="+mn-lt"/>
              </a:rPr>
              <a:t>KHÔNG GIAN LÀM VIỆC/Workspace</a:t>
            </a:r>
            <a:endParaRPr lang="fr-FR" sz="2600" b="1" dirty="0">
              <a:solidFill>
                <a:srgbClr val="FF0000"/>
              </a:solidFill>
              <a:latin typeface="+mn-lt"/>
            </a:endParaRPr>
          </a:p>
        </p:txBody>
      </p:sp>
      <p:sp>
        <p:nvSpPr>
          <p:cNvPr id="18" name="TextBox 17"/>
          <p:cNvSpPr txBox="1"/>
          <p:nvPr/>
        </p:nvSpPr>
        <p:spPr>
          <a:xfrm>
            <a:off x="220992" y="983651"/>
            <a:ext cx="8694407" cy="4016484"/>
          </a:xfrm>
          <a:prstGeom prst="rect">
            <a:avLst/>
          </a:prstGeom>
          <a:noFill/>
        </p:spPr>
        <p:txBody>
          <a:bodyPr wrap="square" rtlCol="0">
            <a:spAutoFit/>
          </a:bodyPr>
          <a:lstStyle/>
          <a:p>
            <a:pPr algn="just"/>
            <a:r>
              <a:rPr lang="en-US" sz="1500" b="1" dirty="0">
                <a:latin typeface="Arial" panose="020B0604020202020204" pitchFamily="34" charset="0"/>
                <a:cs typeface="Arial" panose="020B0604020202020204" pitchFamily="34" charset="0"/>
              </a:rPr>
              <a:t>1/ </a:t>
            </a:r>
            <a:r>
              <a:rPr lang="en-US" sz="1500" b="1" dirty="0" err="1">
                <a:latin typeface="Arial" panose="020B0604020202020204" pitchFamily="34" charset="0"/>
                <a:cs typeface="Arial" panose="020B0604020202020204" pitchFamily="34" charset="0"/>
              </a:rPr>
              <a:t>Tạo</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không</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gian</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làm</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việc</a:t>
            </a:r>
            <a:r>
              <a:rPr lang="en-US" sz="1500" b="1" dirty="0">
                <a:latin typeface="Arial" panose="020B0604020202020204" pitchFamily="34" charset="0"/>
                <a:cs typeface="Arial" panose="020B0604020202020204" pitchFamily="34" charset="0"/>
              </a:rPr>
              <a:t> / workspace: </a:t>
            </a:r>
            <a:r>
              <a:rPr lang="en-US" sz="1500" dirty="0" err="1">
                <a:latin typeface="Arial" panose="020B0604020202020204" pitchFamily="34" charset="0"/>
                <a:cs typeface="Arial" panose="020B0604020202020204" pitchFamily="34" charset="0"/>
              </a:rPr>
              <a:t>dấu</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cộng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bên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trái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hoặc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dấu</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cộng</a:t>
            </a:r>
            <a:r>
              <a:rPr lang="en-US" sz="1500" dirty="0">
                <a:latin typeface="Arial" panose="020B0604020202020204" pitchFamily="34" charset="0"/>
                <a:cs typeface="Arial" panose="020B0604020202020204" pitchFamily="34" charset="0"/>
              </a:rPr>
              <a:t> ở </a:t>
            </a:r>
            <a:r>
              <a:rPr lang="en-US" sz="1500" dirty="0" err="1">
                <a:latin typeface="Arial" panose="020B0604020202020204" pitchFamily="34" charset="0"/>
                <a:cs typeface="Arial" panose="020B0604020202020204" pitchFamily="34" charset="0"/>
              </a:rPr>
              <a:t>thanh</a:t>
            </a:r>
            <a:r>
              <a:rPr lang="en-US" sz="1500" dirty="0">
                <a:latin typeface="Arial" panose="020B0604020202020204" pitchFamily="34" charset="0"/>
                <a:cs typeface="Arial" panose="020B0604020202020204" pitchFamily="34" charset="0"/>
              </a:rPr>
              <a:t> menu.</a:t>
            </a:r>
            <a:endParaRPr lang="en-US" sz="1500" dirty="0">
              <a:latin typeface="Arial" panose="020B0604020202020204" pitchFamily="34" charset="0"/>
              <a:cs typeface="Arial" panose="020B0604020202020204" pitchFamily="34" charset="0"/>
            </a:endParaRPr>
          </a:p>
          <a:p>
            <a:pPr marL="285750" indent="-285750" algn="just">
              <a:buFontTx/>
              <a:buChar char="-"/>
            </a:pPr>
            <a:r>
              <a:rPr lang="en-US" sz="1500" dirty="0" err="1">
                <a:latin typeface="Arial" panose="020B0604020202020204" pitchFamily="34" charset="0"/>
                <a:cs typeface="Arial" panose="020B0604020202020204" pitchFamily="34" charset="0"/>
              </a:rPr>
              <a:t>Điền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đầy</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đủ</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thông</a:t>
            </a:r>
            <a:r>
              <a:rPr lang="en-US" sz="1500" dirty="0">
                <a:latin typeface="Arial" panose="020B0604020202020204" pitchFamily="34" charset="0"/>
                <a:cs typeface="Arial" panose="020B0604020202020204" pitchFamily="34" charset="0"/>
              </a:rPr>
              <a:t> tin &gt;&gt;&gt; </a:t>
            </a:r>
            <a:r>
              <a:rPr lang="en-US" sz="1500" dirty="0" err="1">
                <a:latin typeface="Arial" panose="020B0604020202020204" pitchFamily="34" charset="0"/>
                <a:cs typeface="Arial" panose="020B0604020202020204" pitchFamily="34" charset="0"/>
              </a:rPr>
              <a:t>Tiếp</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tục</a:t>
            </a:r>
            <a:r>
              <a:rPr lang="en-US"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a:p>
            <a:pPr marL="285750" indent="-285750" algn="just">
              <a:buFontTx/>
              <a:buChar char="-"/>
            </a:pPr>
            <a:r>
              <a:rPr lang="en-US" sz="1500" dirty="0" err="1">
                <a:latin typeface="Arial" panose="020B0604020202020204" pitchFamily="34" charset="0"/>
                <a:cs typeface="Arial" panose="020B0604020202020204" pitchFamily="34" charset="0"/>
              </a:rPr>
              <a:t>Mời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thành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viên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có</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thể</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nhập</a:t>
            </a:r>
            <a:r>
              <a:rPr lang="en-US" sz="1500" dirty="0">
                <a:latin typeface="Arial" panose="020B0604020202020204" pitchFamily="34" charset="0"/>
                <a:cs typeface="Arial" panose="020B0604020202020204" pitchFamily="34" charset="0"/>
              </a:rPr>
              <a:t> email </a:t>
            </a:r>
            <a:r>
              <a:rPr lang="en-US" sz="1500" dirty="0" err="1">
                <a:latin typeface="Arial" panose="020B0604020202020204" pitchFamily="34" charset="0"/>
                <a:cs typeface="Arial" panose="020B0604020202020204" pitchFamily="34" charset="0"/>
              </a:rPr>
              <a:t>để</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mời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luôn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hoặc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bỏ</a:t>
            </a:r>
            <a:r>
              <a:rPr lang="en-US" sz="1500" dirty="0">
                <a:latin typeface="Arial" panose="020B0604020202020204" pitchFamily="34" charset="0"/>
                <a:cs typeface="Arial" panose="020B0604020202020204" pitchFamily="34" charset="0"/>
              </a:rPr>
              <a:t> qua </a:t>
            </a:r>
            <a:r>
              <a:rPr lang="en-US" sz="1500" dirty="0" err="1">
                <a:latin typeface="Arial" panose="020B0604020202020204" pitchFamily="34" charset="0"/>
                <a:cs typeface="Arial" panose="020B0604020202020204" pitchFamily="34" charset="0"/>
              </a:rPr>
              <a:t>để</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vào</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Không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gian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làm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việc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rồi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mời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sau</a:t>
            </a:r>
            <a:r>
              <a:rPr lang="en-US"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a:p>
            <a:pPr algn="just"/>
            <a:r>
              <a:rPr lang="en-US" sz="1500" b="1" dirty="0">
                <a:latin typeface="Arial" panose="020B0604020202020204" pitchFamily="34" charset="0"/>
                <a:cs typeface="Arial" panose="020B0604020202020204" pitchFamily="34" charset="0"/>
              </a:rPr>
              <a:t>2/ </a:t>
            </a:r>
            <a:r>
              <a:rPr lang="en-US" sz="1500" b="1" dirty="0" err="1">
                <a:latin typeface="Arial" panose="020B0604020202020204" pitchFamily="34" charset="0"/>
                <a:cs typeface="Arial" panose="020B0604020202020204" pitchFamily="34" charset="0"/>
              </a:rPr>
              <a:t>Chỉnh</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sửa</a:t>
            </a:r>
            <a:r>
              <a:rPr lang="en-US" sz="1500" b="1" dirty="0">
                <a:latin typeface="Arial" panose="020B0604020202020204" pitchFamily="34" charset="0"/>
                <a:cs typeface="Arial" panose="020B0604020202020204" pitchFamily="34" charset="0"/>
              </a:rPr>
              <a:t> chi </a:t>
            </a:r>
            <a:r>
              <a:rPr lang="en-US" sz="1500" b="1" dirty="0" err="1">
                <a:latin typeface="Arial" panose="020B0604020202020204" pitchFamily="34" charset="0"/>
                <a:cs typeface="Arial" panose="020B0604020202020204" pitchFamily="34" charset="0"/>
              </a:rPr>
              <a:t>tiết</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không</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gian</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làm</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việc</a:t>
            </a:r>
            <a:r>
              <a:rPr lang="en-US" sz="1500" b="1"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sửa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thông</a:t>
            </a:r>
            <a:r>
              <a:rPr lang="en-US" sz="1500" dirty="0">
                <a:latin typeface="Arial" panose="020B0604020202020204" pitchFamily="34" charset="0"/>
                <a:cs typeface="Arial" panose="020B0604020202020204" pitchFamily="34" charset="0"/>
              </a:rPr>
              <a:t> tin, </a:t>
            </a:r>
            <a:r>
              <a:rPr lang="en-US" sz="1500" dirty="0" err="1">
                <a:latin typeface="Arial" panose="020B0604020202020204" pitchFamily="34" charset="0"/>
                <a:cs typeface="Arial" panose="020B0604020202020204" pitchFamily="34" charset="0"/>
              </a:rPr>
              <a:t>thêm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bớt</a:t>
            </a:r>
            <a:r>
              <a:rPr lang="en-US" sz="1500" dirty="0">
                <a:latin typeface="Arial" panose="020B0604020202020204" pitchFamily="34" charset="0"/>
                <a:cs typeface="Arial" panose="020B0604020202020204" pitchFamily="34" charset="0"/>
              </a:rPr>
              <a:t> &gt;&gt;&gt; </a:t>
            </a:r>
            <a:r>
              <a:rPr lang="en-US" sz="1500" dirty="0" err="1">
                <a:latin typeface="Arial" panose="020B0604020202020204" pitchFamily="34" charset="0"/>
                <a:cs typeface="Arial" panose="020B0604020202020204" pitchFamily="34" charset="0"/>
              </a:rPr>
              <a:t>Lưu</a:t>
            </a:r>
            <a:r>
              <a:rPr lang="en-US"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a:p>
            <a:pPr algn="just"/>
            <a:r>
              <a:rPr lang="en-US" sz="1500" b="1" dirty="0">
                <a:latin typeface="Arial" panose="020B0604020202020204" pitchFamily="34" charset="0"/>
                <a:cs typeface="Arial" panose="020B0604020202020204" pitchFamily="34" charset="0"/>
              </a:rPr>
              <a:t>3/ </a:t>
            </a:r>
            <a:r>
              <a:rPr lang="en-US" sz="1500" b="1" dirty="0" err="1">
                <a:latin typeface="Arial" panose="020B0604020202020204" pitchFamily="34" charset="0"/>
                <a:cs typeface="Arial" panose="020B0604020202020204" pitchFamily="34" charset="0"/>
              </a:rPr>
              <a:t>Không</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gian</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làm</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việc</a:t>
            </a:r>
            <a:r>
              <a:rPr lang="en-US" sz="1500" b="1" dirty="0">
                <a:latin typeface="Arial" panose="020B0604020202020204" pitchFamily="34" charset="0"/>
                <a:cs typeface="Arial" panose="020B0604020202020204" pitchFamily="34" charset="0"/>
              </a:rPr>
              <a:t>/ workspace: </a:t>
            </a:r>
            <a:r>
              <a:rPr lang="en-US" sz="1500" dirty="0" err="1">
                <a:latin typeface="Arial" panose="020B0604020202020204" pitchFamily="34" charset="0"/>
                <a:cs typeface="Arial" panose="020B0604020202020204" pitchFamily="34" charset="0"/>
              </a:rPr>
              <a:t>thường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được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sử</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dụng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để</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tạo</a:t>
            </a:r>
            <a:r>
              <a:rPr lang="en-US" sz="1500" dirty="0">
                <a:latin typeface="Arial" panose="020B0604020202020204" pitchFamily="34" charset="0"/>
                <a:cs typeface="Arial" panose="020B0604020202020204" pitchFamily="34" charset="0"/>
              </a:rPr>
              <a:t> team, </a:t>
            </a:r>
            <a:r>
              <a:rPr lang="en-US" sz="1500" dirty="0" err="1">
                <a:latin typeface="Arial" panose="020B0604020202020204" pitchFamily="34" charset="0"/>
                <a:cs typeface="Arial" panose="020B0604020202020204" pitchFamily="34" charset="0"/>
              </a:rPr>
              <a:t>phòng</a:t>
            </a:r>
            <a:r>
              <a:rPr lang="en-US" sz="1500" dirty="0">
                <a:latin typeface="Arial" panose="020B0604020202020204" pitchFamily="34" charset="0"/>
                <a:cs typeface="Arial" panose="020B0604020202020204" pitchFamily="34" charset="0"/>
              </a:rPr>
              <a:t> ban </a:t>
            </a:r>
            <a:r>
              <a:rPr lang="en-US" sz="1500" dirty="0" err="1">
                <a:latin typeface="Arial" panose="020B0604020202020204" pitchFamily="34" charset="0"/>
                <a:cs typeface="Arial" panose="020B0604020202020204" pitchFamily="34" charset="0"/>
              </a:rPr>
              <a:t>hoặc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chủ</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đề</a:t>
            </a:r>
            <a:r>
              <a:rPr lang="en-US" sz="1500" dirty="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a:p>
            <a:pPr algn="just"/>
            <a:r>
              <a:rPr lang="en-US" sz="1500" b="1" dirty="0">
                <a:latin typeface="Arial" panose="020B0604020202020204" pitchFamily="34" charset="0"/>
                <a:cs typeface="Arial" panose="020B0604020202020204" pitchFamily="34" charset="0"/>
              </a:rPr>
              <a:t>4/ </a:t>
            </a:r>
            <a:r>
              <a:rPr lang="en-US" sz="1500" b="1" dirty="0" err="1">
                <a:latin typeface="Arial" panose="020B0604020202020204" pitchFamily="34" charset="0"/>
                <a:cs typeface="Arial" panose="020B0604020202020204" pitchFamily="34" charset="0"/>
              </a:rPr>
              <a:t>Thành</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phần</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của</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không</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gian</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làm</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việc</a:t>
            </a:r>
            <a:r>
              <a:rPr lang="en-US" sz="1500" b="1"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sẽ</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gồm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bảng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công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việc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thành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viên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trong</a:t>
            </a:r>
            <a:r>
              <a:rPr lang="en-US" sz="1500" dirty="0">
                <a:latin typeface="Arial" panose="020B0604020202020204" pitchFamily="34" charset="0"/>
                <a:cs typeface="Arial" panose="020B0604020202020204" pitchFamily="34" charset="0"/>
              </a:rPr>
              <a:t> workspace, </a:t>
            </a:r>
            <a:r>
              <a:rPr lang="en-US" sz="1500" dirty="0" err="1">
                <a:latin typeface="Arial" panose="020B0604020202020204" pitchFamily="34" charset="0"/>
                <a:cs typeface="Arial" panose="020B0604020202020204" pitchFamily="34" charset="0"/>
              </a:rPr>
              <a:t>và</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mục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cài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đặt</a:t>
            </a:r>
            <a:r>
              <a:rPr lang="en-US"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a:p>
            <a:pPr marL="285750" indent="-285750" algn="just">
              <a:buFontTx/>
              <a:buChar char="-"/>
            </a:pPr>
            <a:r>
              <a:rPr lang="en-US" sz="1500" b="1" dirty="0" err="1">
                <a:latin typeface="Arial" panose="020B0604020202020204" pitchFamily="34" charset="0"/>
                <a:cs typeface="Arial" panose="020B0604020202020204" pitchFamily="34" charset="0"/>
              </a:rPr>
              <a:t>Tài</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khoản</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miễn</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phí</a:t>
            </a:r>
            <a:r>
              <a:rPr lang="en-US" sz="1500" b="1"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tối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đa</a:t>
            </a:r>
            <a:r>
              <a:rPr lang="en-US" sz="1500" dirty="0">
                <a:latin typeface="Arial" panose="020B0604020202020204" pitchFamily="34" charset="0"/>
                <a:cs typeface="Arial" panose="020B0604020202020204" pitchFamily="34" charset="0"/>
              </a:rPr>
              <a:t> 10 </a:t>
            </a:r>
            <a:r>
              <a:rPr lang="en-US" sz="1500" dirty="0" err="1">
                <a:latin typeface="Arial" panose="020B0604020202020204" pitchFamily="34" charset="0"/>
                <a:cs typeface="Arial" panose="020B0604020202020204" pitchFamily="34" charset="0"/>
              </a:rPr>
              <a:t>bảng</a:t>
            </a:r>
            <a:r>
              <a:rPr lang="en-US"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a:p>
            <a:pPr marL="285750" indent="-285750" algn="just">
              <a:buFontTx/>
              <a:buChar char="-"/>
            </a:pPr>
            <a:r>
              <a:rPr lang="en-US" sz="1500" b="1" dirty="0" err="1">
                <a:latin typeface="Arial" panose="020B0604020202020204" pitchFamily="34" charset="0"/>
                <a:cs typeface="Arial" panose="020B0604020202020204" pitchFamily="34" charset="0"/>
              </a:rPr>
              <a:t>Thành</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viên</a:t>
            </a:r>
            <a:r>
              <a:rPr lang="en-US" sz="1500" b="1"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tất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cả</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thành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viên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có</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quyền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ngang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nhau</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trong</a:t>
            </a:r>
            <a:r>
              <a:rPr lang="en-US" sz="1500" dirty="0">
                <a:latin typeface="Arial" panose="020B0604020202020204" pitchFamily="34" charset="0"/>
                <a:cs typeface="Arial" panose="020B0604020202020204" pitchFamily="34" charset="0"/>
              </a:rPr>
              <a:t> workspace. </a:t>
            </a:r>
            <a:r>
              <a:rPr lang="en-US" sz="1500" dirty="0" err="1">
                <a:latin typeface="Arial" panose="020B0604020202020204" pitchFamily="34" charset="0"/>
                <a:cs typeface="Arial" panose="020B0604020202020204" pitchFamily="34" charset="0"/>
              </a:rPr>
              <a:t>Thêm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thành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viên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bằng</a:t>
            </a:r>
            <a:r>
              <a:rPr lang="en-US" sz="1500" dirty="0">
                <a:latin typeface="Arial" panose="020B0604020202020204" pitchFamily="34" charset="0"/>
                <a:cs typeface="Arial" panose="020B0604020202020204" pitchFamily="34" charset="0"/>
              </a:rPr>
              <a:t> email </a:t>
            </a:r>
            <a:r>
              <a:rPr lang="en-US" sz="1500" dirty="0" err="1">
                <a:latin typeface="Arial" panose="020B0604020202020204" pitchFamily="34" charset="0"/>
                <a:cs typeface="Arial" panose="020B0604020202020204" pitchFamily="34" charset="0"/>
              </a:rPr>
              <a:t>hoặc</a:t>
            </a:r>
            <a:r>
              <a:rPr lang="en-US" sz="1500" dirty="0">
                <a:latin typeface="Arial" panose="020B0604020202020204" pitchFamily="34" charset="0"/>
                <a:cs typeface="Arial" panose="020B0604020202020204" pitchFamily="34" charset="0"/>
              </a:rPr>
              <a:t> username. </a:t>
            </a:r>
            <a:r>
              <a:rPr lang="en-US" sz="1500" dirty="0" err="1">
                <a:latin typeface="Arial" panose="020B0604020202020204" pitchFamily="34" charset="0"/>
                <a:cs typeface="Arial" panose="020B0604020202020204" pitchFamily="34" charset="0"/>
              </a:rPr>
              <a:t>Xóa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thành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viên</a:t>
            </a:r>
            <a:r>
              <a:rPr lang="en-US" sz="1500"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thành</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viên</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không</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thấy</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được</a:t>
            </a:r>
            <a:r>
              <a:rPr lang="en-US" sz="1500" i="1" dirty="0">
                <a:latin typeface="Arial" panose="020B0604020202020204" pitchFamily="34" charset="0"/>
                <a:cs typeface="Arial" panose="020B0604020202020204" pitchFamily="34" charset="0"/>
              </a:rPr>
              <a:t> Board </a:t>
            </a:r>
            <a:r>
              <a:rPr lang="en-US" sz="1500" i="1" dirty="0" err="1">
                <a:latin typeface="Arial" panose="020B0604020202020204" pitchFamily="34" charset="0"/>
                <a:cs typeface="Arial" panose="020B0604020202020204" pitchFamily="34" charset="0"/>
              </a:rPr>
              <a:t>riêng</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tư</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nếu</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chưa</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được</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mời</a:t>
            </a:r>
            <a:r>
              <a:rPr lang="en-US" sz="1500" i="1" dirty="0">
                <a:latin typeface="Arial" panose="020B0604020202020204" pitchFamily="34" charset="0"/>
                <a:cs typeface="Arial" panose="020B0604020202020204" pitchFamily="34" charset="0"/>
              </a:rPr>
              <a:t> </a:t>
            </a:r>
            <a:r>
              <a:rPr lang="en-US" sz="1500" i="1" dirty="0" err="1">
                <a:latin typeface="Arial" panose="020B0604020202020204" pitchFamily="34" charset="0"/>
                <a:cs typeface="Arial" panose="020B0604020202020204" pitchFamily="34" charset="0"/>
              </a:rPr>
              <a:t>vào</a:t>
            </a:r>
            <a:r>
              <a:rPr lang="en-US"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a:p>
            <a:pPr marL="285750" indent="-285750" algn="just">
              <a:buFontTx/>
              <a:buChar char="-"/>
            </a:pPr>
            <a:r>
              <a:rPr lang="en-US" sz="1500" b="1" dirty="0" err="1">
                <a:latin typeface="Arial" panose="020B0604020202020204" pitchFamily="34" charset="0"/>
                <a:cs typeface="Arial" panose="020B0604020202020204" pitchFamily="34" charset="0"/>
              </a:rPr>
              <a:t>Cài</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đặt</a:t>
            </a:r>
            <a:r>
              <a:rPr lang="en-US" sz="1500" b="1" dirty="0">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Công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khai</a:t>
            </a:r>
            <a:r>
              <a:rPr lang="en-US" sz="1500" dirty="0">
                <a:latin typeface="Arial" panose="020B0604020202020204" pitchFamily="34" charset="0"/>
                <a:cs typeface="Arial" panose="020B0604020202020204" pitchFamily="34" charset="0"/>
              </a:rPr>
              <a:t> (ai </a:t>
            </a:r>
            <a:r>
              <a:rPr lang="en-US" sz="1500" dirty="0" err="1">
                <a:latin typeface="Arial" panose="020B0604020202020204" pitchFamily="34" charset="0"/>
                <a:cs typeface="Arial" panose="020B0604020202020204" pitchFamily="34" charset="0"/>
              </a:rPr>
              <a:t>cũng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thấy</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được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các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bảng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nhưng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chỉ</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thành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viên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hoặc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khách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mời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mới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có</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thể</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chỉnh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sửa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thao</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tác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hoặc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Riêng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tư</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chỉ</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thành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viên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mới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nhìn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thấy</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và</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thao</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tác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chỉnh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sửa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được</a:t>
            </a:r>
            <a:r>
              <a:rPr lang="en-US"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a:p>
            <a:pPr algn="just"/>
            <a:r>
              <a:rPr lang="en-US" sz="1500" b="1" dirty="0">
                <a:latin typeface="Arial" panose="020B0604020202020204" pitchFamily="34" charset="0"/>
                <a:cs typeface="Arial" panose="020B0604020202020204" pitchFamily="34" charset="0"/>
              </a:rPr>
              <a:t>5/ </a:t>
            </a:r>
            <a:r>
              <a:rPr lang="en-US" sz="1500" b="1" dirty="0" err="1">
                <a:latin typeface="Arial" panose="020B0604020202020204" pitchFamily="34" charset="0"/>
                <a:cs typeface="Arial" panose="020B0604020202020204" pitchFamily="34" charset="0"/>
              </a:rPr>
              <a:t>Xóa</a:t>
            </a:r>
            <a:r>
              <a:rPr lang="en-US" sz="1500" b="1" dirty="0">
                <a:latin typeface="Arial" panose="020B0604020202020204" pitchFamily="34" charset="0"/>
                <a:cs typeface="Arial" panose="020B0604020202020204" pitchFamily="34" charset="0"/>
              </a:rPr>
              <a:t> workspace: </a:t>
            </a:r>
            <a:r>
              <a:rPr lang="en-US" sz="1500" dirty="0" err="1">
                <a:latin typeface="Arial" panose="020B0604020202020204" pitchFamily="34" charset="0"/>
                <a:cs typeface="Arial" panose="020B0604020202020204" pitchFamily="34" charset="0"/>
              </a:rPr>
              <a:t>Xóa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trong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cài</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đặt</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Bảng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không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bị</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xóa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sẽ</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được</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đưa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về</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Bảng</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cá</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nhân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tạo</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tự</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động</a:t>
            </a:r>
            <a:r>
              <a:rPr lang="en-US"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en-US" sz="2600" b="1" dirty="0">
                <a:solidFill>
                  <a:srgbClr val="FF0000"/>
                </a:solidFill>
                <a:latin typeface="+mn-lt"/>
              </a:rPr>
              <a:t>BẢNG/Board</a:t>
            </a:r>
            <a:endParaRPr lang="en-US" sz="2600" b="1" dirty="0">
              <a:solidFill>
                <a:srgbClr val="FF0000"/>
              </a:solidFill>
              <a:latin typeface="+mn-lt"/>
            </a:endParaRPr>
          </a:p>
        </p:txBody>
      </p:sp>
      <p:grpSp>
        <p:nvGrpSpPr>
          <p:cNvPr id="18" name="Group 17"/>
          <p:cNvGrpSpPr/>
          <p:nvPr/>
        </p:nvGrpSpPr>
        <p:grpSpPr>
          <a:xfrm>
            <a:off x="1341891" y="1461164"/>
            <a:ext cx="6276109" cy="2221171"/>
            <a:chOff x="858983" y="360218"/>
            <a:chExt cx="10099962" cy="3574467"/>
          </a:xfrm>
        </p:grpSpPr>
        <p:sp>
          <p:nvSpPr>
            <p:cNvPr id="27" name="Rectangle 26"/>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latin typeface="Arial" panose="020B0604020202020204" pitchFamily="34" charset="0"/>
                  <a:cs typeface="Arial" panose="020B0604020202020204" pitchFamily="34" charset="0"/>
                </a:rPr>
                <a:t>TÀI KHOẢN TRELLO</a:t>
              </a:r>
              <a:endParaRPr lang="vi-VN" sz="1500" b="1" dirty="0">
                <a:latin typeface="Arial" panose="020B0604020202020204" pitchFamily="34" charset="0"/>
                <a:cs typeface="Arial" panose="020B0604020202020204" pitchFamily="34" charset="0"/>
              </a:endParaRPr>
            </a:p>
          </p:txBody>
        </p:sp>
        <p:sp>
          <p:nvSpPr>
            <p:cNvPr id="28" name="Rectangle 27"/>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i="1">
                  <a:latin typeface="Arial" panose="020B0604020202020204" pitchFamily="34" charset="0"/>
                  <a:cs typeface="Arial" panose="020B0604020202020204" pitchFamily="34" charset="0"/>
                </a:rPr>
                <a:t>(WORKSPACE)</a:t>
              </a:r>
              <a:endParaRPr lang="vi-VN" sz="1400" b="1" i="1">
                <a:latin typeface="Arial" panose="020B0604020202020204" pitchFamily="34" charset="0"/>
                <a:cs typeface="Arial" panose="020B0604020202020204" pitchFamily="34" charset="0"/>
              </a:endParaRPr>
            </a:p>
          </p:txBody>
        </p:sp>
        <p:sp>
          <p:nvSpPr>
            <p:cNvPr id="29" name="Rectangle 28"/>
            <p:cNvSpPr/>
            <p:nvPr/>
          </p:nvSpPr>
          <p:spPr>
            <a:xfrm>
              <a:off x="1953492" y="3089557"/>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1" dirty="0">
                  <a:latin typeface="Arial" panose="020B0604020202020204" pitchFamily="34" charset="0"/>
                  <a:cs typeface="Arial" panose="020B0604020202020204" pitchFamily="34" charset="0"/>
                </a:rPr>
                <a:t>BẢNG 1 </a:t>
              </a:r>
              <a:r>
                <a:rPr lang="en-US" sz="1500" b="1" i="1" dirty="0">
                  <a:latin typeface="Arial" panose="020B0604020202020204" pitchFamily="34" charset="0"/>
                  <a:cs typeface="Arial" panose="020B0604020202020204" pitchFamily="34" charset="0"/>
                </a:rPr>
                <a:t>(Board)</a:t>
              </a:r>
              <a:endParaRPr lang="vi-VN" sz="1500" b="1" i="1" dirty="0">
                <a:latin typeface="Arial" panose="020B0604020202020204" pitchFamily="34" charset="0"/>
                <a:cs typeface="Arial" panose="020B0604020202020204" pitchFamily="34" charset="0"/>
              </a:endParaRPr>
            </a:p>
          </p:txBody>
        </p:sp>
        <p:sp>
          <p:nvSpPr>
            <p:cNvPr id="30" name="Rectangle 29"/>
            <p:cNvSpPr/>
            <p:nvPr/>
          </p:nvSpPr>
          <p:spPr>
            <a:xfrm>
              <a:off x="4793673"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1">
                  <a:latin typeface="Arial" panose="020B0604020202020204" pitchFamily="34" charset="0"/>
                  <a:cs typeface="Arial" panose="020B0604020202020204" pitchFamily="34" charset="0"/>
                </a:rPr>
                <a:t>BẢNG 2 </a:t>
              </a:r>
              <a:r>
                <a:rPr lang="en-US" sz="1500" b="1" i="1">
                  <a:latin typeface="Arial" panose="020B0604020202020204" pitchFamily="34" charset="0"/>
                  <a:cs typeface="Arial" panose="020B0604020202020204" pitchFamily="34" charset="0"/>
                </a:rPr>
                <a:t>(Board)</a:t>
              </a:r>
              <a:endParaRPr lang="vi-VN" sz="1500" b="1" i="1">
                <a:latin typeface="Arial" panose="020B0604020202020204" pitchFamily="34" charset="0"/>
                <a:cs typeface="Arial" panose="020B0604020202020204" pitchFamily="34" charset="0"/>
              </a:endParaRPr>
            </a:p>
          </p:txBody>
        </p:sp>
        <p:sp>
          <p:nvSpPr>
            <p:cNvPr id="31" name="Rectangle 30"/>
            <p:cNvSpPr/>
            <p:nvPr/>
          </p:nvSpPr>
          <p:spPr>
            <a:xfrm>
              <a:off x="7633854"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1">
                  <a:latin typeface="Arial" panose="020B0604020202020204" pitchFamily="34" charset="0"/>
                  <a:cs typeface="Arial" panose="020B0604020202020204" pitchFamily="34" charset="0"/>
                </a:rPr>
                <a:t>BẢNG 3 </a:t>
              </a:r>
              <a:r>
                <a:rPr lang="en-US" sz="1500" b="1" i="1">
                  <a:latin typeface="Arial" panose="020B0604020202020204" pitchFamily="34" charset="0"/>
                  <a:cs typeface="Arial" panose="020B0604020202020204" pitchFamily="34" charset="0"/>
                </a:rPr>
                <a:t>(Board)</a:t>
              </a:r>
              <a:endParaRPr lang="vi-VN" sz="1500" b="1" i="1">
                <a:latin typeface="Arial" panose="020B0604020202020204" pitchFamily="34" charset="0"/>
                <a:cs typeface="Arial" panose="020B0604020202020204" pitchFamily="34" charset="0"/>
              </a:endParaRPr>
            </a:p>
          </p:txBody>
        </p:sp>
        <p:cxnSp>
          <p:nvCxnSpPr>
            <p:cNvPr id="32" name="Straight Arrow Connector 31"/>
            <p:cNvCxnSpPr>
              <a:stCxn id="27"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2"/>
              <a:endCxn id="28"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0" idx="0"/>
            </p:cNvCxnSpPr>
            <p:nvPr/>
          </p:nvCxnSpPr>
          <p:spPr>
            <a:xfrm>
              <a:off x="5908964" y="257001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9" idx="0"/>
            </p:cNvCxnSpPr>
            <p:nvPr/>
          </p:nvCxnSpPr>
          <p:spPr>
            <a:xfrm flipH="1">
              <a:off x="3068783" y="2570015"/>
              <a:ext cx="2840181"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1" idx="0"/>
            </p:cNvCxnSpPr>
            <p:nvPr/>
          </p:nvCxnSpPr>
          <p:spPr>
            <a:xfrm>
              <a:off x="5908964" y="2570015"/>
              <a:ext cx="2840181"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i="1">
                  <a:latin typeface="Arial" panose="020B0604020202020204" pitchFamily="34" charset="0"/>
                  <a:cs typeface="Arial" panose="020B0604020202020204" pitchFamily="34" charset="0"/>
                </a:rPr>
                <a:t>(WORKSPACE)</a:t>
              </a:r>
              <a:endParaRPr lang="vi-VN" sz="1400" b="1" i="1">
                <a:latin typeface="Arial" panose="020B0604020202020204" pitchFamily="34" charset="0"/>
                <a:cs typeface="Arial" panose="020B0604020202020204" pitchFamily="34" charset="0"/>
              </a:endParaRPr>
            </a:p>
          </p:txBody>
        </p:sp>
        <p:sp>
          <p:nvSpPr>
            <p:cNvPr id="39" name="Rectangle 38"/>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i="1">
                  <a:latin typeface="Arial" panose="020B0604020202020204" pitchFamily="34" charset="0"/>
                  <a:cs typeface="Arial" panose="020B0604020202020204" pitchFamily="34" charset="0"/>
                </a:rPr>
                <a:t>(WORKSPACE)</a:t>
              </a:r>
              <a:endParaRPr lang="vi-VN" sz="1400" b="1" i="1">
                <a:latin typeface="Arial" panose="020B0604020202020204" pitchFamily="34" charset="0"/>
                <a:cs typeface="Arial" panose="020B0604020202020204" pitchFamily="34" charset="0"/>
              </a:endParaRPr>
            </a:p>
          </p:txBody>
        </p:sp>
      </p:gr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en-US" sz="2600" b="1" dirty="0">
                <a:solidFill>
                  <a:srgbClr val="FF0000"/>
                </a:solidFill>
                <a:latin typeface="+mn-lt"/>
              </a:rPr>
              <a:t>BẢNG/Board</a:t>
            </a:r>
            <a:endParaRPr lang="en-US" sz="2600" b="1" dirty="0">
              <a:solidFill>
                <a:srgbClr val="FF0000"/>
              </a:solidFill>
              <a:latin typeface="+mn-lt"/>
            </a:endParaRPr>
          </a:p>
        </p:txBody>
      </p:sp>
      <p:sp>
        <p:nvSpPr>
          <p:cNvPr id="19" name="TextBox 18"/>
          <p:cNvSpPr txBox="1"/>
          <p:nvPr/>
        </p:nvSpPr>
        <p:spPr>
          <a:xfrm>
            <a:off x="345680" y="1011974"/>
            <a:ext cx="8387862" cy="397031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1/ TẠO BẢNG: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thanh</a:t>
            </a:r>
            <a:r>
              <a:rPr lang="en-US" dirty="0">
                <a:latin typeface="Arial" panose="020B0604020202020204" pitchFamily="34" charset="0"/>
                <a:cs typeface="Arial" panose="020B0604020202020204" pitchFamily="34" charset="0"/>
              </a:rPr>
              <a:t> Menu / Workspace.</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2/ ĐÓNG BẢNG: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3/ XÓA BẢNG: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[Workplace </a:t>
            </a:r>
            <a:r>
              <a:rPr lang="en-US" i="1" dirty="0" err="1">
                <a:latin typeface="Arial" panose="020B0604020202020204" pitchFamily="34" charset="0"/>
                <a:cs typeface="Arial" panose="020B0604020202020204" pitchFamily="34" charset="0"/>
              </a:rPr>
              <a:t>hoặc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cuối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trang</a:t>
            </a:r>
            <a:r>
              <a:rPr lang="en-US" i="1" dirty="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4/ KHÔI PHỤC BẢNG: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[Workplace </a:t>
            </a:r>
            <a:r>
              <a:rPr lang="en-US" i="1" dirty="0" err="1">
                <a:latin typeface="Arial" panose="020B0604020202020204" pitchFamily="34" charset="0"/>
                <a:cs typeface="Arial" panose="020B0604020202020204" pitchFamily="34" charset="0"/>
              </a:rPr>
              <a:t>hoặc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cuối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trang</a:t>
            </a:r>
            <a:r>
              <a:rPr lang="en-US" i="1"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5/ CHẾ ĐỘ HIỂN THỊ: </a:t>
            </a:r>
            <a:r>
              <a:rPr lang="en-US" dirty="0" err="1">
                <a:latin typeface="Arial" panose="020B0604020202020204" pitchFamily="34" charset="0"/>
                <a:cs typeface="Arial" panose="020B0604020202020204" pitchFamily="34" charset="0"/>
              </a:rPr>
              <a:t>Riêng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a:t>
            </a:r>
            <a:r>
              <a:rPr lang="en-US" dirty="0">
                <a:latin typeface="Arial" panose="020B0604020202020204" pitchFamily="34" charset="0"/>
                <a:cs typeface="Arial" panose="020B0604020202020204" pitchFamily="34" charset="0"/>
              </a:rPr>
              <a:t>, Workspace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6/ THÊM THÀNH VIÊN: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riêng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7/ HIỆN MENU:</a:t>
            </a:r>
            <a:endParaRPr lang="en-US" b="1" dirty="0">
              <a:latin typeface="Arial" panose="020B0604020202020204" pitchFamily="34" charset="0"/>
              <a:cs typeface="Arial" panose="020B0604020202020204" pitchFamily="34" charset="0"/>
            </a:endParaRPr>
          </a:p>
          <a:p>
            <a:pPr marL="285750" indent="-285750">
              <a:buFontTx/>
              <a:buChar char="-"/>
            </a:pPr>
            <a:r>
              <a:rPr lang="en-US" b="1" dirty="0" err="1">
                <a:latin typeface="Arial" panose="020B0604020202020204" pitchFamily="34" charset="0"/>
                <a:cs typeface="Arial" panose="020B0604020202020204" pitchFamily="34" charset="0"/>
              </a:rPr>
              <a:t>Về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này</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buFontTx/>
              <a:buChar char="-"/>
            </a:pPr>
            <a:r>
              <a:rPr lang="en-US" b="1" dirty="0" err="1">
                <a:latin typeface="Arial" panose="020B0604020202020204" pitchFamily="34" charset="0"/>
                <a:cs typeface="Arial" panose="020B0604020202020204" pitchFamily="34" charset="0"/>
              </a:rPr>
              <a:t>Thay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đổi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hình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nền</a:t>
            </a:r>
            <a:r>
              <a:rPr lang="en-US" b="1"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pPr marL="285750" indent="-285750">
              <a:buFontTx/>
              <a:buChar char="-"/>
            </a:pPr>
            <a:r>
              <a:rPr lang="en-US" b="1" dirty="0" err="1">
                <a:latin typeface="Arial" panose="020B0604020202020204" pitchFamily="34" charset="0"/>
                <a:cs typeface="Arial" panose="020B0604020202020204" pitchFamily="34" charset="0"/>
              </a:rPr>
              <a:t>Tìm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kiếm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thẻ</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text,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nhãn</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buFontTx/>
              <a:buChar char="-"/>
            </a:pPr>
            <a:r>
              <a:rPr lang="en-US" b="1" dirty="0" err="1">
                <a:latin typeface="Arial" panose="020B0604020202020204" pitchFamily="34" charset="0"/>
                <a:cs typeface="Arial" panose="020B0604020202020204" pitchFamily="34" charset="0"/>
              </a:rPr>
              <a:t>Nhãn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dán</a:t>
            </a:r>
            <a:r>
              <a:rPr lang="en-US" b="1"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a:p>
            <a:pPr marL="285750" indent="-285750">
              <a:buFontTx/>
              <a:buChar char="-"/>
            </a:pPr>
            <a:r>
              <a:rPr lang="en-US" b="1" dirty="0" err="1">
                <a:latin typeface="Arial" panose="020B0604020202020204" pitchFamily="34" charset="0"/>
                <a:cs typeface="Arial" panose="020B0604020202020204" pitchFamily="34" charset="0"/>
              </a:rPr>
              <a:t>Thêm</a:t>
            </a:r>
            <a:r>
              <a:rPr lang="en-US" b="1"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pPr marL="285750" indent="-285750">
              <a:buFontTx/>
              <a:buChar char="-"/>
            </a:pPr>
            <a:r>
              <a:rPr lang="en-US" b="1" dirty="0" err="1">
                <a:latin typeface="Arial" panose="020B0604020202020204" pitchFamily="34" charset="0"/>
                <a:cs typeface="Arial" panose="020B0604020202020204" pitchFamily="34" charset="0"/>
              </a:rPr>
              <a:t>Cài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đặt</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workspace,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buFontTx/>
              <a:buChar char="-"/>
            </a:pPr>
            <a:r>
              <a:rPr lang="en-US" b="1" dirty="0" err="1">
                <a:latin typeface="Arial" panose="020B0604020202020204" pitchFamily="34" charset="0"/>
                <a:cs typeface="Arial" panose="020B0604020202020204" pitchFamily="34" charset="0"/>
              </a:rPr>
              <a:t>Nhãn</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lần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card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board.</a:t>
            </a:r>
            <a:endParaRPr lang="en-US" dirty="0">
              <a:latin typeface="Arial" panose="020B0604020202020204" pitchFamily="34" charset="0"/>
              <a:cs typeface="Arial" panose="020B0604020202020204" pitchFamily="34" charset="0"/>
            </a:endParaRPr>
          </a:p>
          <a:p>
            <a:pPr marL="285750" indent="-285750">
              <a:buFontTx/>
              <a:buChar char="-"/>
            </a:pPr>
            <a:r>
              <a:rPr lang="en-US" b="1" dirty="0" err="1">
                <a:latin typeface="Arial" panose="020B0604020202020204" pitchFamily="34" charset="0"/>
                <a:cs typeface="Arial" panose="020B0604020202020204" pitchFamily="34" charset="0"/>
              </a:rPr>
              <a:t>Thẻ</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lưu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trữ</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&amp;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lưu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trữ</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8/ THEO DÕI:</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9/ SAO CHÉP BẢNG:</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10/ CHIA SẺ LIÊN KẾT BẢNG: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sẻ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án</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en-US" sz="2600" b="1" dirty="0">
                <a:solidFill>
                  <a:srgbClr val="FF0000"/>
                </a:solidFill>
                <a:latin typeface="+mn-lt"/>
              </a:rPr>
              <a:t>DANH SÁCH/List</a:t>
            </a:r>
            <a:endParaRPr lang="en-US" sz="2600" b="1" dirty="0">
              <a:solidFill>
                <a:srgbClr val="FF0000"/>
              </a:solidFill>
              <a:latin typeface="+mn-lt"/>
            </a:endParaRPr>
          </a:p>
        </p:txBody>
      </p:sp>
      <p:grpSp>
        <p:nvGrpSpPr>
          <p:cNvPr id="19" name="Group 18"/>
          <p:cNvGrpSpPr/>
          <p:nvPr/>
        </p:nvGrpSpPr>
        <p:grpSpPr>
          <a:xfrm>
            <a:off x="1268369" y="1204169"/>
            <a:ext cx="6349631" cy="3078998"/>
            <a:chOff x="858983" y="360218"/>
            <a:chExt cx="10099962" cy="4897570"/>
          </a:xfrm>
        </p:grpSpPr>
        <p:sp>
          <p:nvSpPr>
            <p:cNvPr id="20" name="Rectangle 19"/>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TÀI KHOẢN TRELLO</a:t>
              </a:r>
              <a:endParaRPr lang="vi-VN" sz="1200" b="1">
                <a:latin typeface="Arial" panose="020B0604020202020204" pitchFamily="34" charset="0"/>
                <a:cs typeface="Arial" panose="020B0604020202020204" pitchFamily="34" charset="0"/>
              </a:endParaRPr>
            </a:p>
          </p:txBody>
        </p:sp>
        <p:sp>
          <p:nvSpPr>
            <p:cNvPr id="21" name="Rectangle 20"/>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i="1">
                  <a:latin typeface="Arial" panose="020B0604020202020204" pitchFamily="34" charset="0"/>
                  <a:cs typeface="Arial" panose="020B0604020202020204" pitchFamily="34" charset="0"/>
                </a:rPr>
                <a:t>WORKSPACE</a:t>
              </a:r>
              <a:endParaRPr lang="vi-VN" sz="1200" b="1" i="1">
                <a:latin typeface="Arial" panose="020B0604020202020204" pitchFamily="34" charset="0"/>
                <a:cs typeface="Arial" panose="020B0604020202020204" pitchFamily="34" charset="0"/>
              </a:endParaRPr>
            </a:p>
          </p:txBody>
        </p:sp>
        <p:sp>
          <p:nvSpPr>
            <p:cNvPr id="22" name="Rectangle 21"/>
            <p:cNvSpPr/>
            <p:nvPr/>
          </p:nvSpPr>
          <p:spPr>
            <a:xfrm>
              <a:off x="1953492" y="3089557"/>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a:latin typeface="Arial" panose="020B0604020202020204" pitchFamily="34" charset="0"/>
                  <a:cs typeface="Arial" panose="020B0604020202020204" pitchFamily="34" charset="0"/>
                </a:rPr>
                <a:t>BẢNG 1 </a:t>
              </a:r>
              <a:r>
                <a:rPr lang="en-US" sz="1200" b="1" i="1">
                  <a:latin typeface="Arial" panose="020B0604020202020204" pitchFamily="34" charset="0"/>
                  <a:cs typeface="Arial" panose="020B0604020202020204" pitchFamily="34" charset="0"/>
                </a:rPr>
                <a:t>(Board)</a:t>
              </a:r>
              <a:endParaRPr lang="vi-VN" sz="1200" b="1" i="1">
                <a:latin typeface="Arial" panose="020B0604020202020204" pitchFamily="34" charset="0"/>
                <a:cs typeface="Arial" panose="020B0604020202020204" pitchFamily="34" charset="0"/>
              </a:endParaRPr>
            </a:p>
          </p:txBody>
        </p:sp>
        <p:sp>
          <p:nvSpPr>
            <p:cNvPr id="23" name="Rectangle 22"/>
            <p:cNvSpPr/>
            <p:nvPr/>
          </p:nvSpPr>
          <p:spPr>
            <a:xfrm>
              <a:off x="4793673"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a:latin typeface="Arial" panose="020B0604020202020204" pitchFamily="34" charset="0"/>
                  <a:cs typeface="Arial" panose="020B0604020202020204" pitchFamily="34" charset="0"/>
                </a:rPr>
                <a:t>BẢNG 2 </a:t>
              </a:r>
              <a:r>
                <a:rPr lang="en-US" sz="1200" b="1" i="1">
                  <a:latin typeface="Arial" panose="020B0604020202020204" pitchFamily="34" charset="0"/>
                  <a:cs typeface="Arial" panose="020B0604020202020204" pitchFamily="34" charset="0"/>
                </a:rPr>
                <a:t>(Board)</a:t>
              </a:r>
              <a:endParaRPr lang="vi-VN" sz="1200" b="1" i="1">
                <a:latin typeface="Arial" panose="020B0604020202020204" pitchFamily="34" charset="0"/>
                <a:cs typeface="Arial" panose="020B0604020202020204" pitchFamily="34" charset="0"/>
              </a:endParaRPr>
            </a:p>
          </p:txBody>
        </p:sp>
        <p:sp>
          <p:nvSpPr>
            <p:cNvPr id="24" name="Rectangle 23"/>
            <p:cNvSpPr/>
            <p:nvPr/>
          </p:nvSpPr>
          <p:spPr>
            <a:xfrm>
              <a:off x="7633854"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a:latin typeface="Arial" panose="020B0604020202020204" pitchFamily="34" charset="0"/>
                  <a:cs typeface="Arial" panose="020B0604020202020204" pitchFamily="34" charset="0"/>
                </a:rPr>
                <a:t>BẢNG 3 </a:t>
              </a:r>
              <a:r>
                <a:rPr lang="en-US" sz="1200" b="1" i="1">
                  <a:latin typeface="Arial" panose="020B0604020202020204" pitchFamily="34" charset="0"/>
                  <a:cs typeface="Arial" panose="020B0604020202020204" pitchFamily="34" charset="0"/>
                </a:rPr>
                <a:t>(Board)</a:t>
              </a:r>
              <a:endParaRPr lang="vi-VN" sz="1200" b="1" i="1">
                <a:latin typeface="Arial" panose="020B0604020202020204" pitchFamily="34" charset="0"/>
                <a:cs typeface="Arial" panose="020B0604020202020204" pitchFamily="34" charset="0"/>
              </a:endParaRPr>
            </a:p>
          </p:txBody>
        </p:sp>
        <p:sp>
          <p:nvSpPr>
            <p:cNvPr id="25" name="Rectangle 24"/>
            <p:cNvSpPr/>
            <p:nvPr/>
          </p:nvSpPr>
          <p:spPr>
            <a:xfrm>
              <a:off x="1953492" y="4412660"/>
              <a:ext cx="2230582" cy="84512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CỘT 1 </a:t>
              </a:r>
              <a:r>
                <a:rPr lang="en-US" sz="1200" b="1" i="1">
                  <a:latin typeface="Arial" panose="020B0604020202020204" pitchFamily="34" charset="0"/>
                  <a:cs typeface="Arial" panose="020B0604020202020204" pitchFamily="34" charset="0"/>
                </a:rPr>
                <a:t>(List)</a:t>
              </a:r>
              <a:endParaRPr lang="vi-VN" sz="1200" b="1" i="1">
                <a:latin typeface="Arial" panose="020B0604020202020204" pitchFamily="34" charset="0"/>
                <a:cs typeface="Arial" panose="020B0604020202020204" pitchFamily="34" charset="0"/>
              </a:endParaRPr>
            </a:p>
          </p:txBody>
        </p:sp>
        <p:sp>
          <p:nvSpPr>
            <p:cNvPr id="26" name="Rectangle 25"/>
            <p:cNvSpPr/>
            <p:nvPr/>
          </p:nvSpPr>
          <p:spPr>
            <a:xfrm>
              <a:off x="4793673" y="4412661"/>
              <a:ext cx="2230582" cy="84512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CỘT 2 </a:t>
              </a:r>
              <a:r>
                <a:rPr lang="en-US" sz="1200" b="1" i="1">
                  <a:latin typeface="Arial" panose="020B0604020202020204" pitchFamily="34" charset="0"/>
                  <a:cs typeface="Arial" panose="020B0604020202020204" pitchFamily="34" charset="0"/>
                </a:rPr>
                <a:t>(List)</a:t>
              </a:r>
              <a:endParaRPr lang="vi-VN" sz="1200" b="1" i="1">
                <a:latin typeface="Arial" panose="020B0604020202020204" pitchFamily="34" charset="0"/>
                <a:cs typeface="Arial" panose="020B0604020202020204" pitchFamily="34" charset="0"/>
              </a:endParaRPr>
            </a:p>
          </p:txBody>
        </p:sp>
        <p:sp>
          <p:nvSpPr>
            <p:cNvPr id="40" name="Rectangle 39"/>
            <p:cNvSpPr/>
            <p:nvPr/>
          </p:nvSpPr>
          <p:spPr>
            <a:xfrm>
              <a:off x="7633854" y="4412661"/>
              <a:ext cx="2230582" cy="84512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CỘT 3 </a:t>
              </a:r>
              <a:r>
                <a:rPr lang="en-US" sz="1200" b="1" i="1">
                  <a:latin typeface="Arial" panose="020B0604020202020204" pitchFamily="34" charset="0"/>
                  <a:cs typeface="Arial" panose="020B0604020202020204" pitchFamily="34" charset="0"/>
                </a:rPr>
                <a:t>(List)</a:t>
              </a:r>
              <a:endParaRPr lang="vi-VN" sz="1200" b="1" i="1">
                <a:latin typeface="Arial" panose="020B0604020202020204" pitchFamily="34" charset="0"/>
                <a:cs typeface="Arial" panose="020B0604020202020204" pitchFamily="34" charset="0"/>
              </a:endParaRPr>
            </a:p>
          </p:txBody>
        </p:sp>
        <p:cxnSp>
          <p:nvCxnSpPr>
            <p:cNvPr id="41" name="Straight Arrow Connector 40"/>
            <p:cNvCxnSpPr>
              <a:stCxn id="20"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0" idx="2"/>
              <a:endCxn id="21"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0"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3" idx="0"/>
            </p:cNvCxnSpPr>
            <p:nvPr/>
          </p:nvCxnSpPr>
          <p:spPr>
            <a:xfrm>
              <a:off x="5908964" y="257001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2" idx="0"/>
            </p:cNvCxnSpPr>
            <p:nvPr/>
          </p:nvCxnSpPr>
          <p:spPr>
            <a:xfrm flipH="1">
              <a:off x="3068783" y="2570015"/>
              <a:ext cx="2840181"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4" idx="0"/>
            </p:cNvCxnSpPr>
            <p:nvPr/>
          </p:nvCxnSpPr>
          <p:spPr>
            <a:xfrm>
              <a:off x="5908964" y="2570015"/>
              <a:ext cx="2840181"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3" idx="2"/>
              <a:endCxn id="26" idx="0"/>
            </p:cNvCxnSpPr>
            <p:nvPr/>
          </p:nvCxnSpPr>
          <p:spPr>
            <a:xfrm>
              <a:off x="5908964" y="3934685"/>
              <a:ext cx="0"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2"/>
              <a:endCxn id="25" idx="0"/>
            </p:cNvCxnSpPr>
            <p:nvPr/>
          </p:nvCxnSpPr>
          <p:spPr>
            <a:xfrm flipH="1">
              <a:off x="3068783" y="3934685"/>
              <a:ext cx="2840181" cy="47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2"/>
              <a:endCxn id="40" idx="0"/>
            </p:cNvCxnSpPr>
            <p:nvPr/>
          </p:nvCxnSpPr>
          <p:spPr>
            <a:xfrm>
              <a:off x="5908964" y="3934685"/>
              <a:ext cx="2840181"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i="1">
                  <a:latin typeface="Arial" panose="020B0604020202020204" pitchFamily="34" charset="0"/>
                  <a:cs typeface="Arial" panose="020B0604020202020204" pitchFamily="34" charset="0"/>
                </a:rPr>
                <a:t>WORKSPACE</a:t>
              </a:r>
              <a:endParaRPr lang="vi-VN" sz="1200" b="1" i="1">
                <a:latin typeface="Arial" panose="020B0604020202020204" pitchFamily="34" charset="0"/>
                <a:cs typeface="Arial" panose="020B0604020202020204" pitchFamily="34" charset="0"/>
              </a:endParaRPr>
            </a:p>
          </p:txBody>
        </p:sp>
        <p:sp>
          <p:nvSpPr>
            <p:cNvPr id="51" name="Rectangle 50"/>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i="1">
                  <a:latin typeface="Arial" panose="020B0604020202020204" pitchFamily="34" charset="0"/>
                  <a:cs typeface="Arial" panose="020B0604020202020204" pitchFamily="34" charset="0"/>
                </a:rPr>
                <a:t>WORKSPACE</a:t>
              </a:r>
              <a:endParaRPr lang="vi-VN" sz="1200" b="1" i="1">
                <a:latin typeface="Arial" panose="020B0604020202020204" pitchFamily="34" charset="0"/>
                <a:cs typeface="Arial" panose="020B0604020202020204" pitchFamily="34" charset="0"/>
              </a:endParaRPr>
            </a:p>
          </p:txBody>
        </p:sp>
      </p:gr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en-US" sz="2600" b="1" dirty="0">
                <a:solidFill>
                  <a:srgbClr val="FF0000"/>
                </a:solidFill>
                <a:latin typeface="+mn-lt"/>
              </a:rPr>
              <a:t>DANH SÁCH/List</a:t>
            </a:r>
            <a:endParaRPr lang="en-US" sz="2600" b="1" dirty="0">
              <a:solidFill>
                <a:srgbClr val="FF0000"/>
              </a:solidFill>
              <a:latin typeface="+mn-lt"/>
            </a:endParaRPr>
          </a:p>
        </p:txBody>
      </p:sp>
      <p:sp>
        <p:nvSpPr>
          <p:cNvPr id="52" name="TextBox 51"/>
          <p:cNvSpPr txBox="1"/>
          <p:nvPr/>
        </p:nvSpPr>
        <p:spPr>
          <a:xfrm>
            <a:off x="845457" y="1368750"/>
            <a:ext cx="8069943" cy="2939266"/>
          </a:xfrm>
          <a:prstGeom prst="rect">
            <a:avLst/>
          </a:prstGeom>
          <a:noFill/>
        </p:spPr>
        <p:txBody>
          <a:bodyPr wrap="square" rtlCol="0">
            <a:spAutoFit/>
          </a:bodyPr>
          <a:lstStyle/>
          <a:p>
            <a:pPr>
              <a:spcBef>
                <a:spcPts val="300"/>
              </a:spcBef>
              <a:spcAft>
                <a:spcPts val="300"/>
              </a:spcAft>
            </a:pPr>
            <a:r>
              <a:rPr lang="en-US" b="1" dirty="0">
                <a:latin typeface="Arial" panose="020B0604020202020204" pitchFamily="34" charset="0"/>
                <a:cs typeface="Arial" panose="020B0604020202020204" pitchFamily="34" charset="0"/>
              </a:rPr>
              <a:t>1/ TẠO, LƯU TRỮ, KHÔI PHỤC, XÓA DANH SÁCH </a:t>
            </a:r>
            <a:r>
              <a:rPr lang="en-US" i="1"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quyền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ngang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nhau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không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phân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biệt</a:t>
            </a:r>
            <a:r>
              <a:rPr lang="en-US" i="1" dirty="0">
                <a:latin typeface="Arial" panose="020B0604020202020204" pitchFamily="34" charset="0"/>
                <a:cs typeface="Arial" panose="020B0604020202020204" pitchFamily="34" charset="0"/>
              </a:rPr>
              <a:t> amin).</a:t>
            </a:r>
            <a:endParaRPr lang="en-US"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2/ SAO CHÉP &amp; DI CHUYỂN DANH SÁCH </a:t>
            </a:r>
            <a:r>
              <a:rPr lang="en-US" i="1"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quyền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ngang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nhau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không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phân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biệt</a:t>
            </a:r>
            <a:r>
              <a:rPr lang="en-US" i="1" dirty="0">
                <a:latin typeface="Arial" panose="020B0604020202020204" pitchFamily="34" charset="0"/>
                <a:cs typeface="Arial" panose="020B0604020202020204" pitchFamily="34" charset="0"/>
              </a:rPr>
              <a:t> amin)</a:t>
            </a:r>
            <a:endParaRPr lang="en-US"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3/ THEO DÕI</a:t>
            </a:r>
            <a:endParaRPr lang="en-US"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4/ SẮP XẾP THEO: </a:t>
            </a:r>
            <a:r>
              <a:rPr lang="en-US" dirty="0" err="1">
                <a:latin typeface="Arial" panose="020B0604020202020204" pitchFamily="34" charset="0"/>
                <a:cs typeface="Arial" panose="020B0604020202020204" pitchFamily="34" charset="0"/>
              </a:rPr>
              <a:t>sắp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a:t>
            </a:r>
            <a:endParaRPr lang="vi-VN"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5/ DI CHUYỂN TẤT CẢ CÁC THẺ TRONG D.SÁCH</a:t>
            </a:r>
            <a:endParaRPr lang="en-US" b="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6/ LƯU TRỮ TẤT CẢ CÁC THẺ TRONG D.SÁCH:</a:t>
            </a:r>
            <a:endParaRPr lang="en-US" i="1"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i="1" dirty="0" err="1">
                <a:latin typeface="Arial" panose="020B0604020202020204" pitchFamily="34" charset="0"/>
                <a:cs typeface="Arial" panose="020B0604020202020204" pitchFamily="34" charset="0"/>
              </a:rPr>
              <a:t>Lưu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trữ</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các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thẻ</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giữ</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lại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danh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sách</a:t>
            </a:r>
            <a:r>
              <a:rPr lang="en-US" i="1" dirty="0">
                <a:latin typeface="Arial" panose="020B0604020202020204" pitchFamily="34" charset="0"/>
                <a:cs typeface="Arial" panose="020B0604020202020204" pitchFamily="34" charset="0"/>
              </a:rPr>
              <a:t>. </a:t>
            </a:r>
            <a:endParaRPr lang="en-US" i="1"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i="1" dirty="0">
                <a:latin typeface="Arial" panose="020B0604020202020204" pitchFamily="34" charset="0"/>
                <a:cs typeface="Arial" panose="020B0604020202020204" pitchFamily="34" charset="0"/>
              </a:rPr>
              <a:t>Quay </a:t>
            </a:r>
            <a:r>
              <a:rPr lang="en-US" i="1" dirty="0" err="1">
                <a:latin typeface="Arial" panose="020B0604020202020204" pitchFamily="34" charset="0"/>
                <a:cs typeface="Arial" panose="020B0604020202020204" pitchFamily="34" charset="0"/>
              </a:rPr>
              <a:t>trở</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lại</a:t>
            </a:r>
            <a:r>
              <a:rPr lang="en-US" i="1" dirty="0">
                <a:latin typeface="Arial" panose="020B0604020202020204" pitchFamily="34" charset="0"/>
                <a:cs typeface="Arial" panose="020B0604020202020204" pitchFamily="34" charset="0"/>
              </a:rPr>
              <a:t> board/ </a:t>
            </a:r>
            <a:r>
              <a:rPr lang="en-US" i="1" dirty="0" err="1">
                <a:latin typeface="Arial" panose="020B0604020202020204" pitchFamily="34" charset="0"/>
                <a:cs typeface="Arial" panose="020B0604020202020204" pitchFamily="34" charset="0"/>
              </a:rPr>
              <a:t>bảng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khi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trước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đã</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hướng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dẫn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tìm</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khôi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phục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hoặc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xóa</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thẻ</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đã</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lưu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trữ</a:t>
            </a:r>
            <a:r>
              <a:rPr lang="en-US" i="1" dirty="0">
                <a:latin typeface="Arial" panose="020B0604020202020204" pitchFamily="34" charset="0"/>
                <a:cs typeface="Arial" panose="020B0604020202020204" pitchFamily="34" charset="0"/>
              </a:rPr>
              <a:t>.</a:t>
            </a:r>
            <a:endParaRPr lang="vi-VN"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7/ LƯU TRỮ DANH SÁCH:</a:t>
            </a:r>
            <a:endParaRPr lang="en-US" b="1" dirty="0">
              <a:latin typeface="Arial" panose="020B0604020202020204" pitchFamily="34" charset="0"/>
              <a:cs typeface="Arial" panose="020B0604020202020204" pitchFamily="34" charset="0"/>
            </a:endParaRPr>
          </a:p>
          <a:p>
            <a:pPr>
              <a:spcBef>
                <a:spcPts val="300"/>
              </a:spcBef>
              <a:spcAft>
                <a:spcPts val="300"/>
              </a:spcAft>
            </a:pPr>
            <a:r>
              <a:rPr lang="en-US" i="1" dirty="0">
                <a:latin typeface="Arial" panose="020B0604020202020204" pitchFamily="34" charset="0"/>
                <a:cs typeface="Arial" panose="020B0604020202020204" pitchFamily="34" charset="0"/>
              </a:rPr>
              <a:t>    Quay </a:t>
            </a:r>
            <a:r>
              <a:rPr lang="en-US" i="1" dirty="0" err="1">
                <a:latin typeface="Arial" panose="020B0604020202020204" pitchFamily="34" charset="0"/>
                <a:cs typeface="Arial" panose="020B0604020202020204" pitchFamily="34" charset="0"/>
              </a:rPr>
              <a:t>trở</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lại</a:t>
            </a:r>
            <a:r>
              <a:rPr lang="en-US" i="1" dirty="0">
                <a:latin typeface="Arial" panose="020B0604020202020204" pitchFamily="34" charset="0"/>
                <a:cs typeface="Arial" panose="020B0604020202020204" pitchFamily="34" charset="0"/>
              </a:rPr>
              <a:t> board/ </a:t>
            </a:r>
            <a:r>
              <a:rPr lang="en-US" i="1" dirty="0" err="1">
                <a:latin typeface="Arial" panose="020B0604020202020204" pitchFamily="34" charset="0"/>
                <a:cs typeface="Arial" panose="020B0604020202020204" pitchFamily="34" charset="0"/>
              </a:rPr>
              <a:t>bảng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khi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trước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đã</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hướng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dẫn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tìm</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khôi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phục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hoặc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xóa</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danh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sách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lưu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trữ</a:t>
            </a:r>
            <a:r>
              <a:rPr lang="en-US" i="1" dirty="0">
                <a:latin typeface="Arial" panose="020B0604020202020204" pitchFamily="34" charset="0"/>
                <a:cs typeface="Arial" panose="020B0604020202020204" pitchFamily="34" charset="0"/>
              </a:rPr>
              <a:t>.</a:t>
            </a:r>
            <a:endParaRPr lang="vi-VN" i="1" dirty="0">
              <a:latin typeface="Arial" panose="020B0604020202020204" pitchFamily="34" charset="0"/>
              <a:cs typeface="Arial" panose="020B0604020202020204" pitchFamily="34" charset="0"/>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en-US" sz="2600" b="1" dirty="0">
                <a:solidFill>
                  <a:srgbClr val="FF0000"/>
                </a:solidFill>
                <a:latin typeface="+mn-lt"/>
              </a:rPr>
              <a:t>CARD/</a:t>
            </a:r>
            <a:r>
              <a:rPr lang="en-US" sz="2600" b="1" dirty="0" err="1">
                <a:solidFill>
                  <a:srgbClr val="FF0000"/>
                </a:solidFill>
                <a:latin typeface="+mn-lt"/>
              </a:rPr>
              <a:t>Thẻ</a:t>
            </a:r>
            <a:endParaRPr lang="en-US" sz="2600" b="1" dirty="0">
              <a:solidFill>
                <a:srgbClr val="FF0000"/>
              </a:solidFill>
              <a:latin typeface="+mn-lt"/>
            </a:endParaRPr>
          </a:p>
        </p:txBody>
      </p:sp>
      <p:grpSp>
        <p:nvGrpSpPr>
          <p:cNvPr id="27" name="Group 26"/>
          <p:cNvGrpSpPr/>
          <p:nvPr/>
        </p:nvGrpSpPr>
        <p:grpSpPr>
          <a:xfrm>
            <a:off x="1266667" y="1151726"/>
            <a:ext cx="6109858" cy="3733796"/>
            <a:chOff x="858983" y="360218"/>
            <a:chExt cx="10099962" cy="6172190"/>
          </a:xfrm>
        </p:grpSpPr>
        <p:sp>
          <p:nvSpPr>
            <p:cNvPr id="28" name="Rectangle 27"/>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TÀI KHOẢN TRELLO</a:t>
              </a:r>
              <a:endParaRPr lang="vi-VN" sz="1300" b="1">
                <a:latin typeface="Arial" panose="020B0604020202020204" pitchFamily="34" charset="0"/>
                <a:cs typeface="Arial" panose="020B0604020202020204" pitchFamily="34" charset="0"/>
              </a:endParaRPr>
            </a:p>
          </p:txBody>
        </p:sp>
        <p:sp>
          <p:nvSpPr>
            <p:cNvPr id="29" name="Rectangle 28"/>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sp>
          <p:nvSpPr>
            <p:cNvPr id="30" name="Rectangle 29"/>
            <p:cNvSpPr/>
            <p:nvPr/>
          </p:nvSpPr>
          <p:spPr>
            <a:xfrm>
              <a:off x="1953492" y="3089557"/>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1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31" name="Rectangle 30"/>
            <p:cNvSpPr/>
            <p:nvPr/>
          </p:nvSpPr>
          <p:spPr>
            <a:xfrm>
              <a:off x="4793673"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2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32" name="Rectangle 31"/>
            <p:cNvSpPr/>
            <p:nvPr/>
          </p:nvSpPr>
          <p:spPr>
            <a:xfrm>
              <a:off x="7633854"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3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33" name="Rectangle 32"/>
            <p:cNvSpPr/>
            <p:nvPr/>
          </p:nvSpPr>
          <p:spPr>
            <a:xfrm>
              <a:off x="1953492" y="4412660"/>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1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34" name="Rectangle 33"/>
            <p:cNvSpPr/>
            <p:nvPr/>
          </p:nvSpPr>
          <p:spPr>
            <a:xfrm>
              <a:off x="4793673"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2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35" name="Rectangle 34"/>
            <p:cNvSpPr/>
            <p:nvPr/>
          </p:nvSpPr>
          <p:spPr>
            <a:xfrm>
              <a:off x="7633854"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3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36" name="Rectangle 35"/>
            <p:cNvSpPr/>
            <p:nvPr/>
          </p:nvSpPr>
          <p:spPr>
            <a:xfrm>
              <a:off x="1953492" y="5687279"/>
              <a:ext cx="2230581"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dirty="0" err="1">
                  <a:latin typeface="Arial" panose="020B0604020202020204" pitchFamily="34" charset="0"/>
                  <a:cs typeface="Arial" panose="020B0604020202020204" pitchFamily="34" charset="0"/>
                </a:rPr>
                <a:t>Thẻ</a:t>
              </a:r>
              <a:r>
                <a:rPr lang="en-US" sz="1300" b="1" dirty="0">
                  <a:latin typeface="Arial" panose="020B0604020202020204" pitchFamily="34" charset="0"/>
                  <a:cs typeface="Arial" panose="020B0604020202020204" pitchFamily="34" charset="0"/>
                </a:rPr>
                <a:t> </a:t>
              </a:r>
              <a:br>
                <a:rPr lang="en-US" sz="1300" b="1" dirty="0">
                  <a:latin typeface="Arial" panose="020B0604020202020204" pitchFamily="34" charset="0"/>
                  <a:cs typeface="Arial" panose="020B0604020202020204" pitchFamily="34" charset="0"/>
                </a:rPr>
              </a:br>
              <a:r>
                <a:rPr lang="en-US" sz="1300" b="1" dirty="0" err="1">
                  <a:latin typeface="Arial" panose="020B0604020202020204" pitchFamily="34" charset="0"/>
                  <a:cs typeface="Arial" panose="020B0604020202020204" pitchFamily="34" charset="0"/>
                </a:rPr>
                <a:t>công</a:t>
              </a:r>
              <a:r>
                <a:rPr lang="en-US" sz="1300" b="1" dirty="0">
                  <a:latin typeface="Arial" panose="020B0604020202020204" pitchFamily="34" charset="0"/>
                  <a:cs typeface="Arial" panose="020B0604020202020204" pitchFamily="34" charset="0"/>
                </a:rPr>
                <a:t> </a:t>
              </a:r>
              <a:r>
                <a:rPr lang="en-US" sz="1300" b="1" dirty="0" err="1">
                  <a:latin typeface="Arial" panose="020B0604020202020204" pitchFamily="34" charset="0"/>
                  <a:cs typeface="Arial" panose="020B0604020202020204" pitchFamily="34" charset="0"/>
                </a:rPr>
                <a:t>việc</a:t>
              </a:r>
              <a:r>
                <a:rPr lang="en-US" sz="1300" b="1" dirty="0">
                  <a:latin typeface="Arial" panose="020B0604020202020204" pitchFamily="34" charset="0"/>
                  <a:cs typeface="Arial" panose="020B0604020202020204" pitchFamily="34" charset="0"/>
                </a:rPr>
                <a:t> 1</a:t>
              </a:r>
              <a:endParaRPr lang="vi-VN" sz="1300" b="1" i="1" dirty="0">
                <a:latin typeface="Arial" panose="020B0604020202020204" pitchFamily="34" charset="0"/>
                <a:cs typeface="Arial" panose="020B0604020202020204" pitchFamily="34" charset="0"/>
              </a:endParaRPr>
            </a:p>
          </p:txBody>
        </p:sp>
        <p:sp>
          <p:nvSpPr>
            <p:cNvPr id="37" name="Rectangle 36"/>
            <p:cNvSpPr/>
            <p:nvPr/>
          </p:nvSpPr>
          <p:spPr>
            <a:xfrm>
              <a:off x="4793673"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2</a:t>
              </a:r>
              <a:endParaRPr lang="vi-VN" sz="1300" b="1" i="1">
                <a:latin typeface="Arial" panose="020B0604020202020204" pitchFamily="34" charset="0"/>
                <a:cs typeface="Arial" panose="020B0604020202020204" pitchFamily="34" charset="0"/>
              </a:endParaRPr>
            </a:p>
          </p:txBody>
        </p:sp>
        <p:sp>
          <p:nvSpPr>
            <p:cNvPr id="38" name="Rectangle 37"/>
            <p:cNvSpPr/>
            <p:nvPr/>
          </p:nvSpPr>
          <p:spPr>
            <a:xfrm>
              <a:off x="7633854"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3</a:t>
              </a:r>
              <a:endParaRPr lang="vi-VN" sz="1300" b="1" i="1">
                <a:latin typeface="Arial" panose="020B0604020202020204" pitchFamily="34" charset="0"/>
                <a:cs typeface="Arial" panose="020B0604020202020204" pitchFamily="34" charset="0"/>
              </a:endParaRPr>
            </a:p>
          </p:txBody>
        </p:sp>
        <p:cxnSp>
          <p:nvCxnSpPr>
            <p:cNvPr id="39" name="Straight Arrow Connector 38"/>
            <p:cNvCxnSpPr>
              <a:stCxn id="28"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8" idx="2"/>
              <a:endCxn id="29"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8"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31" idx="0"/>
            </p:cNvCxnSpPr>
            <p:nvPr/>
          </p:nvCxnSpPr>
          <p:spPr>
            <a:xfrm>
              <a:off x="5908964" y="257001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0" idx="0"/>
            </p:cNvCxnSpPr>
            <p:nvPr/>
          </p:nvCxnSpPr>
          <p:spPr>
            <a:xfrm flipH="1">
              <a:off x="3068783" y="2570015"/>
              <a:ext cx="2840181"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32" idx="0"/>
            </p:cNvCxnSpPr>
            <p:nvPr/>
          </p:nvCxnSpPr>
          <p:spPr>
            <a:xfrm>
              <a:off x="5908964" y="2570015"/>
              <a:ext cx="2840181"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1" idx="2"/>
              <a:endCxn id="34" idx="0"/>
            </p:cNvCxnSpPr>
            <p:nvPr/>
          </p:nvCxnSpPr>
          <p:spPr>
            <a:xfrm>
              <a:off x="5908964" y="3934685"/>
              <a:ext cx="0"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1" idx="2"/>
              <a:endCxn id="33" idx="0"/>
            </p:cNvCxnSpPr>
            <p:nvPr/>
          </p:nvCxnSpPr>
          <p:spPr>
            <a:xfrm flipH="1">
              <a:off x="3068783" y="3934685"/>
              <a:ext cx="2840181" cy="47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1" idx="2"/>
              <a:endCxn id="35" idx="0"/>
            </p:cNvCxnSpPr>
            <p:nvPr/>
          </p:nvCxnSpPr>
          <p:spPr>
            <a:xfrm>
              <a:off x="5908964" y="3934685"/>
              <a:ext cx="2840181"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4" idx="2"/>
              <a:endCxn id="37" idx="0"/>
            </p:cNvCxnSpPr>
            <p:nvPr/>
          </p:nvCxnSpPr>
          <p:spPr>
            <a:xfrm>
              <a:off x="5908964" y="5257788"/>
              <a:ext cx="0"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4" idx="2"/>
              <a:endCxn id="36" idx="0"/>
            </p:cNvCxnSpPr>
            <p:nvPr/>
          </p:nvCxnSpPr>
          <p:spPr>
            <a:xfrm flipH="1">
              <a:off x="3068784" y="5257788"/>
              <a:ext cx="2840180" cy="42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4" idx="2"/>
              <a:endCxn id="38" idx="0"/>
            </p:cNvCxnSpPr>
            <p:nvPr/>
          </p:nvCxnSpPr>
          <p:spPr>
            <a:xfrm>
              <a:off x="5908964" y="5257788"/>
              <a:ext cx="2840181"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sp>
          <p:nvSpPr>
            <p:cNvPr id="64" name="Rectangle 63"/>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gr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en-US" sz="2600" b="1" dirty="0">
                <a:solidFill>
                  <a:srgbClr val="FF0000"/>
                </a:solidFill>
                <a:latin typeface="+mn-lt"/>
              </a:rPr>
              <a:t>CARD/</a:t>
            </a:r>
            <a:r>
              <a:rPr lang="en-US" sz="2600" b="1" dirty="0" err="1">
                <a:solidFill>
                  <a:srgbClr val="FF0000"/>
                </a:solidFill>
                <a:latin typeface="+mn-lt"/>
              </a:rPr>
              <a:t>Thẻ</a:t>
            </a:r>
            <a:endParaRPr lang="en-US" sz="2600" b="1" dirty="0">
              <a:solidFill>
                <a:srgbClr val="FF0000"/>
              </a:solidFill>
              <a:latin typeface="+mn-lt"/>
            </a:endParaRPr>
          </a:p>
        </p:txBody>
      </p:sp>
      <p:sp>
        <p:nvSpPr>
          <p:cNvPr id="65" name="TextBox 64"/>
          <p:cNvSpPr txBox="1"/>
          <p:nvPr/>
        </p:nvSpPr>
        <p:spPr>
          <a:xfrm>
            <a:off x="410028" y="1112458"/>
            <a:ext cx="8755743" cy="3524042"/>
          </a:xfrm>
          <a:prstGeom prst="rect">
            <a:avLst/>
          </a:prstGeom>
          <a:noFill/>
        </p:spPr>
        <p:txBody>
          <a:bodyPr wrap="square" rtlCol="0">
            <a:spAutoFit/>
          </a:bodyPr>
          <a:lstStyle/>
          <a:p>
            <a:pPr>
              <a:spcBef>
                <a:spcPts val="300"/>
              </a:spcBef>
              <a:spcAft>
                <a:spcPts val="300"/>
              </a:spcAft>
            </a:pPr>
            <a:r>
              <a:rPr lang="en-US" b="1" dirty="0">
                <a:latin typeface="Arial" panose="020B0604020202020204" pitchFamily="34" charset="0"/>
                <a:cs typeface="Arial" panose="020B0604020202020204" pitchFamily="34" charset="0"/>
              </a:rPr>
              <a:t>1/ TẠO, LƯU TRỮ, KHÔI PHỤC, XÓA THẺ </a:t>
            </a:r>
            <a:r>
              <a:rPr lang="en-US" i="1"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quyền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ngang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nhau</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không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phân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biệt</a:t>
            </a:r>
            <a:r>
              <a:rPr lang="en-US" i="1" dirty="0">
                <a:latin typeface="Arial" panose="020B0604020202020204" pitchFamily="34" charset="0"/>
                <a:cs typeface="Arial" panose="020B0604020202020204" pitchFamily="34" charset="0"/>
              </a:rPr>
              <a:t> amin).</a:t>
            </a:r>
            <a:endParaRPr lang="en-US"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2/ MÔ TẢ THẺ CÔNG VIỆC: </a:t>
            </a:r>
            <a:r>
              <a:rPr lang="en-US" i="1"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bất</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kỳ</a:t>
            </a:r>
            <a:r>
              <a:rPr lang="en-US" i="1" dirty="0">
                <a:latin typeface="Arial" panose="020B0604020202020204" pitchFamily="34" charset="0"/>
                <a:cs typeface="Arial" panose="020B0604020202020204" pitchFamily="34" charset="0"/>
              </a:rPr>
              <a:t> ai </a:t>
            </a:r>
            <a:r>
              <a:rPr lang="en-US" i="1" dirty="0" err="1">
                <a:latin typeface="Arial" panose="020B0604020202020204" pitchFamily="34" charset="0"/>
                <a:cs typeface="Arial" panose="020B0604020202020204" pitchFamily="34" charset="0"/>
              </a:rPr>
              <a:t>cũng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sửa</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xóa</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được</a:t>
            </a:r>
            <a:r>
              <a:rPr lang="en-US" i="1" dirty="0">
                <a:latin typeface="Arial" panose="020B0604020202020204" pitchFamily="34" charset="0"/>
                <a:cs typeface="Arial" panose="020B0604020202020204" pitchFamily="34" charset="0"/>
              </a:rPr>
              <a:t> &gt;&gt;&gt; </a:t>
            </a:r>
            <a:r>
              <a:rPr lang="en-US" i="1" dirty="0" err="1">
                <a:latin typeface="Arial" panose="020B0604020202020204" pitchFamily="34" charset="0"/>
                <a:cs typeface="Arial" panose="020B0604020202020204" pitchFamily="34" charset="0"/>
              </a:rPr>
              <a:t>nên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đưa</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thêm</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mô</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tả</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xuống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phần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bình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luận</a:t>
            </a:r>
            <a:r>
              <a:rPr lang="en-US" i="1" dirty="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3/ HOẠT ĐỘNG: </a:t>
            </a: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4/ BÌNH LUẬN: </a:t>
            </a:r>
            <a:r>
              <a:rPr lang="en-US" dirty="0">
                <a:latin typeface="Arial" panose="020B0604020202020204" pitchFamily="34" charset="0"/>
                <a:cs typeface="Arial" panose="020B0604020202020204" pitchFamily="34" charset="0"/>
              </a:rPr>
              <a:t>text, </a:t>
            </a:r>
            <a:r>
              <a:rPr lang="en-US" dirty="0" err="1">
                <a:latin typeface="Arial" panose="020B0604020202020204" pitchFamily="34" charset="0"/>
                <a:cs typeface="Arial" panose="020B0604020202020204" pitchFamily="34" charset="0"/>
              </a:rPr>
              <a:t>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kèm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5/ THAM GIA &amp; THÀNH VIÊN: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6/ NHÃN:</a:t>
            </a:r>
            <a:r>
              <a:rPr lang="en-US" b="1"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xem</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lại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phần</a:t>
            </a:r>
            <a:r>
              <a:rPr lang="en-US" i="1" dirty="0">
                <a:latin typeface="Arial" panose="020B0604020202020204" pitchFamily="34" charset="0"/>
                <a:cs typeface="Arial" panose="020B0604020202020204" pitchFamily="34" charset="0"/>
              </a:rPr>
              <a:t> board, </a:t>
            </a:r>
            <a:r>
              <a:rPr lang="en-US" i="1" dirty="0" err="1">
                <a:latin typeface="Arial" panose="020B0604020202020204" pitchFamily="34" charset="0"/>
                <a:cs typeface="Arial" panose="020B0604020202020204" pitchFamily="34" charset="0"/>
              </a:rPr>
              <a:t>cài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đặt</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Nhãn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để</a:t>
            </a:r>
            <a:r>
              <a:rPr lang="en-US" i="1" dirty="0">
                <a:latin typeface="Arial" panose="020B0604020202020204" pitchFamily="34" charset="0"/>
                <a:cs typeface="Arial" panose="020B0604020202020204" pitchFamily="34" charset="0"/>
              </a:rPr>
              <a:t> dung </a:t>
            </a:r>
            <a:r>
              <a:rPr lang="en-US" i="1" dirty="0" err="1">
                <a:latin typeface="Arial" panose="020B0604020202020204" pitchFamily="34" charset="0"/>
                <a:cs typeface="Arial" panose="020B0604020202020204" pitchFamily="34" charset="0"/>
              </a:rPr>
              <a:t>cho</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các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thẻ</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công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việc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trong</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bảng</a:t>
            </a:r>
            <a:r>
              <a:rPr lang="en-US" i="1"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7/ VIỆC CẦN LÀM: </a:t>
            </a:r>
            <a:r>
              <a:rPr lang="en-US" b="1" dirty="0" err="1">
                <a:latin typeface="Arial" panose="020B0604020202020204" pitchFamily="34" charset="0"/>
                <a:cs typeface="Arial" panose="020B0604020202020204" pitchFamily="34" charset="0"/>
              </a:rPr>
              <a:t>đưa</a:t>
            </a:r>
            <a:r>
              <a:rPr lang="en-US" b="1" dirty="0">
                <a:latin typeface="Arial" panose="020B0604020202020204" pitchFamily="34" charset="0"/>
                <a:cs typeface="Arial" panose="020B0604020202020204" pitchFamily="34" charset="0"/>
              </a:rPr>
              <a:t> ra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việc</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hơn</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a:latin typeface="Arial" panose="020B0604020202020204" pitchFamily="34" charset="0"/>
                <a:cs typeface="Arial" panose="020B0604020202020204" pitchFamily="34" charset="0"/>
              </a:rPr>
              <a:t>Sao </a:t>
            </a:r>
            <a:r>
              <a:rPr lang="en-US" dirty="0" err="1">
                <a:latin typeface="Arial" panose="020B0604020202020204" pitchFamily="34" charset="0"/>
                <a:cs typeface="Arial" panose="020B0604020202020204" pitchFamily="34" charset="0"/>
              </a:rPr>
              <a:t>chép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chép</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a:latin typeface="Arial" panose="020B0604020202020204" pitchFamily="34" charset="0"/>
                <a:cs typeface="Arial" panose="020B0604020202020204" pitchFamily="34" charset="0"/>
              </a:rPr>
              <a:t>Tick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xong</a:t>
            </a:r>
            <a:r>
              <a:rPr lang="en-US" dirty="0">
                <a:latin typeface="Arial" panose="020B0604020202020204" pitchFamily="34" charset="0"/>
                <a:cs typeface="Arial" panose="020B0604020202020204" pitchFamily="34" charset="0"/>
              </a:rPr>
              <a:t> &gt;&gt;&gt;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xong</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err="1">
                <a:latin typeface="Arial" panose="020B0604020202020204" pitchFamily="34" charset="0"/>
                <a:cs typeface="Arial" panose="020B0604020202020204" pitchFamily="34" charset="0"/>
              </a:rPr>
              <a:t>Nhìn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en-US" sz="2600" b="1" dirty="0">
                <a:solidFill>
                  <a:srgbClr val="FF0000"/>
                </a:solidFill>
                <a:latin typeface="+mn-lt"/>
              </a:rPr>
              <a:t>CARD/</a:t>
            </a:r>
            <a:r>
              <a:rPr lang="en-US" sz="2600" b="1" dirty="0" err="1">
                <a:solidFill>
                  <a:srgbClr val="FF0000"/>
                </a:solidFill>
                <a:latin typeface="+mn-lt"/>
              </a:rPr>
              <a:t>Thẻ</a:t>
            </a:r>
            <a:endParaRPr lang="en-US" sz="2600" b="1" dirty="0">
              <a:solidFill>
                <a:srgbClr val="FF0000"/>
              </a:solidFill>
              <a:latin typeface="+mn-lt"/>
            </a:endParaRPr>
          </a:p>
        </p:txBody>
      </p:sp>
      <p:sp>
        <p:nvSpPr>
          <p:cNvPr id="65" name="TextBox 64"/>
          <p:cNvSpPr txBox="1"/>
          <p:nvPr/>
        </p:nvSpPr>
        <p:spPr>
          <a:xfrm>
            <a:off x="349657" y="984511"/>
            <a:ext cx="7763829" cy="3816429"/>
          </a:xfrm>
          <a:prstGeom prst="rect">
            <a:avLst/>
          </a:prstGeom>
          <a:noFill/>
        </p:spPr>
        <p:txBody>
          <a:bodyPr wrap="square" rtlCol="0">
            <a:spAutoFit/>
          </a:bodyPr>
          <a:lstStyle/>
          <a:p>
            <a:pPr>
              <a:spcBef>
                <a:spcPts val="300"/>
              </a:spcBef>
              <a:spcAft>
                <a:spcPts val="300"/>
              </a:spcAft>
            </a:pPr>
            <a:r>
              <a:rPr lang="en-US" b="1" dirty="0">
                <a:latin typeface="Arial" panose="020B0604020202020204" pitchFamily="34" charset="0"/>
                <a:cs typeface="Arial" panose="020B0604020202020204" pitchFamily="34" charset="0"/>
              </a:rPr>
              <a:t>8/ THỜI GIAN / DEADLINE: </a:t>
            </a:r>
            <a:endParaRPr lang="en-US" b="1"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err="1">
                <a:latin typeface="Arial" panose="020B0604020202020204" pitchFamily="34" charset="0"/>
                <a:cs typeface="Arial" panose="020B0604020202020204" pitchFamily="34" charset="0"/>
              </a:rPr>
              <a:t>Ngày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thúc</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err="1">
                <a:latin typeface="Arial" panose="020B0604020202020204" pitchFamily="34" charset="0"/>
                <a:cs typeface="Arial" panose="020B0604020202020204" pitchFamily="34" charset="0"/>
              </a:rPr>
              <a:t>Lịch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 bao </a:t>
            </a:r>
            <a:r>
              <a:rPr lang="en-US" dirty="0" err="1">
                <a:latin typeface="Arial" panose="020B0604020202020204" pitchFamily="34" charset="0"/>
                <a:cs typeface="Arial" panose="020B0604020202020204" pitchFamily="34" charset="0"/>
              </a:rPr>
              <a:t>lâu</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9/ ĐÍNH KÈM</a:t>
            </a:r>
            <a:r>
              <a:rPr lang="en-US" i="1" dirty="0">
                <a:latin typeface="Arial" panose="020B0604020202020204" pitchFamily="34" charset="0"/>
                <a:cs typeface="Arial" panose="020B0604020202020204" pitchFamily="34" charset="0"/>
              </a:rPr>
              <a:t>.</a:t>
            </a:r>
            <a:endParaRPr lang="en-US" i="1"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err="1">
                <a:latin typeface="Arial" panose="020B0604020202020204" pitchFamily="34" charset="0"/>
                <a:cs typeface="Arial" panose="020B0604020202020204" pitchFamily="34" charset="0"/>
              </a:rPr>
              <a:t>Nguồn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a:t>
            </a:r>
            <a:r>
              <a:rPr lang="en-US" dirty="0">
                <a:latin typeface="Arial" panose="020B0604020202020204" pitchFamily="34" charset="0"/>
                <a:cs typeface="Arial" panose="020B0604020202020204" pitchFamily="34" charset="0"/>
              </a:rPr>
              <a:t> free.</a:t>
            </a:r>
            <a:endParaRPr lang="vi-VN"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10/ ẢNH BÌA: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11/ DI CHUYỂN, SAO CHÉP.</a:t>
            </a:r>
            <a:endParaRPr lang="vi-VN"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12/ THEO DÕI:</a:t>
            </a:r>
            <a:endParaRPr lang="vi-VN"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13/ LƯU TRỮ: </a:t>
            </a:r>
            <a:r>
              <a:rPr lang="en-US" dirty="0" err="1">
                <a:latin typeface="Arial" panose="020B0604020202020204" pitchFamily="34" charset="0"/>
                <a:cs typeface="Arial" panose="020B0604020202020204" pitchFamily="34" charset="0"/>
              </a:rPr>
              <a:t>khôi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xóa</a:t>
            </a:r>
            <a:r>
              <a:rPr lang="en-US" dirty="0">
                <a:latin typeface="Arial" panose="020B0604020202020204" pitchFamily="34" charset="0"/>
                <a:cs typeface="Arial" panose="020B0604020202020204" pitchFamily="34" charset="0"/>
              </a:rPr>
              <a:t>.</a:t>
            </a:r>
            <a:endParaRPr lang="vi-VN" i="1" dirty="0">
              <a:latin typeface="Arial" panose="020B0604020202020204" pitchFamily="34" charset="0"/>
              <a:cs typeface="Arial" panose="020B0604020202020204" pitchFamily="34" charset="0"/>
            </a:endParaRPr>
          </a:p>
          <a:p>
            <a:pPr>
              <a:spcBef>
                <a:spcPts val="300"/>
              </a:spcBef>
              <a:spcAft>
                <a:spcPts val="300"/>
              </a:spcAft>
            </a:pPr>
            <a:r>
              <a:rPr lang="en-US" b="1" dirty="0">
                <a:latin typeface="Arial" panose="020B0604020202020204" pitchFamily="34" charset="0"/>
                <a:cs typeface="Arial" panose="020B0604020202020204" pitchFamily="34" charset="0"/>
              </a:rPr>
              <a:t>14/ CHIA SẺ:</a:t>
            </a:r>
            <a:endParaRPr lang="en-US" b="1"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spcBef>
                <a:spcPts val="300"/>
              </a:spcBef>
              <a:spcAft>
                <a:spcPts val="300"/>
              </a:spcAft>
              <a:buFontTx/>
              <a:buChar char="-"/>
            </a:pP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can </a:t>
            </a:r>
            <a:r>
              <a:rPr lang="en-US" dirty="0" err="1">
                <a:latin typeface="Arial" panose="020B0604020202020204" pitchFamily="34" charset="0"/>
                <a:cs typeface="Arial" panose="020B0604020202020204" pitchFamily="34" charset="0"/>
              </a:rPr>
              <a:t>thiệp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endParaRPr lang="en-US" dirty="0">
              <a:latin typeface="Arial" panose="020B0604020202020204" pitchFamily="34" charset="0"/>
              <a:cs typeface="Arial" panose="020B0604020202020204" pitchFamily="34"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58724" y="3177312"/>
            <a:ext cx="4906762" cy="1182037"/>
          </a:xfrm>
          <a:prstGeom prst="rect">
            <a:avLst/>
          </a:prstGeom>
        </p:spPr>
        <p:txBody>
          <a:bodyPr spcFirstLastPara="1" wrap="square" lIns="91425" tIns="91425" rIns="91425" bIns="91425" anchor="b" anchorCtr="0">
            <a:noAutofit/>
          </a:bodyPr>
          <a:lstStyle/>
          <a:p>
            <a:pPr marL="101600">
              <a:buClr>
                <a:schemeClr val="accent5"/>
              </a:buClr>
            </a:pPr>
            <a:r>
              <a:rPr lang="vi-VN" sz="2400" dirty="0">
                <a:latin typeface="+mn-lt"/>
              </a:rPr>
              <a:t>TÌM HIỂU THÔNG TIN CƠ BẢN VỀ BẢNG TRELLO</a:t>
            </a:r>
            <a:endParaRPr lang="en-US" sz="2400" dirty="0">
              <a:latin typeface="+mn-lt"/>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rPr>
              <a:t>1</a:t>
            </a:r>
            <a:endParaRPr sz="3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endParaRPr lang="fr-FR" sz="4000" b="1" dirty="0">
              <a:solidFill>
                <a:srgbClr val="FF0000"/>
              </a:solidFill>
              <a:latin typeface="+mn-lt"/>
            </a:endParaRPr>
          </a:p>
        </p:txBody>
      </p:sp>
      <p:sp>
        <p:nvSpPr>
          <p:cNvPr id="7" name="TextBox 6"/>
          <p:cNvSpPr txBox="1"/>
          <p:nvPr/>
        </p:nvSpPr>
        <p:spPr>
          <a:xfrm>
            <a:off x="219318" y="1003335"/>
            <a:ext cx="7908682"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Thực</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hành</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bài</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tập</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Trello</a:t>
            </a:r>
            <a:endPar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endParaRPr>
          </a:p>
        </p:txBody>
      </p:sp>
      <p:sp>
        <p:nvSpPr>
          <p:cNvPr id="2" name="TextBox 1"/>
          <p:cNvSpPr txBox="1"/>
          <p:nvPr/>
        </p:nvSpPr>
        <p:spPr>
          <a:xfrm>
            <a:off x="626049" y="1617499"/>
            <a:ext cx="7654352" cy="307777"/>
          </a:xfrm>
          <a:prstGeom prst="rect">
            <a:avLst/>
          </a:prstGeom>
          <a:noFill/>
        </p:spPr>
        <p:txBody>
          <a:bodyPr wrap="square" rtlCol="0">
            <a:spAutoFit/>
          </a:bodyPr>
          <a:lstStyle/>
          <a:p>
            <a:r>
              <a:rPr lang="vi-VN" dirty="0">
                <a:solidFill>
                  <a:srgbClr val="FF0000"/>
                </a:solidFill>
                <a:effectLst/>
                <a:latin typeface="Arial" panose="020B0604020202020204" pitchFamily="34" charset="0"/>
                <a:ea typeface="Calibri" panose="020F0502020204030204" pitchFamily="34" charset="0"/>
                <a:cs typeface="Arial" panose="020B0604020202020204" pitchFamily="34" charset="0"/>
              </a:rPr>
              <a:t>https://trello.com/b/AXNvEIqJ/qu%E1%BA%A3n-l%C3%BD-th%C6%B0-vi%E1%BB%87n</a:t>
            </a:r>
            <a:endParaRPr lang="vi-VN"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765"/>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105530"/>
            <a:ext cx="9144000" cy="293244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882649" y="2004902"/>
            <a:ext cx="7378701" cy="2677656"/>
          </a:xfrm>
          <a:prstGeom prst="rect">
            <a:avLst/>
          </a:prstGeom>
          <a:noFill/>
        </p:spPr>
        <p:txBody>
          <a:bodyPr wrap="square">
            <a:spAutoFit/>
          </a:bodyPr>
          <a:lstStyle/>
          <a:p>
            <a:pPr algn="just"/>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T</a:t>
            </a:r>
            <a:r>
              <a:rPr lang="en-US" sz="2400" b="1" dirty="0">
                <a:solidFill>
                  <a:srgbClr val="007CC3"/>
                </a:solidFill>
                <a:effectLst/>
                <a:latin typeface="Arial" panose="020B0604020202020204" pitchFamily="34" charset="0"/>
                <a:ea typeface="Calibri" panose="020F0502020204030204" pitchFamily="34" charset="0"/>
                <a:cs typeface="Arial" panose="020B0604020202020204" pitchFamily="34" charset="0"/>
              </a:rPr>
              <a:t>rello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một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nền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tảng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giúp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người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dùng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theo</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dõi</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tiến</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độ</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công</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việc</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một</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cách</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dễ</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dàng</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chính</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xác</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và</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trực</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quan</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a:t>
            </a:r>
            <a:r>
              <a:rPr lang="en-US" sz="2400"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Nền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tảng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này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phép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người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dùng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lên</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danh</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sách</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các</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công</a:t>
            </a:r>
            <a:r>
              <a:rPr lang="en-US" sz="24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việc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cần</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làm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đang</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làm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đã</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làm</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xong</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thấy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việc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được</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làm</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tới</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đâu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những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i="1" dirty="0">
                <a:effectLst/>
                <a:latin typeface="Arial" panose="020B0604020202020204" pitchFamily="34" charset="0"/>
                <a:ea typeface="Calibri" panose="020F0502020204030204" pitchFamily="34" charset="0"/>
                <a:cs typeface="Arial" panose="020B0604020202020204" pitchFamily="34" charset="0"/>
              </a:rPr>
              <a:t>ai </a:t>
            </a:r>
            <a:r>
              <a:rPr lang="en-US" sz="2400" i="1" dirty="0" err="1">
                <a:effectLst/>
                <a:latin typeface="Arial" panose="020B0604020202020204" pitchFamily="34" charset="0"/>
                <a:ea typeface="Calibri" panose="020F0502020204030204" pitchFamily="34" charset="0"/>
                <a:cs typeface="Arial" panose="020B0604020202020204" pitchFamily="34" charset="0"/>
              </a:rPr>
              <a:t>tham</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gia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những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lưu</a:t>
            </a:r>
            <a:r>
              <a:rPr lang="en-US" sz="2400" dirty="0">
                <a:effectLst/>
                <a:latin typeface="Arial" panose="020B0604020202020204" pitchFamily="34" charset="0"/>
                <a:ea typeface="Calibri" panose="020F0502020204030204" pitchFamily="34" charset="0"/>
                <a:cs typeface="Arial" panose="020B0604020202020204" pitchFamily="34" charset="0"/>
              </a:rPr>
              <a:t> ý </a:t>
            </a:r>
            <a:r>
              <a:rPr lang="en-US" sz="2400" dirty="0" err="1">
                <a:effectLst/>
                <a:latin typeface="Arial" panose="020B0604020202020204" pitchFamily="34" charset="0"/>
                <a:ea typeface="Calibri" panose="020F0502020204030204" pitchFamily="34" charset="0"/>
                <a:cs typeface="Arial" panose="020B0604020202020204" pitchFamily="34" charset="0"/>
              </a:rPr>
              <a:t>khác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trong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việc</a:t>
            </a:r>
            <a:r>
              <a:rPr lang="en-US" sz="2400" dirty="0">
                <a:effectLst/>
                <a:latin typeface="Arial" panose="020B0604020202020204" pitchFamily="34" charset="0"/>
                <a:ea typeface="Calibri" panose="020F0502020204030204" pitchFamily="34" charset="0"/>
                <a:cs typeface="Arial" panose="020B0604020202020204" pitchFamily="34" charset="0"/>
              </a:rPr>
              <a:t>…</a:t>
            </a:r>
            <a:endParaRPr lang="vi-VN" sz="24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882649" y="2004902"/>
            <a:ext cx="7378701" cy="2677656"/>
          </a:xfrm>
          <a:prstGeom prst="rect">
            <a:avLst/>
          </a:prstGeom>
          <a:noFill/>
        </p:spPr>
        <p:txBody>
          <a:bodyPr wrap="square">
            <a:spAutoFit/>
          </a:bodyPr>
          <a:lstStyle/>
          <a:p>
            <a:pPr marL="342900" indent="-342900" algn="just">
              <a:buFont typeface="Arial" panose="020B0604020202020204" pitchFamily="34" charset="0"/>
              <a:buChar char="•"/>
            </a:pPr>
            <a:r>
              <a:rPr lang="vi-VN" sz="2400" b="1" dirty="0">
                <a:solidFill>
                  <a:schemeClr val="tx1"/>
                </a:solidFill>
                <a:latin typeface="Arial" panose="020B0604020202020204" pitchFamily="34" charset="0"/>
                <a:ea typeface="Calibri" panose="020F0502020204030204" pitchFamily="34" charset="0"/>
                <a:cs typeface="Arial" panose="020B0604020202020204" pitchFamily="34" charset="0"/>
              </a:rPr>
              <a:t>Trello là một công cụ quản lý dự án và làm việc nhóm. Trello có giao diện tương tự như một bảng với nhiều ghi chú về các dự án và nhiệm vụ, chúng có thể được sắp xếp thành các cột và cho phép di chuyển xung quanh dễ dàng để chỉ ra quy trình làm việc, quyền sở hữu dự án và tình hình hiện tại của dự án.</a:t>
            </a:r>
            <a:endParaRPr lang="vi-V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290287" y="2004902"/>
            <a:ext cx="8625114" cy="2554545"/>
          </a:xfrm>
          <a:prstGeom prst="rect">
            <a:avLst/>
          </a:prstGeom>
          <a:noFill/>
        </p:spPr>
        <p:txBody>
          <a:bodyPr wrap="square">
            <a:spAutoFit/>
          </a:bodyPr>
          <a:lstStyle/>
          <a:p>
            <a:pPr marL="342900" indent="-342900" algn="just">
              <a:buFont typeface="Arial" panose="020B0604020202020204" pitchFamily="34" charset="0"/>
              <a:buChar char="•"/>
            </a:pPr>
            <a:r>
              <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rPr>
              <a:t>Sự đơn giản là yếu tố chính giúp Trello được sử dụng phổ biến hiện nay. Các công cụ quản lý dự án truyền thống như biểu đồ Gantt sử dụng các kỹ thuật phức tạp được thiết kế dành riêng cho các nhà quản lý dự án chuyên nghiệp và sẽ không dễ sử dụng đối với những người thông thường. Còn với Trello, công cụ này nhấn mạnh tính dễ sử dụng, hầu hết mọi người đều có thể nắm bắt được những kiến ​​thức cơ bản trong vài phút và sử dụng thành công trong thời gian tương đối ngắn..</a:t>
            </a:r>
            <a:endParaRPr lang="vi-V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290287" y="2004902"/>
            <a:ext cx="8625114" cy="2862322"/>
          </a:xfrm>
          <a:prstGeom prst="rect">
            <a:avLst/>
          </a:prstGeom>
          <a:noFill/>
        </p:spPr>
        <p:txBody>
          <a:bodyPr wrap="square">
            <a:spAutoFit/>
          </a:bodyPr>
          <a:lstStyle/>
          <a:p>
            <a:pPr marL="342900" indent="-342900" algn="just">
              <a:buFont typeface="Arial" panose="020B0604020202020204" pitchFamily="34" charset="0"/>
              <a:buChar char="•"/>
            </a:pPr>
            <a:r>
              <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rPr>
              <a:t>Mặc dù đơn giản nhưng các tính năng của Trello lại rất mạnh mẽ. Một Task trong Trello sẽ chứa nhiều thông tin bao gồm hình ảnh và tệp đính kèm, ngoài ra chúng có thể được ấn định thời hạn và dữ liệu theo dõi các trạng thái khác. Task cũng chứa ghi chú và cho phép các thành viên trong nhóm theo dõi tiến trình của các thành viên còn lại.</a:t>
            </a:r>
            <a:endParaRPr lang="en-US"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vi-V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Bên cạnh đó, Trello cũng hỗ trợ tích hợp với hàng trăm ứng dụng và dịch vụ của các bên thứ ba như Google Drive, OneDrive, GitHub,Slack, Jira,..</a:t>
            </a:r>
            <a:endParaRPr lang="vi-V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8" name="TextBox 7"/>
          <p:cNvSpPr txBox="1"/>
          <p:nvPr/>
        </p:nvSpPr>
        <p:spPr>
          <a:xfrm>
            <a:off x="290287" y="2004902"/>
            <a:ext cx="8625114" cy="2862322"/>
          </a:xfrm>
          <a:prstGeom prst="rect">
            <a:avLst/>
          </a:prstGeom>
          <a:noFill/>
        </p:spPr>
        <p:txBody>
          <a:bodyPr wrap="square">
            <a:spAutoFit/>
          </a:bodyPr>
          <a:lstStyle/>
          <a:p>
            <a:pPr marL="342900" indent="-342900" algn="just">
              <a:buFont typeface="Arial" panose="020B0604020202020204" pitchFamily="34" charset="0"/>
              <a:buChar char="•"/>
            </a:pPr>
            <a:r>
              <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rPr>
              <a:t>Mặc dù đơn giản nhưng các tính năng của Trello lại rất mạnh mẽ. Một Task trong Trello sẽ chứa nhiều thông tin bao gồm hình ảnh và tệp đính kèm, ngoài ra chúng có thể được ấn định thời hạn và dữ liệu theo dõi các trạng thái khác. Task cũng chứa ghi chú và cho phép các thành viên trong nhóm theo dõi tiến trình của các thành viên còn lại.</a:t>
            </a:r>
            <a:endParaRPr lang="en-US"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vi-V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Bên cạnh đó, Trello cũng hỗ trợ tích hợp với hàng trăm ứng dụng và dịch vụ của các bên thứ ba như Google Drive, OneDrive, GitHub,Slack, Jira,..</a:t>
            </a:r>
            <a:endParaRPr lang="vi-V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221;p14"/>
          <p:cNvSpPr txBox="1"/>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01600" algn="ctr">
              <a:buClr>
                <a:schemeClr val="accent5"/>
              </a:buClr>
            </a:pPr>
            <a:r>
              <a:rPr lang="vi-VN" sz="2600" b="1" dirty="0">
                <a:solidFill>
                  <a:srgbClr val="FF0000"/>
                </a:solidFill>
                <a:latin typeface="+mn-lt"/>
              </a:rPr>
              <a:t>TÌM HIỂU THÔNG TIN CƠ BẢN VỀ BẢNG TRELLO</a:t>
            </a:r>
            <a:endParaRPr lang="fr-FR" sz="2600" b="1" dirty="0">
              <a:solidFill>
                <a:srgbClr val="FF0000"/>
              </a:solidFill>
              <a:latin typeface="+mn-lt"/>
            </a:endParaRPr>
          </a:p>
        </p:txBody>
      </p:sp>
      <p:pic>
        <p:nvPicPr>
          <p:cNvPr id="3" name="Picture 2"/>
          <p:cNvPicPr>
            <a:picLocks noChangeAspect="1"/>
          </p:cNvPicPr>
          <p:nvPr/>
        </p:nvPicPr>
        <p:blipFill>
          <a:blip r:embed="rId1"/>
          <a:stretch>
            <a:fillRect/>
          </a:stretch>
        </p:blipFill>
        <p:spPr>
          <a:xfrm>
            <a:off x="362313" y="1176564"/>
            <a:ext cx="2198416" cy="623207"/>
          </a:xfrm>
          <a:prstGeom prst="rect">
            <a:avLst/>
          </a:prstGeom>
        </p:spPr>
      </p:pic>
      <p:sp>
        <p:nvSpPr>
          <p:cNvPr id="7" name="TextBox 6"/>
          <p:cNvSpPr txBox="1"/>
          <p:nvPr/>
        </p:nvSpPr>
        <p:spPr>
          <a:xfrm>
            <a:off x="2863849" y="1257334"/>
            <a:ext cx="5917837" cy="461665"/>
          </a:xfrm>
          <a:prstGeom prst="rect">
            <a:avLst/>
          </a:prstGeom>
          <a:noFill/>
        </p:spPr>
        <p:txBody>
          <a:bodyPr wrap="square">
            <a:spAutoFit/>
          </a:bodyPr>
          <a:lstStyle/>
          <a:p>
            <a:pPr marL="342900" indent="-342900" algn="just">
              <a:buFont typeface="Arial" panose="020B0604020202020204" pitchFamily="34" charset="0"/>
              <a:buChar char="•"/>
            </a:pP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Những</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tính</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năng</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nổi</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bật</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C00000"/>
                </a:solidFill>
                <a:latin typeface="Arial" panose="020B0604020202020204" pitchFamily="34" charset="0"/>
                <a:ea typeface="Calibri" panose="020F0502020204030204" pitchFamily="34" charset="0"/>
                <a:cs typeface="Arial" panose="020B0604020202020204" pitchFamily="34" charset="0"/>
              </a:rPr>
              <a:t>của</a:t>
            </a:r>
            <a:r>
              <a:rPr lang="en-US" sz="2400" b="1" dirty="0">
                <a:solidFill>
                  <a:srgbClr val="C00000"/>
                </a:solidFill>
                <a:latin typeface="Arial" panose="020B0604020202020204" pitchFamily="34" charset="0"/>
                <a:ea typeface="Calibri" panose="020F0502020204030204" pitchFamily="34" charset="0"/>
                <a:cs typeface="Arial" panose="020B0604020202020204" pitchFamily="34" charset="0"/>
              </a:rPr>
              <a:t> Trello?</a:t>
            </a:r>
            <a:endParaRPr lang="vi-VN" sz="24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p:nvSpPr>
        <p:spPr>
          <a:xfrm>
            <a:off x="825499" y="2206269"/>
            <a:ext cx="7493001" cy="2246769"/>
          </a:xfrm>
          <a:prstGeom prst="rect">
            <a:avLst/>
          </a:prstGeom>
          <a:noFill/>
        </p:spPr>
        <p:txBody>
          <a:bodyPr wrap="square">
            <a:spAutoFit/>
          </a:bodyPr>
          <a:lstStyle/>
          <a:p>
            <a:pPr marL="342900" indent="-342900" algn="just">
              <a:buFont typeface="Arial" panose="020B0604020202020204" pitchFamily="34" charset="0"/>
              <a:buChar char="•"/>
            </a:pPr>
            <a:r>
              <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rPr>
              <a:t>Hỗ trợ phân chia và quản lý các công việc một cách rất cụ thể theo từng vị trí hoặc dựa trên tình trạng của công việc như: đang được triển khai, đã kết thúc, hủy bỏ…</a:t>
            </a:r>
            <a:endParaRPr lang="en-US"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endPar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rPr>
              <a:t>Tổng hợp và phân chia công việc tới từng thành viên trong nhóm bao gồm mô tả công việc cụ thể, thời hạn deadline, tình hình tiến độ công việc…</a:t>
            </a:r>
            <a:endParaRPr lang="vi-VN"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11040</Words>
  <Application>WPS Presentation</Application>
  <PresentationFormat>On-screen Show (16:9)</PresentationFormat>
  <Paragraphs>348</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Arial</vt:lpstr>
      <vt:lpstr>Roboto Condensed</vt:lpstr>
      <vt:lpstr>Roboto Condensed Light</vt:lpstr>
      <vt:lpstr>Arvo</vt:lpstr>
      <vt:lpstr>Calibri</vt:lpstr>
      <vt:lpstr>Microsoft YaHei</vt:lpstr>
      <vt:lpstr>Arial Unicode MS</vt:lpstr>
      <vt:lpstr>Salerio template</vt:lpstr>
      <vt:lpstr>Công cụ và môi trường phát triển phần mềm</vt:lpstr>
      <vt:lpstr>NỘI DUNG:</vt:lpstr>
      <vt:lpstr>TÌM HIỂU THÔNG TIN CƠ BẢN VỀ BẢNG TRELLO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welcome</dc:creator>
  <cp:lastModifiedBy>Admin</cp:lastModifiedBy>
  <cp:revision>55</cp:revision>
  <dcterms:created xsi:type="dcterms:W3CDTF">2023-02-12T15:36:34Z</dcterms:created>
  <dcterms:modified xsi:type="dcterms:W3CDTF">2023-02-12T15:36:41Z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27C2F983B66447C1A9ECD256218C88E9</vt:lpwstr>
  </property>
  <property fmtid="{D5CDD505-2E9C-101B-9397-08002B2CF9AE}" pid="3" name="KSOProductBuildVer">
    <vt:lpwstr>1033-11.2.0.11440</vt:lpwstr>
  </property>
</Properties>
</file>