
<file path=[Content_Types].xml><?xml version="1.0" encoding="utf-8"?>
<Types xmlns="http://schemas.openxmlformats.org/package/2006/content-types">
  <Default Extension="png" ContentType="image/png"/>
  <Default Extension="webp" ContentType="image/webp"/>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4"/>
  </p:notesMasterIdLst>
  <p:sldIdLst>
    <p:sldId id="256" r:id="rId2"/>
    <p:sldId id="257" r:id="rId3"/>
    <p:sldId id="259" r:id="rId4"/>
    <p:sldId id="342" r:id="rId5"/>
    <p:sldId id="343" r:id="rId6"/>
    <p:sldId id="344" r:id="rId7"/>
    <p:sldId id="346" r:id="rId8"/>
    <p:sldId id="345" r:id="rId9"/>
    <p:sldId id="347" r:id="rId10"/>
    <p:sldId id="348" r:id="rId11"/>
    <p:sldId id="350" r:id="rId12"/>
    <p:sldId id="349"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5" r:id="rId26"/>
    <p:sldId id="364" r:id="rId27"/>
    <p:sldId id="363" r:id="rId28"/>
    <p:sldId id="366" r:id="rId29"/>
    <p:sldId id="367" r:id="rId30"/>
    <p:sldId id="368" r:id="rId31"/>
    <p:sldId id="369" r:id="rId32"/>
    <p:sldId id="373" r:id="rId33"/>
    <p:sldId id="370" r:id="rId34"/>
    <p:sldId id="371" r:id="rId35"/>
    <p:sldId id="372" r:id="rId36"/>
    <p:sldId id="375" r:id="rId37"/>
    <p:sldId id="374"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3" r:id="rId66"/>
    <p:sldId id="418" r:id="rId67"/>
    <p:sldId id="419" r:id="rId68"/>
    <p:sldId id="404" r:id="rId69"/>
    <p:sldId id="406" r:id="rId70"/>
    <p:sldId id="407" r:id="rId71"/>
    <p:sldId id="408" r:id="rId72"/>
    <p:sldId id="405" r:id="rId73"/>
    <p:sldId id="409" r:id="rId74"/>
    <p:sldId id="410" r:id="rId75"/>
    <p:sldId id="411" r:id="rId76"/>
    <p:sldId id="412" r:id="rId77"/>
    <p:sldId id="413" r:id="rId78"/>
    <p:sldId id="414" r:id="rId79"/>
    <p:sldId id="415" r:id="rId80"/>
    <p:sldId id="416" r:id="rId81"/>
    <p:sldId id="417" r:id="rId82"/>
    <p:sldId id="294" r:id="rId83"/>
  </p:sldIdLst>
  <p:sldSz cx="9144000" cy="5143500" type="screen16x9"/>
  <p:notesSz cx="6858000" cy="9144000"/>
  <p:embeddedFontLst>
    <p:embeddedFont>
      <p:font typeface="Calibri" panose="020F0502020204030204" pitchFamily="34" charset="0"/>
      <p:regular r:id="rId85"/>
      <p:bold r:id="rId86"/>
      <p:italic r:id="rId87"/>
      <p:boldItalic r:id="rId88"/>
    </p:embeddedFont>
    <p:embeddedFont>
      <p:font typeface="Roboto Condensed Light" panose="020B0604020202020204" charset="0"/>
      <p:regular r:id="rId89"/>
      <p:bold r:id="rId90"/>
      <p:italic r:id="rId91"/>
      <p:boldItalic r:id="rId92"/>
    </p:embeddedFont>
    <p:embeddedFont>
      <p:font typeface="Roboto Condensed" panose="020B0604020202020204" charset="0"/>
      <p:regular r:id="rId93"/>
      <p:bold r:id="rId94"/>
      <p:italic r:id="rId95"/>
      <p:boldItalic r:id="rId96"/>
    </p:embeddedFont>
    <p:embeddedFont>
      <p:font typeface="Arvo" panose="020B0604020202020204"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Hieu" initials="NH" lastIdx="1" clrIdx="0">
    <p:extLst>
      <p:ext uri="{19B8F6BF-5375-455C-9EA6-DF929625EA0E}">
        <p15:presenceInfo xmlns:p15="http://schemas.microsoft.com/office/powerpoint/2012/main" userId="e8d75a15368b73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9" autoAdjust="0"/>
    <p:restoredTop sz="95033" autoAdjust="0"/>
  </p:normalViewPr>
  <p:slideViewPr>
    <p:cSldViewPr snapToGrid="0">
      <p:cViewPr varScale="1">
        <p:scale>
          <a:sx n="127" d="100"/>
          <a:sy n="127" d="100"/>
        </p:scale>
        <p:origin x="192" y="77"/>
      </p:cViewPr>
      <p:guideLst/>
    </p:cSldViewPr>
  </p:slideViewPr>
  <p:notesTextViewPr>
    <p:cViewPr>
      <p:scale>
        <a:sx n="1" d="1"/>
        <a:sy n="1" d="1"/>
      </p:scale>
      <p:origin x="0" y="0"/>
    </p:cViewPr>
  </p:notesTextViewPr>
  <p:sorterViewPr>
    <p:cViewPr>
      <p:scale>
        <a:sx n="100" d="100"/>
        <a:sy n="100" d="100"/>
      </p:scale>
      <p:origin x="0" y="-9859"/>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3.fntdata"/><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6.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8389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78117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4233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287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96631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55516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2530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81429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5275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448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50088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4414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5662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5209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9773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24696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99838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10812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8218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76124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0516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55382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83334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86153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13297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7431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898706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3674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89802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4165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929801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68832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7511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01535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76056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81894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319153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96859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17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31151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457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089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22071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869841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099150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923427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68709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43495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40466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81869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324199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183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575393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671573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187040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77912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57177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754280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405743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98867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609654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35005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05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427269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559665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18463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684768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832224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877960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35223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852150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654093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43663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48288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872008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637516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36119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657edcabb3_9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657edcabb3_9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1" i="0" u="none" strike="noStrike" cap="none" dirty="0">
                <a:solidFill>
                  <a:srgbClr val="000000"/>
                </a:solidFill>
                <a:effectLst/>
                <a:latin typeface="Arial"/>
                <a:ea typeface="Arial"/>
                <a:cs typeface="Arial"/>
                <a:sym typeface="Arial"/>
              </a:rPr>
              <a:t>1) HTML là gì ?</a:t>
            </a:r>
          </a:p>
          <a:p>
            <a:r>
              <a:rPr lang="vi-VN" sz="1100" b="0" i="0" u="none" strike="noStrike" cap="none" dirty="0">
                <a:solidFill>
                  <a:srgbClr val="000000"/>
                </a:solidFill>
                <a:effectLst/>
                <a:latin typeface="Arial"/>
                <a:ea typeface="Arial"/>
                <a:cs typeface="Arial"/>
                <a:sym typeface="Arial"/>
              </a:rPr>
              <a:t>- HTML là chữ viết tắt của cụm từ HyperText Markup Language (ngôn ngữ đánh dấu siêu văn bản)</a:t>
            </a:r>
          </a:p>
          <a:p>
            <a:r>
              <a:rPr lang="vi-VN" sz="1100" b="0" i="0" u="none" strike="noStrike" cap="none" dirty="0">
                <a:solidFill>
                  <a:srgbClr val="000000"/>
                </a:solidFill>
                <a:effectLst/>
                <a:latin typeface="Arial"/>
                <a:ea typeface="Arial"/>
                <a:cs typeface="Arial"/>
                <a:sym typeface="Arial"/>
              </a:rPr>
              <a:t>- HTML dùng để tạo ra các trang web, những nội dung mà chúng ta nhìn thấy trên trang web (chẳng hạn như: văn bản, hình ảnh, âm thanh, video, . . . .) chính là những thứ được xây dựng dựa trên các </a:t>
            </a:r>
            <a:r>
              <a:rPr lang="vi-VN" sz="1100" b="0" i="0" u="sng" strike="noStrike" cap="none" dirty="0">
                <a:solidFill>
                  <a:srgbClr val="000000"/>
                </a:solidFill>
                <a:effectLst/>
                <a:latin typeface="Arial"/>
                <a:ea typeface="Arial"/>
                <a:cs typeface="Arial"/>
                <a:sym typeface="Arial"/>
              </a:rPr>
              <a:t>thẻ HTML</a:t>
            </a:r>
            <a:r>
              <a:rPr lang="vi-V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3428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5;p2"/>
          <p:cNvSpPr/>
          <p:nvPr/>
        </p:nvSpPr>
        <p:spPr>
          <a:xfrm rot="10800000" flipH="1">
            <a:off x="1" y="1090762"/>
            <a:ext cx="9158063" cy="296191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84582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alpha val="76000"/>
          </a:schemeClr>
        </a:solidFill>
        <a:effectLst/>
      </p:bgPr>
    </p:bg>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1" name="Picture 10">
            <a:extLst>
              <a:ext uri="{FF2B5EF4-FFF2-40B4-BE49-F238E27FC236}">
                <a16:creationId xmlns:a16="http://schemas.microsoft.com/office/drawing/2014/main" id="{1D87AB62-41AA-442B-B2A4-C982A9F8F5BA}"/>
              </a:ext>
            </a:extLst>
          </p:cNvPr>
          <p:cNvPicPr>
            <a:picLocks noChangeAspect="1"/>
          </p:cNvPicPr>
          <p:nvPr userDrawn="1"/>
        </p:nvPicPr>
        <p:blipFill>
          <a:blip r:embed="rId2"/>
          <a:stretch>
            <a:fillRect/>
          </a:stretch>
        </p:blipFill>
        <p:spPr>
          <a:xfrm>
            <a:off x="0" y="1105530"/>
            <a:ext cx="9144000" cy="293244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5A657D60-F916-4FAB-9A5D-E3A1534AE30A}"/>
              </a:ext>
            </a:extLst>
          </p:cNvPr>
          <p:cNvPicPr>
            <a:picLocks noChangeAspect="1"/>
          </p:cNvPicPr>
          <p:nvPr userDrawn="1"/>
        </p:nvPicPr>
        <p:blipFill>
          <a:blip r:embed="rId2"/>
          <a:stretch>
            <a:fillRect/>
          </a:stretch>
        </p:blipFill>
        <p:spPr>
          <a:xfrm>
            <a:off x="0" y="1105530"/>
            <a:ext cx="9144000" cy="293244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5.webp"/><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7.webp"/><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8.webp"/><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8.webp"/><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9.webp"/><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2.webp"/><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3.webp"/><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4.webp"/><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5.webp"/><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6.webp"/><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36.webp"/><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 y="110836"/>
            <a:ext cx="9144000" cy="785091"/>
          </a:xfrm>
          <a:prstGeom prst="rect">
            <a:avLst/>
          </a:prstGeom>
          <a:solidFill>
            <a:schemeClr val="accent3">
              <a:lumMod val="20000"/>
              <a:lumOff val="8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vi-VN" sz="3200" cap="all" dirty="0">
                <a:solidFill>
                  <a:srgbClr val="C00000"/>
                </a:solidFill>
                <a:effectLst>
                  <a:outerShdw blurRad="38100" dist="38100" dir="2700000" algn="tl">
                    <a:srgbClr val="000000">
                      <a:alpha val="43137"/>
                    </a:srgbClr>
                  </a:outerShdw>
                </a:effectLst>
              </a:rPr>
              <a:t>Công cụ và môi trường phát triển phần mềm</a:t>
            </a:r>
            <a:endParaRPr lang="vi-VN" sz="3200" cap="all" dirty="0">
              <a:solidFill>
                <a:srgbClr val="C00000"/>
              </a:solidFill>
            </a:endParaRPr>
          </a:p>
        </p:txBody>
      </p:sp>
      <p:sp>
        <p:nvSpPr>
          <p:cNvPr id="3" name="Google Shape;184;p11">
            <a:extLst>
              <a:ext uri="{FF2B5EF4-FFF2-40B4-BE49-F238E27FC236}">
                <a16:creationId xmlns:a16="http://schemas.microsoft.com/office/drawing/2014/main" id="{D781F5C2-4638-4451-ADD1-2D5C245969F6}"/>
              </a:ext>
            </a:extLst>
          </p:cNvPr>
          <p:cNvSpPr txBox="1">
            <a:spLocks/>
          </p:cNvSpPr>
          <p:nvPr/>
        </p:nvSpPr>
        <p:spPr>
          <a:xfrm>
            <a:off x="0" y="1229297"/>
            <a:ext cx="1838036" cy="3870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r>
              <a:rPr lang="en-US" sz="2800" dirty="0">
                <a:solidFill>
                  <a:schemeClr val="bg1"/>
                </a:solidFill>
              </a:rPr>
              <a:t>CHƯƠNG 6: </a:t>
            </a:r>
          </a:p>
        </p:txBody>
      </p:sp>
      <p:sp>
        <p:nvSpPr>
          <p:cNvPr id="4" name="Google Shape;184;p11">
            <a:extLst>
              <a:ext uri="{FF2B5EF4-FFF2-40B4-BE49-F238E27FC236}">
                <a16:creationId xmlns:a16="http://schemas.microsoft.com/office/drawing/2014/main" id="{03A0C054-648A-4DF1-AC3C-0FF7F6BEF30F}"/>
              </a:ext>
            </a:extLst>
          </p:cNvPr>
          <p:cNvSpPr txBox="1">
            <a:spLocks/>
          </p:cNvSpPr>
          <p:nvPr/>
        </p:nvSpPr>
        <p:spPr>
          <a:xfrm>
            <a:off x="-1" y="1949735"/>
            <a:ext cx="9144000" cy="10806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lt1"/>
              </a:buClr>
              <a:buSzPts val="4800"/>
              <a:buFont typeface="Roboto Condensed"/>
              <a:buNone/>
              <a:defRPr sz="4800" b="1" i="0" u="none" strike="noStrike" cap="none">
                <a:solidFill>
                  <a:schemeClr val="lt1"/>
                </a:solidFill>
                <a:latin typeface="Roboto Condensed"/>
                <a:ea typeface="Roboto Condensed"/>
                <a:cs typeface="Roboto Condensed"/>
                <a:sym typeface="Roboto Condensed"/>
              </a:defRPr>
            </a:lvl9pPr>
          </a:lstStyle>
          <a:p>
            <a:pPr algn="ctr"/>
            <a:r>
              <a:rPr lang="vi-VN" sz="3200" dirty="0"/>
              <a:t>Công cụ vẽ biểu đồ, sơ đồ tư duy</a:t>
            </a:r>
            <a:endParaRPr lang="pt-BR" sz="3200" dirty="0"/>
          </a:p>
          <a:p>
            <a:pPr algn="ctr"/>
            <a:r>
              <a:rPr lang="en-US" sz="3200" dirty="0">
                <a:solidFill>
                  <a:schemeClr val="bg1"/>
                </a:solidFill>
              </a:rPr>
              <a:t>draw.io</a:t>
            </a:r>
          </a:p>
        </p:txBody>
      </p:sp>
      <p:pic>
        <p:nvPicPr>
          <p:cNvPr id="11" name="Picture 10">
            <a:extLst>
              <a:ext uri="{FF2B5EF4-FFF2-40B4-BE49-F238E27FC236}">
                <a16:creationId xmlns:a16="http://schemas.microsoft.com/office/drawing/2014/main" id="{3748CB08-25E1-453B-802F-A8F3E2CD44CB}"/>
              </a:ext>
            </a:extLst>
          </p:cNvPr>
          <p:cNvPicPr>
            <a:picLocks noChangeAspect="1"/>
          </p:cNvPicPr>
          <p:nvPr/>
        </p:nvPicPr>
        <p:blipFill>
          <a:blip r:embed="rId3"/>
          <a:stretch>
            <a:fillRect/>
          </a:stretch>
        </p:blipFill>
        <p:spPr>
          <a:xfrm>
            <a:off x="184728" y="4130097"/>
            <a:ext cx="2987211" cy="957985"/>
          </a:xfrm>
          <a:prstGeom prst="rect">
            <a:avLst/>
          </a:prstGeom>
        </p:spPr>
      </p:pic>
      <p:sp>
        <p:nvSpPr>
          <p:cNvPr id="7" name="Rectangle 6">
            <a:extLst>
              <a:ext uri="{FF2B5EF4-FFF2-40B4-BE49-F238E27FC236}">
                <a16:creationId xmlns:a16="http://schemas.microsoft.com/office/drawing/2014/main" id="{82A4F7EB-5794-4F10-AA09-9956421E640E}"/>
              </a:ext>
            </a:extLst>
          </p:cNvPr>
          <p:cNvSpPr/>
          <p:nvPr/>
        </p:nvSpPr>
        <p:spPr>
          <a:xfrm>
            <a:off x="4321708" y="3472873"/>
            <a:ext cx="4627417" cy="1615209"/>
          </a:xfrm>
          <a:prstGeom prst="rect">
            <a:avLst/>
          </a:prstGeom>
          <a:ln>
            <a:no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marL="285750" indent="-285750">
              <a:lnSpc>
                <a:spcPct val="150000"/>
              </a:lnSpc>
              <a:buClr>
                <a:schemeClr val="accent6"/>
              </a:buClr>
              <a:buFont typeface="Wingdings" panose="05000000000000000000" pitchFamily="2" charset="2"/>
              <a:buChar char="v"/>
            </a:pPr>
            <a:r>
              <a:rPr lang="en-US" sz="1800" b="1" dirty="0" err="1" smtClean="0"/>
              <a:t>Giảng</a:t>
            </a:r>
            <a:r>
              <a:rPr lang="en-US" sz="1800" b="1" dirty="0" smtClean="0"/>
              <a:t> </a:t>
            </a:r>
            <a:r>
              <a:rPr lang="en-US" sz="1800" b="1" dirty="0" err="1"/>
              <a:t>viên</a:t>
            </a:r>
            <a:r>
              <a:rPr lang="en-US" sz="1800" b="1" dirty="0"/>
              <a:t>: </a:t>
            </a:r>
            <a:r>
              <a:rPr lang="en-US" sz="1800" b="1" dirty="0" err="1"/>
              <a:t>Ths</a:t>
            </a:r>
            <a:r>
              <a:rPr lang="en-US" sz="1800" b="1" dirty="0"/>
              <a:t> Phan </a:t>
            </a:r>
            <a:r>
              <a:rPr lang="en-US" sz="1800" b="1" dirty="0" err="1"/>
              <a:t>Thanh</a:t>
            </a:r>
            <a:r>
              <a:rPr lang="en-US" sz="1800" b="1" dirty="0"/>
              <a:t> </a:t>
            </a:r>
            <a:r>
              <a:rPr lang="en-US" sz="1800" b="1" dirty="0" err="1"/>
              <a:t>Hy</a:t>
            </a:r>
            <a:endParaRPr lang="en-US" sz="1800" b="1" dirty="0"/>
          </a:p>
          <a:p>
            <a:pPr marL="285750" indent="-285750">
              <a:lnSpc>
                <a:spcPct val="150000"/>
              </a:lnSpc>
              <a:buClr>
                <a:schemeClr val="accent6"/>
              </a:buClr>
              <a:buFont typeface="Wingdings" panose="05000000000000000000" pitchFamily="2" charset="2"/>
              <a:buChar char="v"/>
            </a:pPr>
            <a:r>
              <a:rPr lang="en-US" sz="1800" b="1" dirty="0"/>
              <a:t>Email: hypt@ptithcm.edu.vn</a:t>
            </a:r>
          </a:p>
          <a:p>
            <a:pPr marL="285750" indent="-285750">
              <a:lnSpc>
                <a:spcPct val="150000"/>
              </a:lnSpc>
              <a:buClr>
                <a:schemeClr val="accent6"/>
              </a:buClr>
              <a:buFont typeface="Wingdings" panose="05000000000000000000" pitchFamily="2" charset="2"/>
              <a:buChar char="v"/>
            </a:pPr>
            <a:r>
              <a:rPr lang="en-US" sz="1800" b="1" dirty="0"/>
              <a:t>Mobile/</a:t>
            </a:r>
            <a:r>
              <a:rPr lang="en-US" sz="1800" b="1" dirty="0" err="1"/>
              <a:t>Zalo</a:t>
            </a:r>
            <a:r>
              <a:rPr lang="en-US" sz="1800" b="1" dirty="0"/>
              <a:t>: 0348873328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4" name="Picture 3">
            <a:extLst>
              <a:ext uri="{FF2B5EF4-FFF2-40B4-BE49-F238E27FC236}">
                <a16:creationId xmlns:a16="http://schemas.microsoft.com/office/drawing/2014/main" id="{2E7F9D0F-01AA-468A-AF9C-C23DCCFB7060}"/>
              </a:ext>
            </a:extLst>
          </p:cNvPr>
          <p:cNvPicPr>
            <a:picLocks noChangeAspect="1"/>
          </p:cNvPicPr>
          <p:nvPr/>
        </p:nvPicPr>
        <p:blipFill rotWithShape="1">
          <a:blip r:embed="rId3"/>
          <a:srcRect t="9459"/>
          <a:stretch/>
        </p:blipFill>
        <p:spPr>
          <a:xfrm>
            <a:off x="866628" y="1445725"/>
            <a:ext cx="7260609" cy="3697775"/>
          </a:xfrm>
          <a:prstGeom prst="rect">
            <a:avLst/>
          </a:prstGeom>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2" name="TextBox 1">
            <a:extLst>
              <a:ext uri="{FF2B5EF4-FFF2-40B4-BE49-F238E27FC236}">
                <a16:creationId xmlns:a16="http://schemas.microsoft.com/office/drawing/2014/main" id="{9118C1C4-79E5-4839-A9D4-D69F0BFF484E}"/>
              </a:ext>
            </a:extLst>
          </p:cNvPr>
          <p:cNvSpPr txBox="1"/>
          <p:nvPr/>
        </p:nvSpPr>
        <p:spPr>
          <a:xfrm>
            <a:off x="527539" y="984135"/>
            <a:ext cx="8070552" cy="461665"/>
          </a:xfrm>
          <a:prstGeom prst="rect">
            <a:avLst/>
          </a:prstGeom>
          <a:noFill/>
        </p:spPr>
        <p:txBody>
          <a:bodyPr wrap="square" rtlCol="0">
            <a:spAutoFit/>
          </a:bodyPr>
          <a:lstStyle/>
          <a:p>
            <a:r>
              <a:rPr lang="vi-VN" sz="2400" b="1" dirty="0">
                <a:solidFill>
                  <a:srgbClr val="002060"/>
                </a:solidFill>
                <a:effectLst/>
              </a:rPr>
              <a:t>Tìm hiểu giao diện làm việc vẽ sơ đồ của Draw.io </a:t>
            </a:r>
            <a:endParaRPr lang="en-US" sz="2400" b="1" dirty="0">
              <a:solidFill>
                <a:srgbClr val="002060"/>
              </a:solidFill>
              <a:effectLst/>
            </a:endParaRPr>
          </a:p>
        </p:txBody>
      </p:sp>
      <p:sp>
        <p:nvSpPr>
          <p:cNvPr id="8" name="Rectangle 7">
            <a:extLst>
              <a:ext uri="{FF2B5EF4-FFF2-40B4-BE49-F238E27FC236}">
                <a16:creationId xmlns:a16="http://schemas.microsoft.com/office/drawing/2014/main" id="{6DD9BD10-5D79-4B50-866A-C008C4E0A070}"/>
              </a:ext>
            </a:extLst>
          </p:cNvPr>
          <p:cNvSpPr/>
          <p:nvPr/>
        </p:nvSpPr>
        <p:spPr>
          <a:xfrm>
            <a:off x="911454" y="1618596"/>
            <a:ext cx="3865257" cy="387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5016B6-9D7B-40BB-B749-52C25B2CEF70}"/>
              </a:ext>
            </a:extLst>
          </p:cNvPr>
          <p:cNvSpPr txBox="1"/>
          <p:nvPr/>
        </p:nvSpPr>
        <p:spPr>
          <a:xfrm>
            <a:off x="4862485" y="1608687"/>
            <a:ext cx="3865257" cy="1169551"/>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spcAft>
                <a:spcPts val="600"/>
              </a:spcAft>
            </a:pPr>
            <a:r>
              <a:rPr lang="vi-VN" b="1" dirty="0"/>
              <a:t>Thanh công cụ. </a:t>
            </a:r>
            <a:r>
              <a:rPr lang="vi-VN" dirty="0"/>
              <a:t>Phần này tương tự như thanh công cụ của các phần mềm soạn thảo chúng ta sử dụng hằng ngày như word, exel,… Các bạn có thể vào từng mục để khám phá thêm từng chức năng chi tiết.</a:t>
            </a:r>
            <a:endParaRPr lang="en-US" dirty="0"/>
          </a:p>
        </p:txBody>
      </p:sp>
    </p:spTree>
    <p:extLst>
      <p:ext uri="{BB962C8B-B14F-4D97-AF65-F5344CB8AC3E}">
        <p14:creationId xmlns:p14="http://schemas.microsoft.com/office/powerpoint/2010/main" val="90313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4" name="Picture 3">
            <a:extLst>
              <a:ext uri="{FF2B5EF4-FFF2-40B4-BE49-F238E27FC236}">
                <a16:creationId xmlns:a16="http://schemas.microsoft.com/office/drawing/2014/main" id="{2E7F9D0F-01AA-468A-AF9C-C23DCCFB7060}"/>
              </a:ext>
            </a:extLst>
          </p:cNvPr>
          <p:cNvPicPr>
            <a:picLocks noChangeAspect="1"/>
          </p:cNvPicPr>
          <p:nvPr/>
        </p:nvPicPr>
        <p:blipFill rotWithShape="1">
          <a:blip r:embed="rId3"/>
          <a:srcRect t="9459"/>
          <a:stretch/>
        </p:blipFill>
        <p:spPr>
          <a:xfrm>
            <a:off x="866628" y="1445725"/>
            <a:ext cx="7260609" cy="3697775"/>
          </a:xfrm>
          <a:prstGeom prst="rect">
            <a:avLst/>
          </a:prstGeom>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2" name="TextBox 1">
            <a:extLst>
              <a:ext uri="{FF2B5EF4-FFF2-40B4-BE49-F238E27FC236}">
                <a16:creationId xmlns:a16="http://schemas.microsoft.com/office/drawing/2014/main" id="{9118C1C4-79E5-4839-A9D4-D69F0BFF484E}"/>
              </a:ext>
            </a:extLst>
          </p:cNvPr>
          <p:cNvSpPr txBox="1"/>
          <p:nvPr/>
        </p:nvSpPr>
        <p:spPr>
          <a:xfrm>
            <a:off x="527539" y="984135"/>
            <a:ext cx="8070552" cy="461665"/>
          </a:xfrm>
          <a:prstGeom prst="rect">
            <a:avLst/>
          </a:prstGeom>
          <a:noFill/>
        </p:spPr>
        <p:txBody>
          <a:bodyPr wrap="square" rtlCol="0">
            <a:spAutoFit/>
          </a:bodyPr>
          <a:lstStyle/>
          <a:p>
            <a:r>
              <a:rPr lang="vi-VN" sz="2400" b="1" dirty="0">
                <a:solidFill>
                  <a:srgbClr val="002060"/>
                </a:solidFill>
                <a:effectLst/>
              </a:rPr>
              <a:t>Tìm hiểu giao diện làm việc vẽ sơ đồ của Draw.io </a:t>
            </a:r>
            <a:endParaRPr lang="en-US" sz="2400" b="1" dirty="0">
              <a:solidFill>
                <a:srgbClr val="002060"/>
              </a:solidFill>
              <a:effectLst/>
            </a:endParaRPr>
          </a:p>
        </p:txBody>
      </p:sp>
      <p:sp>
        <p:nvSpPr>
          <p:cNvPr id="8" name="Rectangle 7">
            <a:extLst>
              <a:ext uri="{FF2B5EF4-FFF2-40B4-BE49-F238E27FC236}">
                <a16:creationId xmlns:a16="http://schemas.microsoft.com/office/drawing/2014/main" id="{6DD9BD10-5D79-4B50-866A-C008C4E0A070}"/>
              </a:ext>
            </a:extLst>
          </p:cNvPr>
          <p:cNvSpPr/>
          <p:nvPr/>
        </p:nvSpPr>
        <p:spPr>
          <a:xfrm>
            <a:off x="866628" y="1907390"/>
            <a:ext cx="948423" cy="30447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5016B6-9D7B-40BB-B749-52C25B2CEF70}"/>
              </a:ext>
            </a:extLst>
          </p:cNvPr>
          <p:cNvSpPr txBox="1"/>
          <p:nvPr/>
        </p:nvSpPr>
        <p:spPr>
          <a:xfrm>
            <a:off x="1885529" y="1907390"/>
            <a:ext cx="4824654" cy="2046714"/>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spcAft>
                <a:spcPts val="600"/>
              </a:spcAft>
            </a:pPr>
            <a:r>
              <a:rPr lang="vi-VN" dirty="0"/>
              <a:t>Đây là vị trí các khối hình để bạn lựa chọn, sáng tạo đưa vào sơ đồ phù hợp với mục đích. </a:t>
            </a:r>
            <a:endParaRPr lang="en-US" dirty="0"/>
          </a:p>
          <a:p>
            <a:pPr>
              <a:spcAft>
                <a:spcPts val="600"/>
              </a:spcAft>
            </a:pPr>
            <a:r>
              <a:rPr lang="vi-VN" dirty="0"/>
              <a:t>Công cụ cho phép bạn thực hiện thao tác kéo thả một cách dễ dàng khi lựa chọn hình khối phù hợp.</a:t>
            </a:r>
            <a:endParaRPr lang="en-US" dirty="0"/>
          </a:p>
          <a:p>
            <a:pPr>
              <a:spcAft>
                <a:spcPts val="600"/>
              </a:spcAft>
            </a:pPr>
            <a:r>
              <a:rPr lang="vi-VN" dirty="0"/>
              <a:t>Kho giao diện của Draw.io cung cấp đa dạng và hầu như đầy đủ tất  các hình ảnh sử dụng để vẽ sơ đồ. </a:t>
            </a:r>
            <a:endParaRPr lang="en-US" dirty="0"/>
          </a:p>
          <a:p>
            <a:pPr>
              <a:spcAft>
                <a:spcPts val="600"/>
              </a:spcAft>
            </a:pPr>
            <a:r>
              <a:rPr lang="vi-VN" dirty="0"/>
              <a:t>Nhiệm vụ của bạn chỉ là lựa chọn hình phù hợp với chức năng để đưa vào vẽ sơ đồ quy trình.</a:t>
            </a:r>
            <a:endParaRPr lang="en-US" dirty="0"/>
          </a:p>
        </p:txBody>
      </p:sp>
    </p:spTree>
    <p:extLst>
      <p:ext uri="{BB962C8B-B14F-4D97-AF65-F5344CB8AC3E}">
        <p14:creationId xmlns:p14="http://schemas.microsoft.com/office/powerpoint/2010/main" val="5489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4" name="Picture 3">
            <a:extLst>
              <a:ext uri="{FF2B5EF4-FFF2-40B4-BE49-F238E27FC236}">
                <a16:creationId xmlns:a16="http://schemas.microsoft.com/office/drawing/2014/main" id="{2E7F9D0F-01AA-468A-AF9C-C23DCCFB7060}"/>
              </a:ext>
            </a:extLst>
          </p:cNvPr>
          <p:cNvPicPr>
            <a:picLocks noChangeAspect="1"/>
          </p:cNvPicPr>
          <p:nvPr/>
        </p:nvPicPr>
        <p:blipFill rotWithShape="1">
          <a:blip r:embed="rId3"/>
          <a:srcRect t="9459"/>
          <a:stretch/>
        </p:blipFill>
        <p:spPr>
          <a:xfrm>
            <a:off x="866628" y="1445725"/>
            <a:ext cx="7260609" cy="3697775"/>
          </a:xfrm>
          <a:prstGeom prst="rect">
            <a:avLst/>
          </a:prstGeom>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2" name="TextBox 1">
            <a:extLst>
              <a:ext uri="{FF2B5EF4-FFF2-40B4-BE49-F238E27FC236}">
                <a16:creationId xmlns:a16="http://schemas.microsoft.com/office/drawing/2014/main" id="{9118C1C4-79E5-4839-A9D4-D69F0BFF484E}"/>
              </a:ext>
            </a:extLst>
          </p:cNvPr>
          <p:cNvSpPr txBox="1"/>
          <p:nvPr/>
        </p:nvSpPr>
        <p:spPr>
          <a:xfrm>
            <a:off x="527539" y="984135"/>
            <a:ext cx="8070552" cy="461665"/>
          </a:xfrm>
          <a:prstGeom prst="rect">
            <a:avLst/>
          </a:prstGeom>
          <a:noFill/>
        </p:spPr>
        <p:txBody>
          <a:bodyPr wrap="square" rtlCol="0">
            <a:spAutoFit/>
          </a:bodyPr>
          <a:lstStyle/>
          <a:p>
            <a:r>
              <a:rPr lang="vi-VN" sz="2400" b="1" dirty="0">
                <a:solidFill>
                  <a:srgbClr val="002060"/>
                </a:solidFill>
                <a:effectLst/>
              </a:rPr>
              <a:t>Tìm hiểu giao diện làm việc vẽ sơ đồ của Draw.io </a:t>
            </a:r>
            <a:endParaRPr lang="en-US" sz="2400" b="1" dirty="0">
              <a:solidFill>
                <a:srgbClr val="002060"/>
              </a:solidFill>
              <a:effectLst/>
            </a:endParaRPr>
          </a:p>
        </p:txBody>
      </p:sp>
      <p:sp>
        <p:nvSpPr>
          <p:cNvPr id="8" name="Rectangle 7">
            <a:extLst>
              <a:ext uri="{FF2B5EF4-FFF2-40B4-BE49-F238E27FC236}">
                <a16:creationId xmlns:a16="http://schemas.microsoft.com/office/drawing/2014/main" id="{6DD9BD10-5D79-4B50-866A-C008C4E0A070}"/>
              </a:ext>
            </a:extLst>
          </p:cNvPr>
          <p:cNvSpPr/>
          <p:nvPr/>
        </p:nvSpPr>
        <p:spPr>
          <a:xfrm>
            <a:off x="2385690" y="1907390"/>
            <a:ext cx="4496373" cy="2980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5016B6-9D7B-40BB-B749-52C25B2CEF70}"/>
              </a:ext>
            </a:extLst>
          </p:cNvPr>
          <p:cNvSpPr txBox="1"/>
          <p:nvPr/>
        </p:nvSpPr>
        <p:spPr>
          <a:xfrm>
            <a:off x="6936493" y="1907390"/>
            <a:ext cx="1945678" cy="1815882"/>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spcAft>
                <a:spcPts val="600"/>
              </a:spcAft>
            </a:pPr>
            <a:r>
              <a:rPr lang="vi-VN" dirty="0"/>
              <a:t>Khu vực để bạn sáng tạo nên các biểu đồ cho công việc của mình. Bạn có thể kéo thả hình ảnh tùy thích từ cột (2) vào đây và điều chỉnh kích thước phù hợp.</a:t>
            </a:r>
            <a:endParaRPr lang="en-US" dirty="0"/>
          </a:p>
        </p:txBody>
      </p:sp>
    </p:spTree>
    <p:extLst>
      <p:ext uri="{BB962C8B-B14F-4D97-AF65-F5344CB8AC3E}">
        <p14:creationId xmlns:p14="http://schemas.microsoft.com/office/powerpoint/2010/main" val="52410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4" name="Picture 3">
            <a:extLst>
              <a:ext uri="{FF2B5EF4-FFF2-40B4-BE49-F238E27FC236}">
                <a16:creationId xmlns:a16="http://schemas.microsoft.com/office/drawing/2014/main" id="{2E7F9D0F-01AA-468A-AF9C-C23DCCFB7060}"/>
              </a:ext>
            </a:extLst>
          </p:cNvPr>
          <p:cNvPicPr>
            <a:picLocks noChangeAspect="1"/>
          </p:cNvPicPr>
          <p:nvPr/>
        </p:nvPicPr>
        <p:blipFill rotWithShape="1">
          <a:blip r:embed="rId3"/>
          <a:srcRect t="9459"/>
          <a:stretch/>
        </p:blipFill>
        <p:spPr>
          <a:xfrm>
            <a:off x="866628" y="1445725"/>
            <a:ext cx="7260609" cy="3697775"/>
          </a:xfrm>
          <a:prstGeom prst="rect">
            <a:avLst/>
          </a:prstGeom>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2" name="TextBox 1">
            <a:extLst>
              <a:ext uri="{FF2B5EF4-FFF2-40B4-BE49-F238E27FC236}">
                <a16:creationId xmlns:a16="http://schemas.microsoft.com/office/drawing/2014/main" id="{9118C1C4-79E5-4839-A9D4-D69F0BFF484E}"/>
              </a:ext>
            </a:extLst>
          </p:cNvPr>
          <p:cNvSpPr txBox="1"/>
          <p:nvPr/>
        </p:nvSpPr>
        <p:spPr>
          <a:xfrm>
            <a:off x="527539" y="984135"/>
            <a:ext cx="8070552" cy="461665"/>
          </a:xfrm>
          <a:prstGeom prst="rect">
            <a:avLst/>
          </a:prstGeom>
          <a:noFill/>
        </p:spPr>
        <p:txBody>
          <a:bodyPr wrap="square" rtlCol="0">
            <a:spAutoFit/>
          </a:bodyPr>
          <a:lstStyle/>
          <a:p>
            <a:r>
              <a:rPr lang="vi-VN" sz="2400" b="1" dirty="0">
                <a:solidFill>
                  <a:srgbClr val="002060"/>
                </a:solidFill>
                <a:effectLst/>
              </a:rPr>
              <a:t>Tìm hiểu giao diện làm việc vẽ sơ đồ của Draw.io </a:t>
            </a:r>
            <a:endParaRPr lang="en-US" sz="2400" b="1" dirty="0">
              <a:solidFill>
                <a:srgbClr val="002060"/>
              </a:solidFill>
              <a:effectLst/>
            </a:endParaRPr>
          </a:p>
        </p:txBody>
      </p:sp>
      <p:sp>
        <p:nvSpPr>
          <p:cNvPr id="8" name="Rectangle 7">
            <a:extLst>
              <a:ext uri="{FF2B5EF4-FFF2-40B4-BE49-F238E27FC236}">
                <a16:creationId xmlns:a16="http://schemas.microsoft.com/office/drawing/2014/main" id="{6DD9BD10-5D79-4B50-866A-C008C4E0A070}"/>
              </a:ext>
            </a:extLst>
          </p:cNvPr>
          <p:cNvSpPr/>
          <p:nvPr/>
        </p:nvSpPr>
        <p:spPr>
          <a:xfrm>
            <a:off x="6937065" y="1907390"/>
            <a:ext cx="1190172" cy="2980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5016B6-9D7B-40BB-B749-52C25B2CEF70}"/>
              </a:ext>
            </a:extLst>
          </p:cNvPr>
          <p:cNvSpPr txBox="1"/>
          <p:nvPr/>
        </p:nvSpPr>
        <p:spPr>
          <a:xfrm>
            <a:off x="4903137" y="1881819"/>
            <a:ext cx="1945678" cy="2323713"/>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spcAft>
                <a:spcPts val="600"/>
              </a:spcAft>
            </a:pPr>
            <a:r>
              <a:rPr lang="vi-VN" dirty="0"/>
              <a:t>Nhiệm vụ chính của phần này là chỉnh màu cho các hình khối, đường line, đường mũi lên cho sơ đồ của bạn trở nên sinh động hơn. </a:t>
            </a:r>
            <a:endParaRPr lang="en-US" dirty="0"/>
          </a:p>
          <a:p>
            <a:pPr>
              <a:spcAft>
                <a:spcPts val="600"/>
              </a:spcAft>
            </a:pPr>
            <a:r>
              <a:rPr lang="vi-VN" dirty="0"/>
              <a:t>Ngoài ra còn hỗ trợ một số chức năng nâng cao khác.</a:t>
            </a:r>
            <a:endParaRPr lang="en-US" dirty="0"/>
          </a:p>
        </p:txBody>
      </p:sp>
    </p:spTree>
    <p:extLst>
      <p:ext uri="{BB962C8B-B14F-4D97-AF65-F5344CB8AC3E}">
        <p14:creationId xmlns:p14="http://schemas.microsoft.com/office/powerpoint/2010/main" val="34949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2" name="TextBox 1">
            <a:extLst>
              <a:ext uri="{FF2B5EF4-FFF2-40B4-BE49-F238E27FC236}">
                <a16:creationId xmlns:a16="http://schemas.microsoft.com/office/drawing/2014/main" id="{9118C1C4-79E5-4839-A9D4-D69F0BFF484E}"/>
              </a:ext>
            </a:extLst>
          </p:cNvPr>
          <p:cNvSpPr txBox="1"/>
          <p:nvPr/>
        </p:nvSpPr>
        <p:spPr>
          <a:xfrm>
            <a:off x="2363212" y="984135"/>
            <a:ext cx="3501321" cy="461665"/>
          </a:xfrm>
          <a:prstGeom prst="rect">
            <a:avLst/>
          </a:prstGeom>
          <a:noFill/>
        </p:spPr>
        <p:txBody>
          <a:bodyPr wrap="square" rtlCol="0">
            <a:spAutoFit/>
          </a:bodyPr>
          <a:lstStyle/>
          <a:p>
            <a:r>
              <a:rPr lang="vi-VN" sz="2400" b="1" dirty="0">
                <a:solidFill>
                  <a:srgbClr val="002060"/>
                </a:solidFill>
                <a:effectLst/>
              </a:rPr>
              <a:t>Lưu sơ đồ và xuất file </a:t>
            </a:r>
            <a:endParaRPr lang="en-US" sz="2400" b="1" dirty="0">
              <a:solidFill>
                <a:srgbClr val="002060"/>
              </a:solidFill>
              <a:effectLst/>
            </a:endParaRPr>
          </a:p>
        </p:txBody>
      </p:sp>
      <p:sp>
        <p:nvSpPr>
          <p:cNvPr id="5" name="TextBox 4">
            <a:extLst>
              <a:ext uri="{FF2B5EF4-FFF2-40B4-BE49-F238E27FC236}">
                <a16:creationId xmlns:a16="http://schemas.microsoft.com/office/drawing/2014/main" id="{305016B6-9D7B-40BB-B749-52C25B2CEF70}"/>
              </a:ext>
            </a:extLst>
          </p:cNvPr>
          <p:cNvSpPr txBox="1"/>
          <p:nvPr/>
        </p:nvSpPr>
        <p:spPr>
          <a:xfrm>
            <a:off x="5549404" y="1703064"/>
            <a:ext cx="3129875" cy="253915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spcAft>
                <a:spcPts val="600"/>
              </a:spcAft>
            </a:pPr>
            <a:r>
              <a:rPr lang="vi-VN" dirty="0"/>
              <a:t>Sau khi tiến hành các bước vẽ sơ đồ và hoàn thành được một sơ đồ theo ý muốn (hoặc bạn tạm thời lưu lại để tiếp tục hoàn thành) chúng ta sẽ đi đến bước lưu lại sơ đồ vừa tạo.</a:t>
            </a:r>
            <a:endParaRPr lang="en-US" dirty="0"/>
          </a:p>
          <a:p>
            <a:pPr>
              <a:spcAft>
                <a:spcPts val="600"/>
              </a:spcAft>
            </a:pPr>
            <a:r>
              <a:rPr lang="vi-VN" dirty="0"/>
              <a:t>Nhấn vào mục File &gt;&gt; Save (Hoặc phím tắt Ctrl + S) để tự động save vào bộ nhớ đã cài đặt sẵn hoặc nhấn Ctrt + Shift + S để save chỉnh sửa lại tên biểu đồ và chỉ định lại vị trí lưu biểu đồ mới.</a:t>
            </a:r>
            <a:endParaRPr lang="en-US" dirty="0"/>
          </a:p>
        </p:txBody>
      </p:sp>
      <p:pic>
        <p:nvPicPr>
          <p:cNvPr id="7" name="Picture 6">
            <a:extLst>
              <a:ext uri="{FF2B5EF4-FFF2-40B4-BE49-F238E27FC236}">
                <a16:creationId xmlns:a16="http://schemas.microsoft.com/office/drawing/2014/main" id="{80576349-0F4E-4DEE-8E83-F0F11DE332A6}"/>
              </a:ext>
            </a:extLst>
          </p:cNvPr>
          <p:cNvPicPr>
            <a:picLocks noChangeAspect="1"/>
          </p:cNvPicPr>
          <p:nvPr/>
        </p:nvPicPr>
        <p:blipFill rotWithShape="1">
          <a:blip r:embed="rId3"/>
          <a:srcRect l="33609" t="23659" r="33760" b="21424"/>
          <a:stretch/>
        </p:blipFill>
        <p:spPr>
          <a:xfrm>
            <a:off x="2386107" y="1631361"/>
            <a:ext cx="2983833" cy="2824628"/>
          </a:xfrm>
          <a:prstGeom prst="rect">
            <a:avLst/>
          </a:prstGeom>
        </p:spPr>
      </p:pic>
      <p:pic>
        <p:nvPicPr>
          <p:cNvPr id="10" name="Picture 9">
            <a:extLst>
              <a:ext uri="{FF2B5EF4-FFF2-40B4-BE49-F238E27FC236}">
                <a16:creationId xmlns:a16="http://schemas.microsoft.com/office/drawing/2014/main" id="{F8F273F4-AA80-4D0C-B8D2-7C533415FA4D}"/>
              </a:ext>
            </a:extLst>
          </p:cNvPr>
          <p:cNvPicPr>
            <a:picLocks noChangeAspect="1"/>
          </p:cNvPicPr>
          <p:nvPr/>
        </p:nvPicPr>
        <p:blipFill rotWithShape="1">
          <a:blip r:embed="rId4"/>
          <a:srcRect t="9857" r="76616"/>
          <a:stretch/>
        </p:blipFill>
        <p:spPr>
          <a:xfrm>
            <a:off x="171881" y="920191"/>
            <a:ext cx="1876926" cy="4069983"/>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6DD9BD10-5D79-4B50-866A-C008C4E0A070}"/>
              </a:ext>
            </a:extLst>
          </p:cNvPr>
          <p:cNvSpPr/>
          <p:nvPr/>
        </p:nvSpPr>
        <p:spPr>
          <a:xfrm>
            <a:off x="464721" y="1776709"/>
            <a:ext cx="1673461" cy="4233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7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4" name="Picture 3">
            <a:extLst>
              <a:ext uri="{FF2B5EF4-FFF2-40B4-BE49-F238E27FC236}">
                <a16:creationId xmlns:a16="http://schemas.microsoft.com/office/drawing/2014/main" id="{E7F7AD0C-9951-4895-BAE3-A7B566C77F82}"/>
              </a:ext>
            </a:extLst>
          </p:cNvPr>
          <p:cNvPicPr>
            <a:picLocks noChangeAspect="1"/>
          </p:cNvPicPr>
          <p:nvPr/>
        </p:nvPicPr>
        <p:blipFill rotWithShape="1">
          <a:blip r:embed="rId3"/>
          <a:srcRect t="10827" r="64962"/>
          <a:stretch/>
        </p:blipFill>
        <p:spPr>
          <a:xfrm>
            <a:off x="0" y="850836"/>
            <a:ext cx="2998511" cy="4292664"/>
          </a:xfrm>
          <a:prstGeom prst="rect">
            <a:avLst/>
          </a:prstGeom>
          <a:ln>
            <a:solidFill>
              <a:srgbClr val="002060"/>
            </a:solidFill>
          </a:ln>
          <a:effectLst>
            <a:outerShdw blurRad="50800" dist="38100" dir="2700000" algn="tl" rotWithShape="0">
              <a:prstClr val="black">
                <a:alpha val="40000"/>
              </a:prstClr>
            </a:outerShdw>
          </a:effectLst>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2" name="TextBox 1">
            <a:extLst>
              <a:ext uri="{FF2B5EF4-FFF2-40B4-BE49-F238E27FC236}">
                <a16:creationId xmlns:a16="http://schemas.microsoft.com/office/drawing/2014/main" id="{9118C1C4-79E5-4839-A9D4-D69F0BFF484E}"/>
              </a:ext>
            </a:extLst>
          </p:cNvPr>
          <p:cNvSpPr txBox="1"/>
          <p:nvPr/>
        </p:nvSpPr>
        <p:spPr>
          <a:xfrm>
            <a:off x="3119483" y="984135"/>
            <a:ext cx="3501321" cy="461665"/>
          </a:xfrm>
          <a:prstGeom prst="rect">
            <a:avLst/>
          </a:prstGeom>
          <a:noFill/>
        </p:spPr>
        <p:txBody>
          <a:bodyPr wrap="square" rtlCol="0">
            <a:spAutoFit/>
          </a:bodyPr>
          <a:lstStyle/>
          <a:p>
            <a:r>
              <a:rPr lang="vi-VN" sz="2400" b="1" dirty="0">
                <a:solidFill>
                  <a:srgbClr val="002060"/>
                </a:solidFill>
                <a:effectLst/>
              </a:rPr>
              <a:t>Lưu sơ đồ và xuất file </a:t>
            </a:r>
            <a:endParaRPr lang="en-US" sz="2400" b="1" dirty="0">
              <a:solidFill>
                <a:srgbClr val="002060"/>
              </a:solidFill>
              <a:effectLst/>
            </a:endParaRPr>
          </a:p>
        </p:txBody>
      </p:sp>
      <p:sp>
        <p:nvSpPr>
          <p:cNvPr id="5" name="TextBox 4">
            <a:extLst>
              <a:ext uri="{FF2B5EF4-FFF2-40B4-BE49-F238E27FC236}">
                <a16:creationId xmlns:a16="http://schemas.microsoft.com/office/drawing/2014/main" id="{305016B6-9D7B-40BB-B749-52C25B2CEF70}"/>
              </a:ext>
            </a:extLst>
          </p:cNvPr>
          <p:cNvSpPr txBox="1"/>
          <p:nvPr/>
        </p:nvSpPr>
        <p:spPr>
          <a:xfrm>
            <a:off x="5842244" y="1620208"/>
            <a:ext cx="3129875" cy="1169551"/>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txBody>
          <a:bodyPr wrap="square" rtlCol="0">
            <a:spAutoFit/>
          </a:bodyPr>
          <a:lstStyle/>
          <a:p>
            <a:pPr>
              <a:spcAft>
                <a:spcPts val="600"/>
              </a:spcAft>
            </a:pPr>
            <a:r>
              <a:rPr lang="vi-VN" dirty="0"/>
              <a:t>Bên cạnh việc lưu file, bạn có thể lựa chọn hình thức “Export as”, tức là xuất file dưới nhiều dạng khác nhau như: PNG, JPEG, PDF, SVG, HTML, SML,…</a:t>
            </a:r>
            <a:endParaRPr lang="en-US" dirty="0"/>
          </a:p>
        </p:txBody>
      </p:sp>
      <p:sp>
        <p:nvSpPr>
          <p:cNvPr id="8" name="Rectangle 7">
            <a:extLst>
              <a:ext uri="{FF2B5EF4-FFF2-40B4-BE49-F238E27FC236}">
                <a16:creationId xmlns:a16="http://schemas.microsoft.com/office/drawing/2014/main" id="{6DD9BD10-5D79-4B50-866A-C008C4E0A070}"/>
              </a:ext>
            </a:extLst>
          </p:cNvPr>
          <p:cNvSpPr/>
          <p:nvPr/>
        </p:nvSpPr>
        <p:spPr>
          <a:xfrm>
            <a:off x="419385" y="2901330"/>
            <a:ext cx="1292537" cy="2268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F69449-70D9-42C8-AC96-DA45E72E782A}"/>
              </a:ext>
            </a:extLst>
          </p:cNvPr>
          <p:cNvPicPr>
            <a:picLocks noChangeAspect="1"/>
          </p:cNvPicPr>
          <p:nvPr/>
        </p:nvPicPr>
        <p:blipFill rotWithShape="1">
          <a:blip r:embed="rId4"/>
          <a:srcRect l="36617" t="26929" r="36541" b="27078"/>
          <a:stretch/>
        </p:blipFill>
        <p:spPr>
          <a:xfrm>
            <a:off x="3224463" y="1579099"/>
            <a:ext cx="2454443" cy="2371939"/>
          </a:xfrm>
          <a:prstGeom prst="rect">
            <a:avLst/>
          </a:prstGeom>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209357B7-A538-4D87-9932-7553489B4220}"/>
              </a:ext>
            </a:extLst>
          </p:cNvPr>
          <p:cNvSpPr/>
          <p:nvPr/>
        </p:nvSpPr>
        <p:spPr>
          <a:xfrm>
            <a:off x="1711922" y="2901330"/>
            <a:ext cx="1196283" cy="17875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93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58724" y="3177312"/>
            <a:ext cx="4906762" cy="1182037"/>
          </a:xfrm>
          <a:prstGeom prst="rect">
            <a:avLst/>
          </a:prstGeom>
        </p:spPr>
        <p:txBody>
          <a:bodyPr spcFirstLastPara="1" wrap="square" lIns="91425" tIns="91425" rIns="91425" bIns="91425" anchor="b" anchorCtr="0">
            <a:noAutofit/>
          </a:bodyPr>
          <a:lstStyle/>
          <a:p>
            <a:pPr marL="101600">
              <a:buClr>
                <a:schemeClr val="accent5"/>
              </a:buClr>
            </a:pPr>
            <a:r>
              <a:rPr lang="vi-VN" sz="2400" dirty="0">
                <a:latin typeface="+mn-lt"/>
              </a:rPr>
              <a:t>HD vẽ sơ đồ ER | Sơ đồ mối quan hệ thực thể </a:t>
            </a:r>
            <a:endParaRPr lang="en-US" sz="2400" dirty="0">
              <a:latin typeface="+mn-lt"/>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2046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3046988"/>
          </a:xfrm>
          <a:prstGeom prst="rect">
            <a:avLst/>
          </a:prstGeom>
          <a:noFill/>
        </p:spPr>
        <p:txBody>
          <a:bodyPr wrap="square">
            <a:spAutoFit/>
          </a:bodyPr>
          <a:lstStyle/>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Entity Relationship Diagram là 1 sơ đồ hiển thị mối quan hệ của các tập thực thể lưu trữ trong cơ sở dữ liệu. Nói cách khác thì Entity Relationship Diagram (viết tắt là ERD hoặc sơ đồ ER) giúp giải thích cấu trúc logic của cơ sở dữ liệu. </a:t>
            </a:r>
            <a:endPar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Sơ đồ sẽ ER được tạo ra dựa trên 3 khái niệm cơ bản là: </a:t>
            </a:r>
            <a:r>
              <a:rPr lang="vi-VN" sz="2400" b="1" dirty="0">
                <a:solidFill>
                  <a:srgbClr val="FF0000"/>
                </a:solidFill>
                <a:latin typeface="Arial" panose="020B0604020202020204" pitchFamily="34" charset="0"/>
                <a:ea typeface="Calibri" panose="020F0502020204030204" pitchFamily="34" charset="0"/>
                <a:cs typeface="Arial" panose="020B0604020202020204" pitchFamily="34" charset="0"/>
              </a:rPr>
              <a:t>Thực thể, thuộc tính</a:t>
            </a: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 và </a:t>
            </a:r>
            <a:r>
              <a:rPr lang="vi-VN" sz="2400" b="1" dirty="0">
                <a:solidFill>
                  <a:srgbClr val="FF0000"/>
                </a:solidFill>
                <a:latin typeface="Arial" panose="020B0604020202020204" pitchFamily="34" charset="0"/>
                <a:ea typeface="Calibri" panose="020F0502020204030204" pitchFamily="34" charset="0"/>
                <a:cs typeface="Arial" panose="020B0604020202020204" pitchFamily="34" charset="0"/>
              </a:rPr>
              <a:t>các mối quan hệ</a:t>
            </a: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908510"/>
            <a:ext cx="7837866" cy="830997"/>
          </a:xfrm>
          <a:prstGeom prst="rect">
            <a:avLst/>
          </a:prstGeom>
          <a:noFill/>
        </p:spPr>
        <p:txBody>
          <a:bodyPr wrap="square" rtlCol="0">
            <a:spAutoFit/>
          </a:bodyPr>
          <a:lstStyle/>
          <a:p>
            <a:r>
              <a:rPr lang="en-US" sz="2400" b="1" dirty="0">
                <a:solidFill>
                  <a:srgbClr val="002060"/>
                </a:solidFill>
                <a:effectLst/>
              </a:rPr>
              <a:t>S</a:t>
            </a:r>
            <a:r>
              <a:rPr lang="vi-VN" sz="2400" b="1" dirty="0">
                <a:solidFill>
                  <a:srgbClr val="002060"/>
                </a:solidFill>
                <a:effectLst/>
              </a:rPr>
              <a:t>ơ đồ </a:t>
            </a:r>
            <a:r>
              <a:rPr lang="en-US" sz="2400" b="1" dirty="0" err="1">
                <a:solidFill>
                  <a:srgbClr val="002060"/>
                </a:solidFill>
                <a:effectLst/>
              </a:rPr>
              <a:t>mối</a:t>
            </a:r>
            <a:r>
              <a:rPr lang="en-US" sz="2400" b="1" dirty="0">
                <a:solidFill>
                  <a:srgbClr val="002060"/>
                </a:solidFill>
                <a:effectLst/>
              </a:rPr>
              <a:t> </a:t>
            </a:r>
            <a:r>
              <a:rPr lang="en-US" sz="2400" b="1" dirty="0" err="1">
                <a:solidFill>
                  <a:srgbClr val="002060"/>
                </a:solidFill>
                <a:effectLst/>
              </a:rPr>
              <a:t>quan</a:t>
            </a:r>
            <a:r>
              <a:rPr lang="en-US" sz="2400" b="1" dirty="0">
                <a:solidFill>
                  <a:srgbClr val="002060"/>
                </a:solidFill>
                <a:effectLst/>
              </a:rPr>
              <a:t> </a:t>
            </a:r>
            <a:r>
              <a:rPr lang="en-US" sz="2400" b="1" dirty="0" err="1">
                <a:solidFill>
                  <a:srgbClr val="002060"/>
                </a:solidFill>
                <a:effectLst/>
              </a:rPr>
              <a:t>hệ</a:t>
            </a:r>
            <a:r>
              <a:rPr lang="en-US" sz="2400" b="1" dirty="0">
                <a:solidFill>
                  <a:srgbClr val="002060"/>
                </a:solidFill>
                <a:effectLst/>
              </a:rPr>
              <a:t> </a:t>
            </a:r>
            <a:r>
              <a:rPr lang="en-US" sz="2400" b="1" dirty="0" err="1">
                <a:solidFill>
                  <a:srgbClr val="002060"/>
                </a:solidFill>
                <a:effectLst/>
              </a:rPr>
              <a:t>thực</a:t>
            </a:r>
            <a:r>
              <a:rPr lang="en-US" sz="2400" b="1" dirty="0">
                <a:solidFill>
                  <a:srgbClr val="002060"/>
                </a:solidFill>
                <a:effectLst/>
              </a:rPr>
              <a:t> </a:t>
            </a:r>
            <a:r>
              <a:rPr lang="en-US" sz="2400" b="1" dirty="0" err="1">
                <a:solidFill>
                  <a:srgbClr val="002060"/>
                </a:solidFill>
                <a:effectLst/>
              </a:rPr>
              <a:t>thể</a:t>
            </a:r>
            <a:r>
              <a:rPr lang="en-US" sz="2400" b="1" dirty="0">
                <a:solidFill>
                  <a:srgbClr val="002060"/>
                </a:solidFill>
                <a:effectLst/>
              </a:rPr>
              <a:t> </a:t>
            </a:r>
          </a:p>
          <a:p>
            <a:r>
              <a:rPr lang="en-US" sz="2400" b="1" dirty="0">
                <a:solidFill>
                  <a:srgbClr val="002060"/>
                </a:solidFill>
                <a:effectLst/>
              </a:rPr>
              <a:t>(Entity Relationship Diagram)</a:t>
            </a:r>
            <a:r>
              <a:rPr lang="vi-VN" sz="2400" b="1" dirty="0">
                <a:solidFill>
                  <a:srgbClr val="002060"/>
                </a:solidFill>
                <a:effectLst/>
              </a:rPr>
              <a:t> </a:t>
            </a:r>
            <a:r>
              <a:rPr lang="en-US" sz="2400" b="1" dirty="0" err="1">
                <a:solidFill>
                  <a:srgbClr val="002060"/>
                </a:solidFill>
                <a:effectLst/>
              </a:rPr>
              <a:t>là</a:t>
            </a:r>
            <a:r>
              <a:rPr lang="en-US" sz="2400" b="1" dirty="0">
                <a:solidFill>
                  <a:srgbClr val="002060"/>
                </a:solidFill>
                <a:effectLst/>
              </a:rPr>
              <a:t> </a:t>
            </a:r>
            <a:r>
              <a:rPr lang="en-US" sz="2400" b="1" dirty="0" err="1">
                <a:solidFill>
                  <a:srgbClr val="002060"/>
                </a:solidFill>
                <a:effectLst/>
              </a:rPr>
              <a:t>gì</a:t>
            </a:r>
            <a:r>
              <a:rPr lang="en-US" sz="2400" b="1" dirty="0">
                <a:solidFill>
                  <a:srgbClr val="002060"/>
                </a:solidFill>
                <a:effectLst/>
              </a:rPr>
              <a:t>?</a:t>
            </a:r>
          </a:p>
        </p:txBody>
      </p:sp>
    </p:spTree>
    <p:extLst>
      <p:ext uri="{BB962C8B-B14F-4D97-AF65-F5344CB8AC3E}">
        <p14:creationId xmlns:p14="http://schemas.microsoft.com/office/powerpoint/2010/main" val="83479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pic>
        <p:nvPicPr>
          <p:cNvPr id="4" name="Picture 3">
            <a:extLst>
              <a:ext uri="{FF2B5EF4-FFF2-40B4-BE49-F238E27FC236}">
                <a16:creationId xmlns:a16="http://schemas.microsoft.com/office/drawing/2014/main" id="{34676831-3F31-4612-B497-B221E0A09508}"/>
              </a:ext>
            </a:extLst>
          </p:cNvPr>
          <p:cNvPicPr>
            <a:picLocks noChangeAspect="1"/>
          </p:cNvPicPr>
          <p:nvPr/>
        </p:nvPicPr>
        <p:blipFill>
          <a:blip r:embed="rId3"/>
          <a:stretch>
            <a:fillRect/>
          </a:stretch>
        </p:blipFill>
        <p:spPr>
          <a:xfrm>
            <a:off x="1000125" y="1003350"/>
            <a:ext cx="7143750" cy="37909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32152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sp>
        <p:nvSpPr>
          <p:cNvPr id="8" name="TextBox 7">
            <a:extLst>
              <a:ext uri="{FF2B5EF4-FFF2-40B4-BE49-F238E27FC236}">
                <a16:creationId xmlns:a16="http://schemas.microsoft.com/office/drawing/2014/main" id="{E7F28023-1DE8-4066-8644-D1FE09AFD9A0}"/>
              </a:ext>
            </a:extLst>
          </p:cNvPr>
          <p:cNvSpPr txBox="1"/>
          <p:nvPr/>
        </p:nvSpPr>
        <p:spPr>
          <a:xfrm>
            <a:off x="460485" y="1027949"/>
            <a:ext cx="8387862" cy="3862596"/>
          </a:xfrm>
          <a:prstGeom prst="rect">
            <a:avLst/>
          </a:prstGeom>
          <a:noFill/>
        </p:spPr>
        <p:txBody>
          <a:bodyPr wrap="square">
            <a:spAutoFit/>
          </a:bodyPr>
          <a:lstStyle/>
          <a:p>
            <a:pPr algn="just">
              <a:spcAft>
                <a:spcPts val="600"/>
              </a:spcAft>
            </a:pP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Entity Relationship Diagram cung cấp 1 cái nhìn nhanh và trực quan về cách các thực thể liên quan với nhau. Bạn có thể coi ERD là 1 bản thiết kế làm nền tảng cho cấu trúc doanh nghiệp, cung cấp 1 bản trình bày trực quan về các mối quan hệ giữa các bộ dữ liệu (thực thể) các nhau. </a:t>
            </a:r>
            <a:endPar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algn="just">
              <a:spcAft>
                <a:spcPts val="600"/>
              </a:spcAft>
            </a:pP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Trong biểu đồ, các thực thể được thể hiện bằng các hộp, có các đường liên kết chúng với những thuộc tính khác (mô tả đặc điểm của thực thể). C</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ù</a:t>
            </a: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ng liên kết với nhau theo mối quan hệ giữa các thực thể.</a:t>
            </a:r>
          </a:p>
        </p:txBody>
      </p:sp>
    </p:spTree>
    <p:extLst>
      <p:ext uri="{BB962C8B-B14F-4D97-AF65-F5344CB8AC3E}">
        <p14:creationId xmlns:p14="http://schemas.microsoft.com/office/powerpoint/2010/main" val="5441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a:t>
            </a:r>
            <a:r>
              <a:rPr lang="en" dirty="0"/>
              <a:t>ỘI DUNG:</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 Placeholder 6">
            <a:extLst>
              <a:ext uri="{FF2B5EF4-FFF2-40B4-BE49-F238E27FC236}">
                <a16:creationId xmlns:a16="http://schemas.microsoft.com/office/drawing/2014/main" id="{A4D469F1-905D-4AEE-95B0-D499C473E99E}"/>
              </a:ext>
            </a:extLst>
          </p:cNvPr>
          <p:cNvSpPr>
            <a:spLocks noGrp="1"/>
          </p:cNvSpPr>
          <p:nvPr>
            <p:ph type="body" idx="2"/>
          </p:nvPr>
        </p:nvSpPr>
        <p:spPr>
          <a:xfrm>
            <a:off x="387310" y="1506155"/>
            <a:ext cx="8718089" cy="3288145"/>
          </a:xfrm>
        </p:spPr>
        <p:txBody>
          <a:bodyPr/>
          <a:lstStyle/>
          <a:p>
            <a:pPr marL="558800" indent="-457200">
              <a:buClr>
                <a:schemeClr val="tx1">
                  <a:lumMod val="60000"/>
                  <a:lumOff val="40000"/>
                </a:schemeClr>
              </a:buClr>
              <a:buSzPct val="100000"/>
              <a:buFont typeface="+mj-lt"/>
              <a:buAutoNum type="arabicPeriod"/>
            </a:pPr>
            <a:r>
              <a:rPr lang="vi-VN" sz="2800" b="1" dirty="0">
                <a:solidFill>
                  <a:srgbClr val="C00000"/>
                </a:solidFill>
                <a:latin typeface="+mn-lt"/>
              </a:rPr>
              <a:t>Tìm hiểu thông tin cơ bản về </a:t>
            </a:r>
            <a:r>
              <a:rPr lang="en-US" sz="2800" b="1" dirty="0">
                <a:solidFill>
                  <a:srgbClr val="C00000"/>
                </a:solidFill>
                <a:latin typeface="+mn-lt"/>
              </a:rPr>
              <a:t>draw.io</a:t>
            </a:r>
          </a:p>
          <a:p>
            <a:pPr marL="558800" indent="-457200">
              <a:buClr>
                <a:schemeClr val="tx1">
                  <a:lumMod val="60000"/>
                  <a:lumOff val="40000"/>
                </a:schemeClr>
              </a:buClr>
              <a:buSzPct val="100000"/>
              <a:buFont typeface="+mj-lt"/>
              <a:buAutoNum type="arabicPeriod"/>
            </a:pPr>
            <a:r>
              <a:rPr lang="en-US" sz="2800" b="1" dirty="0">
                <a:solidFill>
                  <a:srgbClr val="C00000"/>
                </a:solidFill>
                <a:latin typeface="+mn-lt"/>
              </a:rPr>
              <a:t>HD </a:t>
            </a:r>
            <a:r>
              <a:rPr lang="vi-VN" sz="2800" b="1" dirty="0">
                <a:solidFill>
                  <a:srgbClr val="C00000"/>
                </a:solidFill>
                <a:latin typeface="+mn-lt"/>
              </a:rPr>
              <a:t>vẽ sơ đồ ER | Sơ đồ mối quan hệ thực thể </a:t>
            </a:r>
            <a:endParaRPr lang="en-US" sz="2800" b="1" dirty="0">
              <a:solidFill>
                <a:srgbClr val="C00000"/>
              </a:solidFill>
              <a:latin typeface="+mn-lt"/>
            </a:endParaRP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HD </a:t>
            </a:r>
            <a:r>
              <a:rPr lang="en-US" sz="2800" b="1" dirty="0" err="1">
                <a:solidFill>
                  <a:srgbClr val="C00000"/>
                </a:solidFill>
                <a:latin typeface="+mj-lt"/>
              </a:rPr>
              <a:t>vẽ</a:t>
            </a:r>
            <a:r>
              <a:rPr lang="en-US" sz="2800" b="1" dirty="0">
                <a:solidFill>
                  <a:srgbClr val="C00000"/>
                </a:solidFill>
                <a:latin typeface="+mj-lt"/>
              </a:rPr>
              <a:t> </a:t>
            </a:r>
            <a:r>
              <a:rPr lang="en-US" sz="2800" b="1" dirty="0" err="1">
                <a:solidFill>
                  <a:srgbClr val="C00000"/>
                </a:solidFill>
                <a:latin typeface="+mj-lt"/>
              </a:rPr>
              <a:t>sơ</a:t>
            </a:r>
            <a:r>
              <a:rPr lang="en-US" sz="2800" b="1" dirty="0">
                <a:solidFill>
                  <a:srgbClr val="C00000"/>
                </a:solidFill>
                <a:latin typeface="+mj-lt"/>
              </a:rPr>
              <a:t> </a:t>
            </a:r>
            <a:r>
              <a:rPr lang="en-US" sz="2800" b="1" dirty="0" err="1">
                <a:solidFill>
                  <a:srgbClr val="C00000"/>
                </a:solidFill>
                <a:latin typeface="+mj-lt"/>
              </a:rPr>
              <a:t>đồ</a:t>
            </a:r>
            <a:r>
              <a:rPr lang="en-US" sz="2800" b="1" dirty="0">
                <a:solidFill>
                  <a:srgbClr val="C00000"/>
                </a:solidFill>
                <a:latin typeface="+mj-lt"/>
              </a:rPr>
              <a:t> Use Case. </a:t>
            </a: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HD </a:t>
            </a:r>
            <a:r>
              <a:rPr lang="vi-VN" sz="2800" b="1" dirty="0">
                <a:solidFill>
                  <a:srgbClr val="C00000"/>
                </a:solidFill>
                <a:latin typeface="+mn-lt"/>
              </a:rPr>
              <a:t>vẽ sơ đồ trình tự</a:t>
            </a:r>
            <a:r>
              <a:rPr lang="en-US" sz="2800" b="1" dirty="0">
                <a:solidFill>
                  <a:srgbClr val="C00000"/>
                </a:solidFill>
                <a:latin typeface="+mn-lt"/>
              </a:rPr>
              <a:t> (</a:t>
            </a:r>
            <a:r>
              <a:rPr lang="vi-VN" sz="2800" b="1" dirty="0">
                <a:solidFill>
                  <a:srgbClr val="C00000"/>
                </a:solidFill>
                <a:latin typeface="+mn-lt"/>
              </a:rPr>
              <a:t>Sequence </a:t>
            </a:r>
            <a:r>
              <a:rPr lang="en-US" sz="2800" b="1" dirty="0">
                <a:solidFill>
                  <a:srgbClr val="C00000"/>
                </a:solidFill>
                <a:latin typeface="+mn-lt"/>
              </a:rPr>
              <a:t>D</a:t>
            </a:r>
            <a:r>
              <a:rPr lang="vi-VN" sz="2800" b="1" dirty="0">
                <a:solidFill>
                  <a:srgbClr val="C00000"/>
                </a:solidFill>
                <a:latin typeface="+mn-lt"/>
              </a:rPr>
              <a:t>iagram</a:t>
            </a:r>
            <a:r>
              <a:rPr lang="en-US" sz="2800" b="1" dirty="0">
                <a:solidFill>
                  <a:srgbClr val="C00000"/>
                </a:solidFill>
                <a:latin typeface="+mn-lt"/>
              </a:rPr>
              <a:t>).</a:t>
            </a:r>
          </a:p>
          <a:p>
            <a:pPr marL="558800" indent="-457200">
              <a:buClr>
                <a:schemeClr val="tx1">
                  <a:lumMod val="60000"/>
                  <a:lumOff val="40000"/>
                </a:schemeClr>
              </a:buClr>
              <a:buSzPct val="100000"/>
              <a:buFont typeface="+mj-lt"/>
              <a:buAutoNum type="arabicPeriod"/>
            </a:pPr>
            <a:r>
              <a:rPr lang="en-US" sz="2800" b="1" dirty="0">
                <a:solidFill>
                  <a:srgbClr val="C00000"/>
                </a:solidFill>
                <a:latin typeface="+mn-lt"/>
              </a:rPr>
              <a:t>HD </a:t>
            </a:r>
            <a:r>
              <a:rPr lang="vi-VN" sz="2800" b="1" dirty="0">
                <a:solidFill>
                  <a:srgbClr val="C00000"/>
                </a:solidFill>
                <a:latin typeface="+mn-lt"/>
              </a:rPr>
              <a:t>vẽ Sơ đồ </a:t>
            </a:r>
            <a:r>
              <a:rPr lang="en-US" sz="2800" b="1" dirty="0">
                <a:solidFill>
                  <a:srgbClr val="C00000"/>
                </a:solidFill>
                <a:latin typeface="+mn-lt"/>
              </a:rPr>
              <a:t>L</a:t>
            </a:r>
            <a:r>
              <a:rPr lang="vi-VN" sz="2800" b="1" dirty="0">
                <a:solidFill>
                  <a:srgbClr val="C00000"/>
                </a:solidFill>
                <a:latin typeface="+mn-lt"/>
              </a:rPr>
              <a:t>ớp</a:t>
            </a:r>
            <a:r>
              <a:rPr lang="en-US" sz="2800" b="1" dirty="0">
                <a:solidFill>
                  <a:srgbClr val="C00000"/>
                </a:solidFill>
                <a:latin typeface="+mn-lt"/>
              </a:rPr>
              <a:t> (Class Diagram) </a:t>
            </a:r>
            <a:r>
              <a:rPr lang="vi-VN" sz="2800" b="1" dirty="0">
                <a:solidFill>
                  <a:srgbClr val="C00000"/>
                </a:solidFill>
                <a:latin typeface="+mn-lt"/>
              </a:rPr>
              <a:t> </a:t>
            </a:r>
            <a:endParaRPr lang="en-US" sz="2800" b="1" dirty="0">
              <a:solidFill>
                <a:srgbClr val="C00000"/>
              </a:solidFill>
              <a:latin typeface="+mn-lt"/>
            </a:endParaRPr>
          </a:p>
          <a:p>
            <a:pPr marL="558800" indent="-457200">
              <a:buClr>
                <a:schemeClr val="tx1">
                  <a:lumMod val="60000"/>
                  <a:lumOff val="40000"/>
                </a:schemeClr>
              </a:buClr>
              <a:buSzPct val="100000"/>
              <a:buFont typeface="+mj-lt"/>
              <a:buAutoNum type="arabicPeriod"/>
            </a:pPr>
            <a:r>
              <a:rPr lang="en-US" sz="2800" b="1" dirty="0">
                <a:solidFill>
                  <a:srgbClr val="C00000"/>
                </a:solidFill>
                <a:latin typeface="+mj-lt"/>
              </a:rPr>
              <a:t>THỰC HÀNH</a:t>
            </a:r>
          </a:p>
          <a:p>
            <a:pPr marL="558800" indent="-457200">
              <a:buClr>
                <a:schemeClr val="tx1">
                  <a:lumMod val="60000"/>
                  <a:lumOff val="40000"/>
                </a:schemeClr>
              </a:buClr>
              <a:buSzPct val="100000"/>
              <a:buFont typeface="+mj-lt"/>
              <a:buAutoNum type="arabicPeriod"/>
            </a:pPr>
            <a:endParaRPr lang="en-US" sz="2800" b="1" dirty="0">
              <a:solidFill>
                <a:srgbClr val="C00000"/>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sp>
        <p:nvSpPr>
          <p:cNvPr id="8" name="TextBox 7">
            <a:extLst>
              <a:ext uri="{FF2B5EF4-FFF2-40B4-BE49-F238E27FC236}">
                <a16:creationId xmlns:a16="http://schemas.microsoft.com/office/drawing/2014/main" id="{E7F28023-1DE8-4066-8644-D1FE09AFD9A0}"/>
              </a:ext>
            </a:extLst>
          </p:cNvPr>
          <p:cNvSpPr txBox="1"/>
          <p:nvPr/>
        </p:nvSpPr>
        <p:spPr>
          <a:xfrm>
            <a:off x="460485" y="1289205"/>
            <a:ext cx="8387862" cy="3046988"/>
          </a:xfrm>
          <a:prstGeom prst="rect">
            <a:avLst/>
          </a:prstGeom>
          <a:noFill/>
        </p:spPr>
        <p:txBody>
          <a:bodyPr wrap="square">
            <a:spAutoFit/>
          </a:bodyPr>
          <a:lstStyle/>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So với mô hình mạng, mô hình quan hệ thực thể (ERD) có nhiều ưu điểm hơn, nó thể hiện rõ hơn các thành phần trong thế giới thực. Cụ thể, nếu mô hình mạng chỉ biểu diễn các đối tượng chính nhưng không mô tả được đặc điểm của đối tượng đó thì mô hình quan hệ thực thể lại khắc phục được điểm yếu này. Đó là lý do các nhà phân tích thiết kế cơ sở dữ liệu luôn lựa chọn mô hình ERD.</a:t>
            </a:r>
          </a:p>
        </p:txBody>
      </p:sp>
    </p:spTree>
    <p:extLst>
      <p:ext uri="{BB962C8B-B14F-4D97-AF65-F5344CB8AC3E}">
        <p14:creationId xmlns:p14="http://schemas.microsoft.com/office/powerpoint/2010/main" val="644253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sp>
        <p:nvSpPr>
          <p:cNvPr id="8" name="TextBox 7">
            <a:extLst>
              <a:ext uri="{FF2B5EF4-FFF2-40B4-BE49-F238E27FC236}">
                <a16:creationId xmlns:a16="http://schemas.microsoft.com/office/drawing/2014/main" id="{E7F28023-1DE8-4066-8644-D1FE09AFD9A0}"/>
              </a:ext>
            </a:extLst>
          </p:cNvPr>
          <p:cNvSpPr txBox="1"/>
          <p:nvPr/>
        </p:nvSpPr>
        <p:spPr>
          <a:xfrm>
            <a:off x="460484" y="1289205"/>
            <a:ext cx="8644915" cy="3016210"/>
          </a:xfrm>
          <a:prstGeom prst="rect">
            <a:avLst/>
          </a:prstGeom>
          <a:noFill/>
        </p:spPr>
        <p:txBody>
          <a:bodyPr wrap="square">
            <a:spAutoFit/>
          </a:bodyPr>
          <a:lstStyle/>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Giúp bạn có thể xác định được các thuật ngữ liên quan tới mô hình mối quan hệ thực thể;</a:t>
            </a:r>
            <a:endParaRPr lang="en-US" sz="1600"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Cung cấp bản xem trước về cách các bảng kết nối, các trường có trên bảng;</a:t>
            </a:r>
            <a:endParaRPr lang="en-US" sz="1600"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Giúp mô tả các thực thể - thuộc tính - mối quan hệ;</a:t>
            </a:r>
            <a:endParaRPr lang="en-US" sz="1600"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Sơ đồ ER có thể chuyển thành bảng quan hệ, cho phép bạn xây dựng cơ sở dữ liệu một cách nhanh chóng; </a:t>
            </a:r>
            <a:endParaRPr lang="en-US" sz="1600"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Sơ đồ ER được các nhà thiết kế cơ sở dữ liệu sử dụng như 1 bản thiết kế để triển khai dữ liệu trong những ứng dụng phần mềm cụ thể;</a:t>
            </a:r>
            <a:endParaRPr lang="en-US" sz="1600"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Nhờ sơ đồ ER, người thiết kế cơ sở dữ liệu hiểu rõ về thông tin chứa trong cơ sở dữ liệu;</a:t>
            </a:r>
            <a:endParaRPr lang="en-US" sz="1600"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Entity Relationship Diagram cho phép bạn có thể giao tiếp với cấu trúc logic của cơ sở dữ liệu với người dùng.</a:t>
            </a:r>
          </a:p>
        </p:txBody>
      </p:sp>
      <p:sp>
        <p:nvSpPr>
          <p:cNvPr id="5" name="TextBox 4">
            <a:extLst>
              <a:ext uri="{FF2B5EF4-FFF2-40B4-BE49-F238E27FC236}">
                <a16:creationId xmlns:a16="http://schemas.microsoft.com/office/drawing/2014/main" id="{D00E5900-ED18-4C5B-8EDF-BE424E034029}"/>
              </a:ext>
            </a:extLst>
          </p:cNvPr>
          <p:cNvSpPr txBox="1"/>
          <p:nvPr/>
        </p:nvSpPr>
        <p:spPr>
          <a:xfrm>
            <a:off x="983000" y="908510"/>
            <a:ext cx="7837866" cy="369332"/>
          </a:xfrm>
          <a:prstGeom prst="rect">
            <a:avLst/>
          </a:prstGeom>
          <a:noFill/>
        </p:spPr>
        <p:txBody>
          <a:bodyPr wrap="square" rtlCol="0">
            <a:spAutoFit/>
          </a:bodyPr>
          <a:lstStyle/>
          <a:p>
            <a:r>
              <a:rPr lang="vi-VN" sz="1800" b="0" i="1" u="none" strike="noStrike" dirty="0">
                <a:solidFill>
                  <a:srgbClr val="000000"/>
                </a:solidFill>
                <a:effectLst/>
                <a:latin typeface="Arial" panose="020B0604020202020204" pitchFamily="34" charset="0"/>
              </a:rPr>
              <a:t>Entity Relationship Diagram mang đến nhiều lợi ích cho người dùng</a:t>
            </a:r>
            <a:endParaRPr lang="en-US" sz="2400" b="1" dirty="0">
              <a:solidFill>
                <a:srgbClr val="002060"/>
              </a:solidFill>
              <a:effectLst/>
            </a:endParaRPr>
          </a:p>
        </p:txBody>
      </p:sp>
    </p:spTree>
    <p:extLst>
      <p:ext uri="{BB962C8B-B14F-4D97-AF65-F5344CB8AC3E}">
        <p14:creationId xmlns:p14="http://schemas.microsoft.com/office/powerpoint/2010/main" val="1436417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sp>
        <p:nvSpPr>
          <p:cNvPr id="8" name="TextBox 7">
            <a:extLst>
              <a:ext uri="{FF2B5EF4-FFF2-40B4-BE49-F238E27FC236}">
                <a16:creationId xmlns:a16="http://schemas.microsoft.com/office/drawing/2014/main" id="{E7F28023-1DE8-4066-8644-D1FE09AFD9A0}"/>
              </a:ext>
            </a:extLst>
          </p:cNvPr>
          <p:cNvSpPr txBox="1"/>
          <p:nvPr/>
        </p:nvSpPr>
        <p:spPr>
          <a:xfrm>
            <a:off x="1106752" y="1461085"/>
            <a:ext cx="6387203" cy="1954381"/>
          </a:xfrm>
          <a:prstGeom prst="rect">
            <a:avLst/>
          </a:prstGeom>
          <a:noFill/>
        </p:spPr>
        <p:txBody>
          <a:bodyPr wrap="square">
            <a:spAutoFit/>
          </a:bodyPr>
          <a:lstStyle/>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 Hình chữ nhật: Thể hiện các loại thực thể;</a:t>
            </a: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 Hình bầu dục: Thể hiện các thuộc tính;</a:t>
            </a: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 Hình thoi: Thể hiện các loại mối quan hệ;</a:t>
            </a: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 Đường kẻ: Liên kết các thuộc tính với thực thể - quan hệ khác;</a:t>
            </a: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 Khóa chính: Các thuộc tính được gạch chân;</a:t>
            </a: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 Hình bầu dục kép: Đại diện các thuộc tính đa giá trị.</a:t>
            </a:r>
          </a:p>
        </p:txBody>
      </p:sp>
      <p:sp>
        <p:nvSpPr>
          <p:cNvPr id="5" name="TextBox 4">
            <a:extLst>
              <a:ext uri="{FF2B5EF4-FFF2-40B4-BE49-F238E27FC236}">
                <a16:creationId xmlns:a16="http://schemas.microsoft.com/office/drawing/2014/main" id="{D00E5900-ED18-4C5B-8EDF-BE424E034029}"/>
              </a:ext>
            </a:extLst>
          </p:cNvPr>
          <p:cNvSpPr txBox="1"/>
          <p:nvPr/>
        </p:nvSpPr>
        <p:spPr>
          <a:xfrm>
            <a:off x="983000" y="908510"/>
            <a:ext cx="7837866" cy="369332"/>
          </a:xfrm>
          <a:prstGeom prst="rect">
            <a:avLst/>
          </a:prstGeom>
          <a:noFill/>
        </p:spPr>
        <p:txBody>
          <a:bodyPr wrap="square" rtlCol="0">
            <a:spAutoFit/>
          </a:bodyPr>
          <a:lstStyle/>
          <a:p>
            <a:r>
              <a:rPr lang="vi-VN" sz="1800" b="0" i="1" u="none" strike="noStrike" dirty="0">
                <a:solidFill>
                  <a:srgbClr val="000000"/>
                </a:solidFill>
                <a:effectLst/>
                <a:latin typeface="Arial" panose="020B0604020202020204" pitchFamily="34" charset="0"/>
              </a:rPr>
              <a:t>Biểu tượng và ký hiệu trong Entity Relationship Diagram</a:t>
            </a:r>
            <a:endParaRPr lang="en-US" sz="2400" b="1" dirty="0">
              <a:solidFill>
                <a:srgbClr val="002060"/>
              </a:solidFill>
              <a:effectLst/>
            </a:endParaRPr>
          </a:p>
        </p:txBody>
      </p:sp>
    </p:spTree>
    <p:extLst>
      <p:ext uri="{BB962C8B-B14F-4D97-AF65-F5344CB8AC3E}">
        <p14:creationId xmlns:p14="http://schemas.microsoft.com/office/powerpoint/2010/main" val="218413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sp>
        <p:nvSpPr>
          <p:cNvPr id="8" name="TextBox 7">
            <a:extLst>
              <a:ext uri="{FF2B5EF4-FFF2-40B4-BE49-F238E27FC236}">
                <a16:creationId xmlns:a16="http://schemas.microsoft.com/office/drawing/2014/main" id="{E7F28023-1DE8-4066-8644-D1FE09AFD9A0}"/>
              </a:ext>
            </a:extLst>
          </p:cNvPr>
          <p:cNvSpPr txBox="1"/>
          <p:nvPr/>
        </p:nvSpPr>
        <p:spPr>
          <a:xfrm>
            <a:off x="1106752" y="1461085"/>
            <a:ext cx="7549110" cy="3031599"/>
          </a:xfrm>
          <a:prstGeom prst="rect">
            <a:avLst/>
          </a:prstGeom>
          <a:noFill/>
        </p:spPr>
        <p:txBody>
          <a:bodyPr wrap="square">
            <a:spAutoFit/>
          </a:bodyPr>
          <a:lstStyle/>
          <a:p>
            <a:pPr algn="just">
              <a:spcAft>
                <a:spcPts val="600"/>
              </a:spcAft>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Thực thể - Entity</a:t>
            </a: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Thực thể là 1 thứ có thể xác định được (như một người, khái niệm, đối tượng hoặc sự kiện,...) có thể được lưu trữ các dữ liệu về chính nó. Các thực thể hãy được coi là các danh từ như: Sinh viên, khách hàng, sản phẩm, ô tô,... Thực thể có ký hiệu là hình chữ nhật.</a:t>
            </a:r>
            <a:endParaRPr lang="en-US" sz="1600"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algn="just">
              <a:spcAft>
                <a:spcPts val="600"/>
              </a:spcAft>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Thuộc tính – Attribute</a:t>
            </a:r>
            <a:endParaRPr lang="en-US" sz="1600"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Thực thế sẽ có các thuộc tính liên quan tới nó. Ví dụ con người thì sẽ có họ tên, giới tính, ngày sinh, số CMND, địa chỉ,... Sinh viên thì có mã số sinh viên, trường, lớp,... Thuộc tính trong mô hình ER được ký hiệu là hình bầu dục hoặc hình tròn, tên thuộc tính bên trong. Thuộc tính thuộc thực thể nào thì được nối đến thực thể đó.</a:t>
            </a:r>
          </a:p>
        </p:txBody>
      </p:sp>
      <p:sp>
        <p:nvSpPr>
          <p:cNvPr id="5" name="TextBox 4">
            <a:extLst>
              <a:ext uri="{FF2B5EF4-FFF2-40B4-BE49-F238E27FC236}">
                <a16:creationId xmlns:a16="http://schemas.microsoft.com/office/drawing/2014/main" id="{D00E5900-ED18-4C5B-8EDF-BE424E034029}"/>
              </a:ext>
            </a:extLst>
          </p:cNvPr>
          <p:cNvSpPr txBox="1"/>
          <p:nvPr/>
        </p:nvSpPr>
        <p:spPr>
          <a:xfrm>
            <a:off x="983000" y="908510"/>
            <a:ext cx="7837866" cy="369332"/>
          </a:xfrm>
          <a:prstGeom prst="rect">
            <a:avLst/>
          </a:prstGeom>
          <a:noFill/>
        </p:spPr>
        <p:txBody>
          <a:bodyPr wrap="square" rtlCol="0">
            <a:spAutoFit/>
          </a:bodyPr>
          <a:lstStyle/>
          <a:p>
            <a:r>
              <a:rPr lang="vi-VN" sz="1800" b="0" i="1" u="none" strike="noStrike" dirty="0">
                <a:solidFill>
                  <a:srgbClr val="000000"/>
                </a:solidFill>
                <a:effectLst/>
                <a:latin typeface="Arial" panose="020B0604020202020204" pitchFamily="34" charset="0"/>
              </a:rPr>
              <a:t>Các thành phần của Entity Relationship Diagram</a:t>
            </a:r>
            <a:endParaRPr lang="en-US" sz="2400" b="1" dirty="0">
              <a:solidFill>
                <a:srgbClr val="002060"/>
              </a:solidFill>
              <a:effectLst/>
            </a:endParaRPr>
          </a:p>
        </p:txBody>
      </p:sp>
    </p:spTree>
    <p:extLst>
      <p:ext uri="{BB962C8B-B14F-4D97-AF65-F5344CB8AC3E}">
        <p14:creationId xmlns:p14="http://schemas.microsoft.com/office/powerpoint/2010/main" val="228448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sp>
        <p:nvSpPr>
          <p:cNvPr id="8" name="TextBox 7">
            <a:extLst>
              <a:ext uri="{FF2B5EF4-FFF2-40B4-BE49-F238E27FC236}">
                <a16:creationId xmlns:a16="http://schemas.microsoft.com/office/drawing/2014/main" id="{E7F28023-1DE8-4066-8644-D1FE09AFD9A0}"/>
              </a:ext>
            </a:extLst>
          </p:cNvPr>
          <p:cNvSpPr txBox="1"/>
          <p:nvPr/>
        </p:nvSpPr>
        <p:spPr>
          <a:xfrm>
            <a:off x="1106752" y="1461085"/>
            <a:ext cx="7549110" cy="2215991"/>
          </a:xfrm>
          <a:prstGeom prst="rect">
            <a:avLst/>
          </a:prstGeom>
          <a:noFill/>
        </p:spPr>
        <p:txBody>
          <a:bodyPr wrap="square">
            <a:spAutoFit/>
          </a:bodyPr>
          <a:lstStyle/>
          <a:p>
            <a:pPr algn="just">
              <a:spcAft>
                <a:spcPts val="600"/>
              </a:spcAft>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Mối quan hệ - Relationship</a:t>
            </a: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Thành phần mối quan hệ thể hiện quan hệ giữa các thực thể trong mô hình. Nó cũng là thành phần đóng vai trò vô cùng quan trọng. Quan hệ này được ký hiệu bằng hình thoi, bên trong là tên mối quan hệ, nối đến các thực thể có quan hệ với nhau.</a:t>
            </a:r>
          </a:p>
          <a:p>
            <a:pPr marL="285750" indent="-285750" algn="just">
              <a:spcAft>
                <a:spcPts val="600"/>
              </a:spcAft>
              <a:buFont typeface="Wingdings" panose="05000000000000000000" pitchFamily="2" charset="2"/>
              <a:buChar char="v"/>
            </a:pPr>
            <a:r>
              <a:rPr lang="vi-VN" sz="1600" dirty="0">
                <a:solidFill>
                  <a:srgbClr val="007CC3"/>
                </a:solidFill>
                <a:latin typeface="Arial" panose="020B0604020202020204" pitchFamily="34" charset="0"/>
                <a:ea typeface="Calibri" panose="020F0502020204030204" pitchFamily="34" charset="0"/>
                <a:cs typeface="Arial" panose="020B0604020202020204" pitchFamily="34" charset="0"/>
              </a:rPr>
              <a:t>Mối quan hệ giữa các thực thể sẽ có các kiểu sau: Quan hệ 1 - 1, quan hệ 1 - n (hoặc n - 1), quan hệ n - n. Mối quan hệ giữa thực thể còn được đánh bảng số thể hiện số chiều của mối quan hệ.</a:t>
            </a:r>
          </a:p>
        </p:txBody>
      </p:sp>
      <p:sp>
        <p:nvSpPr>
          <p:cNvPr id="5" name="TextBox 4">
            <a:extLst>
              <a:ext uri="{FF2B5EF4-FFF2-40B4-BE49-F238E27FC236}">
                <a16:creationId xmlns:a16="http://schemas.microsoft.com/office/drawing/2014/main" id="{D00E5900-ED18-4C5B-8EDF-BE424E034029}"/>
              </a:ext>
            </a:extLst>
          </p:cNvPr>
          <p:cNvSpPr txBox="1"/>
          <p:nvPr/>
        </p:nvSpPr>
        <p:spPr>
          <a:xfrm>
            <a:off x="983000" y="908510"/>
            <a:ext cx="7837866" cy="369332"/>
          </a:xfrm>
          <a:prstGeom prst="rect">
            <a:avLst/>
          </a:prstGeom>
          <a:noFill/>
        </p:spPr>
        <p:txBody>
          <a:bodyPr wrap="square" rtlCol="0">
            <a:spAutoFit/>
          </a:bodyPr>
          <a:lstStyle/>
          <a:p>
            <a:r>
              <a:rPr lang="vi-VN" sz="1800" b="0" i="1" u="none" strike="noStrike" dirty="0">
                <a:solidFill>
                  <a:srgbClr val="000000"/>
                </a:solidFill>
                <a:effectLst/>
                <a:latin typeface="Arial" panose="020B0604020202020204" pitchFamily="34" charset="0"/>
              </a:rPr>
              <a:t>Các thành phần của Entity Relationship Diagram</a:t>
            </a:r>
            <a:endParaRPr lang="en-US" sz="2400" b="1" dirty="0">
              <a:solidFill>
                <a:srgbClr val="002060"/>
              </a:solidFill>
              <a:effectLst/>
            </a:endParaRPr>
          </a:p>
        </p:txBody>
      </p:sp>
    </p:spTree>
    <p:extLst>
      <p:ext uri="{BB962C8B-B14F-4D97-AF65-F5344CB8AC3E}">
        <p14:creationId xmlns:p14="http://schemas.microsoft.com/office/powerpoint/2010/main" val="478398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pic>
        <p:nvPicPr>
          <p:cNvPr id="4" name="Picture 3">
            <a:extLst>
              <a:ext uri="{FF2B5EF4-FFF2-40B4-BE49-F238E27FC236}">
                <a16:creationId xmlns:a16="http://schemas.microsoft.com/office/drawing/2014/main" id="{4ADE508B-EC9E-4AB6-AD9D-10E26C10B925}"/>
              </a:ext>
            </a:extLst>
          </p:cNvPr>
          <p:cNvPicPr>
            <a:picLocks noChangeAspect="1"/>
          </p:cNvPicPr>
          <p:nvPr/>
        </p:nvPicPr>
        <p:blipFill>
          <a:blip r:embed="rId3"/>
          <a:stretch>
            <a:fillRect/>
          </a:stretch>
        </p:blipFill>
        <p:spPr>
          <a:xfrm>
            <a:off x="1404364" y="1070025"/>
            <a:ext cx="6486525" cy="3724275"/>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821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pic>
        <p:nvPicPr>
          <p:cNvPr id="7" name="Picture 6">
            <a:extLst>
              <a:ext uri="{FF2B5EF4-FFF2-40B4-BE49-F238E27FC236}">
                <a16:creationId xmlns:a16="http://schemas.microsoft.com/office/drawing/2014/main" id="{B64B48B5-1113-4551-8761-0B7236B63DA7}"/>
              </a:ext>
            </a:extLst>
          </p:cNvPr>
          <p:cNvPicPr>
            <a:picLocks noChangeAspect="1"/>
          </p:cNvPicPr>
          <p:nvPr/>
        </p:nvPicPr>
        <p:blipFill>
          <a:blip r:embed="rId3"/>
          <a:stretch>
            <a:fillRect/>
          </a:stretch>
        </p:blipFill>
        <p:spPr>
          <a:xfrm>
            <a:off x="1632934" y="1008593"/>
            <a:ext cx="5599763" cy="4193059"/>
          </a:xfrm>
          <a:prstGeom prst="rect">
            <a:avLst/>
          </a:prstGeom>
          <a:ln>
            <a:solidFill>
              <a:srgbClr val="002060"/>
            </a:solidFill>
          </a:ln>
        </p:spPr>
      </p:pic>
    </p:spTree>
    <p:extLst>
      <p:ext uri="{BB962C8B-B14F-4D97-AF65-F5344CB8AC3E}">
        <p14:creationId xmlns:p14="http://schemas.microsoft.com/office/powerpoint/2010/main" val="1599974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pic>
        <p:nvPicPr>
          <p:cNvPr id="12" name="Picture 11">
            <a:extLst>
              <a:ext uri="{FF2B5EF4-FFF2-40B4-BE49-F238E27FC236}">
                <a16:creationId xmlns:a16="http://schemas.microsoft.com/office/drawing/2014/main" id="{198951CE-E2FF-4889-8D0F-F2B08CAC7C44}"/>
              </a:ext>
            </a:extLst>
          </p:cNvPr>
          <p:cNvPicPr>
            <a:picLocks noChangeAspect="1"/>
          </p:cNvPicPr>
          <p:nvPr/>
        </p:nvPicPr>
        <p:blipFill rotWithShape="1">
          <a:blip r:embed="rId3"/>
          <a:srcRect l="11278" t="11094" r="12556" b="9857"/>
          <a:stretch/>
        </p:blipFill>
        <p:spPr>
          <a:xfrm>
            <a:off x="1361804" y="1010337"/>
            <a:ext cx="6469036" cy="3776573"/>
          </a:xfrm>
          <a:prstGeom prst="rect">
            <a:avLst/>
          </a:prstGeom>
          <a:ln w="12700">
            <a:solidFill>
              <a:schemeClr val="tx1"/>
            </a:solidFill>
          </a:ln>
        </p:spPr>
      </p:pic>
    </p:spTree>
    <p:extLst>
      <p:ext uri="{BB962C8B-B14F-4D97-AF65-F5344CB8AC3E}">
        <p14:creationId xmlns:p14="http://schemas.microsoft.com/office/powerpoint/2010/main" val="1728517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58724" y="3657601"/>
            <a:ext cx="4906762" cy="532937"/>
          </a:xfrm>
          <a:prstGeom prst="rect">
            <a:avLst/>
          </a:prstGeom>
        </p:spPr>
        <p:txBody>
          <a:bodyPr spcFirstLastPara="1" wrap="square" lIns="91425" tIns="91425" rIns="91425" bIns="91425" anchor="b" anchorCtr="0">
            <a:noAutofit/>
          </a:bodyPr>
          <a:lstStyle/>
          <a:p>
            <a:pPr marL="101600">
              <a:buClr>
                <a:schemeClr val="accent5"/>
              </a:buClr>
            </a:pPr>
            <a:r>
              <a:rPr lang="en-US" sz="2400" dirty="0">
                <a:latin typeface="+mn-lt"/>
              </a:rPr>
              <a:t>HD </a:t>
            </a:r>
            <a:r>
              <a:rPr lang="en-US" sz="2400" dirty="0" err="1">
                <a:latin typeface="+mn-lt"/>
              </a:rPr>
              <a:t>vẽ</a:t>
            </a:r>
            <a:r>
              <a:rPr lang="en-US" sz="2400" dirty="0">
                <a:latin typeface="+mn-lt"/>
              </a:rPr>
              <a:t> </a:t>
            </a:r>
            <a:r>
              <a:rPr lang="en-US" sz="2400" dirty="0" err="1">
                <a:latin typeface="+mn-lt"/>
              </a:rPr>
              <a:t>sơ</a:t>
            </a:r>
            <a:r>
              <a:rPr lang="en-US" sz="2400" dirty="0">
                <a:latin typeface="+mn-lt"/>
              </a:rPr>
              <a:t> </a:t>
            </a:r>
            <a:r>
              <a:rPr lang="en-US" sz="2400" dirty="0" err="1">
                <a:latin typeface="+mn-lt"/>
              </a:rPr>
              <a:t>đồ</a:t>
            </a:r>
            <a:r>
              <a:rPr lang="en-US" sz="2400" dirty="0">
                <a:latin typeface="+mn-lt"/>
              </a:rPr>
              <a:t> Use Case</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8873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1200329"/>
          </a:xfrm>
          <a:prstGeom prst="rect">
            <a:avLst/>
          </a:prstGeom>
          <a:noFill/>
        </p:spPr>
        <p:txBody>
          <a:bodyPr wrap="square">
            <a:spAutoFit/>
          </a:bodyPr>
          <a:lstStyle/>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Use Case là kỹ thuật dùng để mô tả sự tương tác giữa người dùng và hệ thống với nhau, trong một môi trường cụ thể và vì một mục đích cụ thể.</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a:solidFill>
                  <a:srgbClr val="002060"/>
                </a:solidFill>
              </a:rPr>
              <a:t>S</a:t>
            </a:r>
            <a:r>
              <a:rPr lang="vi-VN" sz="2400" b="1" dirty="0">
                <a:solidFill>
                  <a:srgbClr val="002060"/>
                </a:solidFill>
                <a:effectLst/>
              </a:rPr>
              <a:t>ơ đồ Use Case </a:t>
            </a:r>
            <a:r>
              <a:rPr lang="en-US" sz="2400" b="1" dirty="0" err="1">
                <a:solidFill>
                  <a:srgbClr val="002060"/>
                </a:solidFill>
                <a:effectLst/>
              </a:rPr>
              <a:t>là</a:t>
            </a:r>
            <a:r>
              <a:rPr lang="en-US" sz="2400" b="1" dirty="0">
                <a:solidFill>
                  <a:srgbClr val="002060"/>
                </a:solidFill>
                <a:effectLst/>
              </a:rPr>
              <a:t> </a:t>
            </a:r>
            <a:r>
              <a:rPr lang="en-US" sz="2400" b="1" dirty="0" err="1">
                <a:solidFill>
                  <a:srgbClr val="002060"/>
                </a:solidFill>
                <a:effectLst/>
              </a:rPr>
              <a:t>gì</a:t>
            </a:r>
            <a:r>
              <a:rPr lang="en-US" sz="2400" b="1" dirty="0">
                <a:solidFill>
                  <a:srgbClr val="002060"/>
                </a:solidFill>
                <a:effectLst/>
              </a:rPr>
              <a:t>?</a:t>
            </a:r>
          </a:p>
        </p:txBody>
      </p:sp>
    </p:spTree>
    <p:extLst>
      <p:ext uri="{BB962C8B-B14F-4D97-AF65-F5344CB8AC3E}">
        <p14:creationId xmlns:p14="http://schemas.microsoft.com/office/powerpoint/2010/main" val="302256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58724" y="3177312"/>
            <a:ext cx="4906762" cy="1182037"/>
          </a:xfrm>
          <a:prstGeom prst="rect">
            <a:avLst/>
          </a:prstGeom>
        </p:spPr>
        <p:txBody>
          <a:bodyPr spcFirstLastPara="1" wrap="square" lIns="91425" tIns="91425" rIns="91425" bIns="91425" anchor="b" anchorCtr="0">
            <a:noAutofit/>
          </a:bodyPr>
          <a:lstStyle/>
          <a:p>
            <a:pPr marL="101600">
              <a:buClr>
                <a:schemeClr val="accent5"/>
              </a:buClr>
            </a:pPr>
            <a:r>
              <a:rPr lang="vi-VN" sz="2400" dirty="0">
                <a:latin typeface="+mn-lt"/>
              </a:rPr>
              <a:t>Tìm hiểu thông tin cơ bản về draw.io</a:t>
            </a:r>
            <a:endParaRPr lang="en-US" sz="2400" dirty="0">
              <a:latin typeface="+mn-lt"/>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1569660"/>
          </a:xfrm>
          <a:prstGeom prst="rect">
            <a:avLst/>
          </a:prstGeom>
          <a:noFill/>
        </p:spPr>
        <p:txBody>
          <a:bodyPr wrap="square">
            <a:spAutoFit/>
          </a:bodyPr>
          <a:lstStyle/>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Use case không phải biểu đồ dùng để mô tả đi sâu vào chi tiết. Thay vào đó, một biểu đồ use case thích hợp để mô tả tổng quan về mối quan hệ giữa các use case, tác nhân và hệ thống.</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a:solidFill>
                  <a:srgbClr val="002060"/>
                </a:solidFill>
              </a:rPr>
              <a:t>Khi </a:t>
            </a:r>
            <a:r>
              <a:rPr lang="en-US" sz="2400" b="1" dirty="0" err="1">
                <a:solidFill>
                  <a:srgbClr val="002060"/>
                </a:solidFill>
              </a:rPr>
              <a:t>nào</a:t>
            </a:r>
            <a:r>
              <a:rPr lang="en-US" sz="2400" b="1" dirty="0">
                <a:solidFill>
                  <a:srgbClr val="002060"/>
                </a:solidFill>
              </a:rPr>
              <a:t> </a:t>
            </a:r>
            <a:r>
              <a:rPr lang="en-US" sz="2400" b="1" dirty="0" err="1">
                <a:solidFill>
                  <a:srgbClr val="002060"/>
                </a:solidFill>
              </a:rPr>
              <a:t>thì</a:t>
            </a:r>
            <a:r>
              <a:rPr lang="en-US" sz="2400" b="1" dirty="0">
                <a:solidFill>
                  <a:srgbClr val="002060"/>
                </a:solidFill>
              </a:rPr>
              <a:t> </a:t>
            </a:r>
            <a:r>
              <a:rPr lang="en-US" sz="2400" b="1" dirty="0" err="1">
                <a:solidFill>
                  <a:srgbClr val="002060"/>
                </a:solidFill>
              </a:rPr>
              <a:t>nên</a:t>
            </a:r>
            <a:r>
              <a:rPr lang="en-US" sz="2400" b="1" dirty="0">
                <a:solidFill>
                  <a:srgbClr val="002060"/>
                </a:solidFill>
              </a:rPr>
              <a:t> </a:t>
            </a:r>
            <a:r>
              <a:rPr lang="en-US" sz="2400" b="1" dirty="0" err="1">
                <a:solidFill>
                  <a:srgbClr val="002060"/>
                </a:solidFill>
              </a:rPr>
              <a:t>sử</a:t>
            </a:r>
            <a:r>
              <a:rPr lang="en-US" sz="2400" b="1" dirty="0">
                <a:solidFill>
                  <a:srgbClr val="002060"/>
                </a:solidFill>
              </a:rPr>
              <a:t> </a:t>
            </a:r>
            <a:r>
              <a:rPr lang="en-US" sz="2400" b="1" dirty="0" err="1">
                <a:solidFill>
                  <a:srgbClr val="002060"/>
                </a:solidFill>
              </a:rPr>
              <a:t>dụng</a:t>
            </a:r>
            <a:r>
              <a:rPr lang="en-US" sz="2400" b="1" dirty="0">
                <a:solidFill>
                  <a:srgbClr val="002060"/>
                </a:solidFill>
              </a:rPr>
              <a:t> Use case</a:t>
            </a:r>
            <a:r>
              <a:rPr lang="en-US" sz="2400" b="1" dirty="0">
                <a:solidFill>
                  <a:srgbClr val="002060"/>
                </a:solidFill>
                <a:effectLst/>
              </a:rPr>
              <a:t>?</a:t>
            </a:r>
          </a:p>
        </p:txBody>
      </p:sp>
    </p:spTree>
    <p:extLst>
      <p:ext uri="{BB962C8B-B14F-4D97-AF65-F5344CB8AC3E}">
        <p14:creationId xmlns:p14="http://schemas.microsoft.com/office/powerpoint/2010/main" val="117322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2539157"/>
          </a:xfrm>
          <a:prstGeom prst="rect">
            <a:avLst/>
          </a:prstGeom>
          <a:noFill/>
        </p:spPr>
        <p:txBody>
          <a:bodyPr wrap="square">
            <a:spAutoFit/>
          </a:bodyPr>
          <a:lstStyle/>
          <a:p>
            <a:pPr marL="342900" indent="-342900" algn="just">
              <a:spcAft>
                <a:spcPts val="600"/>
              </a:spcAft>
              <a:buFont typeface="Wingdings" panose="05000000000000000000" pitchFamily="2" charset="2"/>
              <a:buChar char="v"/>
            </a:pP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Trình bày các mục tiêu của việc tương tác giữa người dùng và hệ thống</a:t>
            </a:r>
            <a:endPar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342900" indent="-342900" algn="just">
              <a:spcAft>
                <a:spcPts val="600"/>
              </a:spcAft>
              <a:buFont typeface="Wingdings" panose="05000000000000000000" pitchFamily="2" charset="2"/>
              <a:buChar char="v"/>
            </a:pP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Xác định và tổ chức các yêu cầu chức năng trong một hệ thống</a:t>
            </a:r>
            <a:endPar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342900" indent="-342900" algn="just">
              <a:spcAft>
                <a:spcPts val="600"/>
              </a:spcAft>
              <a:buFont typeface="Wingdings" panose="05000000000000000000" pitchFamily="2" charset="2"/>
              <a:buChar char="v"/>
            </a:pP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Xác định bối cảnh và yêu cầu của hệ thống</a:t>
            </a:r>
            <a:endPar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342900" indent="-342900" algn="just">
              <a:spcAft>
                <a:spcPts val="600"/>
              </a:spcAft>
              <a:buFont typeface="Wingdings" panose="05000000000000000000" pitchFamily="2" charset="2"/>
              <a:buChar char="v"/>
            </a:pP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Mô hình hóa luồng sự kiện (events) cơ bản</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a:solidFill>
                  <a:srgbClr val="002060"/>
                </a:solidFill>
              </a:rPr>
              <a:t>Khi </a:t>
            </a:r>
            <a:r>
              <a:rPr lang="en-US" sz="2400" b="1" dirty="0" err="1">
                <a:solidFill>
                  <a:srgbClr val="002060"/>
                </a:solidFill>
              </a:rPr>
              <a:t>nào</a:t>
            </a:r>
            <a:r>
              <a:rPr lang="en-US" sz="2400" b="1" dirty="0">
                <a:solidFill>
                  <a:srgbClr val="002060"/>
                </a:solidFill>
              </a:rPr>
              <a:t> </a:t>
            </a:r>
            <a:r>
              <a:rPr lang="en-US" sz="2400" b="1" dirty="0" err="1">
                <a:solidFill>
                  <a:srgbClr val="002060"/>
                </a:solidFill>
              </a:rPr>
              <a:t>thì</a:t>
            </a:r>
            <a:r>
              <a:rPr lang="en-US" sz="2400" b="1" dirty="0">
                <a:solidFill>
                  <a:srgbClr val="002060"/>
                </a:solidFill>
              </a:rPr>
              <a:t> </a:t>
            </a:r>
            <a:r>
              <a:rPr lang="en-US" sz="2400" b="1" dirty="0" err="1">
                <a:solidFill>
                  <a:srgbClr val="002060"/>
                </a:solidFill>
              </a:rPr>
              <a:t>nên</a:t>
            </a:r>
            <a:r>
              <a:rPr lang="en-US" sz="2400" b="1" dirty="0">
                <a:solidFill>
                  <a:srgbClr val="002060"/>
                </a:solidFill>
              </a:rPr>
              <a:t> </a:t>
            </a:r>
            <a:r>
              <a:rPr lang="en-US" sz="2400" b="1" dirty="0" err="1">
                <a:solidFill>
                  <a:srgbClr val="002060"/>
                </a:solidFill>
              </a:rPr>
              <a:t>sử</a:t>
            </a:r>
            <a:r>
              <a:rPr lang="en-US" sz="2400" b="1" dirty="0">
                <a:solidFill>
                  <a:srgbClr val="002060"/>
                </a:solidFill>
              </a:rPr>
              <a:t> </a:t>
            </a:r>
            <a:r>
              <a:rPr lang="en-US" sz="2400" b="1" dirty="0" err="1">
                <a:solidFill>
                  <a:srgbClr val="002060"/>
                </a:solidFill>
              </a:rPr>
              <a:t>dụng</a:t>
            </a:r>
            <a:r>
              <a:rPr lang="en-US" sz="2400" b="1" dirty="0">
                <a:solidFill>
                  <a:srgbClr val="002060"/>
                </a:solidFill>
              </a:rPr>
              <a:t> Use case</a:t>
            </a:r>
            <a:r>
              <a:rPr lang="en-US" sz="2400" b="1" dirty="0">
                <a:solidFill>
                  <a:srgbClr val="002060"/>
                </a:solidFill>
                <a:effectLst/>
              </a:rPr>
              <a:t>?</a:t>
            </a:r>
          </a:p>
        </p:txBody>
      </p:sp>
    </p:spTree>
    <p:extLst>
      <p:ext uri="{BB962C8B-B14F-4D97-AF65-F5344CB8AC3E}">
        <p14:creationId xmlns:p14="http://schemas.microsoft.com/office/powerpoint/2010/main" val="305496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894759"/>
            <a:ext cx="7837866" cy="461665"/>
          </a:xfrm>
          <a:prstGeom prst="rect">
            <a:avLst/>
          </a:prstGeom>
          <a:noFill/>
        </p:spPr>
        <p:txBody>
          <a:bodyPr wrap="square" rtlCol="0">
            <a:spAutoFit/>
          </a:bodyPr>
          <a:lstStyle/>
          <a:p>
            <a:r>
              <a:rPr lang="en-US" sz="2400" b="1" dirty="0" err="1">
                <a:solidFill>
                  <a:srgbClr val="002060"/>
                </a:solidFill>
              </a:rPr>
              <a:t>Cấu</a:t>
            </a:r>
            <a:r>
              <a:rPr lang="en-US" sz="2400" b="1" dirty="0">
                <a:solidFill>
                  <a:srgbClr val="002060"/>
                </a:solidFill>
              </a:rPr>
              <a:t> </a:t>
            </a:r>
            <a:r>
              <a:rPr lang="en-US" sz="2400" b="1" dirty="0" err="1">
                <a:solidFill>
                  <a:srgbClr val="002060"/>
                </a:solidFill>
              </a:rPr>
              <a:t>trúc</a:t>
            </a:r>
            <a:r>
              <a:rPr lang="en-US" sz="2400" b="1" dirty="0">
                <a:solidFill>
                  <a:srgbClr val="002060"/>
                </a:solidFill>
              </a:rPr>
              <a:t> </a:t>
            </a:r>
            <a:r>
              <a:rPr lang="en-US" sz="2400" b="1" dirty="0" err="1">
                <a:solidFill>
                  <a:srgbClr val="002060"/>
                </a:solidFill>
              </a:rPr>
              <a:t>của</a:t>
            </a:r>
            <a:r>
              <a:rPr lang="en-US" sz="2400" b="1" dirty="0">
                <a:solidFill>
                  <a:srgbClr val="002060"/>
                </a:solidFill>
              </a:rPr>
              <a:t> Use Case</a:t>
            </a:r>
            <a:r>
              <a:rPr lang="en-US" sz="2400" b="1" dirty="0">
                <a:solidFill>
                  <a:srgbClr val="002060"/>
                </a:solidFill>
                <a:effectLst/>
              </a:rPr>
              <a:t>: </a:t>
            </a:r>
            <a:r>
              <a:rPr lang="en-US" sz="2400" b="1" dirty="0" err="1">
                <a:solidFill>
                  <a:srgbClr val="002060"/>
                </a:solidFill>
                <a:effectLst/>
              </a:rPr>
              <a:t>gồm</a:t>
            </a:r>
            <a:r>
              <a:rPr lang="en-US" sz="2400" b="1" dirty="0">
                <a:solidFill>
                  <a:srgbClr val="002060"/>
                </a:solidFill>
                <a:effectLst/>
              </a:rPr>
              <a:t> 5 </a:t>
            </a:r>
            <a:r>
              <a:rPr lang="en-US" sz="2400" b="1" dirty="0" err="1">
                <a:solidFill>
                  <a:srgbClr val="002060"/>
                </a:solidFill>
                <a:effectLst/>
              </a:rPr>
              <a:t>thành</a:t>
            </a:r>
            <a:r>
              <a:rPr lang="en-US" sz="2400" b="1" dirty="0">
                <a:solidFill>
                  <a:srgbClr val="002060"/>
                </a:solidFill>
                <a:effectLst/>
              </a:rPr>
              <a:t> </a:t>
            </a:r>
            <a:r>
              <a:rPr lang="en-US" sz="2400" b="1" dirty="0" err="1">
                <a:solidFill>
                  <a:srgbClr val="002060"/>
                </a:solidFill>
                <a:effectLst/>
              </a:rPr>
              <a:t>phần</a:t>
            </a:r>
            <a:r>
              <a:rPr lang="en-US" sz="2400" b="1" dirty="0">
                <a:solidFill>
                  <a:srgbClr val="002060"/>
                </a:solidFill>
                <a:effectLst/>
              </a:rPr>
              <a:t> </a:t>
            </a:r>
            <a:r>
              <a:rPr lang="en-US" sz="2400" b="1" dirty="0" err="1">
                <a:solidFill>
                  <a:srgbClr val="002060"/>
                </a:solidFill>
                <a:effectLst/>
              </a:rPr>
              <a:t>chính</a:t>
            </a:r>
            <a:r>
              <a:rPr lang="en-US" sz="2400" b="1" dirty="0">
                <a:solidFill>
                  <a:srgbClr val="002060"/>
                </a:solidFill>
                <a:effectLst/>
              </a:rPr>
              <a:t>  </a:t>
            </a:r>
          </a:p>
        </p:txBody>
      </p:sp>
      <p:pic>
        <p:nvPicPr>
          <p:cNvPr id="7" name="Picture 6">
            <a:extLst>
              <a:ext uri="{FF2B5EF4-FFF2-40B4-BE49-F238E27FC236}">
                <a16:creationId xmlns:a16="http://schemas.microsoft.com/office/drawing/2014/main" id="{616667C0-AC2E-4345-92CD-6473E6F36E7A}"/>
              </a:ext>
            </a:extLst>
          </p:cNvPr>
          <p:cNvPicPr>
            <a:picLocks noChangeAspect="1"/>
          </p:cNvPicPr>
          <p:nvPr/>
        </p:nvPicPr>
        <p:blipFill>
          <a:blip r:embed="rId3"/>
          <a:stretch>
            <a:fillRect/>
          </a:stretch>
        </p:blipFill>
        <p:spPr>
          <a:xfrm>
            <a:off x="2406316" y="1412023"/>
            <a:ext cx="4351994" cy="3710852"/>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45513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1323439"/>
          </a:xfrm>
          <a:prstGeom prst="rect">
            <a:avLst/>
          </a:prstGeom>
          <a:noFill/>
        </p:spPr>
        <p:txBody>
          <a:bodyPr wrap="square">
            <a:spAutoFit/>
          </a:bodyPr>
          <a:lstStyle/>
          <a:p>
            <a:pPr marL="342900" indent="-342900" algn="just">
              <a:spcAft>
                <a:spcPts val="600"/>
              </a:spcAft>
              <a:buFont typeface="Wingdings" panose="05000000000000000000" pitchFamily="2" charset="2"/>
              <a:buChar char="v"/>
            </a:pP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A</a:t>
            </a:r>
            <a:r>
              <a:rPr lang="vi-VN" sz="2000" b="1" dirty="0">
                <a:solidFill>
                  <a:srgbClr val="007CC3"/>
                </a:solidFill>
                <a:latin typeface="Arial" panose="020B0604020202020204" pitchFamily="34" charset="0"/>
                <a:ea typeface="Calibri" panose="020F0502020204030204" pitchFamily="34" charset="0"/>
                <a:cs typeface="Arial" panose="020B0604020202020204" pitchFamily="34" charset="0"/>
              </a:rPr>
              <a:t>ctor: </a:t>
            </a:r>
            <a:r>
              <a:rPr lang="vi-VN" sz="2000" dirty="0">
                <a:solidFill>
                  <a:srgbClr val="007CC3"/>
                </a:solidFill>
                <a:latin typeface="Arial" panose="020B0604020202020204" pitchFamily="34" charset="0"/>
                <a:ea typeface="Calibri" panose="020F0502020204030204" pitchFamily="34" charset="0"/>
                <a:cs typeface="Arial" panose="020B0604020202020204" pitchFamily="34" charset="0"/>
              </a:rPr>
              <a:t>ULM quy định là người que, là một user hoặc hệ thống vì không phải giải pháp/ phần mềm nào làm ra đều được sử dụng bởi con người. Có những phần mềm làm ra, để cho… phần mềm khác sử dụng.</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Cấu</a:t>
            </a:r>
            <a:r>
              <a:rPr lang="en-US" sz="2400" b="1" dirty="0">
                <a:solidFill>
                  <a:srgbClr val="002060"/>
                </a:solidFill>
              </a:rPr>
              <a:t> </a:t>
            </a:r>
            <a:r>
              <a:rPr lang="en-US" sz="2400" b="1" dirty="0" err="1">
                <a:solidFill>
                  <a:srgbClr val="002060"/>
                </a:solidFill>
              </a:rPr>
              <a:t>trúc</a:t>
            </a:r>
            <a:r>
              <a:rPr lang="en-US" sz="2400" b="1" dirty="0">
                <a:solidFill>
                  <a:srgbClr val="002060"/>
                </a:solidFill>
              </a:rPr>
              <a:t> </a:t>
            </a:r>
            <a:r>
              <a:rPr lang="en-US" sz="2400" b="1" dirty="0" err="1">
                <a:solidFill>
                  <a:srgbClr val="002060"/>
                </a:solidFill>
              </a:rPr>
              <a:t>của</a:t>
            </a:r>
            <a:r>
              <a:rPr lang="en-US" sz="2400" b="1" dirty="0">
                <a:solidFill>
                  <a:srgbClr val="002060"/>
                </a:solidFill>
              </a:rPr>
              <a:t> Use Case</a:t>
            </a:r>
            <a:r>
              <a:rPr lang="en-US" sz="2400" b="1" dirty="0">
                <a:solidFill>
                  <a:srgbClr val="002060"/>
                </a:solidFill>
                <a:effectLst/>
              </a:rPr>
              <a:t>: </a:t>
            </a:r>
            <a:r>
              <a:rPr lang="en-US" sz="2400" b="1" dirty="0" err="1">
                <a:solidFill>
                  <a:srgbClr val="002060"/>
                </a:solidFill>
                <a:effectLst/>
              </a:rPr>
              <a:t>gồm</a:t>
            </a:r>
            <a:r>
              <a:rPr lang="en-US" sz="2400" b="1" dirty="0">
                <a:solidFill>
                  <a:srgbClr val="002060"/>
                </a:solidFill>
                <a:effectLst/>
              </a:rPr>
              <a:t> 5 </a:t>
            </a:r>
            <a:r>
              <a:rPr lang="en-US" sz="2400" b="1" dirty="0" err="1">
                <a:solidFill>
                  <a:srgbClr val="002060"/>
                </a:solidFill>
                <a:effectLst/>
              </a:rPr>
              <a:t>thành</a:t>
            </a:r>
            <a:r>
              <a:rPr lang="en-US" sz="2400" b="1" dirty="0">
                <a:solidFill>
                  <a:srgbClr val="002060"/>
                </a:solidFill>
                <a:effectLst/>
              </a:rPr>
              <a:t> </a:t>
            </a:r>
            <a:r>
              <a:rPr lang="en-US" sz="2400" b="1" dirty="0" err="1">
                <a:solidFill>
                  <a:srgbClr val="002060"/>
                </a:solidFill>
                <a:effectLst/>
              </a:rPr>
              <a:t>phần</a:t>
            </a:r>
            <a:r>
              <a:rPr lang="en-US" sz="2400" b="1" dirty="0">
                <a:solidFill>
                  <a:srgbClr val="002060"/>
                </a:solidFill>
                <a:effectLst/>
              </a:rPr>
              <a:t> </a:t>
            </a:r>
            <a:r>
              <a:rPr lang="en-US" sz="2400" b="1" dirty="0" err="1">
                <a:solidFill>
                  <a:srgbClr val="002060"/>
                </a:solidFill>
                <a:effectLst/>
              </a:rPr>
              <a:t>chính</a:t>
            </a:r>
            <a:r>
              <a:rPr lang="en-US" sz="2400" b="1" dirty="0">
                <a:solidFill>
                  <a:srgbClr val="002060"/>
                </a:solidFill>
                <a:effectLst/>
              </a:rPr>
              <a:t>  </a:t>
            </a:r>
          </a:p>
        </p:txBody>
      </p:sp>
      <p:pic>
        <p:nvPicPr>
          <p:cNvPr id="5" name="Picture 4">
            <a:extLst>
              <a:ext uri="{FF2B5EF4-FFF2-40B4-BE49-F238E27FC236}">
                <a16:creationId xmlns:a16="http://schemas.microsoft.com/office/drawing/2014/main" id="{45562D1B-AD3A-4056-8B9F-5BA512EFB6BF}"/>
              </a:ext>
            </a:extLst>
          </p:cNvPr>
          <p:cNvPicPr>
            <a:picLocks noChangeAspect="1"/>
          </p:cNvPicPr>
          <p:nvPr/>
        </p:nvPicPr>
        <p:blipFill>
          <a:blip r:embed="rId3"/>
          <a:stretch>
            <a:fillRect/>
          </a:stretch>
        </p:blipFill>
        <p:spPr>
          <a:xfrm>
            <a:off x="2356326" y="3122547"/>
            <a:ext cx="4071973" cy="1855278"/>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1727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1785104"/>
          </a:xfrm>
          <a:prstGeom prst="rect">
            <a:avLst/>
          </a:prstGeom>
          <a:noFill/>
        </p:spPr>
        <p:txBody>
          <a:bodyPr wrap="square">
            <a:spAutoFit/>
          </a:bodyPr>
          <a:lstStyle/>
          <a:p>
            <a:pPr marL="342900" indent="-342900" algn="just">
              <a:spcAft>
                <a:spcPts val="600"/>
              </a:spcAft>
              <a:buFont typeface="Wingdings" panose="05000000000000000000" pitchFamily="2" charset="2"/>
              <a:buChar char="v"/>
            </a:pPr>
            <a:r>
              <a:rPr lang="vi-VN" sz="2000" b="1" dirty="0">
                <a:solidFill>
                  <a:srgbClr val="007CC3"/>
                </a:solidFill>
                <a:latin typeface="Arial" panose="020B0604020202020204" pitchFamily="34" charset="0"/>
                <a:ea typeface="Calibri" panose="020F0502020204030204" pitchFamily="34" charset="0"/>
                <a:cs typeface="Arial" panose="020B0604020202020204" pitchFamily="34" charset="0"/>
              </a:rPr>
              <a:t>Use Case: thể hiện dưới dạng hình Oval, thể hiện sự tương tác giữa các Actor và hệ thống.</a:t>
            </a:r>
          </a:p>
          <a:p>
            <a:pPr marL="342900" indent="-342900" algn="just">
              <a:spcAft>
                <a:spcPts val="600"/>
              </a:spcAft>
              <a:buFont typeface="Wingdings" panose="05000000000000000000" pitchFamily="2" charset="2"/>
              <a:buChar char="v"/>
            </a:pPr>
            <a:r>
              <a:rPr lang="vi-VN" sz="2000" b="1" dirty="0">
                <a:solidFill>
                  <a:srgbClr val="007CC3"/>
                </a:solidFill>
                <a:latin typeface="Arial" panose="020B0604020202020204" pitchFamily="34" charset="0"/>
                <a:ea typeface="Calibri" panose="020F0502020204030204" pitchFamily="34" charset="0"/>
                <a:cs typeface="Arial" panose="020B0604020202020204" pitchFamily="34" charset="0"/>
              </a:rPr>
              <a:t>Communication Link: thể hiện sự tương tác giữa Actor nào với System. Nối giữa Actor với Use Case.</a:t>
            </a:r>
          </a:p>
          <a:p>
            <a:pPr marL="342900" indent="-342900" algn="just">
              <a:spcAft>
                <a:spcPts val="600"/>
              </a:spcAft>
              <a:buFont typeface="Wingdings" panose="05000000000000000000" pitchFamily="2" charset="2"/>
              <a:buChar char="v"/>
            </a:pPr>
            <a:r>
              <a:rPr lang="vi-VN" sz="2000" b="1" dirty="0">
                <a:solidFill>
                  <a:srgbClr val="007CC3"/>
                </a:solidFill>
                <a:latin typeface="Arial" panose="020B0604020202020204" pitchFamily="34" charset="0"/>
                <a:ea typeface="Calibri" panose="020F0502020204030204" pitchFamily="34" charset="0"/>
                <a:cs typeface="Arial" panose="020B0604020202020204" pitchFamily="34" charset="0"/>
              </a:rPr>
              <a:t>Boundary of System: là phạm vi mà Use Case xảy ra.</a:t>
            </a:r>
            <a:endParaRPr lang="vi-VN" sz="2000" dirty="0">
              <a:solidFill>
                <a:srgbClr val="007CC3"/>
              </a:solidFill>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Cấu</a:t>
            </a:r>
            <a:r>
              <a:rPr lang="en-US" sz="2400" b="1" dirty="0">
                <a:solidFill>
                  <a:srgbClr val="002060"/>
                </a:solidFill>
              </a:rPr>
              <a:t> </a:t>
            </a:r>
            <a:r>
              <a:rPr lang="en-US" sz="2400" b="1" dirty="0" err="1">
                <a:solidFill>
                  <a:srgbClr val="002060"/>
                </a:solidFill>
              </a:rPr>
              <a:t>trúc</a:t>
            </a:r>
            <a:r>
              <a:rPr lang="en-US" sz="2400" b="1" dirty="0">
                <a:solidFill>
                  <a:srgbClr val="002060"/>
                </a:solidFill>
              </a:rPr>
              <a:t> </a:t>
            </a:r>
            <a:r>
              <a:rPr lang="en-US" sz="2400" b="1" dirty="0" err="1">
                <a:solidFill>
                  <a:srgbClr val="002060"/>
                </a:solidFill>
              </a:rPr>
              <a:t>của</a:t>
            </a:r>
            <a:r>
              <a:rPr lang="en-US" sz="2400" b="1" dirty="0">
                <a:solidFill>
                  <a:srgbClr val="002060"/>
                </a:solidFill>
              </a:rPr>
              <a:t> Use Case</a:t>
            </a:r>
            <a:r>
              <a:rPr lang="en-US" sz="2400" b="1" dirty="0">
                <a:solidFill>
                  <a:srgbClr val="002060"/>
                </a:solidFill>
                <a:effectLst/>
              </a:rPr>
              <a:t>: </a:t>
            </a:r>
            <a:r>
              <a:rPr lang="en-US" sz="2400" b="1" dirty="0" err="1">
                <a:solidFill>
                  <a:srgbClr val="002060"/>
                </a:solidFill>
                <a:effectLst/>
              </a:rPr>
              <a:t>gồm</a:t>
            </a:r>
            <a:r>
              <a:rPr lang="en-US" sz="2400" b="1" dirty="0">
                <a:solidFill>
                  <a:srgbClr val="002060"/>
                </a:solidFill>
                <a:effectLst/>
              </a:rPr>
              <a:t> 5 </a:t>
            </a:r>
            <a:r>
              <a:rPr lang="en-US" sz="2400" b="1" dirty="0" err="1">
                <a:solidFill>
                  <a:srgbClr val="002060"/>
                </a:solidFill>
                <a:effectLst/>
              </a:rPr>
              <a:t>thành</a:t>
            </a:r>
            <a:r>
              <a:rPr lang="en-US" sz="2400" b="1" dirty="0">
                <a:solidFill>
                  <a:srgbClr val="002060"/>
                </a:solidFill>
                <a:effectLst/>
              </a:rPr>
              <a:t> </a:t>
            </a:r>
            <a:r>
              <a:rPr lang="en-US" sz="2400" b="1" dirty="0" err="1">
                <a:solidFill>
                  <a:srgbClr val="002060"/>
                </a:solidFill>
                <a:effectLst/>
              </a:rPr>
              <a:t>phần</a:t>
            </a:r>
            <a:r>
              <a:rPr lang="en-US" sz="2400" b="1" dirty="0">
                <a:solidFill>
                  <a:srgbClr val="002060"/>
                </a:solidFill>
                <a:effectLst/>
              </a:rPr>
              <a:t> </a:t>
            </a:r>
            <a:r>
              <a:rPr lang="en-US" sz="2400" b="1" dirty="0" err="1">
                <a:solidFill>
                  <a:srgbClr val="002060"/>
                </a:solidFill>
                <a:effectLst/>
              </a:rPr>
              <a:t>chính</a:t>
            </a:r>
            <a:r>
              <a:rPr lang="en-US" sz="2400" b="1" dirty="0">
                <a:solidFill>
                  <a:srgbClr val="002060"/>
                </a:solidFill>
                <a:effectLst/>
              </a:rPr>
              <a:t>  </a:t>
            </a:r>
          </a:p>
        </p:txBody>
      </p:sp>
    </p:spTree>
    <p:extLst>
      <p:ext uri="{BB962C8B-B14F-4D97-AF65-F5344CB8AC3E}">
        <p14:creationId xmlns:p14="http://schemas.microsoft.com/office/powerpoint/2010/main" val="3108215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8064748" cy="400110"/>
          </a:xfrm>
          <a:prstGeom prst="rect">
            <a:avLst/>
          </a:prstGeom>
          <a:noFill/>
        </p:spPr>
        <p:txBody>
          <a:bodyPr wrap="square">
            <a:spAutoFit/>
          </a:bodyPr>
          <a:lstStyle/>
          <a:p>
            <a:pPr marL="342900" indent="-342900">
              <a:spcAft>
                <a:spcPts val="600"/>
              </a:spcAft>
              <a:buFont typeface="Wingdings" panose="05000000000000000000" pitchFamily="2" charset="2"/>
              <a:buChar char="v"/>
            </a:pP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Relationships: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gồm</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3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loại</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Include, Extend,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Generalization.</a:t>
            </a:r>
            <a:endParaRPr lang="vi-VN" sz="2000" dirty="0">
              <a:solidFill>
                <a:srgbClr val="007CC3"/>
              </a:solidFill>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Cấu</a:t>
            </a:r>
            <a:r>
              <a:rPr lang="en-US" sz="2400" b="1" dirty="0">
                <a:solidFill>
                  <a:srgbClr val="002060"/>
                </a:solidFill>
              </a:rPr>
              <a:t> </a:t>
            </a:r>
            <a:r>
              <a:rPr lang="en-US" sz="2400" b="1" dirty="0" err="1">
                <a:solidFill>
                  <a:srgbClr val="002060"/>
                </a:solidFill>
              </a:rPr>
              <a:t>trúc</a:t>
            </a:r>
            <a:r>
              <a:rPr lang="en-US" sz="2400" b="1" dirty="0">
                <a:solidFill>
                  <a:srgbClr val="002060"/>
                </a:solidFill>
              </a:rPr>
              <a:t> </a:t>
            </a:r>
            <a:r>
              <a:rPr lang="en-US" sz="2400" b="1" dirty="0" err="1">
                <a:solidFill>
                  <a:srgbClr val="002060"/>
                </a:solidFill>
              </a:rPr>
              <a:t>của</a:t>
            </a:r>
            <a:r>
              <a:rPr lang="en-US" sz="2400" b="1" dirty="0">
                <a:solidFill>
                  <a:srgbClr val="002060"/>
                </a:solidFill>
              </a:rPr>
              <a:t> Use Case</a:t>
            </a:r>
            <a:r>
              <a:rPr lang="en-US" sz="2400" b="1" dirty="0">
                <a:solidFill>
                  <a:srgbClr val="002060"/>
                </a:solidFill>
                <a:effectLst/>
              </a:rPr>
              <a:t>: </a:t>
            </a:r>
            <a:r>
              <a:rPr lang="en-US" sz="2400" b="1" dirty="0" err="1">
                <a:solidFill>
                  <a:srgbClr val="002060"/>
                </a:solidFill>
                <a:effectLst/>
              </a:rPr>
              <a:t>gồm</a:t>
            </a:r>
            <a:r>
              <a:rPr lang="en-US" sz="2400" b="1" dirty="0">
                <a:solidFill>
                  <a:srgbClr val="002060"/>
                </a:solidFill>
                <a:effectLst/>
              </a:rPr>
              <a:t> 5 </a:t>
            </a:r>
            <a:r>
              <a:rPr lang="en-US" sz="2400" b="1" dirty="0" err="1">
                <a:solidFill>
                  <a:srgbClr val="002060"/>
                </a:solidFill>
                <a:effectLst/>
              </a:rPr>
              <a:t>thành</a:t>
            </a:r>
            <a:r>
              <a:rPr lang="en-US" sz="2400" b="1" dirty="0">
                <a:solidFill>
                  <a:srgbClr val="002060"/>
                </a:solidFill>
                <a:effectLst/>
              </a:rPr>
              <a:t> </a:t>
            </a:r>
            <a:r>
              <a:rPr lang="en-US" sz="2400" b="1" dirty="0" err="1">
                <a:solidFill>
                  <a:srgbClr val="002060"/>
                </a:solidFill>
                <a:effectLst/>
              </a:rPr>
              <a:t>phần</a:t>
            </a:r>
            <a:r>
              <a:rPr lang="en-US" sz="2400" b="1" dirty="0">
                <a:solidFill>
                  <a:srgbClr val="002060"/>
                </a:solidFill>
                <a:effectLst/>
              </a:rPr>
              <a:t> </a:t>
            </a:r>
            <a:r>
              <a:rPr lang="en-US" sz="2400" b="1" dirty="0" err="1">
                <a:solidFill>
                  <a:srgbClr val="002060"/>
                </a:solidFill>
                <a:effectLst/>
              </a:rPr>
              <a:t>chính</a:t>
            </a:r>
            <a:r>
              <a:rPr lang="en-US" sz="2400" b="1" dirty="0">
                <a:solidFill>
                  <a:srgbClr val="002060"/>
                </a:solidFill>
                <a:effectLst/>
              </a:rPr>
              <a:t>  </a:t>
            </a:r>
          </a:p>
        </p:txBody>
      </p:sp>
      <p:pic>
        <p:nvPicPr>
          <p:cNvPr id="9" name="Picture 8">
            <a:extLst>
              <a:ext uri="{FF2B5EF4-FFF2-40B4-BE49-F238E27FC236}">
                <a16:creationId xmlns:a16="http://schemas.microsoft.com/office/drawing/2014/main" id="{D14268F6-A500-4E97-B293-1DD055EF326D}"/>
              </a:ext>
            </a:extLst>
          </p:cNvPr>
          <p:cNvPicPr>
            <a:picLocks noChangeAspect="1"/>
          </p:cNvPicPr>
          <p:nvPr/>
        </p:nvPicPr>
        <p:blipFill rotWithShape="1">
          <a:blip r:embed="rId3"/>
          <a:srcRect t="80257"/>
          <a:stretch/>
        </p:blipFill>
        <p:spPr>
          <a:xfrm>
            <a:off x="1647709" y="2534134"/>
            <a:ext cx="6032168" cy="1015478"/>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6439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8064748" cy="784830"/>
          </a:xfrm>
          <a:prstGeom prst="rect">
            <a:avLst/>
          </a:prstGeom>
          <a:noFill/>
        </p:spPr>
        <p:txBody>
          <a:bodyPr wrap="square">
            <a:spAutoFit/>
          </a:bodyPr>
          <a:lstStyle/>
          <a:p>
            <a:pPr marL="342900" indent="-342900">
              <a:spcAft>
                <a:spcPts val="600"/>
              </a:spcAft>
              <a:buFont typeface="Wingdings" panose="05000000000000000000" pitchFamily="2" charset="2"/>
              <a:buChar char="v"/>
            </a:pP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Relationships: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gồm</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3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loại</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Include, Extend,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Generalization.</a:t>
            </a:r>
          </a:p>
          <a:p>
            <a:pPr marL="342900" indent="-342900">
              <a:spcAft>
                <a:spcPts val="600"/>
              </a:spcAft>
              <a:buFont typeface="Wingdings" panose="05000000000000000000" pitchFamily="2" charset="2"/>
              <a:buChar char="v"/>
            </a:pPr>
            <a:endParaRPr lang="vi-VN" sz="2000" dirty="0">
              <a:solidFill>
                <a:srgbClr val="007CC3"/>
              </a:solidFill>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Cấu</a:t>
            </a:r>
            <a:r>
              <a:rPr lang="en-US" sz="2400" b="1" dirty="0">
                <a:solidFill>
                  <a:srgbClr val="002060"/>
                </a:solidFill>
              </a:rPr>
              <a:t> </a:t>
            </a:r>
            <a:r>
              <a:rPr lang="en-US" sz="2400" b="1" dirty="0" err="1">
                <a:solidFill>
                  <a:srgbClr val="002060"/>
                </a:solidFill>
              </a:rPr>
              <a:t>trúc</a:t>
            </a:r>
            <a:r>
              <a:rPr lang="en-US" sz="2400" b="1" dirty="0">
                <a:solidFill>
                  <a:srgbClr val="002060"/>
                </a:solidFill>
              </a:rPr>
              <a:t> </a:t>
            </a:r>
            <a:r>
              <a:rPr lang="en-US" sz="2400" b="1" dirty="0" err="1">
                <a:solidFill>
                  <a:srgbClr val="002060"/>
                </a:solidFill>
              </a:rPr>
              <a:t>của</a:t>
            </a:r>
            <a:r>
              <a:rPr lang="en-US" sz="2400" b="1" dirty="0">
                <a:solidFill>
                  <a:srgbClr val="002060"/>
                </a:solidFill>
              </a:rPr>
              <a:t> Use Case</a:t>
            </a:r>
            <a:r>
              <a:rPr lang="en-US" sz="2400" b="1" dirty="0">
                <a:solidFill>
                  <a:srgbClr val="002060"/>
                </a:solidFill>
                <a:effectLst/>
              </a:rPr>
              <a:t>: </a:t>
            </a:r>
            <a:r>
              <a:rPr lang="en-US" sz="2400" b="1" dirty="0" err="1">
                <a:solidFill>
                  <a:srgbClr val="002060"/>
                </a:solidFill>
                <a:effectLst/>
              </a:rPr>
              <a:t>gồm</a:t>
            </a:r>
            <a:r>
              <a:rPr lang="en-US" sz="2400" b="1" dirty="0">
                <a:solidFill>
                  <a:srgbClr val="002060"/>
                </a:solidFill>
                <a:effectLst/>
              </a:rPr>
              <a:t> 5 </a:t>
            </a:r>
            <a:r>
              <a:rPr lang="en-US" sz="2400" b="1" dirty="0" err="1">
                <a:solidFill>
                  <a:srgbClr val="002060"/>
                </a:solidFill>
                <a:effectLst/>
              </a:rPr>
              <a:t>thành</a:t>
            </a:r>
            <a:r>
              <a:rPr lang="en-US" sz="2400" b="1" dirty="0">
                <a:solidFill>
                  <a:srgbClr val="002060"/>
                </a:solidFill>
                <a:effectLst/>
              </a:rPr>
              <a:t> </a:t>
            </a:r>
            <a:r>
              <a:rPr lang="en-US" sz="2400" b="1" dirty="0" err="1">
                <a:solidFill>
                  <a:srgbClr val="002060"/>
                </a:solidFill>
                <a:effectLst/>
              </a:rPr>
              <a:t>phần</a:t>
            </a:r>
            <a:r>
              <a:rPr lang="en-US" sz="2400" b="1" dirty="0">
                <a:solidFill>
                  <a:srgbClr val="002060"/>
                </a:solidFill>
                <a:effectLst/>
              </a:rPr>
              <a:t> </a:t>
            </a:r>
            <a:r>
              <a:rPr lang="en-US" sz="2400" b="1" dirty="0" err="1">
                <a:solidFill>
                  <a:srgbClr val="002060"/>
                </a:solidFill>
                <a:effectLst/>
              </a:rPr>
              <a:t>chính</a:t>
            </a:r>
            <a:r>
              <a:rPr lang="en-US" sz="2400" b="1" dirty="0">
                <a:solidFill>
                  <a:srgbClr val="002060"/>
                </a:solidFill>
                <a:effectLst/>
              </a:rPr>
              <a:t>  </a:t>
            </a:r>
          </a:p>
        </p:txBody>
      </p:sp>
      <p:sp>
        <p:nvSpPr>
          <p:cNvPr id="12" name="TextBox 11">
            <a:extLst>
              <a:ext uri="{FF2B5EF4-FFF2-40B4-BE49-F238E27FC236}">
                <a16:creationId xmlns:a16="http://schemas.microsoft.com/office/drawing/2014/main" id="{96B61357-B970-4819-81E8-D1FA81395DE8}"/>
              </a:ext>
            </a:extLst>
          </p:cNvPr>
          <p:cNvSpPr txBox="1"/>
          <p:nvPr/>
        </p:nvSpPr>
        <p:spPr>
          <a:xfrm>
            <a:off x="1426190" y="2202418"/>
            <a:ext cx="7489210" cy="1200329"/>
          </a:xfrm>
          <a:prstGeom prst="rect">
            <a:avLst/>
          </a:prstGeom>
          <a:noFill/>
        </p:spPr>
        <p:txBody>
          <a:bodyPr wrap="square" rtlCol="0">
            <a:spAutoFit/>
          </a:bodyPr>
          <a:lstStyle/>
          <a:p>
            <a:pPr marL="285750" indent="-285750">
              <a:buFont typeface="Wingdings" panose="05000000000000000000" pitchFamily="2" charset="2"/>
              <a:buChar char="Ø"/>
            </a:pPr>
            <a:r>
              <a:rPr lang="vi-VN" sz="1800" b="1" dirty="0">
                <a:solidFill>
                  <a:srgbClr val="002060"/>
                </a:solidFill>
              </a:rPr>
              <a:t>Include nghĩa: </a:t>
            </a:r>
            <a:r>
              <a:rPr lang="vi-VN" sz="1800" dirty="0">
                <a:solidFill>
                  <a:srgbClr val="002060"/>
                </a:solidFill>
              </a:rPr>
              <a:t>là mối quan hệ bắt buộc phải có giữa các Use Case với nhau.</a:t>
            </a:r>
            <a:r>
              <a:rPr lang="en-US" sz="1800" dirty="0">
                <a:solidFill>
                  <a:srgbClr val="002060"/>
                </a:solidFill>
              </a:rPr>
              <a:t> </a:t>
            </a:r>
            <a:r>
              <a:rPr lang="vi-VN" sz="1800" b="1" dirty="0">
                <a:solidFill>
                  <a:srgbClr val="002060"/>
                </a:solidFill>
              </a:rPr>
              <a:t>Include</a:t>
            </a:r>
            <a:r>
              <a:rPr lang="vi-VN" sz="1800" dirty="0">
                <a:solidFill>
                  <a:srgbClr val="002060"/>
                </a:solidFill>
              </a:rPr>
              <a:t> nghĩa là bao gồm, tức nếu Use Case A có mối quan hệ include Use Case B, thì nghĩa là: Use Case A bao gồm Use Case B. Để Use Case A xảy ra, thì Use Case B phải đạt được.</a:t>
            </a:r>
            <a:endParaRPr lang="en-US" sz="1800" dirty="0">
              <a:solidFill>
                <a:srgbClr val="002060"/>
              </a:solidFill>
            </a:endParaRPr>
          </a:p>
        </p:txBody>
      </p:sp>
      <p:pic>
        <p:nvPicPr>
          <p:cNvPr id="14" name="Picture 13">
            <a:extLst>
              <a:ext uri="{FF2B5EF4-FFF2-40B4-BE49-F238E27FC236}">
                <a16:creationId xmlns:a16="http://schemas.microsoft.com/office/drawing/2014/main" id="{510AD00B-5E2F-42B5-905F-2F21794D0CC7}"/>
              </a:ext>
            </a:extLst>
          </p:cNvPr>
          <p:cNvPicPr>
            <a:picLocks noChangeAspect="1"/>
          </p:cNvPicPr>
          <p:nvPr/>
        </p:nvPicPr>
        <p:blipFill rotWithShape="1">
          <a:blip r:embed="rId3"/>
          <a:srcRect l="2333" t="6568" r="2287" b="8508"/>
          <a:stretch/>
        </p:blipFill>
        <p:spPr>
          <a:xfrm>
            <a:off x="2253073" y="3415362"/>
            <a:ext cx="4637853" cy="1667615"/>
          </a:xfrm>
          <a:prstGeom prst="rect">
            <a:avLst/>
          </a:prstGeom>
          <a:ln>
            <a:solidFill>
              <a:srgbClr val="002060"/>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A3418312-1897-4761-A428-E2DE997E5706}"/>
              </a:ext>
            </a:extLst>
          </p:cNvPr>
          <p:cNvSpPr txBox="1"/>
          <p:nvPr/>
        </p:nvSpPr>
        <p:spPr>
          <a:xfrm>
            <a:off x="3196809" y="4794300"/>
            <a:ext cx="3637128" cy="230832"/>
          </a:xfrm>
          <a:prstGeom prst="rect">
            <a:avLst/>
          </a:prstGeom>
          <a:noFill/>
        </p:spPr>
        <p:txBody>
          <a:bodyPr wrap="square" rtlCol="0">
            <a:spAutoFit/>
          </a:bodyPr>
          <a:lstStyle/>
          <a:p>
            <a:pPr algn="ctr"/>
            <a:r>
              <a:rPr lang="vi-VN" sz="900" i="1" dirty="0">
                <a:solidFill>
                  <a:srgbClr val="C00000"/>
                </a:solidFill>
              </a:rPr>
              <a:t>Muốn rút được tiền thì đầu tiên khách hàng phải xác thực tài khoản.</a:t>
            </a:r>
            <a:endParaRPr lang="en-US" sz="900" i="1" dirty="0">
              <a:solidFill>
                <a:srgbClr val="C00000"/>
              </a:solidFill>
            </a:endParaRPr>
          </a:p>
        </p:txBody>
      </p:sp>
    </p:spTree>
    <p:extLst>
      <p:ext uri="{BB962C8B-B14F-4D97-AF65-F5344CB8AC3E}">
        <p14:creationId xmlns:p14="http://schemas.microsoft.com/office/powerpoint/2010/main" val="4143832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8064748" cy="784830"/>
          </a:xfrm>
          <a:prstGeom prst="rect">
            <a:avLst/>
          </a:prstGeom>
          <a:noFill/>
        </p:spPr>
        <p:txBody>
          <a:bodyPr wrap="square">
            <a:spAutoFit/>
          </a:bodyPr>
          <a:lstStyle/>
          <a:p>
            <a:pPr marL="342900" indent="-342900">
              <a:spcAft>
                <a:spcPts val="600"/>
              </a:spcAft>
              <a:buFont typeface="Wingdings" panose="05000000000000000000" pitchFamily="2" charset="2"/>
              <a:buChar char="v"/>
            </a:pP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Relationships: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gồm</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3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loại</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Include, Extend,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Generalization.</a:t>
            </a:r>
          </a:p>
          <a:p>
            <a:pPr marL="342900" indent="-342900">
              <a:spcAft>
                <a:spcPts val="600"/>
              </a:spcAft>
              <a:buFont typeface="Wingdings" panose="05000000000000000000" pitchFamily="2" charset="2"/>
              <a:buChar char="v"/>
            </a:pPr>
            <a:endParaRPr lang="vi-VN" sz="2000" dirty="0">
              <a:solidFill>
                <a:srgbClr val="007CC3"/>
              </a:solidFill>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Cấu</a:t>
            </a:r>
            <a:r>
              <a:rPr lang="en-US" sz="2400" b="1" dirty="0">
                <a:solidFill>
                  <a:srgbClr val="002060"/>
                </a:solidFill>
              </a:rPr>
              <a:t> </a:t>
            </a:r>
            <a:r>
              <a:rPr lang="en-US" sz="2400" b="1" dirty="0" err="1">
                <a:solidFill>
                  <a:srgbClr val="002060"/>
                </a:solidFill>
              </a:rPr>
              <a:t>trúc</a:t>
            </a:r>
            <a:r>
              <a:rPr lang="en-US" sz="2400" b="1" dirty="0">
                <a:solidFill>
                  <a:srgbClr val="002060"/>
                </a:solidFill>
              </a:rPr>
              <a:t> </a:t>
            </a:r>
            <a:r>
              <a:rPr lang="en-US" sz="2400" b="1" dirty="0" err="1">
                <a:solidFill>
                  <a:srgbClr val="002060"/>
                </a:solidFill>
              </a:rPr>
              <a:t>của</a:t>
            </a:r>
            <a:r>
              <a:rPr lang="en-US" sz="2400" b="1" dirty="0">
                <a:solidFill>
                  <a:srgbClr val="002060"/>
                </a:solidFill>
              </a:rPr>
              <a:t> Use Case</a:t>
            </a:r>
            <a:r>
              <a:rPr lang="en-US" sz="2400" b="1" dirty="0">
                <a:solidFill>
                  <a:srgbClr val="002060"/>
                </a:solidFill>
                <a:effectLst/>
              </a:rPr>
              <a:t>: </a:t>
            </a:r>
            <a:r>
              <a:rPr lang="en-US" sz="2400" b="1" dirty="0" err="1">
                <a:solidFill>
                  <a:srgbClr val="002060"/>
                </a:solidFill>
                <a:effectLst/>
              </a:rPr>
              <a:t>gồm</a:t>
            </a:r>
            <a:r>
              <a:rPr lang="en-US" sz="2400" b="1" dirty="0">
                <a:solidFill>
                  <a:srgbClr val="002060"/>
                </a:solidFill>
                <a:effectLst/>
              </a:rPr>
              <a:t> 5 </a:t>
            </a:r>
            <a:r>
              <a:rPr lang="en-US" sz="2400" b="1" dirty="0" err="1">
                <a:solidFill>
                  <a:srgbClr val="002060"/>
                </a:solidFill>
                <a:effectLst/>
              </a:rPr>
              <a:t>thành</a:t>
            </a:r>
            <a:r>
              <a:rPr lang="en-US" sz="2400" b="1" dirty="0">
                <a:solidFill>
                  <a:srgbClr val="002060"/>
                </a:solidFill>
                <a:effectLst/>
              </a:rPr>
              <a:t> </a:t>
            </a:r>
            <a:r>
              <a:rPr lang="en-US" sz="2400" b="1" dirty="0" err="1">
                <a:solidFill>
                  <a:srgbClr val="002060"/>
                </a:solidFill>
                <a:effectLst/>
              </a:rPr>
              <a:t>phần</a:t>
            </a:r>
            <a:r>
              <a:rPr lang="en-US" sz="2400" b="1" dirty="0">
                <a:solidFill>
                  <a:srgbClr val="002060"/>
                </a:solidFill>
                <a:effectLst/>
              </a:rPr>
              <a:t> </a:t>
            </a:r>
            <a:r>
              <a:rPr lang="en-US" sz="2400" b="1" dirty="0" err="1">
                <a:solidFill>
                  <a:srgbClr val="002060"/>
                </a:solidFill>
                <a:effectLst/>
              </a:rPr>
              <a:t>chính</a:t>
            </a:r>
            <a:r>
              <a:rPr lang="en-US" sz="2400" b="1" dirty="0">
                <a:solidFill>
                  <a:srgbClr val="002060"/>
                </a:solidFill>
                <a:effectLst/>
              </a:rPr>
              <a:t>  </a:t>
            </a:r>
          </a:p>
        </p:txBody>
      </p:sp>
      <p:sp>
        <p:nvSpPr>
          <p:cNvPr id="12" name="TextBox 11">
            <a:extLst>
              <a:ext uri="{FF2B5EF4-FFF2-40B4-BE49-F238E27FC236}">
                <a16:creationId xmlns:a16="http://schemas.microsoft.com/office/drawing/2014/main" id="{96B61357-B970-4819-81E8-D1FA81395DE8}"/>
              </a:ext>
            </a:extLst>
          </p:cNvPr>
          <p:cNvSpPr txBox="1"/>
          <p:nvPr/>
        </p:nvSpPr>
        <p:spPr>
          <a:xfrm>
            <a:off x="1426190" y="2202418"/>
            <a:ext cx="7489210" cy="1908215"/>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vi-VN" sz="1800" b="1" dirty="0">
                <a:solidFill>
                  <a:srgbClr val="002060"/>
                </a:solidFill>
              </a:rPr>
              <a:t>Extend: </a:t>
            </a:r>
            <a:r>
              <a:rPr lang="vi-VN" sz="1800" dirty="0">
                <a:solidFill>
                  <a:srgbClr val="002060"/>
                </a:solidFill>
              </a:rPr>
              <a:t>là mối quan hệ mở rộng giữa các Use Case với nhau.</a:t>
            </a:r>
            <a:endParaRPr lang="en-US" sz="1800" dirty="0">
              <a:solidFill>
                <a:srgbClr val="002060"/>
              </a:solidFill>
            </a:endParaRPr>
          </a:p>
          <a:p>
            <a:pPr>
              <a:spcAft>
                <a:spcPts val="600"/>
              </a:spcAft>
            </a:pPr>
            <a:r>
              <a:rPr lang="en-US" sz="1800" dirty="0" err="1">
                <a:solidFill>
                  <a:srgbClr val="002060"/>
                </a:solidFill>
              </a:rPr>
              <a:t>Nếu</a:t>
            </a:r>
            <a:r>
              <a:rPr lang="en-US" sz="1800" dirty="0">
                <a:solidFill>
                  <a:srgbClr val="002060"/>
                </a:solidFill>
              </a:rPr>
              <a:t> Include </a:t>
            </a:r>
            <a:r>
              <a:rPr lang="en-US" sz="1800" dirty="0" err="1">
                <a:solidFill>
                  <a:srgbClr val="002060"/>
                </a:solidFill>
              </a:rPr>
              <a:t>là</a:t>
            </a:r>
            <a:r>
              <a:rPr lang="en-US" sz="1800" dirty="0">
                <a:solidFill>
                  <a:srgbClr val="002060"/>
                </a:solidFill>
              </a:rPr>
              <a:t> </a:t>
            </a:r>
            <a:r>
              <a:rPr lang="en-US" sz="1800" dirty="0" err="1">
                <a:solidFill>
                  <a:srgbClr val="002060"/>
                </a:solidFill>
              </a:rPr>
              <a:t>mối</a:t>
            </a:r>
            <a:r>
              <a:rPr lang="en-US" sz="1800" dirty="0">
                <a:solidFill>
                  <a:srgbClr val="002060"/>
                </a:solidFill>
              </a:rPr>
              <a:t> </a:t>
            </a:r>
            <a:r>
              <a:rPr lang="en-US" sz="1800" dirty="0" err="1">
                <a:solidFill>
                  <a:srgbClr val="002060"/>
                </a:solidFill>
              </a:rPr>
              <a:t>quan</a:t>
            </a:r>
            <a:r>
              <a:rPr lang="en-US" sz="1800" dirty="0">
                <a:solidFill>
                  <a:srgbClr val="002060"/>
                </a:solidFill>
              </a:rPr>
              <a:t> </a:t>
            </a:r>
            <a:r>
              <a:rPr lang="en-US" sz="1800" dirty="0" err="1">
                <a:solidFill>
                  <a:srgbClr val="002060"/>
                </a:solidFill>
              </a:rPr>
              <a:t>hệ</a:t>
            </a:r>
            <a:r>
              <a:rPr lang="en-US" sz="1800" dirty="0">
                <a:solidFill>
                  <a:srgbClr val="002060"/>
                </a:solidFill>
              </a:rPr>
              <a:t> </a:t>
            </a:r>
            <a:r>
              <a:rPr lang="en-US" sz="1800" dirty="0" err="1">
                <a:solidFill>
                  <a:srgbClr val="002060"/>
                </a:solidFill>
              </a:rPr>
              <a:t>bắt</a:t>
            </a:r>
            <a:r>
              <a:rPr lang="en-US" sz="1800" dirty="0">
                <a:solidFill>
                  <a:srgbClr val="002060"/>
                </a:solidFill>
              </a:rPr>
              <a:t> </a:t>
            </a:r>
            <a:r>
              <a:rPr lang="en-US" sz="1800" dirty="0" err="1">
                <a:solidFill>
                  <a:srgbClr val="002060"/>
                </a:solidFill>
              </a:rPr>
              <a:t>buộc</a:t>
            </a:r>
            <a:r>
              <a:rPr lang="en-US" sz="1800" dirty="0">
                <a:solidFill>
                  <a:srgbClr val="002060"/>
                </a:solidFill>
              </a:rPr>
              <a:t>, </a:t>
            </a:r>
            <a:r>
              <a:rPr lang="en-US" sz="1800" dirty="0" err="1">
                <a:solidFill>
                  <a:srgbClr val="002060"/>
                </a:solidFill>
              </a:rPr>
              <a:t>thì</a:t>
            </a:r>
            <a:r>
              <a:rPr lang="en-US" sz="1800" dirty="0">
                <a:solidFill>
                  <a:srgbClr val="002060"/>
                </a:solidFill>
              </a:rPr>
              <a:t> Extend </a:t>
            </a:r>
            <a:r>
              <a:rPr lang="en-US" sz="1800" dirty="0" err="1">
                <a:solidFill>
                  <a:srgbClr val="002060"/>
                </a:solidFill>
              </a:rPr>
              <a:t>là</a:t>
            </a:r>
            <a:r>
              <a:rPr lang="en-US" sz="1800" dirty="0">
                <a:solidFill>
                  <a:srgbClr val="002060"/>
                </a:solidFill>
              </a:rPr>
              <a:t> </a:t>
            </a:r>
            <a:r>
              <a:rPr lang="en-US" sz="1800" dirty="0" err="1">
                <a:solidFill>
                  <a:srgbClr val="002060"/>
                </a:solidFill>
              </a:rPr>
              <a:t>một</a:t>
            </a:r>
            <a:r>
              <a:rPr lang="en-US" sz="1800" dirty="0">
                <a:solidFill>
                  <a:srgbClr val="002060"/>
                </a:solidFill>
              </a:rPr>
              <a:t> </a:t>
            </a:r>
            <a:r>
              <a:rPr lang="en-US" sz="1800" dirty="0" err="1">
                <a:solidFill>
                  <a:srgbClr val="002060"/>
                </a:solidFill>
              </a:rPr>
              <a:t>mối</a:t>
            </a:r>
            <a:r>
              <a:rPr lang="en-US" sz="1800" dirty="0">
                <a:solidFill>
                  <a:srgbClr val="002060"/>
                </a:solidFill>
              </a:rPr>
              <a:t> </a:t>
            </a:r>
            <a:r>
              <a:rPr lang="en-US" sz="1800" dirty="0" err="1">
                <a:solidFill>
                  <a:srgbClr val="002060"/>
                </a:solidFill>
              </a:rPr>
              <a:t>quan</a:t>
            </a:r>
            <a:r>
              <a:rPr lang="en-US" sz="1800" dirty="0">
                <a:solidFill>
                  <a:srgbClr val="002060"/>
                </a:solidFill>
              </a:rPr>
              <a:t> </a:t>
            </a:r>
            <a:r>
              <a:rPr lang="en-US" sz="1800" dirty="0" err="1">
                <a:solidFill>
                  <a:srgbClr val="002060"/>
                </a:solidFill>
              </a:rPr>
              <a:t>hệ</a:t>
            </a:r>
            <a:r>
              <a:rPr lang="en-US" sz="1800" dirty="0">
                <a:solidFill>
                  <a:srgbClr val="002060"/>
                </a:solidFill>
              </a:rPr>
              <a:t> </a:t>
            </a:r>
            <a:r>
              <a:rPr lang="en-US" sz="1800" dirty="0" err="1">
                <a:solidFill>
                  <a:srgbClr val="002060"/>
                </a:solidFill>
              </a:rPr>
              <a:t>không</a:t>
            </a:r>
            <a:r>
              <a:rPr lang="en-US" sz="1800" dirty="0">
                <a:solidFill>
                  <a:srgbClr val="002060"/>
                </a:solidFill>
              </a:rPr>
              <a:t> </a:t>
            </a:r>
            <a:r>
              <a:rPr lang="en-US" sz="1800" dirty="0" err="1">
                <a:solidFill>
                  <a:srgbClr val="002060"/>
                </a:solidFill>
              </a:rPr>
              <a:t>bắt</a:t>
            </a:r>
            <a:r>
              <a:rPr lang="en-US" sz="1800" dirty="0">
                <a:solidFill>
                  <a:srgbClr val="002060"/>
                </a:solidFill>
              </a:rPr>
              <a:t> </a:t>
            </a:r>
            <a:r>
              <a:rPr lang="en-US" sz="1800" dirty="0" err="1">
                <a:solidFill>
                  <a:srgbClr val="002060"/>
                </a:solidFill>
              </a:rPr>
              <a:t>buộc</a:t>
            </a:r>
            <a:r>
              <a:rPr lang="en-US" sz="1800" dirty="0">
                <a:solidFill>
                  <a:srgbClr val="002060"/>
                </a:solidFill>
              </a:rPr>
              <a:t>. </a:t>
            </a:r>
            <a:r>
              <a:rPr lang="en-US" sz="1800" dirty="0" err="1">
                <a:solidFill>
                  <a:srgbClr val="002060"/>
                </a:solidFill>
              </a:rPr>
              <a:t>Nó</a:t>
            </a:r>
            <a:r>
              <a:rPr lang="en-US" sz="1800" dirty="0">
                <a:solidFill>
                  <a:srgbClr val="002060"/>
                </a:solidFill>
              </a:rPr>
              <a:t> </a:t>
            </a:r>
            <a:r>
              <a:rPr lang="en-US" sz="1800" dirty="0" err="1">
                <a:solidFill>
                  <a:srgbClr val="002060"/>
                </a:solidFill>
              </a:rPr>
              <a:t>thể</a:t>
            </a:r>
            <a:r>
              <a:rPr lang="en-US" sz="1800" dirty="0">
                <a:solidFill>
                  <a:srgbClr val="002060"/>
                </a:solidFill>
              </a:rPr>
              <a:t> </a:t>
            </a:r>
            <a:r>
              <a:rPr lang="en-US" sz="1800" dirty="0" err="1">
                <a:solidFill>
                  <a:srgbClr val="002060"/>
                </a:solidFill>
              </a:rPr>
              <a:t>hiện</a:t>
            </a:r>
            <a:r>
              <a:rPr lang="en-US" sz="1800" dirty="0">
                <a:solidFill>
                  <a:srgbClr val="002060"/>
                </a:solidFill>
              </a:rPr>
              <a:t> </a:t>
            </a:r>
            <a:r>
              <a:rPr lang="en-US" sz="1800" dirty="0" err="1">
                <a:solidFill>
                  <a:srgbClr val="002060"/>
                </a:solidFill>
              </a:rPr>
              <a:t>mối</a:t>
            </a:r>
            <a:r>
              <a:rPr lang="en-US" sz="1800" dirty="0">
                <a:solidFill>
                  <a:srgbClr val="002060"/>
                </a:solidFill>
              </a:rPr>
              <a:t> </a:t>
            </a:r>
            <a:r>
              <a:rPr lang="en-US" sz="1800" dirty="0" err="1">
                <a:solidFill>
                  <a:srgbClr val="002060"/>
                </a:solidFill>
              </a:rPr>
              <a:t>quan</a:t>
            </a:r>
            <a:r>
              <a:rPr lang="en-US" sz="1800" dirty="0">
                <a:solidFill>
                  <a:srgbClr val="002060"/>
                </a:solidFill>
              </a:rPr>
              <a:t> </a:t>
            </a:r>
            <a:r>
              <a:rPr lang="en-US" sz="1800" dirty="0" err="1">
                <a:solidFill>
                  <a:srgbClr val="002060"/>
                </a:solidFill>
              </a:rPr>
              <a:t>hệ</a:t>
            </a:r>
            <a:r>
              <a:rPr lang="en-US" sz="1800" dirty="0">
                <a:solidFill>
                  <a:srgbClr val="002060"/>
                </a:solidFill>
              </a:rPr>
              <a:t> </a:t>
            </a:r>
            <a:r>
              <a:rPr lang="en-US" sz="1800" dirty="0" err="1">
                <a:solidFill>
                  <a:srgbClr val="002060"/>
                </a:solidFill>
              </a:rPr>
              <a:t>có</a:t>
            </a:r>
            <a:r>
              <a:rPr lang="en-US" sz="1800" dirty="0">
                <a:solidFill>
                  <a:srgbClr val="002060"/>
                </a:solidFill>
              </a:rPr>
              <a:t> </a:t>
            </a:r>
            <a:r>
              <a:rPr lang="en-US" sz="1800" dirty="0" err="1">
                <a:solidFill>
                  <a:srgbClr val="002060"/>
                </a:solidFill>
              </a:rPr>
              <a:t>thể</a:t>
            </a:r>
            <a:r>
              <a:rPr lang="en-US" sz="1800" dirty="0">
                <a:solidFill>
                  <a:srgbClr val="002060"/>
                </a:solidFill>
              </a:rPr>
              <a:t> </a:t>
            </a:r>
            <a:r>
              <a:rPr lang="en-US" sz="1800" dirty="0" err="1">
                <a:solidFill>
                  <a:srgbClr val="002060"/>
                </a:solidFill>
              </a:rPr>
              <a:t>có</a:t>
            </a:r>
            <a:r>
              <a:rPr lang="en-US" sz="1800" dirty="0">
                <a:solidFill>
                  <a:srgbClr val="002060"/>
                </a:solidFill>
              </a:rPr>
              <a:t> </a:t>
            </a:r>
            <a:r>
              <a:rPr lang="en-US" sz="1800" dirty="0" err="1">
                <a:solidFill>
                  <a:srgbClr val="002060"/>
                </a:solidFill>
              </a:rPr>
              <a:t>hoặc</a:t>
            </a:r>
            <a:r>
              <a:rPr lang="en-US" sz="1800" dirty="0">
                <a:solidFill>
                  <a:srgbClr val="002060"/>
                </a:solidFill>
              </a:rPr>
              <a:t> </a:t>
            </a:r>
            <a:r>
              <a:rPr lang="en-US" sz="1800" dirty="0" err="1">
                <a:solidFill>
                  <a:srgbClr val="002060"/>
                </a:solidFill>
              </a:rPr>
              <a:t>có</a:t>
            </a:r>
            <a:r>
              <a:rPr lang="en-US" sz="1800" dirty="0">
                <a:solidFill>
                  <a:srgbClr val="002060"/>
                </a:solidFill>
              </a:rPr>
              <a:t> </a:t>
            </a:r>
            <a:r>
              <a:rPr lang="en-US" sz="1800" dirty="0" err="1">
                <a:solidFill>
                  <a:srgbClr val="002060"/>
                </a:solidFill>
              </a:rPr>
              <a:t>thể</a:t>
            </a:r>
            <a:r>
              <a:rPr lang="en-US" sz="1800" dirty="0">
                <a:solidFill>
                  <a:srgbClr val="002060"/>
                </a:solidFill>
              </a:rPr>
              <a:t> </a:t>
            </a:r>
            <a:r>
              <a:rPr lang="en-US" sz="1800" dirty="0" err="1">
                <a:solidFill>
                  <a:srgbClr val="002060"/>
                </a:solidFill>
              </a:rPr>
              <a:t>không</a:t>
            </a:r>
            <a:r>
              <a:rPr lang="en-US" sz="1800" dirty="0">
                <a:solidFill>
                  <a:srgbClr val="002060"/>
                </a:solidFill>
              </a:rPr>
              <a:t> </a:t>
            </a:r>
            <a:r>
              <a:rPr lang="en-US" sz="1800" dirty="0" err="1">
                <a:solidFill>
                  <a:srgbClr val="002060"/>
                </a:solidFill>
              </a:rPr>
              <a:t>giữa</a:t>
            </a:r>
            <a:r>
              <a:rPr lang="en-US" sz="1800" dirty="0">
                <a:solidFill>
                  <a:srgbClr val="002060"/>
                </a:solidFill>
              </a:rPr>
              <a:t> </a:t>
            </a:r>
            <a:r>
              <a:rPr lang="en-US" sz="1800" dirty="0" err="1">
                <a:solidFill>
                  <a:srgbClr val="002060"/>
                </a:solidFill>
              </a:rPr>
              <a:t>các</a:t>
            </a:r>
            <a:r>
              <a:rPr lang="en-US" sz="1800" dirty="0">
                <a:solidFill>
                  <a:srgbClr val="002060"/>
                </a:solidFill>
              </a:rPr>
              <a:t> Use Case </a:t>
            </a:r>
            <a:r>
              <a:rPr lang="en-US" sz="1800" dirty="0" err="1">
                <a:solidFill>
                  <a:srgbClr val="002060"/>
                </a:solidFill>
              </a:rPr>
              <a:t>với</a:t>
            </a:r>
            <a:r>
              <a:rPr lang="en-US" sz="1800" dirty="0">
                <a:solidFill>
                  <a:srgbClr val="002060"/>
                </a:solidFill>
              </a:rPr>
              <a:t> </a:t>
            </a:r>
            <a:r>
              <a:rPr lang="en-US" sz="1800" dirty="0" err="1">
                <a:solidFill>
                  <a:srgbClr val="002060"/>
                </a:solidFill>
              </a:rPr>
              <a:t>nhau</a:t>
            </a:r>
            <a:r>
              <a:rPr lang="en-US" sz="1800" dirty="0">
                <a:solidFill>
                  <a:srgbClr val="002060"/>
                </a:solidFill>
              </a:rPr>
              <a:t>.</a:t>
            </a:r>
          </a:p>
          <a:p>
            <a:pPr>
              <a:spcAft>
                <a:spcPts val="600"/>
              </a:spcAft>
            </a:pPr>
            <a:r>
              <a:rPr lang="en-US" sz="1800" dirty="0" err="1">
                <a:solidFill>
                  <a:srgbClr val="002060"/>
                </a:solidFill>
              </a:rPr>
              <a:t>Một</a:t>
            </a:r>
            <a:r>
              <a:rPr lang="en-US" sz="1800" dirty="0">
                <a:solidFill>
                  <a:srgbClr val="002060"/>
                </a:solidFill>
              </a:rPr>
              <a:t> Use Case B </a:t>
            </a:r>
            <a:r>
              <a:rPr lang="en-US" sz="1800" dirty="0" err="1">
                <a:solidFill>
                  <a:srgbClr val="002060"/>
                </a:solidFill>
              </a:rPr>
              <a:t>là</a:t>
            </a:r>
            <a:r>
              <a:rPr lang="en-US" sz="1800" dirty="0">
                <a:solidFill>
                  <a:srgbClr val="002060"/>
                </a:solidFill>
              </a:rPr>
              <a:t> extend </a:t>
            </a:r>
            <a:r>
              <a:rPr lang="en-US" sz="1800" dirty="0" err="1">
                <a:solidFill>
                  <a:srgbClr val="002060"/>
                </a:solidFill>
              </a:rPr>
              <a:t>của</a:t>
            </a:r>
            <a:r>
              <a:rPr lang="en-US" sz="1800" dirty="0">
                <a:solidFill>
                  <a:srgbClr val="002060"/>
                </a:solidFill>
              </a:rPr>
              <a:t> Use Case A </a:t>
            </a:r>
            <a:r>
              <a:rPr lang="en-US" sz="1800" dirty="0" err="1">
                <a:solidFill>
                  <a:srgbClr val="002060"/>
                </a:solidFill>
              </a:rPr>
              <a:t>thì</a:t>
            </a:r>
            <a:r>
              <a:rPr lang="en-US" sz="1800" dirty="0">
                <a:solidFill>
                  <a:srgbClr val="002060"/>
                </a:solidFill>
              </a:rPr>
              <a:t> </a:t>
            </a:r>
            <a:r>
              <a:rPr lang="en-US" sz="1800" dirty="0" err="1">
                <a:solidFill>
                  <a:srgbClr val="002060"/>
                </a:solidFill>
              </a:rPr>
              <a:t>có</a:t>
            </a:r>
            <a:r>
              <a:rPr lang="en-US" sz="1800" dirty="0">
                <a:solidFill>
                  <a:srgbClr val="002060"/>
                </a:solidFill>
              </a:rPr>
              <a:t> </a:t>
            </a:r>
            <a:r>
              <a:rPr lang="en-US" sz="1800" dirty="0" err="1">
                <a:solidFill>
                  <a:srgbClr val="002060"/>
                </a:solidFill>
              </a:rPr>
              <a:t>nghĩa</a:t>
            </a:r>
            <a:r>
              <a:rPr lang="en-US" sz="1800" dirty="0">
                <a:solidFill>
                  <a:srgbClr val="002060"/>
                </a:solidFill>
              </a:rPr>
              <a:t> Use Case B </a:t>
            </a:r>
            <a:r>
              <a:rPr lang="en-US" sz="1800" dirty="0" err="1">
                <a:solidFill>
                  <a:srgbClr val="002060"/>
                </a:solidFill>
              </a:rPr>
              <a:t>chỉ</a:t>
            </a:r>
            <a:r>
              <a:rPr lang="en-US" sz="1800" dirty="0">
                <a:solidFill>
                  <a:srgbClr val="002060"/>
                </a:solidFill>
              </a:rPr>
              <a:t> </a:t>
            </a:r>
            <a:r>
              <a:rPr lang="en-US" sz="1800" dirty="0" err="1">
                <a:solidFill>
                  <a:srgbClr val="002060"/>
                </a:solidFill>
              </a:rPr>
              <a:t>là</a:t>
            </a:r>
            <a:r>
              <a:rPr lang="en-US" sz="1800" dirty="0">
                <a:solidFill>
                  <a:srgbClr val="002060"/>
                </a:solidFill>
              </a:rPr>
              <a:t> </a:t>
            </a:r>
            <a:r>
              <a:rPr lang="en-US" sz="1800" dirty="0" err="1">
                <a:solidFill>
                  <a:srgbClr val="002060"/>
                </a:solidFill>
              </a:rPr>
              <a:t>một</a:t>
            </a:r>
            <a:r>
              <a:rPr lang="en-US" sz="1800" dirty="0">
                <a:solidFill>
                  <a:srgbClr val="002060"/>
                </a:solidFill>
              </a:rPr>
              <a:t> </a:t>
            </a:r>
            <a:r>
              <a:rPr lang="en-US" sz="1800" dirty="0" err="1">
                <a:solidFill>
                  <a:srgbClr val="002060"/>
                </a:solidFill>
              </a:rPr>
              <a:t>thứ</a:t>
            </a:r>
            <a:r>
              <a:rPr lang="en-US" sz="1800" dirty="0">
                <a:solidFill>
                  <a:srgbClr val="002060"/>
                </a:solidFill>
              </a:rPr>
              <a:t> optional, </a:t>
            </a:r>
            <a:r>
              <a:rPr lang="en-US" sz="1800" dirty="0" err="1">
                <a:solidFill>
                  <a:srgbClr val="002060"/>
                </a:solidFill>
              </a:rPr>
              <a:t>và</a:t>
            </a:r>
            <a:r>
              <a:rPr lang="en-US" sz="1800" dirty="0">
                <a:solidFill>
                  <a:srgbClr val="002060"/>
                </a:solidFill>
              </a:rPr>
              <a:t> </a:t>
            </a:r>
            <a:r>
              <a:rPr lang="en-US" sz="1800" dirty="0" err="1">
                <a:solidFill>
                  <a:srgbClr val="002060"/>
                </a:solidFill>
              </a:rPr>
              <a:t>chỉ</a:t>
            </a:r>
            <a:r>
              <a:rPr lang="en-US" sz="1800" dirty="0">
                <a:solidFill>
                  <a:srgbClr val="002060"/>
                </a:solidFill>
              </a:rPr>
              <a:t> </a:t>
            </a:r>
            <a:r>
              <a:rPr lang="en-US" sz="1800" dirty="0" err="1">
                <a:solidFill>
                  <a:srgbClr val="002060"/>
                </a:solidFill>
              </a:rPr>
              <a:t>xảy</a:t>
            </a:r>
            <a:r>
              <a:rPr lang="en-US" sz="1800" dirty="0">
                <a:solidFill>
                  <a:srgbClr val="002060"/>
                </a:solidFill>
              </a:rPr>
              <a:t> </a:t>
            </a:r>
            <a:r>
              <a:rPr lang="en-US" sz="1800" dirty="0" err="1">
                <a:solidFill>
                  <a:srgbClr val="002060"/>
                </a:solidFill>
              </a:rPr>
              <a:t>ra</a:t>
            </a:r>
            <a:r>
              <a:rPr lang="en-US" sz="1800" dirty="0">
                <a:solidFill>
                  <a:srgbClr val="002060"/>
                </a:solidFill>
              </a:rPr>
              <a:t> </a:t>
            </a:r>
            <a:r>
              <a:rPr lang="en-US" sz="1800" dirty="0" err="1">
                <a:solidFill>
                  <a:srgbClr val="002060"/>
                </a:solidFill>
              </a:rPr>
              <a:t>trong</a:t>
            </a:r>
            <a:r>
              <a:rPr lang="en-US" sz="1800" dirty="0">
                <a:solidFill>
                  <a:srgbClr val="002060"/>
                </a:solidFill>
              </a:rPr>
              <a:t> </a:t>
            </a:r>
            <a:r>
              <a:rPr lang="en-US" sz="1800" dirty="0" err="1">
                <a:solidFill>
                  <a:srgbClr val="002060"/>
                </a:solidFill>
              </a:rPr>
              <a:t>một</a:t>
            </a:r>
            <a:r>
              <a:rPr lang="en-US" sz="1800" dirty="0">
                <a:solidFill>
                  <a:srgbClr val="002060"/>
                </a:solidFill>
              </a:rPr>
              <a:t> </a:t>
            </a:r>
            <a:r>
              <a:rPr lang="en-US" sz="1800" dirty="0" err="1">
                <a:solidFill>
                  <a:srgbClr val="002060"/>
                </a:solidFill>
              </a:rPr>
              <a:t>hoàn</a:t>
            </a:r>
            <a:r>
              <a:rPr lang="en-US" sz="1800" dirty="0">
                <a:solidFill>
                  <a:srgbClr val="002060"/>
                </a:solidFill>
              </a:rPr>
              <a:t> </a:t>
            </a:r>
            <a:r>
              <a:rPr lang="en-US" sz="1800" dirty="0" err="1">
                <a:solidFill>
                  <a:srgbClr val="002060"/>
                </a:solidFill>
              </a:rPr>
              <a:t>cảnh</a:t>
            </a:r>
            <a:r>
              <a:rPr lang="en-US" sz="1800" dirty="0">
                <a:solidFill>
                  <a:srgbClr val="002060"/>
                </a:solidFill>
              </a:rPr>
              <a:t> </a:t>
            </a:r>
            <a:r>
              <a:rPr lang="en-US" sz="1800" dirty="0" err="1">
                <a:solidFill>
                  <a:srgbClr val="002060"/>
                </a:solidFill>
              </a:rPr>
              <a:t>cụ</a:t>
            </a:r>
            <a:r>
              <a:rPr lang="en-US" sz="1800" dirty="0">
                <a:solidFill>
                  <a:srgbClr val="002060"/>
                </a:solidFill>
              </a:rPr>
              <a:t> </a:t>
            </a:r>
            <a:r>
              <a:rPr lang="en-US" sz="1800" dirty="0" err="1">
                <a:solidFill>
                  <a:srgbClr val="002060"/>
                </a:solidFill>
              </a:rPr>
              <a:t>thể</a:t>
            </a:r>
            <a:r>
              <a:rPr lang="en-US" sz="1800" dirty="0">
                <a:solidFill>
                  <a:srgbClr val="002060"/>
                </a:solidFill>
              </a:rPr>
              <a:t> </a:t>
            </a:r>
            <a:r>
              <a:rPr lang="en-US" sz="1800" dirty="0" err="1">
                <a:solidFill>
                  <a:srgbClr val="002060"/>
                </a:solidFill>
              </a:rPr>
              <a:t>nào</a:t>
            </a:r>
            <a:r>
              <a:rPr lang="en-US" sz="1800" dirty="0">
                <a:solidFill>
                  <a:srgbClr val="002060"/>
                </a:solidFill>
              </a:rPr>
              <a:t> </a:t>
            </a:r>
            <a:r>
              <a:rPr lang="en-US" sz="1800" dirty="0" err="1">
                <a:solidFill>
                  <a:srgbClr val="002060"/>
                </a:solidFill>
              </a:rPr>
              <a:t>đó</a:t>
            </a:r>
            <a:r>
              <a:rPr lang="en-US" sz="1800" dirty="0">
                <a:solidFill>
                  <a:srgbClr val="002060"/>
                </a:solidFill>
              </a:rPr>
              <a:t>.</a:t>
            </a:r>
          </a:p>
        </p:txBody>
      </p:sp>
    </p:spTree>
    <p:extLst>
      <p:ext uri="{BB962C8B-B14F-4D97-AF65-F5344CB8AC3E}">
        <p14:creationId xmlns:p14="http://schemas.microsoft.com/office/powerpoint/2010/main" val="531322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326198"/>
            <a:ext cx="8064748" cy="784830"/>
          </a:xfrm>
          <a:prstGeom prst="rect">
            <a:avLst/>
          </a:prstGeom>
          <a:noFill/>
        </p:spPr>
        <p:txBody>
          <a:bodyPr wrap="square">
            <a:spAutoFit/>
          </a:bodyPr>
          <a:lstStyle/>
          <a:p>
            <a:pPr marL="342900" indent="-342900">
              <a:spcAft>
                <a:spcPts val="600"/>
              </a:spcAft>
              <a:buFont typeface="Wingdings" panose="05000000000000000000" pitchFamily="2" charset="2"/>
              <a:buChar char="v"/>
            </a:pP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Relationships: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gồm</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3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loại</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Include, Extend,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Generalization.</a:t>
            </a:r>
          </a:p>
          <a:p>
            <a:pPr marL="342900" indent="-342900">
              <a:spcAft>
                <a:spcPts val="600"/>
              </a:spcAft>
              <a:buFont typeface="Wingdings" panose="05000000000000000000" pitchFamily="2" charset="2"/>
              <a:buChar char="v"/>
            </a:pPr>
            <a:endParaRPr lang="vi-VN" sz="2000" dirty="0">
              <a:solidFill>
                <a:srgbClr val="007CC3"/>
              </a:solidFill>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985311"/>
            <a:ext cx="7837866" cy="461665"/>
          </a:xfrm>
          <a:prstGeom prst="rect">
            <a:avLst/>
          </a:prstGeom>
          <a:noFill/>
        </p:spPr>
        <p:txBody>
          <a:bodyPr wrap="square" rtlCol="0">
            <a:spAutoFit/>
          </a:bodyPr>
          <a:lstStyle/>
          <a:p>
            <a:r>
              <a:rPr lang="en-US" sz="2400" b="1" dirty="0" err="1">
                <a:solidFill>
                  <a:srgbClr val="002060"/>
                </a:solidFill>
              </a:rPr>
              <a:t>Cấu</a:t>
            </a:r>
            <a:r>
              <a:rPr lang="en-US" sz="2400" b="1" dirty="0">
                <a:solidFill>
                  <a:srgbClr val="002060"/>
                </a:solidFill>
              </a:rPr>
              <a:t> </a:t>
            </a:r>
            <a:r>
              <a:rPr lang="en-US" sz="2400" b="1" dirty="0" err="1">
                <a:solidFill>
                  <a:srgbClr val="002060"/>
                </a:solidFill>
              </a:rPr>
              <a:t>trúc</a:t>
            </a:r>
            <a:r>
              <a:rPr lang="en-US" sz="2400" b="1" dirty="0">
                <a:solidFill>
                  <a:srgbClr val="002060"/>
                </a:solidFill>
              </a:rPr>
              <a:t> </a:t>
            </a:r>
            <a:r>
              <a:rPr lang="en-US" sz="2400" b="1" dirty="0" err="1">
                <a:solidFill>
                  <a:srgbClr val="002060"/>
                </a:solidFill>
              </a:rPr>
              <a:t>của</a:t>
            </a:r>
            <a:r>
              <a:rPr lang="en-US" sz="2400" b="1" dirty="0">
                <a:solidFill>
                  <a:srgbClr val="002060"/>
                </a:solidFill>
              </a:rPr>
              <a:t> Use Case</a:t>
            </a:r>
            <a:r>
              <a:rPr lang="en-US" sz="2400" b="1" dirty="0">
                <a:solidFill>
                  <a:srgbClr val="002060"/>
                </a:solidFill>
                <a:effectLst/>
              </a:rPr>
              <a:t>: </a:t>
            </a:r>
            <a:r>
              <a:rPr lang="en-US" sz="2400" b="1" dirty="0" err="1">
                <a:solidFill>
                  <a:srgbClr val="002060"/>
                </a:solidFill>
                <a:effectLst/>
              </a:rPr>
              <a:t>gồm</a:t>
            </a:r>
            <a:r>
              <a:rPr lang="en-US" sz="2400" b="1" dirty="0">
                <a:solidFill>
                  <a:srgbClr val="002060"/>
                </a:solidFill>
                <a:effectLst/>
              </a:rPr>
              <a:t> 5 </a:t>
            </a:r>
            <a:r>
              <a:rPr lang="en-US" sz="2400" b="1" dirty="0" err="1">
                <a:solidFill>
                  <a:srgbClr val="002060"/>
                </a:solidFill>
                <a:effectLst/>
              </a:rPr>
              <a:t>thành</a:t>
            </a:r>
            <a:r>
              <a:rPr lang="en-US" sz="2400" b="1" dirty="0">
                <a:solidFill>
                  <a:srgbClr val="002060"/>
                </a:solidFill>
                <a:effectLst/>
              </a:rPr>
              <a:t> </a:t>
            </a:r>
            <a:r>
              <a:rPr lang="en-US" sz="2400" b="1" dirty="0" err="1">
                <a:solidFill>
                  <a:srgbClr val="002060"/>
                </a:solidFill>
                <a:effectLst/>
              </a:rPr>
              <a:t>phần</a:t>
            </a:r>
            <a:r>
              <a:rPr lang="en-US" sz="2400" b="1" dirty="0">
                <a:solidFill>
                  <a:srgbClr val="002060"/>
                </a:solidFill>
                <a:effectLst/>
              </a:rPr>
              <a:t> </a:t>
            </a:r>
            <a:r>
              <a:rPr lang="en-US" sz="2400" b="1" dirty="0" err="1">
                <a:solidFill>
                  <a:srgbClr val="002060"/>
                </a:solidFill>
                <a:effectLst/>
              </a:rPr>
              <a:t>chính</a:t>
            </a:r>
            <a:r>
              <a:rPr lang="en-US" sz="2400" b="1" dirty="0">
                <a:solidFill>
                  <a:srgbClr val="002060"/>
                </a:solidFill>
                <a:effectLst/>
              </a:rPr>
              <a:t>  </a:t>
            </a:r>
          </a:p>
        </p:txBody>
      </p:sp>
      <p:sp>
        <p:nvSpPr>
          <p:cNvPr id="12" name="TextBox 11">
            <a:extLst>
              <a:ext uri="{FF2B5EF4-FFF2-40B4-BE49-F238E27FC236}">
                <a16:creationId xmlns:a16="http://schemas.microsoft.com/office/drawing/2014/main" id="{96B61357-B970-4819-81E8-D1FA81395DE8}"/>
              </a:ext>
            </a:extLst>
          </p:cNvPr>
          <p:cNvSpPr txBox="1"/>
          <p:nvPr/>
        </p:nvSpPr>
        <p:spPr>
          <a:xfrm>
            <a:off x="783221" y="2657153"/>
            <a:ext cx="3196988" cy="923330"/>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vi-VN" sz="1800" b="1" dirty="0">
                <a:solidFill>
                  <a:srgbClr val="002060"/>
                </a:solidFill>
              </a:rPr>
              <a:t>Extend: </a:t>
            </a:r>
            <a:r>
              <a:rPr lang="vi-VN" sz="1800" dirty="0">
                <a:solidFill>
                  <a:srgbClr val="002060"/>
                </a:solidFill>
              </a:rPr>
              <a:t>là mối quan hệ mở rộng giữa các Use Case với nhau.</a:t>
            </a:r>
            <a:endParaRPr lang="en-US" sz="1800" dirty="0">
              <a:solidFill>
                <a:srgbClr val="002060"/>
              </a:solidFill>
            </a:endParaRPr>
          </a:p>
        </p:txBody>
      </p:sp>
      <p:pic>
        <p:nvPicPr>
          <p:cNvPr id="4" name="Picture 3">
            <a:extLst>
              <a:ext uri="{FF2B5EF4-FFF2-40B4-BE49-F238E27FC236}">
                <a16:creationId xmlns:a16="http://schemas.microsoft.com/office/drawing/2014/main" id="{2548DC11-148E-4544-83AA-0B40CC03B76F}"/>
              </a:ext>
            </a:extLst>
          </p:cNvPr>
          <p:cNvPicPr>
            <a:picLocks noChangeAspect="1"/>
          </p:cNvPicPr>
          <p:nvPr/>
        </p:nvPicPr>
        <p:blipFill rotWithShape="1">
          <a:blip r:embed="rId3"/>
          <a:srcRect l="3232" t="3585" r="2234" b="4003"/>
          <a:stretch/>
        </p:blipFill>
        <p:spPr>
          <a:xfrm>
            <a:off x="3780430" y="1787863"/>
            <a:ext cx="4805084" cy="3307537"/>
          </a:xfrm>
          <a:prstGeom prst="rect">
            <a:avLst/>
          </a:prstGeom>
          <a:ln>
            <a:solidFill>
              <a:srgbClr val="002060"/>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B554FDAF-9289-47CE-BD32-573FB2A166D7}"/>
              </a:ext>
            </a:extLst>
          </p:cNvPr>
          <p:cNvSpPr txBox="1"/>
          <p:nvPr/>
        </p:nvSpPr>
        <p:spPr>
          <a:xfrm>
            <a:off x="527538" y="4213436"/>
            <a:ext cx="3233723" cy="523220"/>
          </a:xfrm>
          <a:prstGeom prst="rect">
            <a:avLst/>
          </a:prstGeom>
          <a:noFill/>
        </p:spPr>
        <p:txBody>
          <a:bodyPr wrap="square">
            <a:spAutoFit/>
          </a:bodyPr>
          <a:lstStyle/>
          <a:p>
            <a:pPr algn="r"/>
            <a:r>
              <a:rPr lang="en-US" i="1" dirty="0" err="1">
                <a:solidFill>
                  <a:srgbClr val="C00000"/>
                </a:solidFill>
              </a:rPr>
              <a:t>Mối</a:t>
            </a:r>
            <a:r>
              <a:rPr lang="en-US" i="1" dirty="0">
                <a:solidFill>
                  <a:srgbClr val="C00000"/>
                </a:solidFill>
              </a:rPr>
              <a:t> </a:t>
            </a:r>
            <a:r>
              <a:rPr lang="en-US" i="1" dirty="0" err="1">
                <a:solidFill>
                  <a:srgbClr val="C00000"/>
                </a:solidFill>
              </a:rPr>
              <a:t>quan</a:t>
            </a:r>
            <a:r>
              <a:rPr lang="en-US" i="1" dirty="0">
                <a:solidFill>
                  <a:srgbClr val="C00000"/>
                </a:solidFill>
              </a:rPr>
              <a:t> </a:t>
            </a:r>
            <a:r>
              <a:rPr lang="en-US" i="1" dirty="0" err="1">
                <a:solidFill>
                  <a:srgbClr val="C00000"/>
                </a:solidFill>
              </a:rPr>
              <a:t>hệ</a:t>
            </a:r>
            <a:r>
              <a:rPr lang="en-US" i="1" dirty="0">
                <a:solidFill>
                  <a:srgbClr val="C00000"/>
                </a:solidFill>
              </a:rPr>
              <a:t> Extend </a:t>
            </a:r>
            <a:r>
              <a:rPr lang="en-US" i="1" dirty="0" err="1">
                <a:solidFill>
                  <a:srgbClr val="C00000"/>
                </a:solidFill>
              </a:rPr>
              <a:t>trong</a:t>
            </a:r>
            <a:r>
              <a:rPr lang="en-US" i="1" dirty="0">
                <a:solidFill>
                  <a:srgbClr val="C00000"/>
                </a:solidFill>
              </a:rPr>
              <a:t> Use Case Diagram </a:t>
            </a:r>
            <a:r>
              <a:rPr lang="en-US" i="1" dirty="0" err="1">
                <a:solidFill>
                  <a:srgbClr val="C00000"/>
                </a:solidFill>
              </a:rPr>
              <a:t>của</a:t>
            </a:r>
            <a:r>
              <a:rPr lang="en-US" i="1" dirty="0">
                <a:solidFill>
                  <a:srgbClr val="C00000"/>
                </a:solidFill>
              </a:rPr>
              <a:t> </a:t>
            </a:r>
            <a:r>
              <a:rPr lang="en-US" i="1" dirty="0" err="1">
                <a:solidFill>
                  <a:srgbClr val="C00000"/>
                </a:solidFill>
              </a:rPr>
              <a:t>Faceboolk</a:t>
            </a:r>
            <a:r>
              <a:rPr lang="en-US" i="1" dirty="0">
                <a:solidFill>
                  <a:srgbClr val="C00000"/>
                </a:solidFill>
              </a:rPr>
              <a:t> </a:t>
            </a:r>
            <a:r>
              <a:rPr lang="en-US" i="1" dirty="0" err="1">
                <a:solidFill>
                  <a:srgbClr val="C00000"/>
                </a:solidFill>
              </a:rPr>
              <a:t>và</a:t>
            </a:r>
            <a:r>
              <a:rPr lang="en-US" i="1" dirty="0">
                <a:solidFill>
                  <a:srgbClr val="C00000"/>
                </a:solidFill>
              </a:rPr>
              <a:t> user.</a:t>
            </a:r>
          </a:p>
        </p:txBody>
      </p:sp>
    </p:spTree>
    <p:extLst>
      <p:ext uri="{BB962C8B-B14F-4D97-AF65-F5344CB8AC3E}">
        <p14:creationId xmlns:p14="http://schemas.microsoft.com/office/powerpoint/2010/main" val="1810294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326198"/>
            <a:ext cx="8064748" cy="784830"/>
          </a:xfrm>
          <a:prstGeom prst="rect">
            <a:avLst/>
          </a:prstGeom>
          <a:noFill/>
        </p:spPr>
        <p:txBody>
          <a:bodyPr wrap="square">
            <a:spAutoFit/>
          </a:bodyPr>
          <a:lstStyle/>
          <a:p>
            <a:pPr marL="342900" indent="-342900">
              <a:spcAft>
                <a:spcPts val="600"/>
              </a:spcAft>
              <a:buFont typeface="Wingdings" panose="05000000000000000000" pitchFamily="2" charset="2"/>
              <a:buChar char="v"/>
            </a:pP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Relationships: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gồm</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3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loại</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Include, Extend, </a:t>
            </a:r>
            <a:r>
              <a:rPr lang="en-US" sz="20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2000" b="1" dirty="0">
                <a:solidFill>
                  <a:srgbClr val="007CC3"/>
                </a:solidFill>
                <a:latin typeface="Arial" panose="020B0604020202020204" pitchFamily="34" charset="0"/>
                <a:ea typeface="Calibri" panose="020F0502020204030204" pitchFamily="34" charset="0"/>
                <a:cs typeface="Arial" panose="020B0604020202020204" pitchFamily="34" charset="0"/>
              </a:rPr>
              <a:t> Generalization.</a:t>
            </a:r>
          </a:p>
          <a:p>
            <a:pPr marL="342900" indent="-342900">
              <a:spcAft>
                <a:spcPts val="600"/>
              </a:spcAft>
              <a:buFont typeface="Wingdings" panose="05000000000000000000" pitchFamily="2" charset="2"/>
              <a:buChar char="v"/>
            </a:pPr>
            <a:endParaRPr lang="vi-VN" sz="2000" dirty="0">
              <a:solidFill>
                <a:srgbClr val="007CC3"/>
              </a:solidFill>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985311"/>
            <a:ext cx="7837866" cy="461665"/>
          </a:xfrm>
          <a:prstGeom prst="rect">
            <a:avLst/>
          </a:prstGeom>
          <a:noFill/>
        </p:spPr>
        <p:txBody>
          <a:bodyPr wrap="square" rtlCol="0">
            <a:spAutoFit/>
          </a:bodyPr>
          <a:lstStyle/>
          <a:p>
            <a:r>
              <a:rPr lang="en-US" sz="2400" b="1" dirty="0" err="1">
                <a:solidFill>
                  <a:srgbClr val="002060"/>
                </a:solidFill>
              </a:rPr>
              <a:t>Cấu</a:t>
            </a:r>
            <a:r>
              <a:rPr lang="en-US" sz="2400" b="1" dirty="0">
                <a:solidFill>
                  <a:srgbClr val="002060"/>
                </a:solidFill>
              </a:rPr>
              <a:t> </a:t>
            </a:r>
            <a:r>
              <a:rPr lang="en-US" sz="2400" b="1" dirty="0" err="1">
                <a:solidFill>
                  <a:srgbClr val="002060"/>
                </a:solidFill>
              </a:rPr>
              <a:t>trúc</a:t>
            </a:r>
            <a:r>
              <a:rPr lang="en-US" sz="2400" b="1" dirty="0">
                <a:solidFill>
                  <a:srgbClr val="002060"/>
                </a:solidFill>
              </a:rPr>
              <a:t> </a:t>
            </a:r>
            <a:r>
              <a:rPr lang="en-US" sz="2400" b="1" dirty="0" err="1">
                <a:solidFill>
                  <a:srgbClr val="002060"/>
                </a:solidFill>
              </a:rPr>
              <a:t>của</a:t>
            </a:r>
            <a:r>
              <a:rPr lang="en-US" sz="2400" b="1" dirty="0">
                <a:solidFill>
                  <a:srgbClr val="002060"/>
                </a:solidFill>
              </a:rPr>
              <a:t> Use Case</a:t>
            </a:r>
            <a:r>
              <a:rPr lang="en-US" sz="2400" b="1" dirty="0">
                <a:solidFill>
                  <a:srgbClr val="002060"/>
                </a:solidFill>
                <a:effectLst/>
              </a:rPr>
              <a:t>: </a:t>
            </a:r>
            <a:r>
              <a:rPr lang="en-US" sz="2400" b="1" dirty="0" err="1">
                <a:solidFill>
                  <a:srgbClr val="002060"/>
                </a:solidFill>
                <a:effectLst/>
              </a:rPr>
              <a:t>gồm</a:t>
            </a:r>
            <a:r>
              <a:rPr lang="en-US" sz="2400" b="1" dirty="0">
                <a:solidFill>
                  <a:srgbClr val="002060"/>
                </a:solidFill>
                <a:effectLst/>
              </a:rPr>
              <a:t> 5 </a:t>
            </a:r>
            <a:r>
              <a:rPr lang="en-US" sz="2400" b="1" dirty="0" err="1">
                <a:solidFill>
                  <a:srgbClr val="002060"/>
                </a:solidFill>
                <a:effectLst/>
              </a:rPr>
              <a:t>thành</a:t>
            </a:r>
            <a:r>
              <a:rPr lang="en-US" sz="2400" b="1" dirty="0">
                <a:solidFill>
                  <a:srgbClr val="002060"/>
                </a:solidFill>
                <a:effectLst/>
              </a:rPr>
              <a:t> </a:t>
            </a:r>
            <a:r>
              <a:rPr lang="en-US" sz="2400" b="1" dirty="0" err="1">
                <a:solidFill>
                  <a:srgbClr val="002060"/>
                </a:solidFill>
                <a:effectLst/>
              </a:rPr>
              <a:t>phần</a:t>
            </a:r>
            <a:r>
              <a:rPr lang="en-US" sz="2400" b="1" dirty="0">
                <a:solidFill>
                  <a:srgbClr val="002060"/>
                </a:solidFill>
                <a:effectLst/>
              </a:rPr>
              <a:t> </a:t>
            </a:r>
            <a:r>
              <a:rPr lang="en-US" sz="2400" b="1" dirty="0" err="1">
                <a:solidFill>
                  <a:srgbClr val="002060"/>
                </a:solidFill>
                <a:effectLst/>
              </a:rPr>
              <a:t>chính</a:t>
            </a:r>
            <a:r>
              <a:rPr lang="en-US" sz="2400" b="1" dirty="0">
                <a:solidFill>
                  <a:srgbClr val="002060"/>
                </a:solidFill>
                <a:effectLst/>
              </a:rPr>
              <a:t>  </a:t>
            </a:r>
          </a:p>
        </p:txBody>
      </p:sp>
      <p:sp>
        <p:nvSpPr>
          <p:cNvPr id="12" name="TextBox 11">
            <a:extLst>
              <a:ext uri="{FF2B5EF4-FFF2-40B4-BE49-F238E27FC236}">
                <a16:creationId xmlns:a16="http://schemas.microsoft.com/office/drawing/2014/main" id="{96B61357-B970-4819-81E8-D1FA81395DE8}"/>
              </a:ext>
            </a:extLst>
          </p:cNvPr>
          <p:cNvSpPr txBox="1"/>
          <p:nvPr/>
        </p:nvSpPr>
        <p:spPr>
          <a:xfrm>
            <a:off x="1404194" y="1832144"/>
            <a:ext cx="6463740" cy="1200329"/>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vi-VN" sz="1800" b="1" dirty="0">
                <a:solidFill>
                  <a:srgbClr val="002060"/>
                </a:solidFill>
              </a:rPr>
              <a:t>Generalization: </a:t>
            </a:r>
            <a:r>
              <a:rPr lang="vi-VN" sz="1800" dirty="0">
                <a:solidFill>
                  <a:srgbClr val="002060"/>
                </a:solidFill>
              </a:rPr>
              <a:t>Generalization đơn giản là quan hệ cha con giữa các Use Case với nhau. Nhưng khác biệt với Include và Extend là nó còn được dùng để thể hiện mối quan hệ giữa các… Actor với nhau</a:t>
            </a:r>
            <a:endParaRPr lang="en-US" sz="1800" dirty="0">
              <a:solidFill>
                <a:srgbClr val="002060"/>
              </a:solidFill>
            </a:endParaRPr>
          </a:p>
        </p:txBody>
      </p:sp>
    </p:spTree>
    <p:extLst>
      <p:ext uri="{BB962C8B-B14F-4D97-AF65-F5344CB8AC3E}">
        <p14:creationId xmlns:p14="http://schemas.microsoft.com/office/powerpoint/2010/main" val="212373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49977"/>
            <a:ext cx="7378701" cy="2308324"/>
          </a:xfrm>
          <a:prstGeom prst="rect">
            <a:avLst/>
          </a:prstGeom>
          <a:noFill/>
        </p:spPr>
        <p:txBody>
          <a:bodyPr wrap="square">
            <a:spAutoFit/>
          </a:bodyPr>
          <a:lstStyle/>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Draw.io được biết đến là một website cung cấp nền tảng cho người dùng vẽ các biểu đồ, mô hình, sơ đồ đơn giản. Đặc biệt, người dùng có thể sử dụng online không cần cài đặt vào máy, không bị giới hạn số lần sử dụng và hoàn toàn miễn phí.</a:t>
            </a:r>
          </a:p>
        </p:txBody>
      </p:sp>
      <p:sp>
        <p:nvSpPr>
          <p:cNvPr id="2" name="TextBox 1">
            <a:extLst>
              <a:ext uri="{FF2B5EF4-FFF2-40B4-BE49-F238E27FC236}">
                <a16:creationId xmlns:a16="http://schemas.microsoft.com/office/drawing/2014/main" id="{9118C1C4-79E5-4839-A9D4-D69F0BFF484E}"/>
              </a:ext>
            </a:extLst>
          </p:cNvPr>
          <p:cNvSpPr txBox="1"/>
          <p:nvPr/>
        </p:nvSpPr>
        <p:spPr>
          <a:xfrm>
            <a:off x="527538" y="984135"/>
            <a:ext cx="2848857" cy="584775"/>
          </a:xfrm>
          <a:prstGeom prst="rect">
            <a:avLst/>
          </a:prstGeom>
          <a:noFill/>
        </p:spPr>
        <p:txBody>
          <a:bodyPr wrap="none" rtlCol="0">
            <a:spAutoFit/>
          </a:bodyPr>
          <a:lstStyle/>
          <a:p>
            <a:r>
              <a:rPr lang="en-US" sz="3200" b="1" dirty="0">
                <a:solidFill>
                  <a:srgbClr val="002060"/>
                </a:solidFill>
                <a:effectLst/>
              </a:rPr>
              <a:t>Draw.io </a:t>
            </a:r>
            <a:r>
              <a:rPr lang="en-US" sz="3200" b="1" dirty="0" err="1">
                <a:solidFill>
                  <a:srgbClr val="002060"/>
                </a:solidFill>
                <a:effectLst/>
              </a:rPr>
              <a:t>là</a:t>
            </a:r>
            <a:r>
              <a:rPr lang="en-US" sz="3200" b="1" dirty="0">
                <a:solidFill>
                  <a:srgbClr val="002060"/>
                </a:solidFill>
                <a:effectLst/>
              </a:rPr>
              <a:t> </a:t>
            </a:r>
            <a:r>
              <a:rPr lang="en-US" sz="3200" b="1" dirty="0" err="1">
                <a:solidFill>
                  <a:srgbClr val="002060"/>
                </a:solidFill>
                <a:effectLst/>
              </a:rPr>
              <a:t>gì</a:t>
            </a:r>
            <a:r>
              <a:rPr lang="en-US" sz="3200" b="1" dirty="0">
                <a:solidFill>
                  <a:srgbClr val="002060"/>
                </a:solidFill>
                <a:effectLst/>
              </a:rPr>
              <a:t>?</a:t>
            </a:r>
          </a:p>
        </p:txBody>
      </p:sp>
    </p:spTree>
    <p:extLst>
      <p:ext uri="{BB962C8B-B14F-4D97-AF65-F5344CB8AC3E}">
        <p14:creationId xmlns:p14="http://schemas.microsoft.com/office/powerpoint/2010/main" val="881650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4" name="Picture 3">
            <a:extLst>
              <a:ext uri="{FF2B5EF4-FFF2-40B4-BE49-F238E27FC236}">
                <a16:creationId xmlns:a16="http://schemas.microsoft.com/office/drawing/2014/main" id="{A5F31738-919C-4ADE-8328-DEE608635BED}"/>
              </a:ext>
            </a:extLst>
          </p:cNvPr>
          <p:cNvPicPr>
            <a:picLocks noChangeAspect="1"/>
          </p:cNvPicPr>
          <p:nvPr/>
        </p:nvPicPr>
        <p:blipFill>
          <a:blip r:embed="rId3"/>
          <a:stretch>
            <a:fillRect/>
          </a:stretch>
        </p:blipFill>
        <p:spPr>
          <a:xfrm>
            <a:off x="2028776" y="900753"/>
            <a:ext cx="4733691" cy="4141148"/>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44163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3" name="Picture 2">
            <a:extLst>
              <a:ext uri="{FF2B5EF4-FFF2-40B4-BE49-F238E27FC236}">
                <a16:creationId xmlns:a16="http://schemas.microsoft.com/office/drawing/2014/main" id="{E222F984-AE40-482B-98E1-59513715493D}"/>
              </a:ext>
            </a:extLst>
          </p:cNvPr>
          <p:cNvPicPr>
            <a:picLocks noChangeAspect="1"/>
          </p:cNvPicPr>
          <p:nvPr/>
        </p:nvPicPr>
        <p:blipFill>
          <a:blip r:embed="rId3"/>
          <a:stretch>
            <a:fillRect/>
          </a:stretch>
        </p:blipFill>
        <p:spPr>
          <a:xfrm>
            <a:off x="1132763" y="1057585"/>
            <a:ext cx="7008125" cy="3894515"/>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65573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4" name="Picture 3">
            <a:extLst>
              <a:ext uri="{FF2B5EF4-FFF2-40B4-BE49-F238E27FC236}">
                <a16:creationId xmlns:a16="http://schemas.microsoft.com/office/drawing/2014/main" id="{974D0AEF-4BAB-4E93-97A1-1082CB179B57}"/>
              </a:ext>
            </a:extLst>
          </p:cNvPr>
          <p:cNvPicPr>
            <a:picLocks noChangeAspect="1"/>
          </p:cNvPicPr>
          <p:nvPr/>
        </p:nvPicPr>
        <p:blipFill>
          <a:blip r:embed="rId3"/>
          <a:stretch>
            <a:fillRect/>
          </a:stretch>
        </p:blipFill>
        <p:spPr>
          <a:xfrm>
            <a:off x="1189629" y="1094242"/>
            <a:ext cx="6457239" cy="3542257"/>
          </a:xfrm>
          <a:prstGeom prst="rect">
            <a:avLst/>
          </a:prstGeom>
        </p:spPr>
      </p:pic>
    </p:spTree>
    <p:extLst>
      <p:ext uri="{BB962C8B-B14F-4D97-AF65-F5344CB8AC3E}">
        <p14:creationId xmlns:p14="http://schemas.microsoft.com/office/powerpoint/2010/main" val="2274564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3" name="Picture 2">
            <a:extLst>
              <a:ext uri="{FF2B5EF4-FFF2-40B4-BE49-F238E27FC236}">
                <a16:creationId xmlns:a16="http://schemas.microsoft.com/office/drawing/2014/main" id="{6C082C8A-E247-4E63-A4D6-D1BD2D74EE63}"/>
              </a:ext>
            </a:extLst>
          </p:cNvPr>
          <p:cNvPicPr>
            <a:picLocks noChangeAspect="1"/>
          </p:cNvPicPr>
          <p:nvPr/>
        </p:nvPicPr>
        <p:blipFill>
          <a:blip r:embed="rId3"/>
          <a:stretch>
            <a:fillRect/>
          </a:stretch>
        </p:blipFill>
        <p:spPr>
          <a:xfrm>
            <a:off x="947791" y="1062069"/>
            <a:ext cx="6558478" cy="3735176"/>
          </a:xfrm>
          <a:prstGeom prst="rect">
            <a:avLst/>
          </a:prstGeom>
        </p:spPr>
      </p:pic>
    </p:spTree>
    <p:extLst>
      <p:ext uri="{BB962C8B-B14F-4D97-AF65-F5344CB8AC3E}">
        <p14:creationId xmlns:p14="http://schemas.microsoft.com/office/powerpoint/2010/main" val="1406072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4" name="Picture 3">
            <a:extLst>
              <a:ext uri="{FF2B5EF4-FFF2-40B4-BE49-F238E27FC236}">
                <a16:creationId xmlns:a16="http://schemas.microsoft.com/office/drawing/2014/main" id="{05D56EDA-3807-4993-B9AC-45047DA8FAAB}"/>
              </a:ext>
            </a:extLst>
          </p:cNvPr>
          <p:cNvPicPr>
            <a:picLocks noChangeAspect="1"/>
          </p:cNvPicPr>
          <p:nvPr/>
        </p:nvPicPr>
        <p:blipFill>
          <a:blip r:embed="rId3"/>
          <a:stretch>
            <a:fillRect/>
          </a:stretch>
        </p:blipFill>
        <p:spPr>
          <a:xfrm>
            <a:off x="1323697" y="850836"/>
            <a:ext cx="5636661" cy="4210786"/>
          </a:xfrm>
          <a:prstGeom prst="rect">
            <a:avLst/>
          </a:prstGeom>
        </p:spPr>
      </p:pic>
    </p:spTree>
    <p:extLst>
      <p:ext uri="{BB962C8B-B14F-4D97-AF65-F5344CB8AC3E}">
        <p14:creationId xmlns:p14="http://schemas.microsoft.com/office/powerpoint/2010/main" val="1541333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3" name="Picture 2">
            <a:extLst>
              <a:ext uri="{FF2B5EF4-FFF2-40B4-BE49-F238E27FC236}">
                <a16:creationId xmlns:a16="http://schemas.microsoft.com/office/drawing/2014/main" id="{89B8C582-3A6D-4088-A3C4-88E8781ECC89}"/>
              </a:ext>
            </a:extLst>
          </p:cNvPr>
          <p:cNvPicPr>
            <a:picLocks noChangeAspect="1"/>
          </p:cNvPicPr>
          <p:nvPr/>
        </p:nvPicPr>
        <p:blipFill>
          <a:blip r:embed="rId3"/>
          <a:stretch>
            <a:fillRect/>
          </a:stretch>
        </p:blipFill>
        <p:spPr>
          <a:xfrm>
            <a:off x="1475542" y="996607"/>
            <a:ext cx="6051198" cy="4152151"/>
          </a:xfrm>
          <a:prstGeom prst="rect">
            <a:avLst/>
          </a:prstGeom>
        </p:spPr>
      </p:pic>
    </p:spTree>
    <p:extLst>
      <p:ext uri="{BB962C8B-B14F-4D97-AF65-F5344CB8AC3E}">
        <p14:creationId xmlns:p14="http://schemas.microsoft.com/office/powerpoint/2010/main" val="3308229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4" name="Picture 3">
            <a:extLst>
              <a:ext uri="{FF2B5EF4-FFF2-40B4-BE49-F238E27FC236}">
                <a16:creationId xmlns:a16="http://schemas.microsoft.com/office/drawing/2014/main" id="{2D3F4D50-4D6C-4EAD-867B-F7FC2420CE4A}"/>
              </a:ext>
            </a:extLst>
          </p:cNvPr>
          <p:cNvPicPr>
            <a:picLocks noChangeAspect="1"/>
          </p:cNvPicPr>
          <p:nvPr/>
        </p:nvPicPr>
        <p:blipFill>
          <a:blip r:embed="rId3"/>
          <a:stretch>
            <a:fillRect/>
          </a:stretch>
        </p:blipFill>
        <p:spPr>
          <a:xfrm>
            <a:off x="1750233" y="979436"/>
            <a:ext cx="5203301" cy="4164064"/>
          </a:xfrm>
          <a:prstGeom prst="rect">
            <a:avLst/>
          </a:prstGeom>
        </p:spPr>
      </p:pic>
    </p:spTree>
    <p:extLst>
      <p:ext uri="{BB962C8B-B14F-4D97-AF65-F5344CB8AC3E}">
        <p14:creationId xmlns:p14="http://schemas.microsoft.com/office/powerpoint/2010/main" val="3069771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58723" y="3657601"/>
            <a:ext cx="5880411" cy="532937"/>
          </a:xfrm>
          <a:prstGeom prst="rect">
            <a:avLst/>
          </a:prstGeom>
        </p:spPr>
        <p:txBody>
          <a:bodyPr spcFirstLastPara="1" wrap="square" lIns="91425" tIns="91425" rIns="91425" bIns="91425" anchor="b" anchorCtr="0">
            <a:noAutofit/>
          </a:bodyPr>
          <a:lstStyle/>
          <a:p>
            <a:pPr marL="101600">
              <a:buClr>
                <a:schemeClr val="accent5"/>
              </a:buClr>
            </a:pPr>
            <a:r>
              <a:rPr lang="vi-VN" sz="2400" dirty="0">
                <a:latin typeface="+mn-lt"/>
              </a:rPr>
              <a:t>HD vẽ sơ đồ </a:t>
            </a:r>
            <a:r>
              <a:rPr lang="en-US" sz="2400" dirty="0" err="1">
                <a:latin typeface="+mn-lt"/>
              </a:rPr>
              <a:t>tuần</a:t>
            </a:r>
            <a:r>
              <a:rPr lang="vi-VN" sz="2400" dirty="0">
                <a:latin typeface="+mn-lt"/>
              </a:rPr>
              <a:t> tự </a:t>
            </a:r>
            <a:r>
              <a:rPr lang="en-US" sz="2400" dirty="0">
                <a:latin typeface="+mn-lt"/>
              </a:rPr>
              <a:t/>
            </a:r>
            <a:br>
              <a:rPr lang="en-US" sz="2400" dirty="0">
                <a:latin typeface="+mn-lt"/>
              </a:rPr>
            </a:br>
            <a:r>
              <a:rPr lang="vi-VN" sz="2400" dirty="0">
                <a:latin typeface="+mn-lt"/>
              </a:rPr>
              <a:t>(Sequence Diagram).</a:t>
            </a:r>
            <a:endParaRPr lang="en-US" sz="2400" dirty="0">
              <a:latin typeface="+mn-lt"/>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01676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2308324"/>
          </a:xfrm>
          <a:prstGeom prst="rect">
            <a:avLst/>
          </a:prstGeom>
          <a:noFill/>
        </p:spPr>
        <p:txBody>
          <a:bodyPr wrap="square">
            <a:spAutoFit/>
          </a:bodyPr>
          <a:lstStyle/>
          <a:p>
            <a:pPr algn="just"/>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Sơ</a:t>
            </a: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 đồ tuần tự dùng để xác định các trình tự diễn ra sự kiện của một nhóm đối tượng nào đó. Nó miêu tả chi tiết các thông điệp được gửi và nhận giữa các đối tượng đồng thời cũng chú trọng đến việc trình tự về mặt thời gian gửi và nhận các thông điệp đó.</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a:solidFill>
                  <a:srgbClr val="002060"/>
                </a:solidFill>
              </a:rPr>
              <a:t>S</a:t>
            </a:r>
            <a:r>
              <a:rPr lang="vi-VN" sz="2400" b="1" dirty="0">
                <a:solidFill>
                  <a:srgbClr val="002060"/>
                </a:solidFill>
              </a:rPr>
              <a:t>ơ đồ tuần tự </a:t>
            </a:r>
            <a:r>
              <a:rPr lang="en-US" sz="2400" b="1" dirty="0" err="1">
                <a:solidFill>
                  <a:srgbClr val="002060"/>
                </a:solidFill>
                <a:effectLst/>
              </a:rPr>
              <a:t>là</a:t>
            </a:r>
            <a:r>
              <a:rPr lang="en-US" sz="2400" b="1" dirty="0">
                <a:solidFill>
                  <a:srgbClr val="002060"/>
                </a:solidFill>
                <a:effectLst/>
              </a:rPr>
              <a:t> </a:t>
            </a:r>
            <a:r>
              <a:rPr lang="en-US" sz="2400" b="1" dirty="0" err="1">
                <a:solidFill>
                  <a:srgbClr val="002060"/>
                </a:solidFill>
                <a:effectLst/>
              </a:rPr>
              <a:t>gì</a:t>
            </a:r>
            <a:r>
              <a:rPr lang="en-US" sz="2400" b="1" dirty="0">
                <a:solidFill>
                  <a:srgbClr val="002060"/>
                </a:solidFill>
                <a:effectLst/>
              </a:rPr>
              <a:t>?</a:t>
            </a:r>
          </a:p>
        </p:txBody>
      </p:sp>
    </p:spTree>
    <p:extLst>
      <p:ext uri="{BB962C8B-B14F-4D97-AF65-F5344CB8AC3E}">
        <p14:creationId xmlns:p14="http://schemas.microsoft.com/office/powerpoint/2010/main" val="278571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830997"/>
          </a:xfrm>
          <a:prstGeom prst="rect">
            <a:avLst/>
          </a:prstGeom>
          <a:noFill/>
        </p:spPr>
        <p:txBody>
          <a:bodyPr wrap="square">
            <a:spAutoFit/>
          </a:bodyPr>
          <a:lstStyle/>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Đối tượng (object or class): biểu diễn bằng các hình chữ nhật</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Các</a:t>
            </a:r>
            <a:r>
              <a:rPr lang="en-US" sz="2400" b="1" dirty="0">
                <a:solidFill>
                  <a:srgbClr val="002060"/>
                </a:solidFill>
              </a:rPr>
              <a:t> </a:t>
            </a:r>
            <a:r>
              <a:rPr lang="en-US" sz="2400" b="1" dirty="0" err="1">
                <a:solidFill>
                  <a:srgbClr val="002060"/>
                </a:solidFill>
              </a:rPr>
              <a:t>thành</a:t>
            </a:r>
            <a:r>
              <a:rPr lang="en-US" sz="2400" b="1" dirty="0">
                <a:solidFill>
                  <a:srgbClr val="002060"/>
                </a:solidFill>
              </a:rPr>
              <a:t> </a:t>
            </a:r>
            <a:r>
              <a:rPr lang="en-US" sz="2400" b="1" dirty="0" err="1">
                <a:solidFill>
                  <a:srgbClr val="002060"/>
                </a:solidFill>
              </a:rPr>
              <a:t>phần</a:t>
            </a:r>
            <a:r>
              <a:rPr lang="en-US" sz="2400" b="1" dirty="0">
                <a:solidFill>
                  <a:srgbClr val="002060"/>
                </a:solidFill>
              </a:rPr>
              <a:t> </a:t>
            </a:r>
            <a:r>
              <a:rPr lang="en-US" sz="2400" b="1" dirty="0" err="1">
                <a:solidFill>
                  <a:srgbClr val="002060"/>
                </a:solidFill>
              </a:rPr>
              <a:t>của</a:t>
            </a:r>
            <a:r>
              <a:rPr lang="en-US" sz="2400" b="1" dirty="0">
                <a:solidFill>
                  <a:srgbClr val="002060"/>
                </a:solidFill>
              </a:rPr>
              <a:t> </a:t>
            </a:r>
            <a:r>
              <a:rPr lang="en-US" sz="2400" b="1" dirty="0" err="1">
                <a:solidFill>
                  <a:srgbClr val="002060"/>
                </a:solidFill>
              </a:rPr>
              <a:t>biểu</a:t>
            </a:r>
            <a:r>
              <a:rPr lang="en-US" sz="2400" b="1" dirty="0">
                <a:solidFill>
                  <a:srgbClr val="002060"/>
                </a:solidFill>
              </a:rPr>
              <a:t> </a:t>
            </a:r>
            <a:r>
              <a:rPr lang="en-US" sz="2400" b="1" dirty="0" err="1">
                <a:solidFill>
                  <a:srgbClr val="002060"/>
                </a:solidFill>
              </a:rPr>
              <a:t>đồ</a:t>
            </a:r>
            <a:r>
              <a:rPr lang="en-US" sz="2400" b="1" dirty="0">
                <a:solidFill>
                  <a:srgbClr val="002060"/>
                </a:solidFill>
              </a:rPr>
              <a:t> </a:t>
            </a:r>
            <a:r>
              <a:rPr lang="en-US" sz="2400" b="1" dirty="0" err="1">
                <a:solidFill>
                  <a:srgbClr val="002060"/>
                </a:solidFill>
              </a:rPr>
              <a:t>tuần</a:t>
            </a:r>
            <a:r>
              <a:rPr lang="en-US" sz="2400" b="1" dirty="0">
                <a:solidFill>
                  <a:srgbClr val="002060"/>
                </a:solidFill>
              </a:rPr>
              <a:t> </a:t>
            </a:r>
            <a:r>
              <a:rPr lang="en-US" sz="2400" b="1" dirty="0" err="1">
                <a:solidFill>
                  <a:srgbClr val="002060"/>
                </a:solidFill>
              </a:rPr>
              <a:t>tự</a:t>
            </a:r>
            <a:endParaRPr lang="en-US" sz="2400" b="1" dirty="0">
              <a:solidFill>
                <a:srgbClr val="002060"/>
              </a:solidFill>
              <a:effectLst/>
            </a:endParaRPr>
          </a:p>
        </p:txBody>
      </p:sp>
      <p:pic>
        <p:nvPicPr>
          <p:cNvPr id="4" name="Picture 3">
            <a:extLst>
              <a:ext uri="{FF2B5EF4-FFF2-40B4-BE49-F238E27FC236}">
                <a16:creationId xmlns:a16="http://schemas.microsoft.com/office/drawing/2014/main" id="{261CF57C-AC72-422C-83BC-E345C214EBE1}"/>
              </a:ext>
            </a:extLst>
          </p:cNvPr>
          <p:cNvPicPr>
            <a:picLocks noChangeAspect="1"/>
          </p:cNvPicPr>
          <p:nvPr/>
        </p:nvPicPr>
        <p:blipFill>
          <a:blip r:embed="rId3"/>
          <a:stretch>
            <a:fillRect/>
          </a:stretch>
        </p:blipFill>
        <p:spPr>
          <a:xfrm>
            <a:off x="1835812" y="2869870"/>
            <a:ext cx="5927307" cy="616714"/>
          </a:xfrm>
          <a:prstGeom prst="rect">
            <a:avLst/>
          </a:prstGeom>
        </p:spPr>
      </p:pic>
    </p:spTree>
    <p:extLst>
      <p:ext uri="{BB962C8B-B14F-4D97-AF65-F5344CB8AC3E}">
        <p14:creationId xmlns:p14="http://schemas.microsoft.com/office/powerpoint/2010/main" val="29858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8" name="TextBox 7">
            <a:extLst>
              <a:ext uri="{FF2B5EF4-FFF2-40B4-BE49-F238E27FC236}">
                <a16:creationId xmlns:a16="http://schemas.microsoft.com/office/drawing/2014/main" id="{E7F28023-1DE8-4066-8644-D1FE09AFD9A0}"/>
              </a:ext>
            </a:extLst>
          </p:cNvPr>
          <p:cNvSpPr txBox="1"/>
          <p:nvPr/>
        </p:nvSpPr>
        <p:spPr>
          <a:xfrm>
            <a:off x="882649" y="1702209"/>
            <a:ext cx="7378701" cy="3046988"/>
          </a:xfrm>
          <a:prstGeom prst="rect">
            <a:avLst/>
          </a:prstGeom>
          <a:noFill/>
        </p:spPr>
        <p:txBody>
          <a:bodyPr wrap="square">
            <a:spAutoFit/>
          </a:bodyPr>
          <a:lstStyle/>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Công cụ này sẽ hỗ trợ hiệu quả khi bạn đang làm công việc liên quan đến hành chính văn phòng như: Xây dựng quy trình làm việc trong công ty cho nhân viên, quy trình vận hành trong kinh doanh, quy trình sản xuất,… Ngoài ra, bạn còn có thể sử dụng hiệu quả trong học tập và vẽ những sơ đồ mindmap sử dụng cho nhiều mục đích khác nhau.</a:t>
            </a:r>
            <a:endParaRPr lang="vi-VN"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527538" y="984135"/>
            <a:ext cx="2848857" cy="584775"/>
          </a:xfrm>
          <a:prstGeom prst="rect">
            <a:avLst/>
          </a:prstGeom>
          <a:noFill/>
        </p:spPr>
        <p:txBody>
          <a:bodyPr wrap="none" rtlCol="0">
            <a:spAutoFit/>
          </a:bodyPr>
          <a:lstStyle/>
          <a:p>
            <a:r>
              <a:rPr lang="en-US" sz="3200" b="1" dirty="0">
                <a:solidFill>
                  <a:srgbClr val="002060"/>
                </a:solidFill>
                <a:effectLst/>
              </a:rPr>
              <a:t>Draw.io </a:t>
            </a:r>
            <a:r>
              <a:rPr lang="en-US" sz="3200" b="1" dirty="0" err="1">
                <a:solidFill>
                  <a:srgbClr val="002060"/>
                </a:solidFill>
                <a:effectLst/>
              </a:rPr>
              <a:t>là</a:t>
            </a:r>
            <a:r>
              <a:rPr lang="en-US" sz="3200" b="1" dirty="0">
                <a:solidFill>
                  <a:srgbClr val="002060"/>
                </a:solidFill>
                <a:effectLst/>
              </a:rPr>
              <a:t> </a:t>
            </a:r>
            <a:r>
              <a:rPr lang="en-US" sz="3200" b="1" dirty="0" err="1">
                <a:solidFill>
                  <a:srgbClr val="002060"/>
                </a:solidFill>
                <a:effectLst/>
              </a:rPr>
              <a:t>gì</a:t>
            </a:r>
            <a:r>
              <a:rPr lang="en-US" sz="3200" b="1" dirty="0">
                <a:solidFill>
                  <a:srgbClr val="002060"/>
                </a:solidFill>
                <a:effectLst/>
              </a:rPr>
              <a:t>?</a:t>
            </a:r>
          </a:p>
        </p:txBody>
      </p:sp>
    </p:spTree>
    <p:extLst>
      <p:ext uri="{BB962C8B-B14F-4D97-AF65-F5344CB8AC3E}">
        <p14:creationId xmlns:p14="http://schemas.microsoft.com/office/powerpoint/2010/main" val="2203662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707886"/>
          </a:xfrm>
          <a:prstGeom prst="rect">
            <a:avLst/>
          </a:prstGeom>
          <a:noFill/>
        </p:spPr>
        <p:txBody>
          <a:bodyPr wrap="square">
            <a:spAutoFit/>
          </a:bodyPr>
          <a:lstStyle/>
          <a:p>
            <a:pPr algn="just"/>
            <a:r>
              <a:rPr lang="vi-VN" sz="2000" b="1" dirty="0">
                <a:solidFill>
                  <a:srgbClr val="007CC3"/>
                </a:solidFill>
                <a:latin typeface="Arial" panose="020B0604020202020204" pitchFamily="34" charset="0"/>
                <a:ea typeface="Calibri" panose="020F0502020204030204" pitchFamily="34" charset="0"/>
                <a:cs typeface="Arial" panose="020B0604020202020204" pitchFamily="34" charset="0"/>
              </a:rPr>
              <a:t>Đường đời đối tượng (Lifelines): biểu diễn bằng các đường gạch rời thẳng đứng bên dưới các đối tượng</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Các</a:t>
            </a:r>
            <a:r>
              <a:rPr lang="en-US" sz="2400" b="1" dirty="0">
                <a:solidFill>
                  <a:srgbClr val="002060"/>
                </a:solidFill>
              </a:rPr>
              <a:t> </a:t>
            </a:r>
            <a:r>
              <a:rPr lang="en-US" sz="2400" b="1" dirty="0" err="1">
                <a:solidFill>
                  <a:srgbClr val="002060"/>
                </a:solidFill>
              </a:rPr>
              <a:t>thành</a:t>
            </a:r>
            <a:r>
              <a:rPr lang="en-US" sz="2400" b="1" dirty="0">
                <a:solidFill>
                  <a:srgbClr val="002060"/>
                </a:solidFill>
              </a:rPr>
              <a:t> </a:t>
            </a:r>
            <a:r>
              <a:rPr lang="en-US" sz="2400" b="1" dirty="0" err="1">
                <a:solidFill>
                  <a:srgbClr val="002060"/>
                </a:solidFill>
              </a:rPr>
              <a:t>phần</a:t>
            </a:r>
            <a:r>
              <a:rPr lang="en-US" sz="2400" b="1" dirty="0">
                <a:solidFill>
                  <a:srgbClr val="002060"/>
                </a:solidFill>
              </a:rPr>
              <a:t> </a:t>
            </a:r>
            <a:r>
              <a:rPr lang="en-US" sz="2400" b="1" dirty="0" err="1">
                <a:solidFill>
                  <a:srgbClr val="002060"/>
                </a:solidFill>
              </a:rPr>
              <a:t>của</a:t>
            </a:r>
            <a:r>
              <a:rPr lang="en-US" sz="2400" b="1" dirty="0">
                <a:solidFill>
                  <a:srgbClr val="002060"/>
                </a:solidFill>
              </a:rPr>
              <a:t> </a:t>
            </a:r>
            <a:r>
              <a:rPr lang="en-US" sz="2400" b="1" dirty="0" err="1">
                <a:solidFill>
                  <a:srgbClr val="002060"/>
                </a:solidFill>
              </a:rPr>
              <a:t>biểu</a:t>
            </a:r>
            <a:r>
              <a:rPr lang="en-US" sz="2400" b="1" dirty="0">
                <a:solidFill>
                  <a:srgbClr val="002060"/>
                </a:solidFill>
              </a:rPr>
              <a:t> </a:t>
            </a:r>
            <a:r>
              <a:rPr lang="en-US" sz="2400" b="1" dirty="0" err="1">
                <a:solidFill>
                  <a:srgbClr val="002060"/>
                </a:solidFill>
              </a:rPr>
              <a:t>đồ</a:t>
            </a:r>
            <a:r>
              <a:rPr lang="en-US" sz="2400" b="1" dirty="0">
                <a:solidFill>
                  <a:srgbClr val="002060"/>
                </a:solidFill>
              </a:rPr>
              <a:t> </a:t>
            </a:r>
            <a:r>
              <a:rPr lang="en-US" sz="2400" b="1" dirty="0" err="1">
                <a:solidFill>
                  <a:srgbClr val="002060"/>
                </a:solidFill>
              </a:rPr>
              <a:t>tuần</a:t>
            </a:r>
            <a:r>
              <a:rPr lang="en-US" sz="2400" b="1" dirty="0">
                <a:solidFill>
                  <a:srgbClr val="002060"/>
                </a:solidFill>
              </a:rPr>
              <a:t> </a:t>
            </a:r>
            <a:r>
              <a:rPr lang="en-US" sz="2400" b="1" dirty="0" err="1">
                <a:solidFill>
                  <a:srgbClr val="002060"/>
                </a:solidFill>
              </a:rPr>
              <a:t>tự</a:t>
            </a:r>
            <a:endParaRPr lang="en-US" sz="2400" b="1" dirty="0">
              <a:solidFill>
                <a:srgbClr val="002060"/>
              </a:solidFill>
              <a:effectLst/>
            </a:endParaRPr>
          </a:p>
        </p:txBody>
      </p:sp>
      <p:pic>
        <p:nvPicPr>
          <p:cNvPr id="5" name="Picture 4">
            <a:extLst>
              <a:ext uri="{FF2B5EF4-FFF2-40B4-BE49-F238E27FC236}">
                <a16:creationId xmlns:a16="http://schemas.microsoft.com/office/drawing/2014/main" id="{64628939-32D7-497C-B146-2E77F48AAFC0}"/>
              </a:ext>
            </a:extLst>
          </p:cNvPr>
          <p:cNvPicPr>
            <a:picLocks noChangeAspect="1"/>
          </p:cNvPicPr>
          <p:nvPr/>
        </p:nvPicPr>
        <p:blipFill>
          <a:blip r:embed="rId3"/>
          <a:stretch>
            <a:fillRect/>
          </a:stretch>
        </p:blipFill>
        <p:spPr>
          <a:xfrm>
            <a:off x="1879227" y="2615752"/>
            <a:ext cx="4910533" cy="1814400"/>
          </a:xfrm>
          <a:prstGeom prst="rect">
            <a:avLst/>
          </a:prstGeom>
        </p:spPr>
      </p:pic>
    </p:spTree>
    <p:extLst>
      <p:ext uri="{BB962C8B-B14F-4D97-AF65-F5344CB8AC3E}">
        <p14:creationId xmlns:p14="http://schemas.microsoft.com/office/powerpoint/2010/main" val="4186274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400110"/>
          </a:xfrm>
          <a:prstGeom prst="rect">
            <a:avLst/>
          </a:prstGeom>
          <a:noFill/>
        </p:spPr>
        <p:txBody>
          <a:bodyPr wrap="square">
            <a:spAutoFit/>
          </a:bodyPr>
          <a:lstStyle/>
          <a:p>
            <a:pPr algn="just"/>
            <a:r>
              <a:rPr lang="vi-VN" sz="2000" b="1" dirty="0">
                <a:solidFill>
                  <a:srgbClr val="007CC3"/>
                </a:solidFill>
                <a:latin typeface="Arial" panose="020B0604020202020204" pitchFamily="34" charset="0"/>
                <a:ea typeface="Calibri" panose="020F0502020204030204" pitchFamily="34" charset="0"/>
                <a:cs typeface="Arial" panose="020B0604020202020204" pitchFamily="34" charset="0"/>
              </a:rPr>
              <a:t>Thông điệp (Message): biểu diễn bằng các đường mũi tên</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Các</a:t>
            </a:r>
            <a:r>
              <a:rPr lang="en-US" sz="2400" b="1" dirty="0">
                <a:solidFill>
                  <a:srgbClr val="002060"/>
                </a:solidFill>
              </a:rPr>
              <a:t> </a:t>
            </a:r>
            <a:r>
              <a:rPr lang="en-US" sz="2400" b="1" dirty="0" err="1">
                <a:solidFill>
                  <a:srgbClr val="002060"/>
                </a:solidFill>
              </a:rPr>
              <a:t>thành</a:t>
            </a:r>
            <a:r>
              <a:rPr lang="en-US" sz="2400" b="1" dirty="0">
                <a:solidFill>
                  <a:srgbClr val="002060"/>
                </a:solidFill>
              </a:rPr>
              <a:t> </a:t>
            </a:r>
            <a:r>
              <a:rPr lang="en-US" sz="2400" b="1" dirty="0" err="1">
                <a:solidFill>
                  <a:srgbClr val="002060"/>
                </a:solidFill>
              </a:rPr>
              <a:t>phần</a:t>
            </a:r>
            <a:r>
              <a:rPr lang="en-US" sz="2400" b="1" dirty="0">
                <a:solidFill>
                  <a:srgbClr val="002060"/>
                </a:solidFill>
              </a:rPr>
              <a:t> </a:t>
            </a:r>
            <a:r>
              <a:rPr lang="en-US" sz="2400" b="1" dirty="0" err="1">
                <a:solidFill>
                  <a:srgbClr val="002060"/>
                </a:solidFill>
              </a:rPr>
              <a:t>của</a:t>
            </a:r>
            <a:r>
              <a:rPr lang="en-US" sz="2400" b="1" dirty="0">
                <a:solidFill>
                  <a:srgbClr val="002060"/>
                </a:solidFill>
              </a:rPr>
              <a:t> </a:t>
            </a:r>
            <a:r>
              <a:rPr lang="en-US" sz="2400" b="1" dirty="0" err="1">
                <a:solidFill>
                  <a:srgbClr val="002060"/>
                </a:solidFill>
              </a:rPr>
              <a:t>biểu</a:t>
            </a:r>
            <a:r>
              <a:rPr lang="en-US" sz="2400" b="1" dirty="0">
                <a:solidFill>
                  <a:srgbClr val="002060"/>
                </a:solidFill>
              </a:rPr>
              <a:t> </a:t>
            </a:r>
            <a:r>
              <a:rPr lang="en-US" sz="2400" b="1" dirty="0" err="1">
                <a:solidFill>
                  <a:srgbClr val="002060"/>
                </a:solidFill>
              </a:rPr>
              <a:t>đồ</a:t>
            </a:r>
            <a:r>
              <a:rPr lang="en-US" sz="2400" b="1" dirty="0">
                <a:solidFill>
                  <a:srgbClr val="002060"/>
                </a:solidFill>
              </a:rPr>
              <a:t> </a:t>
            </a:r>
            <a:r>
              <a:rPr lang="en-US" sz="2400" b="1" dirty="0" err="1">
                <a:solidFill>
                  <a:srgbClr val="002060"/>
                </a:solidFill>
              </a:rPr>
              <a:t>tuần</a:t>
            </a:r>
            <a:r>
              <a:rPr lang="en-US" sz="2400" b="1" dirty="0">
                <a:solidFill>
                  <a:srgbClr val="002060"/>
                </a:solidFill>
              </a:rPr>
              <a:t> </a:t>
            </a:r>
            <a:r>
              <a:rPr lang="en-US" sz="2400" b="1" dirty="0" err="1">
                <a:solidFill>
                  <a:srgbClr val="002060"/>
                </a:solidFill>
              </a:rPr>
              <a:t>tự</a:t>
            </a:r>
            <a:endParaRPr lang="en-US" sz="2400" b="1" dirty="0">
              <a:solidFill>
                <a:srgbClr val="002060"/>
              </a:solidFill>
              <a:effectLst/>
            </a:endParaRPr>
          </a:p>
        </p:txBody>
      </p:sp>
      <p:pic>
        <p:nvPicPr>
          <p:cNvPr id="4" name="Picture 3">
            <a:extLst>
              <a:ext uri="{FF2B5EF4-FFF2-40B4-BE49-F238E27FC236}">
                <a16:creationId xmlns:a16="http://schemas.microsoft.com/office/drawing/2014/main" id="{78F84252-C6D5-4200-9D41-8C42DC1DFA86}"/>
              </a:ext>
            </a:extLst>
          </p:cNvPr>
          <p:cNvPicPr>
            <a:picLocks noChangeAspect="1"/>
          </p:cNvPicPr>
          <p:nvPr/>
        </p:nvPicPr>
        <p:blipFill>
          <a:blip r:embed="rId3"/>
          <a:stretch>
            <a:fillRect/>
          </a:stretch>
        </p:blipFill>
        <p:spPr>
          <a:xfrm>
            <a:off x="1797996" y="2428064"/>
            <a:ext cx="5119067" cy="1891452"/>
          </a:xfrm>
          <a:prstGeom prst="rect">
            <a:avLst/>
          </a:prstGeom>
        </p:spPr>
      </p:pic>
    </p:spTree>
    <p:extLst>
      <p:ext uri="{BB962C8B-B14F-4D97-AF65-F5344CB8AC3E}">
        <p14:creationId xmlns:p14="http://schemas.microsoft.com/office/powerpoint/2010/main" val="992426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707886"/>
          </a:xfrm>
          <a:prstGeom prst="rect">
            <a:avLst/>
          </a:prstGeom>
          <a:noFill/>
        </p:spPr>
        <p:txBody>
          <a:bodyPr wrap="square">
            <a:spAutoFit/>
          </a:bodyPr>
          <a:lstStyle/>
          <a:p>
            <a:pPr algn="just"/>
            <a:r>
              <a:rPr lang="vi-VN" sz="2000" b="1" dirty="0">
                <a:solidFill>
                  <a:srgbClr val="007CC3"/>
                </a:solidFill>
                <a:latin typeface="Arial" panose="020B0604020202020204" pitchFamily="34" charset="0"/>
                <a:ea typeface="Calibri" panose="020F0502020204030204" pitchFamily="34" charset="0"/>
                <a:cs typeface="Arial" panose="020B0604020202020204" pitchFamily="34" charset="0"/>
              </a:rPr>
              <a:t>Xử lí bên trong đối tượng (biểu diễn bằng các đoạn hình chữ nhật rỗng nối với các đường đời đối tượng)</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Các</a:t>
            </a:r>
            <a:r>
              <a:rPr lang="en-US" sz="2400" b="1" dirty="0">
                <a:solidFill>
                  <a:srgbClr val="002060"/>
                </a:solidFill>
              </a:rPr>
              <a:t> </a:t>
            </a:r>
            <a:r>
              <a:rPr lang="en-US" sz="2400" b="1" dirty="0" err="1">
                <a:solidFill>
                  <a:srgbClr val="002060"/>
                </a:solidFill>
              </a:rPr>
              <a:t>thành</a:t>
            </a:r>
            <a:r>
              <a:rPr lang="en-US" sz="2400" b="1" dirty="0">
                <a:solidFill>
                  <a:srgbClr val="002060"/>
                </a:solidFill>
              </a:rPr>
              <a:t> </a:t>
            </a:r>
            <a:r>
              <a:rPr lang="en-US" sz="2400" b="1" dirty="0" err="1">
                <a:solidFill>
                  <a:srgbClr val="002060"/>
                </a:solidFill>
              </a:rPr>
              <a:t>phần</a:t>
            </a:r>
            <a:r>
              <a:rPr lang="en-US" sz="2400" b="1" dirty="0">
                <a:solidFill>
                  <a:srgbClr val="002060"/>
                </a:solidFill>
              </a:rPr>
              <a:t> </a:t>
            </a:r>
            <a:r>
              <a:rPr lang="en-US" sz="2400" b="1" dirty="0" err="1">
                <a:solidFill>
                  <a:srgbClr val="002060"/>
                </a:solidFill>
              </a:rPr>
              <a:t>của</a:t>
            </a:r>
            <a:r>
              <a:rPr lang="en-US" sz="2400" b="1" dirty="0">
                <a:solidFill>
                  <a:srgbClr val="002060"/>
                </a:solidFill>
              </a:rPr>
              <a:t> </a:t>
            </a:r>
            <a:r>
              <a:rPr lang="en-US" sz="2400" b="1" dirty="0" err="1">
                <a:solidFill>
                  <a:srgbClr val="002060"/>
                </a:solidFill>
              </a:rPr>
              <a:t>biểu</a:t>
            </a:r>
            <a:r>
              <a:rPr lang="en-US" sz="2400" b="1" dirty="0">
                <a:solidFill>
                  <a:srgbClr val="002060"/>
                </a:solidFill>
              </a:rPr>
              <a:t> </a:t>
            </a:r>
            <a:r>
              <a:rPr lang="en-US" sz="2400" b="1" dirty="0" err="1">
                <a:solidFill>
                  <a:srgbClr val="002060"/>
                </a:solidFill>
              </a:rPr>
              <a:t>đồ</a:t>
            </a:r>
            <a:r>
              <a:rPr lang="en-US" sz="2400" b="1" dirty="0">
                <a:solidFill>
                  <a:srgbClr val="002060"/>
                </a:solidFill>
              </a:rPr>
              <a:t> </a:t>
            </a:r>
            <a:r>
              <a:rPr lang="en-US" sz="2400" b="1" dirty="0" err="1">
                <a:solidFill>
                  <a:srgbClr val="002060"/>
                </a:solidFill>
              </a:rPr>
              <a:t>tuần</a:t>
            </a:r>
            <a:r>
              <a:rPr lang="en-US" sz="2400" b="1" dirty="0">
                <a:solidFill>
                  <a:srgbClr val="002060"/>
                </a:solidFill>
              </a:rPr>
              <a:t> </a:t>
            </a:r>
            <a:r>
              <a:rPr lang="en-US" sz="2400" b="1" dirty="0" err="1">
                <a:solidFill>
                  <a:srgbClr val="002060"/>
                </a:solidFill>
              </a:rPr>
              <a:t>tự</a:t>
            </a:r>
            <a:endParaRPr lang="en-US" sz="2400" b="1" dirty="0">
              <a:solidFill>
                <a:srgbClr val="002060"/>
              </a:solidFill>
              <a:effectLst/>
            </a:endParaRPr>
          </a:p>
        </p:txBody>
      </p:sp>
      <p:pic>
        <p:nvPicPr>
          <p:cNvPr id="5" name="Picture 4">
            <a:extLst>
              <a:ext uri="{FF2B5EF4-FFF2-40B4-BE49-F238E27FC236}">
                <a16:creationId xmlns:a16="http://schemas.microsoft.com/office/drawing/2014/main" id="{9D5EA5BF-51E7-4534-8797-11D4CC65D777}"/>
              </a:ext>
            </a:extLst>
          </p:cNvPr>
          <p:cNvPicPr>
            <a:picLocks noChangeAspect="1"/>
          </p:cNvPicPr>
          <p:nvPr/>
        </p:nvPicPr>
        <p:blipFill>
          <a:blip r:embed="rId3"/>
          <a:stretch>
            <a:fillRect/>
          </a:stretch>
        </p:blipFill>
        <p:spPr>
          <a:xfrm>
            <a:off x="1791173" y="2658453"/>
            <a:ext cx="5353429" cy="1978047"/>
          </a:xfrm>
          <a:prstGeom prst="rect">
            <a:avLst/>
          </a:prstGeom>
        </p:spPr>
      </p:pic>
    </p:spTree>
    <p:extLst>
      <p:ext uri="{BB962C8B-B14F-4D97-AF65-F5344CB8AC3E}">
        <p14:creationId xmlns:p14="http://schemas.microsoft.com/office/powerpoint/2010/main" val="3826827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707886"/>
          </a:xfrm>
          <a:prstGeom prst="rect">
            <a:avLst/>
          </a:prstGeom>
          <a:noFill/>
        </p:spPr>
        <p:txBody>
          <a:bodyPr wrap="square">
            <a:spAutoFit/>
          </a:bodyPr>
          <a:lstStyle/>
          <a:p>
            <a:pPr algn="just"/>
            <a:r>
              <a:rPr lang="vi-VN" sz="2000" b="1" dirty="0">
                <a:solidFill>
                  <a:srgbClr val="007CC3"/>
                </a:solidFill>
                <a:latin typeface="Arial" panose="020B0604020202020204" pitchFamily="34" charset="0"/>
                <a:ea typeface="Calibri" panose="020F0502020204030204" pitchFamily="34" charset="0"/>
                <a:cs typeface="Arial" panose="020B0604020202020204" pitchFamily="34" charset="0"/>
              </a:rPr>
              <a:t>Xử lí bên trong đối tượng (biểu diễn bằng các đoạn hình chữ nhật rỗng nối với các đường đời đối tượng)</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err="1">
                <a:solidFill>
                  <a:srgbClr val="002060"/>
                </a:solidFill>
              </a:rPr>
              <a:t>Các</a:t>
            </a:r>
            <a:r>
              <a:rPr lang="en-US" sz="2400" b="1" dirty="0">
                <a:solidFill>
                  <a:srgbClr val="002060"/>
                </a:solidFill>
              </a:rPr>
              <a:t> </a:t>
            </a:r>
            <a:r>
              <a:rPr lang="en-US" sz="2400" b="1" dirty="0" err="1">
                <a:solidFill>
                  <a:srgbClr val="002060"/>
                </a:solidFill>
              </a:rPr>
              <a:t>thành</a:t>
            </a:r>
            <a:r>
              <a:rPr lang="en-US" sz="2400" b="1" dirty="0">
                <a:solidFill>
                  <a:srgbClr val="002060"/>
                </a:solidFill>
              </a:rPr>
              <a:t> </a:t>
            </a:r>
            <a:r>
              <a:rPr lang="en-US" sz="2400" b="1" dirty="0" err="1">
                <a:solidFill>
                  <a:srgbClr val="002060"/>
                </a:solidFill>
              </a:rPr>
              <a:t>phần</a:t>
            </a:r>
            <a:r>
              <a:rPr lang="en-US" sz="2400" b="1" dirty="0">
                <a:solidFill>
                  <a:srgbClr val="002060"/>
                </a:solidFill>
              </a:rPr>
              <a:t> </a:t>
            </a:r>
            <a:r>
              <a:rPr lang="en-US" sz="2400" b="1" dirty="0" err="1">
                <a:solidFill>
                  <a:srgbClr val="002060"/>
                </a:solidFill>
              </a:rPr>
              <a:t>của</a:t>
            </a:r>
            <a:r>
              <a:rPr lang="en-US" sz="2400" b="1" dirty="0">
                <a:solidFill>
                  <a:srgbClr val="002060"/>
                </a:solidFill>
              </a:rPr>
              <a:t> </a:t>
            </a:r>
            <a:r>
              <a:rPr lang="en-US" sz="2400" b="1" dirty="0" err="1">
                <a:solidFill>
                  <a:srgbClr val="002060"/>
                </a:solidFill>
              </a:rPr>
              <a:t>biểu</a:t>
            </a:r>
            <a:r>
              <a:rPr lang="en-US" sz="2400" b="1" dirty="0">
                <a:solidFill>
                  <a:srgbClr val="002060"/>
                </a:solidFill>
              </a:rPr>
              <a:t> </a:t>
            </a:r>
            <a:r>
              <a:rPr lang="en-US" sz="2400" b="1" dirty="0" err="1">
                <a:solidFill>
                  <a:srgbClr val="002060"/>
                </a:solidFill>
              </a:rPr>
              <a:t>đồ</a:t>
            </a:r>
            <a:r>
              <a:rPr lang="en-US" sz="2400" b="1" dirty="0">
                <a:solidFill>
                  <a:srgbClr val="002060"/>
                </a:solidFill>
              </a:rPr>
              <a:t> </a:t>
            </a:r>
            <a:r>
              <a:rPr lang="en-US" sz="2400" b="1" dirty="0" err="1">
                <a:solidFill>
                  <a:srgbClr val="002060"/>
                </a:solidFill>
              </a:rPr>
              <a:t>tuần</a:t>
            </a:r>
            <a:r>
              <a:rPr lang="en-US" sz="2400" b="1" dirty="0">
                <a:solidFill>
                  <a:srgbClr val="002060"/>
                </a:solidFill>
              </a:rPr>
              <a:t> </a:t>
            </a:r>
            <a:r>
              <a:rPr lang="en-US" sz="2400" b="1" dirty="0" err="1">
                <a:solidFill>
                  <a:srgbClr val="002060"/>
                </a:solidFill>
              </a:rPr>
              <a:t>tự</a:t>
            </a:r>
            <a:endParaRPr lang="en-US" sz="2400" b="1" dirty="0">
              <a:solidFill>
                <a:srgbClr val="002060"/>
              </a:solidFill>
              <a:effectLst/>
            </a:endParaRPr>
          </a:p>
        </p:txBody>
      </p:sp>
      <p:pic>
        <p:nvPicPr>
          <p:cNvPr id="5" name="Picture 4">
            <a:extLst>
              <a:ext uri="{FF2B5EF4-FFF2-40B4-BE49-F238E27FC236}">
                <a16:creationId xmlns:a16="http://schemas.microsoft.com/office/drawing/2014/main" id="{9D5EA5BF-51E7-4534-8797-11D4CC65D777}"/>
              </a:ext>
            </a:extLst>
          </p:cNvPr>
          <p:cNvPicPr>
            <a:picLocks noChangeAspect="1"/>
          </p:cNvPicPr>
          <p:nvPr/>
        </p:nvPicPr>
        <p:blipFill>
          <a:blip r:embed="rId3"/>
          <a:stretch>
            <a:fillRect/>
          </a:stretch>
        </p:blipFill>
        <p:spPr>
          <a:xfrm>
            <a:off x="1791173" y="2658453"/>
            <a:ext cx="5353429" cy="1978047"/>
          </a:xfrm>
          <a:prstGeom prst="rect">
            <a:avLst/>
          </a:prstGeom>
        </p:spPr>
      </p:pic>
    </p:spTree>
    <p:extLst>
      <p:ext uri="{BB962C8B-B14F-4D97-AF65-F5344CB8AC3E}">
        <p14:creationId xmlns:p14="http://schemas.microsoft.com/office/powerpoint/2010/main" val="334914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pic>
        <p:nvPicPr>
          <p:cNvPr id="4" name="Picture 3">
            <a:extLst>
              <a:ext uri="{FF2B5EF4-FFF2-40B4-BE49-F238E27FC236}">
                <a16:creationId xmlns:a16="http://schemas.microsoft.com/office/drawing/2014/main" id="{438EE619-2B75-4C4A-B5CC-825EB74E90F2}"/>
              </a:ext>
            </a:extLst>
          </p:cNvPr>
          <p:cNvPicPr>
            <a:picLocks noChangeAspect="1"/>
          </p:cNvPicPr>
          <p:nvPr/>
        </p:nvPicPr>
        <p:blipFill>
          <a:blip r:embed="rId3"/>
          <a:stretch>
            <a:fillRect/>
          </a:stretch>
        </p:blipFill>
        <p:spPr>
          <a:xfrm>
            <a:off x="1359079" y="1103218"/>
            <a:ext cx="6724780" cy="3848882"/>
          </a:xfrm>
          <a:prstGeom prst="rect">
            <a:avLst/>
          </a:prstGeom>
        </p:spPr>
      </p:pic>
    </p:spTree>
    <p:extLst>
      <p:ext uri="{BB962C8B-B14F-4D97-AF65-F5344CB8AC3E}">
        <p14:creationId xmlns:p14="http://schemas.microsoft.com/office/powerpoint/2010/main" val="2443359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pic>
        <p:nvPicPr>
          <p:cNvPr id="3" name="Picture 2">
            <a:extLst>
              <a:ext uri="{FF2B5EF4-FFF2-40B4-BE49-F238E27FC236}">
                <a16:creationId xmlns:a16="http://schemas.microsoft.com/office/drawing/2014/main" id="{3E878155-967B-46E4-86AA-695BFCAC045F}"/>
              </a:ext>
            </a:extLst>
          </p:cNvPr>
          <p:cNvPicPr>
            <a:picLocks noChangeAspect="1"/>
          </p:cNvPicPr>
          <p:nvPr/>
        </p:nvPicPr>
        <p:blipFill>
          <a:blip r:embed="rId3"/>
          <a:stretch>
            <a:fillRect/>
          </a:stretch>
        </p:blipFill>
        <p:spPr>
          <a:xfrm>
            <a:off x="1312602" y="999225"/>
            <a:ext cx="6191250" cy="3952875"/>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40218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pic>
        <p:nvPicPr>
          <p:cNvPr id="4" name="Picture 3">
            <a:extLst>
              <a:ext uri="{FF2B5EF4-FFF2-40B4-BE49-F238E27FC236}">
                <a16:creationId xmlns:a16="http://schemas.microsoft.com/office/drawing/2014/main" id="{D8291E93-D7AF-45C6-BBA0-C2235883BEAF}"/>
              </a:ext>
            </a:extLst>
          </p:cNvPr>
          <p:cNvPicPr>
            <a:picLocks noChangeAspect="1"/>
          </p:cNvPicPr>
          <p:nvPr/>
        </p:nvPicPr>
        <p:blipFill>
          <a:blip r:embed="rId3"/>
          <a:stretch>
            <a:fillRect/>
          </a:stretch>
        </p:blipFill>
        <p:spPr>
          <a:xfrm>
            <a:off x="1577667" y="959442"/>
            <a:ext cx="5988666" cy="3941794"/>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9640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58723" y="3657601"/>
            <a:ext cx="5880411" cy="532937"/>
          </a:xfrm>
          <a:prstGeom prst="rect">
            <a:avLst/>
          </a:prstGeom>
        </p:spPr>
        <p:txBody>
          <a:bodyPr spcFirstLastPara="1" wrap="square" lIns="91425" tIns="91425" rIns="91425" bIns="91425" anchor="b" anchorCtr="0">
            <a:noAutofit/>
          </a:bodyPr>
          <a:lstStyle/>
          <a:p>
            <a:pPr marL="101600">
              <a:buClr>
                <a:schemeClr val="accent5"/>
              </a:buClr>
            </a:pPr>
            <a:r>
              <a:rPr lang="vi-VN" sz="2400" dirty="0">
                <a:latin typeface="+mn-lt"/>
              </a:rPr>
              <a:t>HD vẽ Sơ đồ Lớp </a:t>
            </a:r>
            <a:r>
              <a:rPr lang="en-US" sz="2400" dirty="0">
                <a:latin typeface="+mn-lt"/>
              </a:rPr>
              <a:t/>
            </a:r>
            <a:br>
              <a:rPr lang="en-US" sz="2400" dirty="0">
                <a:latin typeface="+mn-lt"/>
              </a:rPr>
            </a:br>
            <a:r>
              <a:rPr lang="vi-VN" sz="2400" dirty="0">
                <a:latin typeface="+mn-lt"/>
              </a:rPr>
              <a:t>(Class Diagram) </a:t>
            </a:r>
            <a:endParaRPr lang="en-US" sz="2400" dirty="0">
              <a:latin typeface="+mn-lt"/>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912570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2539157"/>
          </a:xfrm>
          <a:prstGeom prst="rect">
            <a:avLst/>
          </a:prstGeom>
          <a:noFill/>
        </p:spPr>
        <p:txBody>
          <a:bodyPr wrap="square">
            <a:spAutoFit/>
          </a:bodyPr>
          <a:lstStyle/>
          <a:p>
            <a:pPr marL="342900" indent="-342900" algn="just">
              <a:spcAft>
                <a:spcPts val="600"/>
              </a:spcAft>
              <a:buFont typeface="Wingdings" panose="05000000000000000000" pitchFamily="2" charset="2"/>
              <a:buChar char="v"/>
            </a:pPr>
            <a:r>
              <a:rPr lang="vi-VN" sz="1800" b="1" dirty="0">
                <a:solidFill>
                  <a:srgbClr val="007CC3"/>
                </a:solidFill>
                <a:latin typeface="Arial" panose="020B0604020202020204" pitchFamily="34" charset="0"/>
                <a:ea typeface="Calibri" panose="020F0502020204030204" pitchFamily="34" charset="0"/>
                <a:cs typeface="Arial" panose="020B0604020202020204" pitchFamily="34" charset="0"/>
              </a:rPr>
              <a:t>Class diagram mô tả kiểu của các đối tượng trong hệ thống và các loại quan hệ khác nhau tồn tại giữa chúng.</a:t>
            </a:r>
            <a:endParaRPr lang="en-US" sz="18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342900" indent="-342900" algn="just">
              <a:spcAft>
                <a:spcPts val="600"/>
              </a:spcAft>
              <a:buFont typeface="Wingdings" panose="05000000000000000000" pitchFamily="2" charset="2"/>
              <a:buChar char="v"/>
            </a:pPr>
            <a:r>
              <a:rPr lang="vi-VN" sz="1800" b="1" dirty="0">
                <a:solidFill>
                  <a:srgbClr val="007CC3"/>
                </a:solidFill>
                <a:latin typeface="Arial" panose="020B0604020202020204" pitchFamily="34" charset="0"/>
                <a:ea typeface="Calibri" panose="020F0502020204030204" pitchFamily="34" charset="0"/>
                <a:cs typeface="Arial" panose="020B0604020202020204" pitchFamily="34" charset="0"/>
              </a:rPr>
              <a:t>Là một kỹ thuật mô hình hóa tồn tại ở tất cả các phương pháp phát triển hướng đối tượng.</a:t>
            </a:r>
            <a:endParaRPr lang="en-US" sz="18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342900" indent="-342900" algn="just">
              <a:spcAft>
                <a:spcPts val="600"/>
              </a:spcAft>
              <a:buFont typeface="Wingdings" panose="05000000000000000000" pitchFamily="2" charset="2"/>
              <a:buChar char="v"/>
            </a:pPr>
            <a:r>
              <a:rPr lang="vi-VN" sz="1800" b="1" dirty="0">
                <a:solidFill>
                  <a:srgbClr val="007CC3"/>
                </a:solidFill>
                <a:latin typeface="Arial" panose="020B0604020202020204" pitchFamily="34" charset="0"/>
                <a:ea typeface="Calibri" panose="020F0502020204030204" pitchFamily="34" charset="0"/>
                <a:cs typeface="Arial" panose="020B0604020202020204" pitchFamily="34" charset="0"/>
              </a:rPr>
              <a:t>Biểu đồ hay dùng nhất trong UML và gần gũi nhất với các lập trình viên.</a:t>
            </a:r>
            <a:endParaRPr lang="en-US" sz="18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342900" indent="-342900" algn="just">
              <a:spcAft>
                <a:spcPts val="600"/>
              </a:spcAft>
              <a:buFont typeface="Wingdings" panose="05000000000000000000" pitchFamily="2" charset="2"/>
              <a:buChar char="v"/>
            </a:pPr>
            <a:r>
              <a:rPr lang="vi-VN" sz="1800" b="1" dirty="0">
                <a:solidFill>
                  <a:srgbClr val="007CC3"/>
                </a:solidFill>
                <a:latin typeface="Arial" panose="020B0604020202020204" pitchFamily="34" charset="0"/>
                <a:ea typeface="Calibri" panose="020F0502020204030204" pitchFamily="34" charset="0"/>
                <a:cs typeface="Arial" panose="020B0604020202020204" pitchFamily="34" charset="0"/>
              </a:rPr>
              <a:t>Giúp các lập trình viên trao đổi với nhau và hiểu rõ ý tưởng của nhau.</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a:solidFill>
                  <a:srgbClr val="002060"/>
                </a:solidFill>
              </a:rPr>
              <a:t>Class Diagram</a:t>
            </a:r>
            <a:r>
              <a:rPr lang="vi-VN" sz="2400" b="1" dirty="0">
                <a:solidFill>
                  <a:srgbClr val="002060"/>
                </a:solidFill>
              </a:rPr>
              <a:t> </a:t>
            </a:r>
            <a:r>
              <a:rPr lang="en-US" sz="2400" b="1" dirty="0" err="1">
                <a:solidFill>
                  <a:srgbClr val="002060"/>
                </a:solidFill>
                <a:effectLst/>
              </a:rPr>
              <a:t>là</a:t>
            </a:r>
            <a:r>
              <a:rPr lang="en-US" sz="2400" b="1" dirty="0">
                <a:solidFill>
                  <a:srgbClr val="002060"/>
                </a:solidFill>
                <a:effectLst/>
              </a:rPr>
              <a:t> </a:t>
            </a:r>
            <a:r>
              <a:rPr lang="en-US" sz="2400" b="1" dirty="0" err="1">
                <a:solidFill>
                  <a:srgbClr val="002060"/>
                </a:solidFill>
                <a:effectLst/>
              </a:rPr>
              <a:t>gì</a:t>
            </a:r>
            <a:r>
              <a:rPr lang="en-US" sz="2400" b="1" dirty="0">
                <a:solidFill>
                  <a:srgbClr val="002060"/>
                </a:solidFill>
                <a:effectLst/>
              </a:rPr>
              <a:t>?</a:t>
            </a:r>
          </a:p>
        </p:txBody>
      </p:sp>
    </p:spTree>
    <p:extLst>
      <p:ext uri="{BB962C8B-B14F-4D97-AF65-F5344CB8AC3E}">
        <p14:creationId xmlns:p14="http://schemas.microsoft.com/office/powerpoint/2010/main" val="29339495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sp>
        <p:nvSpPr>
          <p:cNvPr id="8" name="TextBox 7">
            <a:extLst>
              <a:ext uri="{FF2B5EF4-FFF2-40B4-BE49-F238E27FC236}">
                <a16:creationId xmlns:a16="http://schemas.microsoft.com/office/drawing/2014/main" id="{E7F28023-1DE8-4066-8644-D1FE09AFD9A0}"/>
              </a:ext>
            </a:extLst>
          </p:cNvPr>
          <p:cNvSpPr txBox="1"/>
          <p:nvPr/>
        </p:nvSpPr>
        <p:spPr>
          <a:xfrm>
            <a:off x="982999" y="1701518"/>
            <a:ext cx="7378701" cy="1077218"/>
          </a:xfrm>
          <a:prstGeom prst="rect">
            <a:avLst/>
          </a:prstGeom>
          <a:noFill/>
        </p:spPr>
        <p:txBody>
          <a:bodyPr wrap="square">
            <a:spAutoFit/>
          </a:bodyPr>
          <a:lstStyle/>
          <a:p>
            <a:pPr marL="342900" indent="-342900" algn="just">
              <a:spcAft>
                <a:spcPts val="600"/>
              </a:spcAft>
              <a:buFont typeface="Wingdings" panose="05000000000000000000" pitchFamily="2" charset="2"/>
              <a:buChar char="v"/>
            </a:pPr>
            <a:r>
              <a:rPr lang="en-US" sz="18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7CC3"/>
                </a:solidFill>
                <a:latin typeface="Arial" panose="020B0604020202020204" pitchFamily="34" charset="0"/>
                <a:ea typeface="Calibri" panose="020F0502020204030204" pitchFamily="34" charset="0"/>
                <a:cs typeface="Arial" panose="020B0604020202020204" pitchFamily="34" charset="0"/>
              </a:rPr>
              <a:t>Tên</a:t>
            </a:r>
            <a:r>
              <a:rPr lang="en-US" sz="1800" b="1" dirty="0">
                <a:solidFill>
                  <a:srgbClr val="007CC3"/>
                </a:solidFill>
                <a:latin typeface="Arial" panose="020B0604020202020204" pitchFamily="34" charset="0"/>
                <a:ea typeface="Calibri" panose="020F0502020204030204" pitchFamily="34" charset="0"/>
                <a:cs typeface="Arial" panose="020B0604020202020204" pitchFamily="34" charset="0"/>
              </a:rPr>
              <a:t> class</a:t>
            </a:r>
          </a:p>
          <a:p>
            <a:pPr marL="342900" indent="-342900" algn="just">
              <a:spcAft>
                <a:spcPts val="600"/>
              </a:spcAft>
              <a:buFont typeface="Wingdings" panose="05000000000000000000" pitchFamily="2" charset="2"/>
              <a:buChar char="v"/>
            </a:pPr>
            <a:r>
              <a:rPr lang="en-US" sz="1800" b="1" dirty="0">
                <a:solidFill>
                  <a:srgbClr val="007CC3"/>
                </a:solidFill>
                <a:latin typeface="Arial" panose="020B0604020202020204" pitchFamily="34" charset="0"/>
                <a:ea typeface="Calibri" panose="020F0502020204030204" pitchFamily="34" charset="0"/>
                <a:cs typeface="Arial" panose="020B0604020202020204" pitchFamily="34" charset="0"/>
              </a:rPr>
              <a:t>    Attribute (field, property)</a:t>
            </a:r>
          </a:p>
          <a:p>
            <a:pPr marL="342900" indent="-342900" algn="just">
              <a:spcAft>
                <a:spcPts val="600"/>
              </a:spcAft>
              <a:buFont typeface="Wingdings" panose="05000000000000000000" pitchFamily="2" charset="2"/>
              <a:buChar char="v"/>
            </a:pPr>
            <a:r>
              <a:rPr lang="en-US" sz="1800" b="1" dirty="0">
                <a:solidFill>
                  <a:srgbClr val="007CC3"/>
                </a:solidFill>
                <a:latin typeface="Arial" panose="020B0604020202020204" pitchFamily="34" charset="0"/>
                <a:ea typeface="Calibri" panose="020F0502020204030204" pitchFamily="34" charset="0"/>
                <a:cs typeface="Arial" panose="020B0604020202020204" pitchFamily="34" charset="0"/>
              </a:rPr>
              <a:t>    Operation (method, function)</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vi-VN" sz="2400" b="1" dirty="0">
                <a:solidFill>
                  <a:srgbClr val="002060"/>
                </a:solidFill>
              </a:rPr>
              <a:t>Các tính chất cơ bản của class diagram</a:t>
            </a:r>
            <a:endParaRPr lang="en-US" sz="2400" b="1" dirty="0">
              <a:solidFill>
                <a:srgbClr val="002060"/>
              </a:solidFill>
              <a:effectLst/>
            </a:endParaRPr>
          </a:p>
        </p:txBody>
      </p:sp>
      <p:pic>
        <p:nvPicPr>
          <p:cNvPr id="4" name="Picture 3">
            <a:extLst>
              <a:ext uri="{FF2B5EF4-FFF2-40B4-BE49-F238E27FC236}">
                <a16:creationId xmlns:a16="http://schemas.microsoft.com/office/drawing/2014/main" id="{7A256FED-2294-4F9A-8032-24ADF5E99D45}"/>
              </a:ext>
            </a:extLst>
          </p:cNvPr>
          <p:cNvPicPr>
            <a:picLocks noChangeAspect="1"/>
          </p:cNvPicPr>
          <p:nvPr/>
        </p:nvPicPr>
        <p:blipFill>
          <a:blip r:embed="rId3"/>
          <a:stretch>
            <a:fillRect/>
          </a:stretch>
        </p:blipFill>
        <p:spPr>
          <a:xfrm>
            <a:off x="5258421" y="1722548"/>
            <a:ext cx="3025770" cy="2795331"/>
          </a:xfrm>
          <a:prstGeom prst="rect">
            <a:avLst/>
          </a:prstGeom>
          <a:ln>
            <a:solidFill>
              <a:srgbClr val="002060"/>
            </a:solidFill>
          </a:ln>
        </p:spPr>
      </p:pic>
    </p:spTree>
    <p:extLst>
      <p:ext uri="{BB962C8B-B14F-4D97-AF65-F5344CB8AC3E}">
        <p14:creationId xmlns:p14="http://schemas.microsoft.com/office/powerpoint/2010/main" val="109152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8" name="TextBox 7">
            <a:extLst>
              <a:ext uri="{FF2B5EF4-FFF2-40B4-BE49-F238E27FC236}">
                <a16:creationId xmlns:a16="http://schemas.microsoft.com/office/drawing/2014/main" id="{E7F28023-1DE8-4066-8644-D1FE09AFD9A0}"/>
              </a:ext>
            </a:extLst>
          </p:cNvPr>
          <p:cNvSpPr txBox="1"/>
          <p:nvPr/>
        </p:nvSpPr>
        <p:spPr>
          <a:xfrm>
            <a:off x="882649" y="1702209"/>
            <a:ext cx="7378701" cy="1200329"/>
          </a:xfrm>
          <a:prstGeom prst="rect">
            <a:avLst/>
          </a:prstGeom>
          <a:noFill/>
        </p:spPr>
        <p:txBody>
          <a:bodyPr wrap="square">
            <a:spAutoFit/>
          </a:bodyPr>
          <a:lstStyle/>
          <a:p>
            <a:pPr algn="just"/>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Đặc</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biệt</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draw.io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giúp</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cho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doanh</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nghiệp</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CNTT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nói</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chung</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sinh</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viên</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ngành</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CNTT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nói</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riêng</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rất</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nhiều</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trong</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việc</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phát</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triển</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phần</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mềm</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endParaRPr lang="vi-VN"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527538" y="984135"/>
            <a:ext cx="2848857" cy="584775"/>
          </a:xfrm>
          <a:prstGeom prst="rect">
            <a:avLst/>
          </a:prstGeom>
          <a:noFill/>
        </p:spPr>
        <p:txBody>
          <a:bodyPr wrap="none" rtlCol="0">
            <a:spAutoFit/>
          </a:bodyPr>
          <a:lstStyle/>
          <a:p>
            <a:r>
              <a:rPr lang="en-US" sz="3200" b="1" dirty="0">
                <a:solidFill>
                  <a:srgbClr val="002060"/>
                </a:solidFill>
                <a:effectLst/>
              </a:rPr>
              <a:t>Draw.io </a:t>
            </a:r>
            <a:r>
              <a:rPr lang="en-US" sz="3200" b="1" dirty="0" err="1">
                <a:solidFill>
                  <a:srgbClr val="002060"/>
                </a:solidFill>
                <a:effectLst/>
              </a:rPr>
              <a:t>là</a:t>
            </a:r>
            <a:r>
              <a:rPr lang="en-US" sz="3200" b="1" dirty="0">
                <a:solidFill>
                  <a:srgbClr val="002060"/>
                </a:solidFill>
                <a:effectLst/>
              </a:rPr>
              <a:t> </a:t>
            </a:r>
            <a:r>
              <a:rPr lang="en-US" sz="3200" b="1" dirty="0" err="1">
                <a:solidFill>
                  <a:srgbClr val="002060"/>
                </a:solidFill>
                <a:effectLst/>
              </a:rPr>
              <a:t>gì</a:t>
            </a:r>
            <a:r>
              <a:rPr lang="en-US" sz="3200" b="1" dirty="0">
                <a:solidFill>
                  <a:srgbClr val="002060"/>
                </a:solidFill>
                <a:effectLst/>
              </a:rPr>
              <a:t>?</a:t>
            </a:r>
          </a:p>
        </p:txBody>
      </p:sp>
    </p:spTree>
    <p:extLst>
      <p:ext uri="{BB962C8B-B14F-4D97-AF65-F5344CB8AC3E}">
        <p14:creationId xmlns:p14="http://schemas.microsoft.com/office/powerpoint/2010/main" val="2180225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sp>
        <p:nvSpPr>
          <p:cNvPr id="8" name="TextBox 7">
            <a:extLst>
              <a:ext uri="{FF2B5EF4-FFF2-40B4-BE49-F238E27FC236}">
                <a16:creationId xmlns:a16="http://schemas.microsoft.com/office/drawing/2014/main" id="{E7F28023-1DE8-4066-8644-D1FE09AFD9A0}"/>
              </a:ext>
            </a:extLst>
          </p:cNvPr>
          <p:cNvSpPr txBox="1"/>
          <p:nvPr/>
        </p:nvSpPr>
        <p:spPr>
          <a:xfrm>
            <a:off x="123371" y="1701518"/>
            <a:ext cx="6030687" cy="3508653"/>
          </a:xfrm>
          <a:prstGeom prst="rect">
            <a:avLst/>
          </a:prstGeom>
          <a:noFill/>
        </p:spPr>
        <p:txBody>
          <a:bodyPr wrap="square">
            <a:spAutoFit/>
          </a:bodyPr>
          <a:lstStyle/>
          <a:p>
            <a:pPr algn="just">
              <a:spcAft>
                <a:spcPts val="600"/>
              </a:spcAft>
            </a:pP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Sử</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dụng</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để</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đặc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tả</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phạm</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vi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truy</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cập</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cho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các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Attribute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Operation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của</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1 class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Cấp</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quyền</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cho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các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class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khác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sử</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dụng</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Attribute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Operation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của</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class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này</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a:t>
            </a:r>
          </a:p>
          <a:p>
            <a:pPr algn="just">
              <a:spcAft>
                <a:spcPts val="600"/>
              </a:spcAft>
            </a:pPr>
            <a:r>
              <a:rPr lang="sv-SE" sz="1600" b="1" dirty="0">
                <a:solidFill>
                  <a:srgbClr val="007CC3"/>
                </a:solidFill>
                <a:latin typeface="Arial" panose="020B0604020202020204" pitchFamily="34" charset="0"/>
                <a:ea typeface="Calibri" panose="020F0502020204030204" pitchFamily="34" charset="0"/>
                <a:cs typeface="Arial" panose="020B0604020202020204" pitchFamily="34" charset="0"/>
              </a:rPr>
              <a:t>4 lựa chọn phạm vi truy cập:</a:t>
            </a:r>
            <a:endPar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450850" indent="-285750" algn="just">
              <a:spcAft>
                <a:spcPts val="600"/>
              </a:spcAft>
              <a:buFont typeface="Wingdings" panose="05000000000000000000" pitchFamily="2" charset="2"/>
              <a:buChar char="v"/>
            </a:pP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Private ( - ): Chỉ</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chỉ</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nơi</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tạo</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ra</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class này có thể sử dụng.</a:t>
            </a:r>
          </a:p>
          <a:p>
            <a:pPr marL="450850" indent="-285750" algn="just">
              <a:spcAft>
                <a:spcPts val="600"/>
              </a:spcAft>
              <a:buFont typeface="Wingdings" panose="05000000000000000000" pitchFamily="2" charset="2"/>
              <a:buChar char="v"/>
            </a:pP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Public ( + ): Mọi đối tượng đều có thể sử dụng.</a:t>
            </a:r>
          </a:p>
          <a:p>
            <a:pPr marL="450850" indent="-285750" algn="just">
              <a:spcAft>
                <a:spcPts val="600"/>
              </a:spcAft>
              <a:buFont typeface="Wingdings" panose="05000000000000000000" pitchFamily="2" charset="2"/>
              <a:buChar char="v"/>
            </a:pP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Protected ( # ): Chỉ các đối tượng được tạo từ class này và class kế thừa từ class này có thể sử dụng.</a:t>
            </a:r>
            <a:endPar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450850" indent="-285750" algn="just">
              <a:spcAft>
                <a:spcPts val="600"/>
              </a:spcAft>
              <a:buFont typeface="Wingdings" panose="05000000000000000000" pitchFamily="2" charset="2"/>
              <a:buChar char="v"/>
            </a:pP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Package/Default</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 Các đối tượng được tạo từ class trong lớp cùng gói có thể sử dụng.</a:t>
            </a:r>
          </a:p>
          <a:p>
            <a:pPr algn="just">
              <a:spcAft>
                <a:spcPts val="600"/>
              </a:spcAft>
            </a:pPr>
            <a:endPar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a:solidFill>
                  <a:srgbClr val="002060"/>
                </a:solidFill>
              </a:rPr>
              <a:t>Access Modifier </a:t>
            </a:r>
            <a:r>
              <a:rPr lang="en-US" sz="2400" b="1" dirty="0" err="1">
                <a:solidFill>
                  <a:srgbClr val="002060"/>
                </a:solidFill>
              </a:rPr>
              <a:t>trong</a:t>
            </a:r>
            <a:r>
              <a:rPr lang="en-US" sz="2400" b="1" dirty="0">
                <a:solidFill>
                  <a:srgbClr val="002060"/>
                </a:solidFill>
              </a:rPr>
              <a:t> class diagram</a:t>
            </a:r>
            <a:endParaRPr lang="en-US" sz="2400" b="1" dirty="0">
              <a:solidFill>
                <a:srgbClr val="002060"/>
              </a:solidFill>
              <a:effectLst/>
            </a:endParaRPr>
          </a:p>
        </p:txBody>
      </p:sp>
      <p:pic>
        <p:nvPicPr>
          <p:cNvPr id="5" name="Picture 4">
            <a:extLst>
              <a:ext uri="{FF2B5EF4-FFF2-40B4-BE49-F238E27FC236}">
                <a16:creationId xmlns:a16="http://schemas.microsoft.com/office/drawing/2014/main" id="{932ADE9D-0528-4AE5-8E0A-D394E58D5983}"/>
              </a:ext>
            </a:extLst>
          </p:cNvPr>
          <p:cNvPicPr>
            <a:picLocks noChangeAspect="1"/>
          </p:cNvPicPr>
          <p:nvPr/>
        </p:nvPicPr>
        <p:blipFill rotWithShape="1">
          <a:blip r:embed="rId3"/>
          <a:srcRect l="13869" t="16701" r="16893" b="15246"/>
          <a:stretch/>
        </p:blipFill>
        <p:spPr>
          <a:xfrm>
            <a:off x="6307815" y="1680193"/>
            <a:ext cx="2620370" cy="26619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9485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sp>
        <p:nvSpPr>
          <p:cNvPr id="8" name="TextBox 7">
            <a:extLst>
              <a:ext uri="{FF2B5EF4-FFF2-40B4-BE49-F238E27FC236}">
                <a16:creationId xmlns:a16="http://schemas.microsoft.com/office/drawing/2014/main" id="{E7F28023-1DE8-4066-8644-D1FE09AFD9A0}"/>
              </a:ext>
            </a:extLst>
          </p:cNvPr>
          <p:cNvSpPr txBox="1"/>
          <p:nvPr/>
        </p:nvSpPr>
        <p:spPr>
          <a:xfrm>
            <a:off x="152400" y="1603928"/>
            <a:ext cx="5580743" cy="3185487"/>
          </a:xfrm>
          <a:prstGeom prst="rect">
            <a:avLst/>
          </a:prstGeom>
          <a:noFill/>
        </p:spPr>
        <p:txBody>
          <a:bodyPr wrap="square">
            <a:spAutoFit/>
          </a:bodyPr>
          <a:lstStyle/>
          <a:p>
            <a:pPr algn="just">
              <a:spcAft>
                <a:spcPts val="600"/>
              </a:spcAft>
            </a:pP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Sử</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dụng</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để</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đặc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tả</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phạm</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vi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truy</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cập</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cho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các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Attribute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Operation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của</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1 class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Cấp</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quyền</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cho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các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class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khác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sử</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dụng</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Attribute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Operation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của</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class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này</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a:t>
            </a:r>
          </a:p>
          <a:p>
            <a:pPr algn="just">
              <a:spcAft>
                <a:spcPts val="600"/>
              </a:spcAft>
            </a:pPr>
            <a:r>
              <a:rPr lang="sv-SE" sz="1600" b="1" dirty="0">
                <a:solidFill>
                  <a:srgbClr val="007CC3"/>
                </a:solidFill>
                <a:latin typeface="Arial" panose="020B0604020202020204" pitchFamily="34" charset="0"/>
                <a:ea typeface="Calibri" panose="020F0502020204030204" pitchFamily="34" charset="0"/>
                <a:cs typeface="Arial" panose="020B0604020202020204" pitchFamily="34" charset="0"/>
              </a:rPr>
              <a:t>4 loại Relationship:</a:t>
            </a:r>
            <a:endPar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450850" indent="-285750" algn="just">
              <a:spcAft>
                <a:spcPts val="600"/>
              </a:spcAft>
              <a:buFont typeface="Wingdings" panose="05000000000000000000" pitchFamily="2" charset="2"/>
              <a:buChar char="v"/>
            </a:pP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I</a:t>
            </a: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nheritance: 1 class kế thừa từ 1 class khác.</a:t>
            </a:r>
          </a:p>
          <a:p>
            <a:pPr marL="450850" indent="-285750" algn="just">
              <a:spcAft>
                <a:spcPts val="600"/>
              </a:spcAft>
              <a:buFont typeface="Wingdings" panose="05000000000000000000" pitchFamily="2" charset="2"/>
              <a:buChar char="v"/>
            </a:pP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Association: 2 class có liên hệ với nhau nhưng không chỉ rõ mối liên hệ.</a:t>
            </a:r>
          </a:p>
          <a:p>
            <a:pPr marL="450850" indent="-285750" algn="just">
              <a:spcAft>
                <a:spcPts val="600"/>
              </a:spcAft>
              <a:buFont typeface="Wingdings" panose="05000000000000000000" pitchFamily="2" charset="2"/>
              <a:buChar char="v"/>
            </a:pP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Composition: Đối tượng tạo từ lass A mất thì đối tượng tạo từ class B sẽ mất.</a:t>
            </a:r>
          </a:p>
          <a:p>
            <a:pPr marL="450850" indent="-285750" algn="just">
              <a:spcAft>
                <a:spcPts val="600"/>
              </a:spcAft>
              <a:buFont typeface="Wingdings" panose="05000000000000000000" pitchFamily="2" charset="2"/>
              <a:buChar char="v"/>
            </a:pP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Agreegation: Đối tượng tạo từ lass A mất thì đối tượng tạo từ class B vẫn tồn tại độc lập. </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9118C1C4-79E5-4839-A9D4-D69F0BFF484E}"/>
              </a:ext>
            </a:extLst>
          </p:cNvPr>
          <p:cNvSpPr txBox="1"/>
          <p:nvPr/>
        </p:nvSpPr>
        <p:spPr>
          <a:xfrm>
            <a:off x="983000" y="1142263"/>
            <a:ext cx="7837866" cy="461665"/>
          </a:xfrm>
          <a:prstGeom prst="rect">
            <a:avLst/>
          </a:prstGeom>
          <a:noFill/>
        </p:spPr>
        <p:txBody>
          <a:bodyPr wrap="square" rtlCol="0">
            <a:spAutoFit/>
          </a:bodyPr>
          <a:lstStyle/>
          <a:p>
            <a:r>
              <a:rPr lang="en-US" sz="2400" b="1" dirty="0">
                <a:solidFill>
                  <a:srgbClr val="002060"/>
                </a:solidFill>
              </a:rPr>
              <a:t>Relationship </a:t>
            </a:r>
            <a:r>
              <a:rPr lang="en-US" sz="2400" b="1" dirty="0" err="1">
                <a:solidFill>
                  <a:srgbClr val="002060"/>
                </a:solidFill>
              </a:rPr>
              <a:t>trong</a:t>
            </a:r>
            <a:r>
              <a:rPr lang="en-US" sz="2400" b="1" dirty="0">
                <a:solidFill>
                  <a:srgbClr val="002060"/>
                </a:solidFill>
              </a:rPr>
              <a:t> class diagram</a:t>
            </a:r>
            <a:endParaRPr lang="en-US" sz="2400" b="1" dirty="0">
              <a:solidFill>
                <a:srgbClr val="002060"/>
              </a:solidFill>
              <a:effectLst/>
            </a:endParaRPr>
          </a:p>
        </p:txBody>
      </p:sp>
      <p:pic>
        <p:nvPicPr>
          <p:cNvPr id="4" name="Picture 3">
            <a:extLst>
              <a:ext uri="{FF2B5EF4-FFF2-40B4-BE49-F238E27FC236}">
                <a16:creationId xmlns:a16="http://schemas.microsoft.com/office/drawing/2014/main" id="{45196B7E-8FA9-4C6A-86D4-2ACCD3B1E3F6}"/>
              </a:ext>
            </a:extLst>
          </p:cNvPr>
          <p:cNvPicPr>
            <a:picLocks noChangeAspect="1"/>
          </p:cNvPicPr>
          <p:nvPr/>
        </p:nvPicPr>
        <p:blipFill rotWithShape="1">
          <a:blip r:embed="rId3"/>
          <a:srcRect l="4295" r="9620"/>
          <a:stretch/>
        </p:blipFill>
        <p:spPr>
          <a:xfrm>
            <a:off x="5791200" y="1846454"/>
            <a:ext cx="3200400" cy="1794428"/>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4196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sp>
        <p:nvSpPr>
          <p:cNvPr id="2" name="TextBox 1">
            <a:extLst>
              <a:ext uri="{FF2B5EF4-FFF2-40B4-BE49-F238E27FC236}">
                <a16:creationId xmlns:a16="http://schemas.microsoft.com/office/drawing/2014/main" id="{9118C1C4-79E5-4839-A9D4-D69F0BFF484E}"/>
              </a:ext>
            </a:extLst>
          </p:cNvPr>
          <p:cNvSpPr txBox="1"/>
          <p:nvPr/>
        </p:nvSpPr>
        <p:spPr>
          <a:xfrm>
            <a:off x="159658" y="929227"/>
            <a:ext cx="2460172" cy="646331"/>
          </a:xfrm>
          <a:prstGeom prst="rect">
            <a:avLst/>
          </a:prstGeom>
          <a:noFill/>
        </p:spPr>
        <p:txBody>
          <a:bodyPr wrap="square" rtlCol="0">
            <a:spAutoFit/>
          </a:bodyPr>
          <a:lstStyle/>
          <a:p>
            <a:r>
              <a:rPr lang="en-US" sz="1800" b="1" dirty="0">
                <a:solidFill>
                  <a:srgbClr val="002060"/>
                </a:solidFill>
              </a:rPr>
              <a:t>Relationship </a:t>
            </a:r>
            <a:r>
              <a:rPr lang="en-US" sz="1800" b="1" dirty="0" err="1">
                <a:solidFill>
                  <a:srgbClr val="002060"/>
                </a:solidFill>
              </a:rPr>
              <a:t>trong</a:t>
            </a:r>
            <a:r>
              <a:rPr lang="en-US" sz="1800" b="1" dirty="0">
                <a:solidFill>
                  <a:srgbClr val="002060"/>
                </a:solidFill>
              </a:rPr>
              <a:t> class diagram</a:t>
            </a:r>
            <a:endParaRPr lang="en-US" sz="1800" b="1" dirty="0">
              <a:solidFill>
                <a:srgbClr val="002060"/>
              </a:solidFill>
              <a:effectLst/>
            </a:endParaRPr>
          </a:p>
        </p:txBody>
      </p:sp>
      <p:pic>
        <p:nvPicPr>
          <p:cNvPr id="5" name="Picture 4">
            <a:extLst>
              <a:ext uri="{FF2B5EF4-FFF2-40B4-BE49-F238E27FC236}">
                <a16:creationId xmlns:a16="http://schemas.microsoft.com/office/drawing/2014/main" id="{08A7AC85-4151-40FC-9D1B-ECBF19AA249D}"/>
              </a:ext>
            </a:extLst>
          </p:cNvPr>
          <p:cNvPicPr>
            <a:picLocks noChangeAspect="1"/>
          </p:cNvPicPr>
          <p:nvPr/>
        </p:nvPicPr>
        <p:blipFill rotWithShape="1">
          <a:blip r:embed="rId3"/>
          <a:srcRect l="4465" t="1976" r="5198" b="9856"/>
          <a:stretch/>
        </p:blipFill>
        <p:spPr>
          <a:xfrm>
            <a:off x="2813956" y="894618"/>
            <a:ext cx="4029529" cy="4094315"/>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29346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sp>
        <p:nvSpPr>
          <p:cNvPr id="2" name="TextBox 1">
            <a:extLst>
              <a:ext uri="{FF2B5EF4-FFF2-40B4-BE49-F238E27FC236}">
                <a16:creationId xmlns:a16="http://schemas.microsoft.com/office/drawing/2014/main" id="{9118C1C4-79E5-4839-A9D4-D69F0BFF484E}"/>
              </a:ext>
            </a:extLst>
          </p:cNvPr>
          <p:cNvSpPr txBox="1"/>
          <p:nvPr/>
        </p:nvSpPr>
        <p:spPr>
          <a:xfrm>
            <a:off x="159657" y="929227"/>
            <a:ext cx="7656285" cy="461665"/>
          </a:xfrm>
          <a:prstGeom prst="rect">
            <a:avLst/>
          </a:prstGeom>
          <a:noFill/>
        </p:spPr>
        <p:txBody>
          <a:bodyPr wrap="square" rtlCol="0">
            <a:spAutoFit/>
          </a:bodyPr>
          <a:lstStyle/>
          <a:p>
            <a:r>
              <a:rPr lang="en-US" sz="2400" b="1" dirty="0"/>
              <a:t>Multiplicity </a:t>
            </a:r>
            <a:r>
              <a:rPr lang="en-US" sz="2400" b="1" dirty="0" err="1"/>
              <a:t>trong</a:t>
            </a:r>
            <a:r>
              <a:rPr lang="en-US" sz="2400" b="1" dirty="0"/>
              <a:t> class diagram</a:t>
            </a:r>
          </a:p>
        </p:txBody>
      </p:sp>
      <p:sp>
        <p:nvSpPr>
          <p:cNvPr id="7" name="TextBox 6">
            <a:extLst>
              <a:ext uri="{FF2B5EF4-FFF2-40B4-BE49-F238E27FC236}">
                <a16:creationId xmlns:a16="http://schemas.microsoft.com/office/drawing/2014/main" id="{0D8D51F7-C5E2-4314-8CA2-689F04349602}"/>
              </a:ext>
            </a:extLst>
          </p:cNvPr>
          <p:cNvSpPr txBox="1"/>
          <p:nvPr/>
        </p:nvSpPr>
        <p:spPr>
          <a:xfrm>
            <a:off x="384629" y="1390892"/>
            <a:ext cx="8387862" cy="2523768"/>
          </a:xfrm>
          <a:prstGeom prst="rect">
            <a:avLst/>
          </a:prstGeom>
          <a:noFill/>
        </p:spPr>
        <p:txBody>
          <a:bodyPr wrap="square">
            <a:spAutoFit/>
          </a:bodyPr>
          <a:lstStyle/>
          <a:p>
            <a:pPr algn="just">
              <a:spcAft>
                <a:spcPts val="600"/>
              </a:spcAft>
            </a:pPr>
            <a:r>
              <a:rPr lang="vi-VN" sz="1600" b="1" dirty="0">
                <a:solidFill>
                  <a:srgbClr val="007CC3"/>
                </a:solidFill>
                <a:latin typeface="Arial" panose="020B0604020202020204" pitchFamily="34" charset="0"/>
                <a:ea typeface="Calibri" panose="020F0502020204030204" pitchFamily="34" charset="0"/>
                <a:cs typeface="Arial" panose="020B0604020202020204" pitchFamily="34" charset="0"/>
              </a:rPr>
              <a:t>Sử dụng để thể hiện quan hệ về số lượng giữa các đối tượng được tạo từ các class trong class diagram</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a:t>
            </a:r>
          </a:p>
          <a:p>
            <a:pPr marL="285750" indent="-17463" algn="just">
              <a:spcAft>
                <a:spcPts val="600"/>
              </a:spcAft>
              <a:buFont typeface="Wingdings" panose="05000000000000000000" pitchFamily="2" charset="2"/>
              <a:buChar char="v"/>
            </a:pP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0...1: 0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hoặc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1</a:t>
            </a:r>
          </a:p>
          <a:p>
            <a:pPr marL="285750" indent="-17463" algn="just">
              <a:spcAft>
                <a:spcPts val="600"/>
              </a:spcAft>
              <a:buFont typeface="Wingdings" panose="05000000000000000000" pitchFamily="2" charset="2"/>
              <a:buChar char="v"/>
            </a:pP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n :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Bắt</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buộc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có</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n</a:t>
            </a:r>
          </a:p>
          <a:p>
            <a:pPr marL="285750" indent="-17463" algn="just">
              <a:spcAft>
                <a:spcPts val="600"/>
              </a:spcAft>
              <a:buFont typeface="Wingdings" panose="05000000000000000000" pitchFamily="2" charset="2"/>
              <a:buChar char="v"/>
            </a:pP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0...* : 0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hoặc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nhiều</a:t>
            </a:r>
            <a:endPar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17463" algn="just">
              <a:spcAft>
                <a:spcPts val="600"/>
              </a:spcAft>
              <a:buFont typeface="Wingdings" panose="05000000000000000000" pitchFamily="2" charset="2"/>
              <a:buChar char="v"/>
            </a:pP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1...* : 1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hoặc</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nhiều</a:t>
            </a:r>
            <a:endPar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marL="285750" indent="-17463" algn="just">
              <a:spcAft>
                <a:spcPts val="600"/>
              </a:spcAft>
              <a:buFont typeface="Wingdings" panose="05000000000000000000" pitchFamily="2" charset="2"/>
              <a:buChar char="v"/>
            </a:pP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m...n: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có</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tối</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thiểu</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là</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m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và</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tối</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đa</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en-US" sz="1600" b="1" dirty="0" err="1">
                <a:solidFill>
                  <a:srgbClr val="007CC3"/>
                </a:solidFill>
                <a:latin typeface="Arial" panose="020B0604020202020204" pitchFamily="34" charset="0"/>
                <a:ea typeface="Calibri" panose="020F0502020204030204" pitchFamily="34" charset="0"/>
                <a:cs typeface="Arial" panose="020B0604020202020204" pitchFamily="34" charset="0"/>
              </a:rPr>
              <a:t>là</a:t>
            </a:r>
            <a:r>
              <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rPr>
              <a:t> n</a:t>
            </a:r>
          </a:p>
          <a:p>
            <a:pPr algn="just">
              <a:spcAft>
                <a:spcPts val="600"/>
              </a:spcAft>
            </a:pPr>
            <a:endParaRPr lang="en-US" sz="1600" b="1" dirty="0">
              <a:solidFill>
                <a:srgbClr val="007CC3"/>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25296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pic>
        <p:nvPicPr>
          <p:cNvPr id="4" name="Picture 3">
            <a:extLst>
              <a:ext uri="{FF2B5EF4-FFF2-40B4-BE49-F238E27FC236}">
                <a16:creationId xmlns:a16="http://schemas.microsoft.com/office/drawing/2014/main" id="{97E951D5-BE3D-494C-B4F0-D1620CEFC1E7}"/>
              </a:ext>
            </a:extLst>
          </p:cNvPr>
          <p:cNvPicPr>
            <a:picLocks noChangeAspect="1"/>
          </p:cNvPicPr>
          <p:nvPr/>
        </p:nvPicPr>
        <p:blipFill rotWithShape="1">
          <a:blip r:embed="rId3"/>
          <a:srcRect l="10938" t="2962" r="13243" b="8289"/>
          <a:stretch/>
        </p:blipFill>
        <p:spPr>
          <a:xfrm>
            <a:off x="2914440" y="860514"/>
            <a:ext cx="4154795" cy="4181386"/>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6722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pic>
        <p:nvPicPr>
          <p:cNvPr id="5" name="Picture 4">
            <a:extLst>
              <a:ext uri="{FF2B5EF4-FFF2-40B4-BE49-F238E27FC236}">
                <a16:creationId xmlns:a16="http://schemas.microsoft.com/office/drawing/2014/main" id="{3DA883F4-88D9-46ED-8D16-2A37D6E7475B}"/>
              </a:ext>
            </a:extLst>
          </p:cNvPr>
          <p:cNvPicPr>
            <a:picLocks noChangeAspect="1"/>
          </p:cNvPicPr>
          <p:nvPr/>
        </p:nvPicPr>
        <p:blipFill>
          <a:blip r:embed="rId3"/>
          <a:stretch>
            <a:fillRect/>
          </a:stretch>
        </p:blipFill>
        <p:spPr>
          <a:xfrm>
            <a:off x="966107" y="1021457"/>
            <a:ext cx="7211786" cy="3835568"/>
          </a:xfrm>
          <a:prstGeom prst="rect">
            <a:avLst/>
          </a:prstGeom>
          <a:ln>
            <a:solidFill>
              <a:srgbClr val="002060"/>
            </a:solidFill>
          </a:ln>
        </p:spPr>
      </p:pic>
    </p:spTree>
    <p:extLst>
      <p:ext uri="{BB962C8B-B14F-4D97-AF65-F5344CB8AC3E}">
        <p14:creationId xmlns:p14="http://schemas.microsoft.com/office/powerpoint/2010/main" val="28584818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pic>
        <p:nvPicPr>
          <p:cNvPr id="4" name="Picture 3">
            <a:extLst>
              <a:ext uri="{FF2B5EF4-FFF2-40B4-BE49-F238E27FC236}">
                <a16:creationId xmlns:a16="http://schemas.microsoft.com/office/drawing/2014/main" id="{97E951D5-BE3D-494C-B4F0-D1620CEFC1E7}"/>
              </a:ext>
            </a:extLst>
          </p:cNvPr>
          <p:cNvPicPr>
            <a:picLocks noChangeAspect="1"/>
          </p:cNvPicPr>
          <p:nvPr/>
        </p:nvPicPr>
        <p:blipFill rotWithShape="1">
          <a:blip r:embed="rId3"/>
          <a:srcRect l="10938" t="2962" r="13243" b="8289"/>
          <a:stretch/>
        </p:blipFill>
        <p:spPr>
          <a:xfrm>
            <a:off x="2914440" y="860514"/>
            <a:ext cx="4154795" cy="4181386"/>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257719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Lớp (Class Diagram) </a:t>
            </a:r>
          </a:p>
        </p:txBody>
      </p:sp>
      <p:pic>
        <p:nvPicPr>
          <p:cNvPr id="5" name="Picture 4">
            <a:extLst>
              <a:ext uri="{FF2B5EF4-FFF2-40B4-BE49-F238E27FC236}">
                <a16:creationId xmlns:a16="http://schemas.microsoft.com/office/drawing/2014/main" id="{3DA883F4-88D9-46ED-8D16-2A37D6E7475B}"/>
              </a:ext>
            </a:extLst>
          </p:cNvPr>
          <p:cNvPicPr>
            <a:picLocks noChangeAspect="1"/>
          </p:cNvPicPr>
          <p:nvPr/>
        </p:nvPicPr>
        <p:blipFill>
          <a:blip r:embed="rId3"/>
          <a:stretch>
            <a:fillRect/>
          </a:stretch>
        </p:blipFill>
        <p:spPr>
          <a:xfrm>
            <a:off x="966107" y="1021457"/>
            <a:ext cx="7211786" cy="3835568"/>
          </a:xfrm>
          <a:prstGeom prst="rect">
            <a:avLst/>
          </a:prstGeom>
          <a:ln>
            <a:solidFill>
              <a:srgbClr val="002060"/>
            </a:solidFill>
          </a:ln>
        </p:spPr>
      </p:pic>
    </p:spTree>
    <p:extLst>
      <p:ext uri="{BB962C8B-B14F-4D97-AF65-F5344CB8AC3E}">
        <p14:creationId xmlns:p14="http://schemas.microsoft.com/office/powerpoint/2010/main" val="10816814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58723" y="3657601"/>
            <a:ext cx="5880411" cy="532937"/>
          </a:xfrm>
          <a:prstGeom prst="rect">
            <a:avLst/>
          </a:prstGeom>
        </p:spPr>
        <p:txBody>
          <a:bodyPr spcFirstLastPara="1" wrap="square" lIns="91425" tIns="91425" rIns="91425" bIns="91425" anchor="b" anchorCtr="0">
            <a:noAutofit/>
          </a:bodyPr>
          <a:lstStyle/>
          <a:p>
            <a:pPr marL="101600">
              <a:buClr>
                <a:schemeClr val="accent5"/>
              </a:buClr>
            </a:pPr>
            <a:r>
              <a:rPr lang="vi-VN" sz="2400" dirty="0">
                <a:latin typeface="+mn-lt"/>
              </a:rPr>
              <a:t>THỰC HÀNH</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010736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pic>
        <p:nvPicPr>
          <p:cNvPr id="4" name="Picture 3">
            <a:extLst>
              <a:ext uri="{FF2B5EF4-FFF2-40B4-BE49-F238E27FC236}">
                <a16:creationId xmlns:a16="http://schemas.microsoft.com/office/drawing/2014/main" id="{4ADE508B-EC9E-4AB6-AD9D-10E26C10B925}"/>
              </a:ext>
            </a:extLst>
          </p:cNvPr>
          <p:cNvPicPr>
            <a:picLocks noChangeAspect="1"/>
          </p:cNvPicPr>
          <p:nvPr/>
        </p:nvPicPr>
        <p:blipFill>
          <a:blip r:embed="rId3"/>
          <a:stretch>
            <a:fillRect/>
          </a:stretch>
        </p:blipFill>
        <p:spPr>
          <a:xfrm>
            <a:off x="1404364" y="1070025"/>
            <a:ext cx="6486525" cy="3724275"/>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805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8" name="TextBox 7">
            <a:extLst>
              <a:ext uri="{FF2B5EF4-FFF2-40B4-BE49-F238E27FC236}">
                <a16:creationId xmlns:a16="http://schemas.microsoft.com/office/drawing/2014/main" id="{E7F28023-1DE8-4066-8644-D1FE09AFD9A0}"/>
              </a:ext>
            </a:extLst>
          </p:cNvPr>
          <p:cNvSpPr txBox="1"/>
          <p:nvPr/>
        </p:nvSpPr>
        <p:spPr>
          <a:xfrm>
            <a:off x="882649" y="1702209"/>
            <a:ext cx="7378701" cy="2308324"/>
          </a:xfrm>
          <a:prstGeom prst="rect">
            <a:avLst/>
          </a:prstGeom>
          <a:noFill/>
        </p:spPr>
        <p:txBody>
          <a:bodyPr wrap="square">
            <a:spAutoFit/>
          </a:bodyPr>
          <a:lstStyle/>
          <a:p>
            <a:pPr algn="just"/>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Draw.io là nền tảng sử dụng trên website trực tuyến</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cho </a:t>
            </a:r>
            <a:r>
              <a:rPr lang="en-US" sz="2400" b="1" dirty="0" err="1">
                <a:solidFill>
                  <a:srgbClr val="007CC3"/>
                </a:solidFill>
                <a:latin typeface="Arial" panose="020B0604020202020204" pitchFamily="34" charset="0"/>
                <a:ea typeface="Calibri" panose="020F0502020204030204" pitchFamily="34" charset="0"/>
                <a:cs typeface="Arial" panose="020B0604020202020204" pitchFamily="34" charset="0"/>
              </a:rPr>
              <a:t>nên</a:t>
            </a:r>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 </a:t>
            </a: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yêu cầu đầu tiên chính là máy tính của bạn phải được kết nối internet và có trình duyệt web để truy cập website. </a:t>
            </a:r>
            <a:endPar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endParaRPr>
          </a:p>
          <a:p>
            <a:pPr algn="just"/>
            <a:r>
              <a:rPr lang="en-US" sz="2400" b="1" dirty="0">
                <a:solidFill>
                  <a:srgbClr val="007CC3"/>
                </a:solidFill>
                <a:latin typeface="Arial" panose="020B0604020202020204" pitchFamily="34" charset="0"/>
                <a:ea typeface="Calibri" panose="020F0502020204030204" pitchFamily="34" charset="0"/>
                <a:cs typeface="Arial" panose="020B0604020202020204" pitchFamily="34" charset="0"/>
              </a:rPr>
              <a:t>T</a:t>
            </a:r>
            <a:r>
              <a:rPr lang="vi-VN" sz="2400" b="1" dirty="0">
                <a:solidFill>
                  <a:srgbClr val="007CC3"/>
                </a:solidFill>
                <a:latin typeface="Arial" panose="020B0604020202020204" pitchFamily="34" charset="0"/>
                <a:ea typeface="Calibri" panose="020F0502020204030204" pitchFamily="34" charset="0"/>
                <a:cs typeface="Arial" panose="020B0604020202020204" pitchFamily="34" charset="0"/>
              </a:rPr>
              <a:t>iến hành truy cập vào địa chỉ website: </a:t>
            </a:r>
            <a:r>
              <a:rPr lang="vi-VN" sz="2400" b="1" dirty="0">
                <a:solidFill>
                  <a:srgbClr val="FF0000"/>
                </a:solidFill>
                <a:latin typeface="Arial" panose="020B0604020202020204" pitchFamily="34" charset="0"/>
                <a:ea typeface="Calibri" panose="020F0502020204030204" pitchFamily="34" charset="0"/>
                <a:cs typeface="Arial" panose="020B0604020202020204" pitchFamily="34" charset="0"/>
              </a:rPr>
              <a:t>https://www.draw.io/</a:t>
            </a:r>
            <a:endParaRPr lang="vi-VN" sz="2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9118C1C4-79E5-4839-A9D4-D69F0BFF484E}"/>
              </a:ext>
            </a:extLst>
          </p:cNvPr>
          <p:cNvSpPr txBox="1"/>
          <p:nvPr/>
        </p:nvSpPr>
        <p:spPr>
          <a:xfrm>
            <a:off x="527538" y="984135"/>
            <a:ext cx="7327647" cy="584775"/>
          </a:xfrm>
          <a:prstGeom prst="rect">
            <a:avLst/>
          </a:prstGeom>
          <a:noFill/>
        </p:spPr>
        <p:txBody>
          <a:bodyPr wrap="none" rtlCol="0">
            <a:spAutoFit/>
          </a:bodyPr>
          <a:lstStyle/>
          <a:p>
            <a:r>
              <a:rPr lang="en-US" sz="3200" b="1" dirty="0">
                <a:solidFill>
                  <a:srgbClr val="002060"/>
                </a:solidFill>
                <a:effectLst/>
              </a:rPr>
              <a:t>LÀM QUEN VỚI CÔNG CỤ DRAW.IO</a:t>
            </a:r>
          </a:p>
        </p:txBody>
      </p:sp>
    </p:spTree>
    <p:extLst>
      <p:ext uri="{BB962C8B-B14F-4D97-AF65-F5344CB8AC3E}">
        <p14:creationId xmlns:p14="http://schemas.microsoft.com/office/powerpoint/2010/main" val="2314205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pic>
        <p:nvPicPr>
          <p:cNvPr id="7" name="Picture 6">
            <a:extLst>
              <a:ext uri="{FF2B5EF4-FFF2-40B4-BE49-F238E27FC236}">
                <a16:creationId xmlns:a16="http://schemas.microsoft.com/office/drawing/2014/main" id="{B64B48B5-1113-4551-8761-0B7236B63DA7}"/>
              </a:ext>
            </a:extLst>
          </p:cNvPr>
          <p:cNvPicPr>
            <a:picLocks noChangeAspect="1"/>
          </p:cNvPicPr>
          <p:nvPr/>
        </p:nvPicPr>
        <p:blipFill>
          <a:blip r:embed="rId3"/>
          <a:stretch>
            <a:fillRect/>
          </a:stretch>
        </p:blipFill>
        <p:spPr>
          <a:xfrm>
            <a:off x="1632934" y="1008593"/>
            <a:ext cx="5599763" cy="4193059"/>
          </a:xfrm>
          <a:prstGeom prst="rect">
            <a:avLst/>
          </a:prstGeom>
          <a:ln>
            <a:solidFill>
              <a:srgbClr val="002060"/>
            </a:solidFill>
          </a:ln>
        </p:spPr>
      </p:pic>
    </p:spTree>
    <p:extLst>
      <p:ext uri="{BB962C8B-B14F-4D97-AF65-F5344CB8AC3E}">
        <p14:creationId xmlns:p14="http://schemas.microsoft.com/office/powerpoint/2010/main" val="4280882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ER | Sơ đồ mối quan hệ thực thể </a:t>
            </a:r>
          </a:p>
        </p:txBody>
      </p:sp>
      <p:pic>
        <p:nvPicPr>
          <p:cNvPr id="12" name="Picture 11">
            <a:extLst>
              <a:ext uri="{FF2B5EF4-FFF2-40B4-BE49-F238E27FC236}">
                <a16:creationId xmlns:a16="http://schemas.microsoft.com/office/drawing/2014/main" id="{198951CE-E2FF-4889-8D0F-F2B08CAC7C44}"/>
              </a:ext>
            </a:extLst>
          </p:cNvPr>
          <p:cNvPicPr>
            <a:picLocks noChangeAspect="1"/>
          </p:cNvPicPr>
          <p:nvPr/>
        </p:nvPicPr>
        <p:blipFill rotWithShape="1">
          <a:blip r:embed="rId3"/>
          <a:srcRect l="11278" t="11094" r="12556" b="9857"/>
          <a:stretch/>
        </p:blipFill>
        <p:spPr>
          <a:xfrm>
            <a:off x="1361804" y="1010337"/>
            <a:ext cx="6469036" cy="3776573"/>
          </a:xfrm>
          <a:prstGeom prst="rect">
            <a:avLst/>
          </a:prstGeom>
          <a:ln w="12700">
            <a:solidFill>
              <a:schemeClr val="tx1"/>
            </a:solidFill>
          </a:ln>
        </p:spPr>
      </p:pic>
    </p:spTree>
    <p:extLst>
      <p:ext uri="{BB962C8B-B14F-4D97-AF65-F5344CB8AC3E}">
        <p14:creationId xmlns:p14="http://schemas.microsoft.com/office/powerpoint/2010/main" val="18309056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THỰC HÀNH</a:t>
            </a:r>
          </a:p>
        </p:txBody>
      </p:sp>
      <p:pic>
        <p:nvPicPr>
          <p:cNvPr id="5" name="Picture 4">
            <a:extLst>
              <a:ext uri="{FF2B5EF4-FFF2-40B4-BE49-F238E27FC236}">
                <a16:creationId xmlns:a16="http://schemas.microsoft.com/office/drawing/2014/main" id="{3DA883F4-88D9-46ED-8D16-2A37D6E7475B}"/>
              </a:ext>
            </a:extLst>
          </p:cNvPr>
          <p:cNvPicPr>
            <a:picLocks noChangeAspect="1"/>
          </p:cNvPicPr>
          <p:nvPr/>
        </p:nvPicPr>
        <p:blipFill>
          <a:blip r:embed="rId3"/>
          <a:stretch>
            <a:fillRect/>
          </a:stretch>
        </p:blipFill>
        <p:spPr>
          <a:xfrm>
            <a:off x="966107" y="1021457"/>
            <a:ext cx="7211786" cy="3835568"/>
          </a:xfrm>
          <a:prstGeom prst="rect">
            <a:avLst/>
          </a:prstGeom>
          <a:ln>
            <a:solidFill>
              <a:srgbClr val="002060"/>
            </a:solidFill>
          </a:ln>
        </p:spPr>
      </p:pic>
    </p:spTree>
    <p:extLst>
      <p:ext uri="{BB962C8B-B14F-4D97-AF65-F5344CB8AC3E}">
        <p14:creationId xmlns:p14="http://schemas.microsoft.com/office/powerpoint/2010/main" val="27482845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4" name="Picture 3">
            <a:extLst>
              <a:ext uri="{FF2B5EF4-FFF2-40B4-BE49-F238E27FC236}">
                <a16:creationId xmlns:a16="http://schemas.microsoft.com/office/drawing/2014/main" id="{A5F31738-919C-4ADE-8328-DEE608635BED}"/>
              </a:ext>
            </a:extLst>
          </p:cNvPr>
          <p:cNvPicPr>
            <a:picLocks noChangeAspect="1"/>
          </p:cNvPicPr>
          <p:nvPr/>
        </p:nvPicPr>
        <p:blipFill>
          <a:blip r:embed="rId3"/>
          <a:stretch>
            <a:fillRect/>
          </a:stretch>
        </p:blipFill>
        <p:spPr>
          <a:xfrm>
            <a:off x="2028776" y="900753"/>
            <a:ext cx="4733691" cy="4141148"/>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04158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3" name="Picture 2">
            <a:extLst>
              <a:ext uri="{FF2B5EF4-FFF2-40B4-BE49-F238E27FC236}">
                <a16:creationId xmlns:a16="http://schemas.microsoft.com/office/drawing/2014/main" id="{E222F984-AE40-482B-98E1-59513715493D}"/>
              </a:ext>
            </a:extLst>
          </p:cNvPr>
          <p:cNvPicPr>
            <a:picLocks noChangeAspect="1"/>
          </p:cNvPicPr>
          <p:nvPr/>
        </p:nvPicPr>
        <p:blipFill>
          <a:blip r:embed="rId3"/>
          <a:stretch>
            <a:fillRect/>
          </a:stretch>
        </p:blipFill>
        <p:spPr>
          <a:xfrm>
            <a:off x="1132763" y="1057585"/>
            <a:ext cx="7008125" cy="3894515"/>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4719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75</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4" name="Picture 3">
            <a:extLst>
              <a:ext uri="{FF2B5EF4-FFF2-40B4-BE49-F238E27FC236}">
                <a16:creationId xmlns:a16="http://schemas.microsoft.com/office/drawing/2014/main" id="{974D0AEF-4BAB-4E93-97A1-1082CB179B57}"/>
              </a:ext>
            </a:extLst>
          </p:cNvPr>
          <p:cNvPicPr>
            <a:picLocks noChangeAspect="1"/>
          </p:cNvPicPr>
          <p:nvPr/>
        </p:nvPicPr>
        <p:blipFill>
          <a:blip r:embed="rId3"/>
          <a:stretch>
            <a:fillRect/>
          </a:stretch>
        </p:blipFill>
        <p:spPr>
          <a:xfrm>
            <a:off x="1189629" y="1094242"/>
            <a:ext cx="6457239" cy="3542257"/>
          </a:xfrm>
          <a:prstGeom prst="rect">
            <a:avLst/>
          </a:prstGeom>
        </p:spPr>
      </p:pic>
    </p:spTree>
    <p:extLst>
      <p:ext uri="{BB962C8B-B14F-4D97-AF65-F5344CB8AC3E}">
        <p14:creationId xmlns:p14="http://schemas.microsoft.com/office/powerpoint/2010/main" val="931971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76</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3" name="Picture 2">
            <a:extLst>
              <a:ext uri="{FF2B5EF4-FFF2-40B4-BE49-F238E27FC236}">
                <a16:creationId xmlns:a16="http://schemas.microsoft.com/office/drawing/2014/main" id="{6C082C8A-E247-4E63-A4D6-D1BD2D74EE63}"/>
              </a:ext>
            </a:extLst>
          </p:cNvPr>
          <p:cNvPicPr>
            <a:picLocks noChangeAspect="1"/>
          </p:cNvPicPr>
          <p:nvPr/>
        </p:nvPicPr>
        <p:blipFill>
          <a:blip r:embed="rId3"/>
          <a:stretch>
            <a:fillRect/>
          </a:stretch>
        </p:blipFill>
        <p:spPr>
          <a:xfrm>
            <a:off x="947791" y="1062069"/>
            <a:ext cx="6558478" cy="3735176"/>
          </a:xfrm>
          <a:prstGeom prst="rect">
            <a:avLst/>
          </a:prstGeom>
        </p:spPr>
      </p:pic>
    </p:spTree>
    <p:extLst>
      <p:ext uri="{BB962C8B-B14F-4D97-AF65-F5344CB8AC3E}">
        <p14:creationId xmlns:p14="http://schemas.microsoft.com/office/powerpoint/2010/main" val="35122284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77</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4" name="Picture 3">
            <a:extLst>
              <a:ext uri="{FF2B5EF4-FFF2-40B4-BE49-F238E27FC236}">
                <a16:creationId xmlns:a16="http://schemas.microsoft.com/office/drawing/2014/main" id="{05D56EDA-3807-4993-B9AC-45047DA8FAAB}"/>
              </a:ext>
            </a:extLst>
          </p:cNvPr>
          <p:cNvPicPr>
            <a:picLocks noChangeAspect="1"/>
          </p:cNvPicPr>
          <p:nvPr/>
        </p:nvPicPr>
        <p:blipFill>
          <a:blip r:embed="rId3"/>
          <a:stretch>
            <a:fillRect/>
          </a:stretch>
        </p:blipFill>
        <p:spPr>
          <a:xfrm>
            <a:off x="1323697" y="850836"/>
            <a:ext cx="5636661" cy="4210786"/>
          </a:xfrm>
          <a:prstGeom prst="rect">
            <a:avLst/>
          </a:prstGeom>
        </p:spPr>
      </p:pic>
    </p:spTree>
    <p:extLst>
      <p:ext uri="{BB962C8B-B14F-4D97-AF65-F5344CB8AC3E}">
        <p14:creationId xmlns:p14="http://schemas.microsoft.com/office/powerpoint/2010/main" val="12812096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3" name="Picture 2">
            <a:extLst>
              <a:ext uri="{FF2B5EF4-FFF2-40B4-BE49-F238E27FC236}">
                <a16:creationId xmlns:a16="http://schemas.microsoft.com/office/drawing/2014/main" id="{89B8C582-3A6D-4088-A3C4-88E8781ECC89}"/>
              </a:ext>
            </a:extLst>
          </p:cNvPr>
          <p:cNvPicPr>
            <a:picLocks noChangeAspect="1"/>
          </p:cNvPicPr>
          <p:nvPr/>
        </p:nvPicPr>
        <p:blipFill>
          <a:blip r:embed="rId3"/>
          <a:stretch>
            <a:fillRect/>
          </a:stretch>
        </p:blipFill>
        <p:spPr>
          <a:xfrm>
            <a:off x="1475542" y="996607"/>
            <a:ext cx="6051198" cy="4152151"/>
          </a:xfrm>
          <a:prstGeom prst="rect">
            <a:avLst/>
          </a:prstGeom>
        </p:spPr>
      </p:pic>
    </p:spTree>
    <p:extLst>
      <p:ext uri="{BB962C8B-B14F-4D97-AF65-F5344CB8AC3E}">
        <p14:creationId xmlns:p14="http://schemas.microsoft.com/office/powerpoint/2010/main" val="8490272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en-US" sz="2600" b="1" dirty="0">
                <a:solidFill>
                  <a:srgbClr val="FF0000"/>
                </a:solidFill>
                <a:latin typeface="+mn-lt"/>
              </a:rPr>
              <a:t>HD </a:t>
            </a:r>
            <a:r>
              <a:rPr lang="en-US" sz="2600" b="1" dirty="0" err="1">
                <a:solidFill>
                  <a:srgbClr val="FF0000"/>
                </a:solidFill>
                <a:latin typeface="+mn-lt"/>
              </a:rPr>
              <a:t>vẽ</a:t>
            </a:r>
            <a:r>
              <a:rPr lang="en-US" sz="2600" b="1" dirty="0">
                <a:solidFill>
                  <a:srgbClr val="FF0000"/>
                </a:solidFill>
                <a:latin typeface="+mn-lt"/>
              </a:rPr>
              <a:t> </a:t>
            </a:r>
            <a:r>
              <a:rPr lang="en-US" sz="2600" b="1" dirty="0" err="1">
                <a:solidFill>
                  <a:srgbClr val="FF0000"/>
                </a:solidFill>
                <a:latin typeface="+mn-lt"/>
              </a:rPr>
              <a:t>sơ</a:t>
            </a:r>
            <a:r>
              <a:rPr lang="en-US" sz="2600" b="1" dirty="0">
                <a:solidFill>
                  <a:srgbClr val="FF0000"/>
                </a:solidFill>
                <a:latin typeface="+mn-lt"/>
              </a:rPr>
              <a:t> </a:t>
            </a:r>
            <a:r>
              <a:rPr lang="en-US" sz="2600" b="1" dirty="0" err="1">
                <a:solidFill>
                  <a:srgbClr val="FF0000"/>
                </a:solidFill>
                <a:latin typeface="+mn-lt"/>
              </a:rPr>
              <a:t>đồ</a:t>
            </a:r>
            <a:r>
              <a:rPr lang="en-US" sz="2600" b="1" dirty="0">
                <a:solidFill>
                  <a:srgbClr val="FF0000"/>
                </a:solidFill>
                <a:latin typeface="+mn-lt"/>
              </a:rPr>
              <a:t> Use Case</a:t>
            </a:r>
            <a:r>
              <a:rPr lang="vi-VN" sz="2600" b="1" dirty="0">
                <a:solidFill>
                  <a:srgbClr val="FF0000"/>
                </a:solidFill>
                <a:latin typeface="+mn-lt"/>
              </a:rPr>
              <a:t> </a:t>
            </a:r>
          </a:p>
        </p:txBody>
      </p:sp>
      <p:pic>
        <p:nvPicPr>
          <p:cNvPr id="4" name="Picture 3">
            <a:extLst>
              <a:ext uri="{FF2B5EF4-FFF2-40B4-BE49-F238E27FC236}">
                <a16:creationId xmlns:a16="http://schemas.microsoft.com/office/drawing/2014/main" id="{2D3F4D50-4D6C-4EAD-867B-F7FC2420CE4A}"/>
              </a:ext>
            </a:extLst>
          </p:cNvPr>
          <p:cNvPicPr>
            <a:picLocks noChangeAspect="1"/>
          </p:cNvPicPr>
          <p:nvPr/>
        </p:nvPicPr>
        <p:blipFill>
          <a:blip r:embed="rId3"/>
          <a:stretch>
            <a:fillRect/>
          </a:stretch>
        </p:blipFill>
        <p:spPr>
          <a:xfrm>
            <a:off x="1750233" y="979436"/>
            <a:ext cx="5203301" cy="4164064"/>
          </a:xfrm>
          <a:prstGeom prst="rect">
            <a:avLst/>
          </a:prstGeom>
        </p:spPr>
      </p:pic>
    </p:spTree>
    <p:extLst>
      <p:ext uri="{BB962C8B-B14F-4D97-AF65-F5344CB8AC3E}">
        <p14:creationId xmlns:p14="http://schemas.microsoft.com/office/powerpoint/2010/main" val="124770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2" name="TextBox 1">
            <a:extLst>
              <a:ext uri="{FF2B5EF4-FFF2-40B4-BE49-F238E27FC236}">
                <a16:creationId xmlns:a16="http://schemas.microsoft.com/office/drawing/2014/main" id="{9118C1C4-79E5-4839-A9D4-D69F0BFF484E}"/>
              </a:ext>
            </a:extLst>
          </p:cNvPr>
          <p:cNvSpPr txBox="1"/>
          <p:nvPr/>
        </p:nvSpPr>
        <p:spPr>
          <a:xfrm>
            <a:off x="527538" y="984135"/>
            <a:ext cx="7327647" cy="584775"/>
          </a:xfrm>
          <a:prstGeom prst="rect">
            <a:avLst/>
          </a:prstGeom>
          <a:noFill/>
        </p:spPr>
        <p:txBody>
          <a:bodyPr wrap="none" rtlCol="0">
            <a:spAutoFit/>
          </a:bodyPr>
          <a:lstStyle/>
          <a:p>
            <a:r>
              <a:rPr lang="en-US" sz="3200" b="1" dirty="0">
                <a:solidFill>
                  <a:srgbClr val="002060"/>
                </a:solidFill>
                <a:effectLst/>
              </a:rPr>
              <a:t>LÀM QUEN VỚI CÔNG CỤ DRAW.IO</a:t>
            </a:r>
          </a:p>
        </p:txBody>
      </p:sp>
      <p:pic>
        <p:nvPicPr>
          <p:cNvPr id="4" name="Picture 3">
            <a:extLst>
              <a:ext uri="{FF2B5EF4-FFF2-40B4-BE49-F238E27FC236}">
                <a16:creationId xmlns:a16="http://schemas.microsoft.com/office/drawing/2014/main" id="{9E0F1975-860F-44A4-847A-9252AC2CD482}"/>
              </a:ext>
            </a:extLst>
          </p:cNvPr>
          <p:cNvPicPr>
            <a:picLocks noChangeAspect="1"/>
          </p:cNvPicPr>
          <p:nvPr/>
        </p:nvPicPr>
        <p:blipFill rotWithShape="1">
          <a:blip r:embed="rId3"/>
          <a:srcRect l="35522" t="29320" r="35746" b="33665"/>
          <a:stretch/>
        </p:blipFill>
        <p:spPr>
          <a:xfrm>
            <a:off x="402083" y="1702209"/>
            <a:ext cx="4374107" cy="3169806"/>
          </a:xfrm>
          <a:prstGeom prst="rect">
            <a:avLst/>
          </a:prstGeom>
          <a:ln>
            <a:solidFill>
              <a:schemeClr val="accent4">
                <a:lumMod val="25000"/>
              </a:schemeClr>
            </a:solidFill>
          </a:ln>
        </p:spPr>
      </p:pic>
      <p:sp>
        <p:nvSpPr>
          <p:cNvPr id="5" name="TextBox 4">
            <a:extLst>
              <a:ext uri="{FF2B5EF4-FFF2-40B4-BE49-F238E27FC236}">
                <a16:creationId xmlns:a16="http://schemas.microsoft.com/office/drawing/2014/main" id="{305016B6-9D7B-40BB-B749-52C25B2CEF70}"/>
              </a:ext>
            </a:extLst>
          </p:cNvPr>
          <p:cNvSpPr txBox="1"/>
          <p:nvPr/>
        </p:nvSpPr>
        <p:spPr>
          <a:xfrm>
            <a:off x="4930725" y="1902117"/>
            <a:ext cx="3749251" cy="1969770"/>
          </a:xfrm>
          <a:prstGeom prst="rect">
            <a:avLst/>
          </a:prstGeom>
          <a:noFill/>
        </p:spPr>
        <p:txBody>
          <a:bodyPr wrap="square" rtlCol="0">
            <a:spAutoFit/>
          </a:bodyPr>
          <a:lstStyle/>
          <a:p>
            <a:pPr>
              <a:spcAft>
                <a:spcPts val="600"/>
              </a:spcAft>
              <a:buFont typeface="Arial" panose="020B0604020202020204" pitchFamily="34" charset="0"/>
              <a:buChar char="•"/>
            </a:pPr>
            <a:r>
              <a:rPr lang="vi-VN" b="1" dirty="0"/>
              <a:t>Create New Diagram: </a:t>
            </a:r>
            <a:r>
              <a:rPr lang="vi-VN" dirty="0"/>
              <a:t>Lựa chọn này sẽ dẫn bạn đến một giao diện công cụ vẽ mới để bạn bắt đầu vẽ một sơ đồ.</a:t>
            </a:r>
          </a:p>
          <a:p>
            <a:pPr>
              <a:spcAft>
                <a:spcPts val="600"/>
              </a:spcAft>
              <a:buFont typeface="Arial" panose="020B0604020202020204" pitchFamily="34" charset="0"/>
              <a:buChar char="•"/>
            </a:pPr>
            <a:r>
              <a:rPr lang="vi-VN" b="1" dirty="0"/>
              <a:t>Open Existing Diagram:</a:t>
            </a:r>
            <a:r>
              <a:rPr lang="vi-VN" dirty="0"/>
              <a:t> Bạn đã có một bản vẽ chưa hoàn thành và đã lưu lại. Lựa chọn này cho phép bạn mở lại file cũ để tiếp tục chỉnh sửa sơ đồ.</a:t>
            </a:r>
          </a:p>
          <a:p>
            <a:endParaRPr lang="en-US" dirty="0"/>
          </a:p>
        </p:txBody>
      </p:sp>
    </p:spTree>
    <p:extLst>
      <p:ext uri="{BB962C8B-B14F-4D97-AF65-F5344CB8AC3E}">
        <p14:creationId xmlns:p14="http://schemas.microsoft.com/office/powerpoint/2010/main" val="3101085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80</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pic>
        <p:nvPicPr>
          <p:cNvPr id="3" name="Picture 2">
            <a:extLst>
              <a:ext uri="{FF2B5EF4-FFF2-40B4-BE49-F238E27FC236}">
                <a16:creationId xmlns:a16="http://schemas.microsoft.com/office/drawing/2014/main" id="{3E878155-967B-46E4-86AA-695BFCAC045F}"/>
              </a:ext>
            </a:extLst>
          </p:cNvPr>
          <p:cNvPicPr>
            <a:picLocks noChangeAspect="1"/>
          </p:cNvPicPr>
          <p:nvPr/>
        </p:nvPicPr>
        <p:blipFill>
          <a:blip r:embed="rId3"/>
          <a:stretch>
            <a:fillRect/>
          </a:stretch>
        </p:blipFill>
        <p:spPr>
          <a:xfrm>
            <a:off x="1312602" y="999225"/>
            <a:ext cx="6191250" cy="3952875"/>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26222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81</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HD vẽ sơ đồ tuần tự (Sequence Diagram).</a:t>
            </a:r>
          </a:p>
        </p:txBody>
      </p:sp>
      <p:pic>
        <p:nvPicPr>
          <p:cNvPr id="4" name="Picture 3">
            <a:extLst>
              <a:ext uri="{FF2B5EF4-FFF2-40B4-BE49-F238E27FC236}">
                <a16:creationId xmlns:a16="http://schemas.microsoft.com/office/drawing/2014/main" id="{D8291E93-D7AF-45C6-BBA0-C2235883BEAF}"/>
              </a:ext>
            </a:extLst>
          </p:cNvPr>
          <p:cNvPicPr>
            <a:picLocks noChangeAspect="1"/>
          </p:cNvPicPr>
          <p:nvPr/>
        </p:nvPicPr>
        <p:blipFill>
          <a:blip r:embed="rId3"/>
          <a:stretch>
            <a:fillRect/>
          </a:stretch>
        </p:blipFill>
        <p:spPr>
          <a:xfrm>
            <a:off x="1577667" y="959442"/>
            <a:ext cx="5988666" cy="3941794"/>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276904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765"/>
        <p:cNvGrpSpPr/>
        <p:nvPr/>
      </p:nvGrpSpPr>
      <p:grpSpPr>
        <a:xfrm>
          <a:off x="0" y="0"/>
          <a:ext cx="0" cy="0"/>
          <a:chOff x="0" y="0"/>
          <a:chExt cx="0" cy="0"/>
        </a:xfrm>
      </p:grpSpPr>
      <p:pic>
        <p:nvPicPr>
          <p:cNvPr id="3" name="Picture 2">
            <a:extLst>
              <a:ext uri="{FF2B5EF4-FFF2-40B4-BE49-F238E27FC236}">
                <a16:creationId xmlns:a16="http://schemas.microsoft.com/office/drawing/2014/main" id="{DF00B8C5-E88B-4751-BE67-22748B552DBC}"/>
              </a:ext>
            </a:extLst>
          </p:cNvPr>
          <p:cNvPicPr>
            <a:picLocks noChangeAspect="1"/>
          </p:cNvPicPr>
          <p:nvPr/>
        </p:nvPicPr>
        <p:blipFill>
          <a:blip r:embed="rId3"/>
          <a:stretch>
            <a:fillRect/>
          </a:stretch>
        </p:blipFill>
        <p:spPr>
          <a:xfrm>
            <a:off x="0" y="1105530"/>
            <a:ext cx="9144000" cy="2932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Google Shape;221;p14">
            <a:extLst>
              <a:ext uri="{FF2B5EF4-FFF2-40B4-BE49-F238E27FC236}">
                <a16:creationId xmlns:a16="http://schemas.microsoft.com/office/drawing/2014/main" id="{D3E66534-F342-4EE7-BD75-7F4AFBA3C272}"/>
              </a:ext>
            </a:extLst>
          </p:cNvPr>
          <p:cNvSpPr txBox="1">
            <a:spLocks/>
          </p:cNvSpPr>
          <p:nvPr/>
        </p:nvSpPr>
        <p:spPr>
          <a:xfrm>
            <a:off x="527538" y="101600"/>
            <a:ext cx="8387862" cy="749236"/>
          </a:xfrm>
          <a:prstGeom prst="rect">
            <a:avLst/>
          </a:prstGeom>
          <a:solidFill>
            <a:schemeClr val="accent3">
              <a:lumMod val="60000"/>
              <a:lumOff val="40000"/>
            </a:schemeClr>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gn="ctr">
              <a:buClr>
                <a:schemeClr val="accent5"/>
              </a:buClr>
            </a:pPr>
            <a:r>
              <a:rPr lang="vi-VN" sz="2600" b="1" dirty="0">
                <a:solidFill>
                  <a:srgbClr val="FF0000"/>
                </a:solidFill>
                <a:latin typeface="+mn-lt"/>
              </a:rPr>
              <a:t>Tìm hiểu thông tin cơ bản về draw.io</a:t>
            </a:r>
          </a:p>
        </p:txBody>
      </p:sp>
      <p:sp>
        <p:nvSpPr>
          <p:cNvPr id="2" name="TextBox 1">
            <a:extLst>
              <a:ext uri="{FF2B5EF4-FFF2-40B4-BE49-F238E27FC236}">
                <a16:creationId xmlns:a16="http://schemas.microsoft.com/office/drawing/2014/main" id="{9118C1C4-79E5-4839-A9D4-D69F0BFF484E}"/>
              </a:ext>
            </a:extLst>
          </p:cNvPr>
          <p:cNvSpPr txBox="1"/>
          <p:nvPr/>
        </p:nvSpPr>
        <p:spPr>
          <a:xfrm>
            <a:off x="527538" y="984135"/>
            <a:ext cx="7327647" cy="584775"/>
          </a:xfrm>
          <a:prstGeom prst="rect">
            <a:avLst/>
          </a:prstGeom>
          <a:noFill/>
        </p:spPr>
        <p:txBody>
          <a:bodyPr wrap="none" rtlCol="0">
            <a:spAutoFit/>
          </a:bodyPr>
          <a:lstStyle/>
          <a:p>
            <a:r>
              <a:rPr lang="en-US" sz="3200" b="1" dirty="0">
                <a:solidFill>
                  <a:srgbClr val="002060"/>
                </a:solidFill>
                <a:effectLst/>
              </a:rPr>
              <a:t>LÀM QUEN VỚI CÔNG CỤ DRAW.IO</a:t>
            </a:r>
          </a:p>
        </p:txBody>
      </p:sp>
      <p:sp>
        <p:nvSpPr>
          <p:cNvPr id="5" name="TextBox 4">
            <a:extLst>
              <a:ext uri="{FF2B5EF4-FFF2-40B4-BE49-F238E27FC236}">
                <a16:creationId xmlns:a16="http://schemas.microsoft.com/office/drawing/2014/main" id="{305016B6-9D7B-40BB-B749-52C25B2CEF70}"/>
              </a:ext>
            </a:extLst>
          </p:cNvPr>
          <p:cNvSpPr txBox="1"/>
          <p:nvPr/>
        </p:nvSpPr>
        <p:spPr>
          <a:xfrm>
            <a:off x="4930725" y="1635983"/>
            <a:ext cx="3865257" cy="2831544"/>
          </a:xfrm>
          <a:prstGeom prst="rect">
            <a:avLst/>
          </a:prstGeom>
          <a:noFill/>
        </p:spPr>
        <p:txBody>
          <a:bodyPr wrap="square" rtlCol="0">
            <a:spAutoFit/>
          </a:bodyPr>
          <a:lstStyle/>
          <a:p>
            <a:pPr>
              <a:spcAft>
                <a:spcPts val="600"/>
              </a:spcAft>
            </a:pPr>
            <a:r>
              <a:rPr lang="vi-VN" b="1" dirty="0"/>
              <a:t>Draw.io </a:t>
            </a:r>
            <a:r>
              <a:rPr lang="vi-VN" dirty="0"/>
              <a:t>sẽ cho phép bạn lựa chọn loại sơ đồ cần sử dụng phù hợp. Công cụ có sẵn khá nhiều loại sơ đồ sử dụng cho nhiều lĩnh vực khác nhau. </a:t>
            </a:r>
            <a:endParaRPr lang="en-US" dirty="0"/>
          </a:p>
          <a:p>
            <a:pPr>
              <a:spcAft>
                <a:spcPts val="600"/>
              </a:spcAft>
            </a:pPr>
            <a:r>
              <a:rPr lang="en-US" dirty="0"/>
              <a:t>C</a:t>
            </a:r>
            <a:r>
              <a:rPr lang="vi-VN" dirty="0"/>
              <a:t>ần chú ý để việc đặt tên cho sơ đồ. Để việc lưu trữ và tìm kiếm sau này được dễ dàng hơn. Bạn cần tạo thói quen đặt tên trước. Khá nhiều bạn thường bỏ qua bước này dẫn đến khi xuất file tên được lưu mặc định và rất khó trong việc tổ chức sắp xếp dữ liệu về sau.</a:t>
            </a:r>
            <a:endParaRPr lang="en-US" dirty="0"/>
          </a:p>
          <a:p>
            <a:pPr>
              <a:spcAft>
                <a:spcPts val="600"/>
              </a:spcAft>
            </a:pPr>
            <a:r>
              <a:rPr lang="en-US" dirty="0"/>
              <a:t>C</a:t>
            </a:r>
            <a:r>
              <a:rPr lang="vi-VN" dirty="0"/>
              <a:t>họn vào “Create” để tiến hành chuyển đến giao diện vẽ sơ đồ.</a:t>
            </a:r>
            <a:endParaRPr lang="en-US" dirty="0"/>
          </a:p>
        </p:txBody>
      </p:sp>
      <p:pic>
        <p:nvPicPr>
          <p:cNvPr id="7" name="Picture 6">
            <a:extLst>
              <a:ext uri="{FF2B5EF4-FFF2-40B4-BE49-F238E27FC236}">
                <a16:creationId xmlns:a16="http://schemas.microsoft.com/office/drawing/2014/main" id="{A20A4DCA-CF52-48AD-A2A4-A8B37852AF70}"/>
              </a:ext>
            </a:extLst>
          </p:cNvPr>
          <p:cNvPicPr>
            <a:picLocks noChangeAspect="1"/>
          </p:cNvPicPr>
          <p:nvPr/>
        </p:nvPicPr>
        <p:blipFill rotWithShape="1">
          <a:blip r:embed="rId3"/>
          <a:srcRect l="27239" t="21360" r="27239" b="16948"/>
          <a:stretch/>
        </p:blipFill>
        <p:spPr>
          <a:xfrm>
            <a:off x="436728" y="1621195"/>
            <a:ext cx="4162568" cy="3173105"/>
          </a:xfrm>
          <a:prstGeom prst="rect">
            <a:avLst/>
          </a:prstGeom>
        </p:spPr>
      </p:pic>
      <p:sp>
        <p:nvSpPr>
          <p:cNvPr id="8" name="Rectangle 7">
            <a:extLst>
              <a:ext uri="{FF2B5EF4-FFF2-40B4-BE49-F238E27FC236}">
                <a16:creationId xmlns:a16="http://schemas.microsoft.com/office/drawing/2014/main" id="{6DD9BD10-5D79-4B50-866A-C008C4E0A070}"/>
              </a:ext>
            </a:extLst>
          </p:cNvPr>
          <p:cNvSpPr/>
          <p:nvPr/>
        </p:nvSpPr>
        <p:spPr>
          <a:xfrm>
            <a:off x="3848669" y="4408227"/>
            <a:ext cx="484495" cy="2487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587277"/>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7105</TotalTime>
  <Words>9485</Words>
  <Application>Microsoft Office PowerPoint</Application>
  <PresentationFormat>On-screen Show (16:9)</PresentationFormat>
  <Paragraphs>539</Paragraphs>
  <Slides>82</Slides>
  <Notes>82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Wingdings</vt:lpstr>
      <vt:lpstr>Calibri</vt:lpstr>
      <vt:lpstr>Roboto Condensed Light</vt:lpstr>
      <vt:lpstr>Roboto Condensed</vt:lpstr>
      <vt:lpstr>Arial</vt:lpstr>
      <vt:lpstr>Arvo</vt:lpstr>
      <vt:lpstr>Salerio template</vt:lpstr>
      <vt:lpstr>Công cụ và môi trường phát triển phần mềm</vt:lpstr>
      <vt:lpstr>NỘI DUNG:</vt:lpstr>
      <vt:lpstr>Tìm hiểu thông tin cơ bản về draw.io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HD vẽ sơ đồ ER | Sơ đồ mối quan hệ thực thể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HD vẽ sơ đồ Use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HD vẽ sơ đồ tuần tự  (Sequence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HD vẽ Sơ đồ Lớp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THỰC HÀNH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welcome</dc:creator>
  <cp:lastModifiedBy>ASUS</cp:lastModifiedBy>
  <cp:revision>72</cp:revision>
  <dcterms:modified xsi:type="dcterms:W3CDTF">2023-02-05T16:59:50Z</dcterms:modified>
</cp:coreProperties>
</file>