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353" r:id="rId4"/>
    <p:sldId id="283" r:id="rId5"/>
    <p:sldId id="356" r:id="rId6"/>
    <p:sldId id="357" r:id="rId7"/>
    <p:sldId id="352" r:id="rId8"/>
    <p:sldId id="302" r:id="rId9"/>
    <p:sldId id="301" r:id="rId10"/>
    <p:sldId id="299" r:id="rId11"/>
    <p:sldId id="305" r:id="rId12"/>
    <p:sldId id="306" r:id="rId13"/>
    <p:sldId id="307" r:id="rId14"/>
    <p:sldId id="265" r:id="rId15"/>
    <p:sldId id="310" r:id="rId16"/>
    <p:sldId id="309" r:id="rId17"/>
    <p:sldId id="312" r:id="rId18"/>
    <p:sldId id="358" r:id="rId19"/>
    <p:sldId id="359" r:id="rId20"/>
    <p:sldId id="360" r:id="rId21"/>
    <p:sldId id="259" r:id="rId22"/>
    <p:sldId id="361" r:id="rId23"/>
    <p:sldId id="266" r:id="rId24"/>
    <p:sldId id="278" r:id="rId25"/>
  </p:sldIdLst>
  <p:sldSz cx="9144000" cy="5143500" type="screen16x9"/>
  <p:notesSz cx="6858000" cy="9144000"/>
  <p:embeddedFontLst>
    <p:embeddedFont>
      <p:font typeface="Amatic SC" panose="020B0604020202020204" charset="-79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uli" panose="02000503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B1D76-75B2-47B5-BB3C-48A56376AD10}" v="12" dt="2022-12-07T03:47:50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rang" userId="484b2b5b64f33267" providerId="Windows Live" clId="Web-{626B1D76-75B2-47B5-BB3C-48A56376AD10}"/>
    <pc:docChg chg="modSld">
      <pc:chgData name="tran trang" userId="484b2b5b64f33267" providerId="Windows Live" clId="Web-{626B1D76-75B2-47B5-BB3C-48A56376AD10}" dt="2022-12-07T03:47:50.831" v="9" actId="20577"/>
      <pc:docMkLst>
        <pc:docMk/>
      </pc:docMkLst>
      <pc:sldChg chg="modSp">
        <pc:chgData name="tran trang" userId="484b2b5b64f33267" providerId="Windows Live" clId="Web-{626B1D76-75B2-47B5-BB3C-48A56376AD10}" dt="2022-12-07T03:47:50.831" v="9" actId="20577"/>
        <pc:sldMkLst>
          <pc:docMk/>
          <pc:sldMk cId="0" sldId="283"/>
        </pc:sldMkLst>
        <pc:spChg chg="mod">
          <ac:chgData name="tran trang" userId="484b2b5b64f33267" providerId="Windows Live" clId="Web-{626B1D76-75B2-47B5-BB3C-48A56376AD10}" dt="2022-12-07T03:46:10.062" v="0" actId="20577"/>
          <ac:spMkLst>
            <pc:docMk/>
            <pc:sldMk cId="0" sldId="283"/>
            <ac:spMk id="383" creationId="{00000000-0000-0000-0000-000000000000}"/>
          </ac:spMkLst>
        </pc:spChg>
        <pc:spChg chg="mod">
          <ac:chgData name="tran trang" userId="484b2b5b64f33267" providerId="Windows Live" clId="Web-{626B1D76-75B2-47B5-BB3C-48A56376AD10}" dt="2022-12-07T03:47:40.315" v="8" actId="20577"/>
          <ac:spMkLst>
            <pc:docMk/>
            <pc:sldMk cId="0" sldId="283"/>
            <ac:spMk id="389" creationId="{00000000-0000-0000-0000-000000000000}"/>
          </ac:spMkLst>
        </pc:spChg>
        <pc:spChg chg="mod">
          <ac:chgData name="tran trang" userId="484b2b5b64f33267" providerId="Windows Live" clId="Web-{626B1D76-75B2-47B5-BB3C-48A56376AD10}" dt="2022-12-07T03:47:50.831" v="9" actId="20577"/>
          <ac:spMkLst>
            <pc:docMk/>
            <pc:sldMk cId="0" sldId="283"/>
            <ac:spMk id="392" creationId="{00000000-0000-0000-0000-000000000000}"/>
          </ac:spMkLst>
        </pc:spChg>
        <pc:spChg chg="mod">
          <ac:chgData name="tran trang" userId="484b2b5b64f33267" providerId="Windows Live" clId="Web-{626B1D76-75B2-47B5-BB3C-48A56376AD10}" dt="2022-12-07T03:46:39.625" v="2" actId="20577"/>
          <ac:spMkLst>
            <pc:docMk/>
            <pc:sldMk cId="0" sldId="283"/>
            <ac:spMk id="3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ddff82e5f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ddff82e5f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c57302b2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c57302b2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C3C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‐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6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rPr>
              <a:t>“</a:t>
            </a:r>
            <a:endParaRPr sz="9600">
              <a:solidFill>
                <a:schemeClr val="accent6"/>
              </a:solidFill>
              <a:latin typeface="Muli" panose="02000503000000000000"/>
              <a:ea typeface="Muli" panose="02000503000000000000"/>
              <a:cs typeface="Muli" panose="02000503000000000000"/>
              <a:sym typeface="Muli" panose="02000503000000000000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3" name="Google Shape;23;p4"/>
          <p:cNvSpPr/>
          <p:nvPr/>
        </p:nvSpPr>
        <p:spPr>
          <a:xfrm>
            <a:off x="4012023" y="4275600"/>
            <a:ext cx="1119955" cy="92150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8" name="Google Shape;48;p9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DBCB5"/>
              </a:solidFill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 panose="00000500000000000000"/>
              <a:buNone/>
              <a:defRPr sz="24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 panose="02000503000000000000"/>
              <a:buChar char="‐"/>
              <a:defRPr sz="2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 panose="02000503000000000000"/>
              <a:buChar char="‐"/>
              <a:defRPr sz="2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 panose="02000503000000000000"/>
              <a:buChar char="‐"/>
              <a:defRPr sz="2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 panose="02000503000000000000"/>
              <a:buChar char="‐"/>
              <a:defRPr sz="2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 panose="02000503000000000000"/>
              <a:buChar char="‐"/>
              <a:defRPr sz="2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 panose="02000503000000000000"/>
              <a:buChar char="‐"/>
              <a:defRPr sz="2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 panose="02000503000000000000"/>
              <a:buChar char="‐"/>
              <a:defRPr sz="2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 panose="02000503000000000000"/>
              <a:buChar char="‐"/>
              <a:defRPr sz="2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 panose="02000503000000000000"/>
              <a:buChar char="‐"/>
              <a:defRPr sz="2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119850" y="1991850"/>
            <a:ext cx="490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NHẬP MÔN TRÍ TUỆ NHÂN TẠO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000" dirty="0"/>
              <a:t>2</a:t>
            </a:r>
            <a:r>
              <a:rPr lang="en-GB" sz="3000" dirty="0"/>
              <a:t>.1.1. Text classification</a:t>
            </a: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855278" y="2135237"/>
            <a:ext cx="2394000" cy="238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Rule-based System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tách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thành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một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nhóm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bộ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tắc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về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ngôn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ngữ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VD: Donald Trump &amp; Boris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Jhonson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loại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vào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nhóm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LeBron James &amp; Messi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xếp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vào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nhóm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thể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thao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sz="1200"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3375000" y="2148779"/>
            <a:ext cx="2394000" cy="2372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Machine System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huấn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luyện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tập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sẵn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đã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gán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nhãn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sẵn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học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liên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tục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này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càng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tỷ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lệ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loại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đúng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càng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loại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dựa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sát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kinh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nghiệm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lần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huấn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luyện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sz="1200"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5894722" y="2148779"/>
            <a:ext cx="2394000" cy="2386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Hybird</a:t>
            </a:r>
            <a:r>
              <a:rPr lang="en-US" b="1" dirty="0"/>
              <a:t> System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hợp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cận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Rule-based system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nhiệm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tạo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Machine System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đào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tạo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tạo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tắc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sau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tắc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tạo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sánh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bộ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tắc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chuẩn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nếu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sai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sót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thì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cải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lại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tắc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dirty="0"/>
          </a:p>
        </p:txBody>
      </p:sp>
      <p:sp>
        <p:nvSpPr>
          <p:cNvPr id="12" name="Google Shape;68;p13"/>
          <p:cNvSpPr txBox="1"/>
          <p:nvPr/>
        </p:nvSpPr>
        <p:spPr>
          <a:xfrm>
            <a:off x="858094" y="1051989"/>
            <a:ext cx="7671544" cy="10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uli" panose="02000503000000000000"/>
              <a:buChar char="‐"/>
              <a:defRPr sz="1600" b="0" i="0" u="none" strike="noStrike" cap="none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uli" panose="02000503000000000000"/>
              <a:buChar char="‐"/>
              <a:defRPr sz="1600" b="0" i="0" u="none" strike="noStrike" cap="none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uli" panose="02000503000000000000"/>
              <a:buChar char="‐"/>
              <a:defRPr sz="1600" b="0" i="0" u="none" strike="noStrike" cap="none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 panose="02000503000000000000"/>
              <a:buChar char="‐"/>
              <a:defRPr sz="1600" b="0" i="0" u="none" strike="noStrike" cap="none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 panose="02000503000000000000"/>
              <a:buChar char="‐"/>
              <a:defRPr sz="1600" b="0" i="0" u="none" strike="noStrike" cap="none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 panose="02000503000000000000"/>
              <a:buChar char="‐"/>
              <a:defRPr sz="1600" b="0" i="0" u="none" strike="noStrike" cap="none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 panose="02000503000000000000"/>
              <a:buChar char="‐"/>
              <a:defRPr sz="1600" b="0" i="0" u="none" strike="noStrike" cap="none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 panose="02000503000000000000"/>
              <a:buChar char="‐"/>
              <a:defRPr sz="1600" b="0" i="0" u="none" strike="noStrike" cap="none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 panose="02000503000000000000"/>
              <a:buChar char="‐"/>
              <a:defRPr sz="1600" b="0" i="0" u="none" strike="noStrike" cap="none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defRPr>
            </a:lvl9pPr>
          </a:lstStyle>
          <a:p>
            <a:pPr marL="1270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văn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gán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tag (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nhãn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trước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dựa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cảnh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văn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1270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kỹ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thường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bài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Naïve Bayes, Decision Tree, Perceptron, </a:t>
            </a:r>
            <a:r>
              <a:rPr lang="en-US" sz="12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SVM</a:t>
            </a:r>
            <a:endParaRPr lang="en-US" sz="1200" b="1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ó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3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hướng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GB" sz="1200" dirty="0">
              <a:effectLst/>
              <a:latin typeface="Muli" panose="02000503000000000000" pitchFamily="2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3000" dirty="0"/>
              <a:t>2</a:t>
            </a:r>
            <a:r>
              <a:rPr lang="en-US" sz="3000" dirty="0"/>
              <a:t>.1.2 Vector semantic &amp; word embedding</a:t>
            </a:r>
            <a:endParaRPr lang="en-GB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363500" cy="1371601"/>
          </a:xfrm>
        </p:spPr>
        <p:txBody>
          <a:bodyPr/>
          <a:lstStyle/>
          <a:p>
            <a:pPr marL="8890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Vector semantic: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vector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vector semantic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8900" indent="0" algn="just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 descr="vector semantic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2571750"/>
            <a:ext cx="5731510" cy="20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3000" dirty="0"/>
              <a:t>2</a:t>
            </a:r>
            <a:r>
              <a:rPr lang="en-US" sz="3000" dirty="0"/>
              <a:t>.1.2 Vector semantic &amp; word embedding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363500" cy="3321101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ord Embedding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ánh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xạ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(map)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vector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còn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gọi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hóa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ngôn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phép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nhúng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tốt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lại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ích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lẫn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họa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Gồm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Word2Vec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Doc2Vec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Ý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tưởng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Word2Vec: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văn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thường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ý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gần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đoán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biết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xung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nó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Ví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Nội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…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Nam”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dấu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chấm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khả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năng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đô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hoàn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chỉnh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Nội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đô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Nam”,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mô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Vector Semantic &amp; Word embedding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embeding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xác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suất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dấu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chấm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đô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nhất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3000" dirty="0"/>
              <a:t>2</a:t>
            </a:r>
            <a:r>
              <a:rPr lang="en-US" sz="3000" dirty="0"/>
              <a:t>.1.2 Vector semantic &amp; word embedding</a:t>
            </a:r>
            <a:endParaRPr lang="en-GB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97922" y="5130954"/>
            <a:ext cx="91440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4" descr="text classification - word2ve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" y="1070769"/>
            <a:ext cx="4071620" cy="3312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622514" y="4430565"/>
            <a:ext cx="1209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Muli" panose="02000503000000000000" pitchFamily="2" charset="0"/>
              </a:rPr>
              <a:t>Word2Vec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5" y="1132205"/>
            <a:ext cx="4072255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6" name="TextBox 8"/>
          <p:cNvSpPr txBox="1"/>
          <p:nvPr/>
        </p:nvSpPr>
        <p:spPr>
          <a:xfrm>
            <a:off x="6142640" y="4430416"/>
            <a:ext cx="1209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Muli" panose="02000503000000000000" pitchFamily="2" charset="0"/>
              </a:rPr>
              <a:t>Doc2Vec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000" dirty="0"/>
              <a:t>2</a:t>
            </a:r>
            <a:r>
              <a:rPr lang="en-GB" sz="3000" dirty="0"/>
              <a:t>.1.3. Probabilistic language model</a:t>
            </a:r>
            <a:endParaRPr sz="3000"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821325" y="1235912"/>
            <a:ext cx="3329194" cy="31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Một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cách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tiếp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cận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khác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để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phân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tích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từ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và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trình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tự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là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mô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hình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ngôn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ngữ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xác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suất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.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Mục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tiêu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của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mô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hình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ngôn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ngữ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xác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suất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là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tính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toán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xác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suất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của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một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câu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của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một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chuỗi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từ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.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Ví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dụ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xác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suất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của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từ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“a”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xuất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hiện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trong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một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từ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“to”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đã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cho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là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0,00013131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phần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trăm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.</a:t>
            </a:r>
            <a:endParaRPr dirty="0">
              <a:latin typeface="+mj-lt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pic>
        <p:nvPicPr>
          <p:cNvPr id="1028" name="Picture 4" descr="Continuous Bag of Words (CBOW) - Single Word Model - How It Works -  ThinkInf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6830"/>
            <a:ext cx="3873818" cy="2370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3000" dirty="0"/>
              <a:t>2</a:t>
            </a:r>
            <a:r>
              <a:rPr lang="en-US" sz="3000" dirty="0"/>
              <a:t>.1.4. Sequence labeling</a:t>
            </a:r>
            <a:endParaRPr lang="en-GB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300" y="1200150"/>
            <a:ext cx="7843300" cy="1550250"/>
          </a:xfrm>
        </p:spPr>
        <p:txBody>
          <a:bodyPr/>
          <a:lstStyle/>
          <a:p>
            <a:pPr marL="0" indent="0" algn="just">
              <a:spcBef>
                <a:spcPts val="400"/>
              </a:spcBef>
              <a:buNone/>
            </a:pP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gán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lớp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nhãn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chuỗi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sát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đồng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Ví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dụ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câu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nói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“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Hãy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phim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Tom&amp;Jerry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”,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thì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nhãn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gán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phim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Tom&amp;Jerry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]. “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“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phim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ví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dụ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“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Tom&amp;Jerry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mục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đích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4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kỹ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thường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kể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tới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Hidden Markov Model, Maximum Entropy Markov Model, </a:t>
            </a:r>
            <a:r>
              <a:rPr lang="en-US" sz="14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Conditional Random Fields</a:t>
            </a:r>
            <a:r>
              <a:rPr lang="en-US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4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01600" indent="0" algn="just">
              <a:spcBef>
                <a:spcPts val="0"/>
              </a:spcBef>
              <a:buNone/>
            </a:pPr>
            <a:endParaRPr lang="en-GB" sz="14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40" y="2798981"/>
            <a:ext cx="4839119" cy="172226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200" dirty="0"/>
              <a:t>2</a:t>
            </a:r>
            <a:r>
              <a:rPr lang="en-GB" sz="3200" dirty="0"/>
              <a:t>.2 Parsing</a:t>
            </a:r>
            <a:endParaRPr sz="3200"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521494" y="1180035"/>
            <a:ext cx="3855162" cy="32245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trúc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văn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văn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dựa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Văn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chia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nên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89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Tùy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cây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kỹ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hợp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universal parsing, top-down parsing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bottom-up parsing.</a:t>
            </a:r>
            <a:endParaRPr lang="en-GB" sz="16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pic>
        <p:nvPicPr>
          <p:cNvPr id="2052" name="Picture 4" descr="What is data parsing? - Definition of data par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00" y="1520816"/>
            <a:ext cx="4206240" cy="2366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3200" dirty="0"/>
              <a:t>2</a:t>
            </a:r>
            <a:r>
              <a:rPr lang="en-US" sz="3200" dirty="0"/>
              <a:t>.3 Semantic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363500" cy="3246490"/>
          </a:xfrm>
        </p:spPr>
        <p:txBody>
          <a:bodyPr/>
          <a:lstStyle/>
          <a:p>
            <a:pPr marL="88900" indent="0" algn="just">
              <a:buNone/>
            </a:pP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Semantic hay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học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à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hiểu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ý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ngôn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nguyên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tắc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đạt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ý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ác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yếu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tố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cần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ngôn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nhiên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vi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truy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liên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truy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Tham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chiếu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1600" dirty="0"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8900" indent="0" algn="just">
              <a:buNone/>
            </a:pPr>
            <a:r>
              <a:rPr lang="en-GB" sz="1600" dirty="0">
                <a:latin typeface="+mj-lt"/>
              </a:rPr>
              <a:t>Semantic </a:t>
            </a:r>
            <a:r>
              <a:rPr lang="en-GB" sz="1600" dirty="0" err="1">
                <a:latin typeface="+mj-lt"/>
              </a:rPr>
              <a:t>có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vai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trò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quan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trọng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trong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việc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loại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bỏ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các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nội</a:t>
            </a:r>
            <a:r>
              <a:rPr lang="en-GB" sz="1600" dirty="0">
                <a:latin typeface="+mj-lt"/>
              </a:rPr>
              <a:t> dung spam, </a:t>
            </a:r>
            <a:r>
              <a:rPr lang="en-GB" sz="1600" dirty="0" err="1">
                <a:latin typeface="+mj-lt"/>
              </a:rPr>
              <a:t>nội</a:t>
            </a:r>
            <a:r>
              <a:rPr lang="en-GB" sz="1600" dirty="0">
                <a:latin typeface="+mj-lt"/>
              </a:rPr>
              <a:t> dung </a:t>
            </a:r>
            <a:r>
              <a:rPr lang="en-GB" sz="1600" dirty="0" err="1">
                <a:latin typeface="+mj-lt"/>
              </a:rPr>
              <a:t>có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chất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lượng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kém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và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nâng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cao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tính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chuẩn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xác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của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kết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quả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tìm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kiếm</a:t>
            </a:r>
            <a:r>
              <a:rPr lang="en-GB" sz="1600" dirty="0">
                <a:latin typeface="+mj-lt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017270" y="1697650"/>
            <a:ext cx="71094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3</a:t>
            </a:r>
            <a:r>
              <a:rPr lang="en-GB" dirty="0"/>
              <a:t>.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nlp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Personal Assistant</a:t>
            </a:r>
          </a:p>
          <a:p>
            <a:pPr marL="342900" indent="-342900" algn="just"/>
            <a:r>
              <a:rPr lang="en-US" dirty="0"/>
              <a:t>Siri, Cortana, Google Assistant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dirty="0"/>
              <a:t>3</a:t>
            </a:r>
            <a:r>
              <a:rPr lang="en-GB" sz="3600" dirty="0"/>
              <a:t>. Ứng dụng nlp</a:t>
            </a:r>
            <a:endParaRPr sz="36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1491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Auto complete</a:t>
            </a:r>
            <a:endParaRPr b="1" dirty="0"/>
          </a:p>
          <a:p>
            <a:pPr marL="342900" indent="-342900" algn="just"/>
            <a:r>
              <a:rPr lang="en-GB" dirty="0">
                <a:latin typeface="+mj-lt"/>
              </a:rPr>
              <a:t>Tự động điền từ còn thiếu khi bạn tìm kiếm thông tin.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14" y="2806750"/>
            <a:ext cx="28575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35000" endPos="10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32" y="2772460"/>
            <a:ext cx="3108960" cy="1748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 idx="4294967295"/>
          </p:nvPr>
        </p:nvSpPr>
        <p:spPr>
          <a:xfrm>
            <a:off x="4566975" y="1507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0" dirty="0" err="1">
                <a:solidFill>
                  <a:srgbClr val="C3CED9"/>
                </a:solidFill>
              </a:rPr>
              <a:t>Thành</a:t>
            </a:r>
            <a:r>
              <a:rPr lang="en-GB" sz="5400" b="0" dirty="0">
                <a:solidFill>
                  <a:srgbClr val="C3CED9"/>
                </a:solidFill>
              </a:rPr>
              <a:t> viên nhóm</a:t>
            </a:r>
            <a:endParaRPr sz="5400" b="0" dirty="0">
              <a:solidFill>
                <a:srgbClr val="C3CED9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294967295"/>
          </p:nvPr>
        </p:nvSpPr>
        <p:spPr>
          <a:xfrm>
            <a:off x="4566975" y="2649555"/>
            <a:ext cx="3891300" cy="156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GB" dirty="0">
                <a:latin typeface="+mj-lt"/>
              </a:rPr>
              <a:t>Cao Thị Cẩm Ngân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GB" dirty="0">
                <a:latin typeface="+mj-lt"/>
              </a:rPr>
              <a:t>Trần Thu Trang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GB" dirty="0">
                <a:latin typeface="+mj-lt"/>
              </a:rPr>
              <a:t>Lý Đại Phát</a:t>
            </a:r>
          </a:p>
        </p:txBody>
      </p:sp>
      <p:sp>
        <p:nvSpPr>
          <p:cNvPr id="103" name="Google Shape;103;p18"/>
          <p:cNvSpPr/>
          <p:nvPr/>
        </p:nvSpPr>
        <p:spPr>
          <a:xfrm rot="2029310">
            <a:off x="1835854" y="808124"/>
            <a:ext cx="2077874" cy="210553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395342">
            <a:off x="671225" y="2795056"/>
            <a:ext cx="1214875" cy="118344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890300" y="289160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dirty="0"/>
              <a:t>3</a:t>
            </a:r>
            <a:r>
              <a:rPr lang="en-GB" sz="3600" dirty="0"/>
              <a:t>. Ứng dụng nlp</a:t>
            </a:r>
            <a:endParaRPr sz="3600"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825390" y="1200150"/>
            <a:ext cx="2394000" cy="1510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Spell Checking</a:t>
            </a:r>
            <a:endParaRPr b="1" dirty="0"/>
          </a:p>
          <a:p>
            <a:pPr marL="285750" indent="-285750"/>
            <a:r>
              <a:rPr lang="en-GB" dirty="0"/>
              <a:t>Google Doc, Microsoft Word, …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3342844" y="1200150"/>
            <a:ext cx="2394000" cy="1510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Translation</a:t>
            </a:r>
            <a:endParaRPr b="1" dirty="0"/>
          </a:p>
          <a:p>
            <a:pPr marL="285750" indent="-285750"/>
            <a:r>
              <a:rPr lang="en-GB" dirty="0"/>
              <a:t>Google Translate, TFlat Dictionary, Hanzii Dict, …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5859662" y="1200150"/>
            <a:ext cx="2394000" cy="1510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Customer Assistant</a:t>
            </a:r>
            <a:endParaRPr b="1" dirty="0"/>
          </a:p>
          <a:p>
            <a:pPr marL="285750" indent="-285750"/>
            <a:r>
              <a:rPr lang="en-US" dirty="0"/>
              <a:t>Chatbot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1" y="3206800"/>
            <a:ext cx="2571750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025" y="2710421"/>
            <a:ext cx="2456688" cy="1898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5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662" y="2888125"/>
            <a:ext cx="2600960" cy="1455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597953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C3CED9"/>
                </a:solidFill>
              </a:rPr>
              <a:t>4. cHATBOT!</a:t>
            </a:r>
            <a:endParaRPr sz="3600" dirty="0">
              <a:solidFill>
                <a:srgbClr val="C3CED9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166892"/>
            <a:ext cx="6593700" cy="1326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Hello Human, I’m Smith!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sz="1600" dirty="0" err="1">
                <a:latin typeface="+mn-lt"/>
              </a:rPr>
              <a:t>Chatbot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là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một</a:t>
            </a:r>
            <a:r>
              <a:rPr lang="vi-VN" sz="1600" dirty="0">
                <a:latin typeface="+mn-lt"/>
              </a:rPr>
              <a:t> chương </a:t>
            </a:r>
            <a:r>
              <a:rPr lang="vi-VN" sz="1600" dirty="0" err="1">
                <a:latin typeface="+mn-lt"/>
              </a:rPr>
              <a:t>trình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kết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hợp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với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trí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tuệ</a:t>
            </a:r>
            <a:r>
              <a:rPr lang="vi-VN" sz="1600" dirty="0">
                <a:latin typeface="+mn-lt"/>
              </a:rPr>
              <a:t> nhân </a:t>
            </a:r>
            <a:r>
              <a:rPr lang="vi-VN" sz="1600" dirty="0" err="1">
                <a:latin typeface="+mn-lt"/>
              </a:rPr>
              <a:t>tạo</a:t>
            </a:r>
            <a:r>
              <a:rPr lang="vi-VN" sz="1600" dirty="0">
                <a:latin typeface="+mn-lt"/>
              </a:rPr>
              <a:t> (AI) </a:t>
            </a:r>
            <a:r>
              <a:rPr lang="vi-VN" sz="1600" dirty="0" err="1">
                <a:latin typeface="+mn-lt"/>
              </a:rPr>
              <a:t>để</a:t>
            </a:r>
            <a:r>
              <a:rPr lang="vi-VN" sz="1600" dirty="0">
                <a:latin typeface="+mn-lt"/>
              </a:rPr>
              <a:t> tương </a:t>
            </a:r>
            <a:r>
              <a:rPr lang="vi-VN" sz="1600" dirty="0" err="1">
                <a:latin typeface="+mn-lt"/>
              </a:rPr>
              <a:t>tác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với</a:t>
            </a:r>
            <a:r>
              <a:rPr lang="vi-VN" sz="1600" dirty="0">
                <a:latin typeface="+mn-lt"/>
              </a:rPr>
              <a:t> con </a:t>
            </a:r>
            <a:r>
              <a:rPr lang="vi-VN" sz="1600" dirty="0" err="1">
                <a:latin typeface="+mn-lt"/>
              </a:rPr>
              <a:t>người</a:t>
            </a:r>
            <a:r>
              <a:rPr lang="vi-VN" sz="1600" dirty="0">
                <a:latin typeface="+mn-lt"/>
              </a:rPr>
              <a:t>. Công </a:t>
            </a:r>
            <a:r>
              <a:rPr lang="vi-VN" sz="1600" dirty="0" err="1">
                <a:latin typeface="+mn-lt"/>
              </a:rPr>
              <a:t>cụ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này</a:t>
            </a:r>
            <a:r>
              <a:rPr lang="vi-VN" sz="1600" dirty="0">
                <a:latin typeface="+mn-lt"/>
              </a:rPr>
              <a:t> thay </a:t>
            </a:r>
            <a:r>
              <a:rPr lang="vi-VN" sz="1600" dirty="0" err="1">
                <a:latin typeface="+mn-lt"/>
              </a:rPr>
              <a:t>thế</a:t>
            </a:r>
            <a:r>
              <a:rPr lang="vi-VN" sz="1600" dirty="0">
                <a:latin typeface="+mn-lt"/>
              </a:rPr>
              <a:t> cho nhân viên </a:t>
            </a:r>
            <a:r>
              <a:rPr lang="vi-VN" sz="1600" dirty="0" err="1">
                <a:latin typeface="+mn-lt"/>
              </a:rPr>
              <a:t>để</a:t>
            </a:r>
            <a:r>
              <a:rPr lang="vi-VN" sz="1600" dirty="0">
                <a:latin typeface="+mn-lt"/>
              </a:rPr>
              <a:t> tư </a:t>
            </a:r>
            <a:r>
              <a:rPr lang="vi-VN" sz="1600" dirty="0" err="1">
                <a:latin typeface="+mn-lt"/>
              </a:rPr>
              <a:t>vấn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trả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lời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những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gì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khách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hàng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thắc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mắc</a:t>
            </a:r>
            <a:r>
              <a:rPr lang="vi-VN" sz="1600" dirty="0">
                <a:latin typeface="+mn-lt"/>
              </a:rPr>
              <a:t>.</a:t>
            </a:r>
            <a:endParaRPr lang="en-US" sz="1600" b="1" dirty="0">
              <a:latin typeface="+mn-l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417160" y="235868"/>
            <a:ext cx="2309679" cy="2309679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82B5EE-6694-44F8-865C-C1B1A849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519" y="748915"/>
            <a:ext cx="4061481" cy="3645670"/>
          </a:xfrm>
        </p:spPr>
        <p:txBody>
          <a:bodyPr/>
          <a:lstStyle/>
          <a:p>
            <a:pPr marL="38100" indent="0" algn="just">
              <a:buNone/>
            </a:pPr>
            <a:r>
              <a:rPr lang="en-US" sz="1400" i="0" dirty="0">
                <a:latin typeface="+mn-lt"/>
              </a:rPr>
              <a:t>Chatbot </a:t>
            </a:r>
            <a:r>
              <a:rPr lang="en-US" sz="1400" i="0" dirty="0" err="1">
                <a:latin typeface="+mn-lt"/>
              </a:rPr>
              <a:t>là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sự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kết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hợp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của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các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kịch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bản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có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trước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và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tự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học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trong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quá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trình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tương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tác</a:t>
            </a:r>
            <a:r>
              <a:rPr lang="en-US" sz="1400" i="0" dirty="0">
                <a:latin typeface="+mn-lt"/>
              </a:rPr>
              <a:t>. </a:t>
            </a:r>
            <a:r>
              <a:rPr lang="en-US" sz="1400" i="0" dirty="0" err="1">
                <a:latin typeface="+mn-lt"/>
              </a:rPr>
              <a:t>Với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các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câu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hỏi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được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đặt</a:t>
            </a:r>
            <a:r>
              <a:rPr lang="en-US" sz="1400" i="0" dirty="0">
                <a:latin typeface="+mn-lt"/>
              </a:rPr>
              <a:t> ra, Chatbot </a:t>
            </a:r>
            <a:r>
              <a:rPr lang="en-US" sz="1400" i="0" dirty="0" err="1">
                <a:latin typeface="+mn-lt"/>
              </a:rPr>
              <a:t>sử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dụng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nhiều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hệ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thống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quét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các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từ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khóa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bên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trong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đầu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vào</a:t>
            </a:r>
            <a:r>
              <a:rPr lang="en-US" sz="1400" i="0" dirty="0">
                <a:latin typeface="+mn-lt"/>
              </a:rPr>
              <a:t>, </a:t>
            </a:r>
            <a:r>
              <a:rPr lang="en-US" sz="1400" i="0" dirty="0" err="1">
                <a:latin typeface="+mn-lt"/>
              </a:rPr>
              <a:t>sau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đó</a:t>
            </a:r>
            <a:r>
              <a:rPr lang="en-US" sz="1400" i="0" dirty="0">
                <a:latin typeface="+mn-lt"/>
              </a:rPr>
              <a:t> bot </a:t>
            </a:r>
            <a:r>
              <a:rPr lang="en-US" sz="1400" i="0" dirty="0" err="1">
                <a:latin typeface="+mn-lt"/>
              </a:rPr>
              <a:t>khởi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động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một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hành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động</a:t>
            </a:r>
            <a:r>
              <a:rPr lang="en-US" sz="1400" i="0" dirty="0">
                <a:latin typeface="+mn-lt"/>
              </a:rPr>
              <a:t>, </a:t>
            </a:r>
            <a:r>
              <a:rPr lang="en-US" sz="1400" i="0" dirty="0" err="1">
                <a:latin typeface="+mn-lt"/>
              </a:rPr>
              <a:t>kéo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một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câu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trả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lời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với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các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từ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khóa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phù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hợp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nhất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từ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một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cơ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sở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dữ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liệu</a:t>
            </a:r>
            <a:r>
              <a:rPr lang="en-US" sz="1400" i="0" dirty="0">
                <a:latin typeface="+mn-lt"/>
              </a:rPr>
              <a:t> (API), </a:t>
            </a:r>
            <a:r>
              <a:rPr lang="en-US" sz="1400" i="0" dirty="0" err="1">
                <a:latin typeface="+mn-lt"/>
              </a:rPr>
              <a:t>hoặc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bàn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giao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cho</a:t>
            </a:r>
            <a:r>
              <a:rPr lang="en-US" sz="1400" i="0" dirty="0">
                <a:latin typeface="+mn-lt"/>
              </a:rPr>
              <a:t> con </a:t>
            </a:r>
            <a:r>
              <a:rPr lang="en-US" sz="1400" i="0" dirty="0" err="1">
                <a:latin typeface="+mn-lt"/>
              </a:rPr>
              <a:t>người</a:t>
            </a:r>
            <a:r>
              <a:rPr lang="en-US" sz="1400" i="0" dirty="0">
                <a:latin typeface="+mn-lt"/>
              </a:rPr>
              <a:t>. </a:t>
            </a:r>
            <a:r>
              <a:rPr lang="en-US" sz="1400" i="0" dirty="0" err="1">
                <a:latin typeface="+mn-lt"/>
              </a:rPr>
              <a:t>Nếu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tình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huống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đó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chưa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có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trong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cơ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sở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dữ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liệu</a:t>
            </a:r>
            <a:r>
              <a:rPr lang="en-US" sz="1400" i="0" dirty="0">
                <a:latin typeface="+mn-lt"/>
              </a:rPr>
              <a:t>, Chatbot </a:t>
            </a:r>
            <a:r>
              <a:rPr lang="en-US" sz="1400" i="0" dirty="0" err="1">
                <a:latin typeface="+mn-lt"/>
              </a:rPr>
              <a:t>sẽ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bỏ</a:t>
            </a:r>
            <a:r>
              <a:rPr lang="en-US" sz="1400" i="0" dirty="0">
                <a:latin typeface="+mn-lt"/>
              </a:rPr>
              <a:t> qua </a:t>
            </a:r>
            <a:r>
              <a:rPr lang="en-US" sz="1400" i="0" dirty="0" err="1">
                <a:latin typeface="+mn-lt"/>
              </a:rPr>
              <a:t>nhưng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sẽ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đồng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thời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tự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học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để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áp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dụng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cho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các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cuộc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trò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chuyện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về</a:t>
            </a:r>
            <a:r>
              <a:rPr lang="en-US" sz="1400" i="0" dirty="0">
                <a:latin typeface="+mn-lt"/>
              </a:rPr>
              <a:t> </a:t>
            </a:r>
            <a:r>
              <a:rPr lang="en-US" sz="1400" i="0" dirty="0" err="1">
                <a:latin typeface="+mn-lt"/>
              </a:rPr>
              <a:t>sau</a:t>
            </a:r>
            <a:r>
              <a:rPr lang="en-US" sz="1400" i="0" dirty="0">
                <a:latin typeface="+mn-lt"/>
              </a:rPr>
              <a:t>.</a:t>
            </a:r>
            <a:endParaRPr lang="en-GB" sz="1400" i="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66E21-2C1E-4556-9C30-449DC89C3B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09215-CCC3-4E8D-AB61-065A5F7C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40" y="1171575"/>
            <a:ext cx="3733800" cy="280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5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2288035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sp>
        <p:nvSpPr>
          <p:cNvPr id="306" name="Google Shape;306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967474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C3CED9"/>
                </a:solidFill>
              </a:rPr>
              <a:t>THANK for attention!</a:t>
            </a:r>
            <a:endParaRPr sz="4800" dirty="0">
              <a:solidFill>
                <a:srgbClr val="C3CED9"/>
              </a:solidFill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759751" y="879350"/>
            <a:ext cx="1624516" cy="149674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Các nhánh trí tuệ nhân tạo</a:t>
            </a:r>
            <a:endParaRPr dirty="0"/>
          </a:p>
        </p:txBody>
      </p:sp>
      <p:sp>
        <p:nvSpPr>
          <p:cNvPr id="596" name="Google Shape;596;p4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602" name="Google Shape;602;p47"/>
          <p:cNvSpPr/>
          <p:nvPr/>
        </p:nvSpPr>
        <p:spPr>
          <a:xfrm>
            <a:off x="3380939" y="934619"/>
            <a:ext cx="2382119" cy="257512"/>
          </a:xfrm>
          <a:custGeom>
            <a:avLst/>
            <a:gdLst/>
            <a:ahLst/>
            <a:cxnLst/>
            <a:rect l="l" t="t" r="r" b="b"/>
            <a:pathLst>
              <a:path w="17576" h="1900" extrusionOk="0">
                <a:moveTo>
                  <a:pt x="7615" y="354"/>
                </a:moveTo>
                <a:lnTo>
                  <a:pt x="7578" y="373"/>
                </a:lnTo>
                <a:lnTo>
                  <a:pt x="7540" y="391"/>
                </a:lnTo>
                <a:lnTo>
                  <a:pt x="7410" y="540"/>
                </a:lnTo>
                <a:lnTo>
                  <a:pt x="7243" y="671"/>
                </a:lnTo>
                <a:lnTo>
                  <a:pt x="7168" y="745"/>
                </a:lnTo>
                <a:lnTo>
                  <a:pt x="7094" y="782"/>
                </a:lnTo>
                <a:lnTo>
                  <a:pt x="6665" y="801"/>
                </a:lnTo>
                <a:lnTo>
                  <a:pt x="6219" y="819"/>
                </a:lnTo>
                <a:lnTo>
                  <a:pt x="4859" y="819"/>
                </a:lnTo>
                <a:lnTo>
                  <a:pt x="3054" y="782"/>
                </a:lnTo>
                <a:lnTo>
                  <a:pt x="2290" y="745"/>
                </a:lnTo>
                <a:lnTo>
                  <a:pt x="1545" y="726"/>
                </a:lnTo>
                <a:lnTo>
                  <a:pt x="1080" y="689"/>
                </a:lnTo>
                <a:lnTo>
                  <a:pt x="391" y="689"/>
                </a:lnTo>
                <a:lnTo>
                  <a:pt x="168" y="708"/>
                </a:lnTo>
                <a:lnTo>
                  <a:pt x="75" y="708"/>
                </a:lnTo>
                <a:lnTo>
                  <a:pt x="37" y="726"/>
                </a:lnTo>
                <a:lnTo>
                  <a:pt x="19" y="764"/>
                </a:lnTo>
                <a:lnTo>
                  <a:pt x="0" y="801"/>
                </a:lnTo>
                <a:lnTo>
                  <a:pt x="19" y="838"/>
                </a:lnTo>
                <a:lnTo>
                  <a:pt x="37" y="875"/>
                </a:lnTo>
                <a:lnTo>
                  <a:pt x="75" y="894"/>
                </a:lnTo>
                <a:lnTo>
                  <a:pt x="186" y="913"/>
                </a:lnTo>
                <a:lnTo>
                  <a:pt x="298" y="931"/>
                </a:lnTo>
                <a:lnTo>
                  <a:pt x="521" y="950"/>
                </a:lnTo>
                <a:lnTo>
                  <a:pt x="987" y="968"/>
                </a:lnTo>
                <a:lnTo>
                  <a:pt x="1899" y="987"/>
                </a:lnTo>
                <a:lnTo>
                  <a:pt x="4357" y="1043"/>
                </a:lnTo>
                <a:lnTo>
                  <a:pt x="5232" y="1062"/>
                </a:lnTo>
                <a:lnTo>
                  <a:pt x="6535" y="1062"/>
                </a:lnTo>
                <a:lnTo>
                  <a:pt x="6945" y="1043"/>
                </a:lnTo>
                <a:lnTo>
                  <a:pt x="7112" y="1043"/>
                </a:lnTo>
                <a:lnTo>
                  <a:pt x="7149" y="1062"/>
                </a:lnTo>
                <a:lnTo>
                  <a:pt x="7280" y="1229"/>
                </a:lnTo>
                <a:lnTo>
                  <a:pt x="7373" y="1359"/>
                </a:lnTo>
                <a:lnTo>
                  <a:pt x="7429" y="1397"/>
                </a:lnTo>
                <a:lnTo>
                  <a:pt x="7503" y="1415"/>
                </a:lnTo>
                <a:lnTo>
                  <a:pt x="7540" y="1415"/>
                </a:lnTo>
                <a:lnTo>
                  <a:pt x="7578" y="1397"/>
                </a:lnTo>
                <a:lnTo>
                  <a:pt x="7615" y="1341"/>
                </a:lnTo>
                <a:lnTo>
                  <a:pt x="7615" y="1285"/>
                </a:lnTo>
                <a:lnTo>
                  <a:pt x="7596" y="1210"/>
                </a:lnTo>
                <a:lnTo>
                  <a:pt x="7540" y="1136"/>
                </a:lnTo>
                <a:lnTo>
                  <a:pt x="7485" y="1080"/>
                </a:lnTo>
                <a:lnTo>
                  <a:pt x="7354" y="913"/>
                </a:lnTo>
                <a:lnTo>
                  <a:pt x="7503" y="801"/>
                </a:lnTo>
                <a:lnTo>
                  <a:pt x="7652" y="689"/>
                </a:lnTo>
                <a:lnTo>
                  <a:pt x="7708" y="615"/>
                </a:lnTo>
                <a:lnTo>
                  <a:pt x="7764" y="522"/>
                </a:lnTo>
                <a:lnTo>
                  <a:pt x="7782" y="484"/>
                </a:lnTo>
                <a:lnTo>
                  <a:pt x="7764" y="429"/>
                </a:lnTo>
                <a:lnTo>
                  <a:pt x="7745" y="391"/>
                </a:lnTo>
                <a:lnTo>
                  <a:pt x="7708" y="354"/>
                </a:lnTo>
                <a:close/>
                <a:moveTo>
                  <a:pt x="8788" y="335"/>
                </a:moveTo>
                <a:lnTo>
                  <a:pt x="8955" y="484"/>
                </a:lnTo>
                <a:lnTo>
                  <a:pt x="9104" y="633"/>
                </a:lnTo>
                <a:lnTo>
                  <a:pt x="9253" y="801"/>
                </a:lnTo>
                <a:lnTo>
                  <a:pt x="9309" y="894"/>
                </a:lnTo>
                <a:lnTo>
                  <a:pt x="9346" y="931"/>
                </a:lnTo>
                <a:lnTo>
                  <a:pt x="9365" y="968"/>
                </a:lnTo>
                <a:lnTo>
                  <a:pt x="9365" y="1006"/>
                </a:lnTo>
                <a:lnTo>
                  <a:pt x="9328" y="1043"/>
                </a:lnTo>
                <a:lnTo>
                  <a:pt x="9235" y="1117"/>
                </a:lnTo>
                <a:lnTo>
                  <a:pt x="9067" y="1285"/>
                </a:lnTo>
                <a:lnTo>
                  <a:pt x="8918" y="1434"/>
                </a:lnTo>
                <a:lnTo>
                  <a:pt x="8769" y="1583"/>
                </a:lnTo>
                <a:lnTo>
                  <a:pt x="8620" y="1434"/>
                </a:lnTo>
                <a:lnTo>
                  <a:pt x="8471" y="1285"/>
                </a:lnTo>
                <a:lnTo>
                  <a:pt x="8304" y="1117"/>
                </a:lnTo>
                <a:lnTo>
                  <a:pt x="8118" y="968"/>
                </a:lnTo>
                <a:lnTo>
                  <a:pt x="8285" y="838"/>
                </a:lnTo>
                <a:lnTo>
                  <a:pt x="8453" y="671"/>
                </a:lnTo>
                <a:lnTo>
                  <a:pt x="8620" y="503"/>
                </a:lnTo>
                <a:lnTo>
                  <a:pt x="8788" y="335"/>
                </a:lnTo>
                <a:close/>
                <a:moveTo>
                  <a:pt x="9886" y="317"/>
                </a:moveTo>
                <a:lnTo>
                  <a:pt x="9849" y="335"/>
                </a:lnTo>
                <a:lnTo>
                  <a:pt x="9830" y="373"/>
                </a:lnTo>
                <a:lnTo>
                  <a:pt x="9812" y="410"/>
                </a:lnTo>
                <a:lnTo>
                  <a:pt x="9830" y="484"/>
                </a:lnTo>
                <a:lnTo>
                  <a:pt x="9886" y="559"/>
                </a:lnTo>
                <a:lnTo>
                  <a:pt x="9961" y="633"/>
                </a:lnTo>
                <a:lnTo>
                  <a:pt x="10091" y="764"/>
                </a:lnTo>
                <a:lnTo>
                  <a:pt x="10221" y="968"/>
                </a:lnTo>
                <a:lnTo>
                  <a:pt x="10240" y="987"/>
                </a:lnTo>
                <a:lnTo>
                  <a:pt x="10221" y="1006"/>
                </a:lnTo>
                <a:lnTo>
                  <a:pt x="10184" y="1062"/>
                </a:lnTo>
                <a:lnTo>
                  <a:pt x="10110" y="1117"/>
                </a:lnTo>
                <a:lnTo>
                  <a:pt x="9830" y="1378"/>
                </a:lnTo>
                <a:lnTo>
                  <a:pt x="9793" y="1453"/>
                </a:lnTo>
                <a:lnTo>
                  <a:pt x="9775" y="1490"/>
                </a:lnTo>
                <a:lnTo>
                  <a:pt x="9775" y="1527"/>
                </a:lnTo>
                <a:lnTo>
                  <a:pt x="9793" y="1564"/>
                </a:lnTo>
                <a:lnTo>
                  <a:pt x="9830" y="1601"/>
                </a:lnTo>
                <a:lnTo>
                  <a:pt x="9868" y="1620"/>
                </a:lnTo>
                <a:lnTo>
                  <a:pt x="9905" y="1639"/>
                </a:lnTo>
                <a:lnTo>
                  <a:pt x="9961" y="1620"/>
                </a:lnTo>
                <a:lnTo>
                  <a:pt x="10017" y="1583"/>
                </a:lnTo>
                <a:lnTo>
                  <a:pt x="10110" y="1490"/>
                </a:lnTo>
                <a:lnTo>
                  <a:pt x="10296" y="1304"/>
                </a:lnTo>
                <a:lnTo>
                  <a:pt x="10370" y="1210"/>
                </a:lnTo>
                <a:lnTo>
                  <a:pt x="10408" y="1173"/>
                </a:lnTo>
                <a:lnTo>
                  <a:pt x="10445" y="1136"/>
                </a:lnTo>
                <a:lnTo>
                  <a:pt x="10557" y="1136"/>
                </a:lnTo>
                <a:lnTo>
                  <a:pt x="10668" y="1155"/>
                </a:lnTo>
                <a:lnTo>
                  <a:pt x="11376" y="1155"/>
                </a:lnTo>
                <a:lnTo>
                  <a:pt x="11878" y="1136"/>
                </a:lnTo>
                <a:lnTo>
                  <a:pt x="14783" y="1136"/>
                </a:lnTo>
                <a:lnTo>
                  <a:pt x="15825" y="1099"/>
                </a:lnTo>
                <a:lnTo>
                  <a:pt x="16310" y="1080"/>
                </a:lnTo>
                <a:lnTo>
                  <a:pt x="16812" y="1062"/>
                </a:lnTo>
                <a:lnTo>
                  <a:pt x="17054" y="1062"/>
                </a:lnTo>
                <a:lnTo>
                  <a:pt x="17296" y="1043"/>
                </a:lnTo>
                <a:lnTo>
                  <a:pt x="17427" y="1024"/>
                </a:lnTo>
                <a:lnTo>
                  <a:pt x="17483" y="1006"/>
                </a:lnTo>
                <a:lnTo>
                  <a:pt x="17538" y="968"/>
                </a:lnTo>
                <a:lnTo>
                  <a:pt x="17576" y="950"/>
                </a:lnTo>
                <a:lnTo>
                  <a:pt x="17576" y="913"/>
                </a:lnTo>
                <a:lnTo>
                  <a:pt x="17576" y="857"/>
                </a:lnTo>
                <a:lnTo>
                  <a:pt x="17557" y="819"/>
                </a:lnTo>
                <a:lnTo>
                  <a:pt x="17520" y="801"/>
                </a:lnTo>
                <a:lnTo>
                  <a:pt x="17464" y="782"/>
                </a:lnTo>
                <a:lnTo>
                  <a:pt x="17110" y="782"/>
                </a:lnTo>
                <a:lnTo>
                  <a:pt x="16607" y="838"/>
                </a:lnTo>
                <a:lnTo>
                  <a:pt x="15583" y="875"/>
                </a:lnTo>
                <a:lnTo>
                  <a:pt x="14559" y="894"/>
                </a:lnTo>
                <a:lnTo>
                  <a:pt x="11692" y="894"/>
                </a:lnTo>
                <a:lnTo>
                  <a:pt x="11283" y="875"/>
                </a:lnTo>
                <a:lnTo>
                  <a:pt x="10873" y="894"/>
                </a:lnTo>
                <a:lnTo>
                  <a:pt x="10650" y="894"/>
                </a:lnTo>
                <a:lnTo>
                  <a:pt x="10557" y="913"/>
                </a:lnTo>
                <a:lnTo>
                  <a:pt x="10501" y="894"/>
                </a:lnTo>
                <a:lnTo>
                  <a:pt x="10463" y="875"/>
                </a:lnTo>
                <a:lnTo>
                  <a:pt x="10352" y="689"/>
                </a:lnTo>
                <a:lnTo>
                  <a:pt x="10203" y="522"/>
                </a:lnTo>
                <a:lnTo>
                  <a:pt x="10110" y="429"/>
                </a:lnTo>
                <a:lnTo>
                  <a:pt x="9998" y="354"/>
                </a:lnTo>
                <a:lnTo>
                  <a:pt x="9924" y="317"/>
                </a:lnTo>
                <a:close/>
                <a:moveTo>
                  <a:pt x="8788" y="0"/>
                </a:moveTo>
                <a:lnTo>
                  <a:pt x="8732" y="19"/>
                </a:lnTo>
                <a:lnTo>
                  <a:pt x="8639" y="93"/>
                </a:lnTo>
                <a:lnTo>
                  <a:pt x="8546" y="186"/>
                </a:lnTo>
                <a:lnTo>
                  <a:pt x="8397" y="373"/>
                </a:lnTo>
                <a:lnTo>
                  <a:pt x="8192" y="596"/>
                </a:lnTo>
                <a:lnTo>
                  <a:pt x="7987" y="801"/>
                </a:lnTo>
                <a:lnTo>
                  <a:pt x="7950" y="857"/>
                </a:lnTo>
                <a:lnTo>
                  <a:pt x="7894" y="913"/>
                </a:lnTo>
                <a:lnTo>
                  <a:pt x="7894" y="950"/>
                </a:lnTo>
                <a:lnTo>
                  <a:pt x="7913" y="968"/>
                </a:lnTo>
                <a:lnTo>
                  <a:pt x="7931" y="1024"/>
                </a:lnTo>
                <a:lnTo>
                  <a:pt x="8006" y="1136"/>
                </a:lnTo>
                <a:lnTo>
                  <a:pt x="8080" y="1229"/>
                </a:lnTo>
                <a:lnTo>
                  <a:pt x="8229" y="1378"/>
                </a:lnTo>
                <a:lnTo>
                  <a:pt x="8378" y="1546"/>
                </a:lnTo>
                <a:lnTo>
                  <a:pt x="8564" y="1750"/>
                </a:lnTo>
                <a:lnTo>
                  <a:pt x="8676" y="1862"/>
                </a:lnTo>
                <a:lnTo>
                  <a:pt x="8751" y="1899"/>
                </a:lnTo>
                <a:lnTo>
                  <a:pt x="8806" y="1881"/>
                </a:lnTo>
                <a:lnTo>
                  <a:pt x="8881" y="1843"/>
                </a:lnTo>
                <a:lnTo>
                  <a:pt x="8993" y="1750"/>
                </a:lnTo>
                <a:lnTo>
                  <a:pt x="9179" y="1546"/>
                </a:lnTo>
                <a:lnTo>
                  <a:pt x="9402" y="1322"/>
                </a:lnTo>
                <a:lnTo>
                  <a:pt x="9607" y="1099"/>
                </a:lnTo>
                <a:lnTo>
                  <a:pt x="9644" y="1062"/>
                </a:lnTo>
                <a:lnTo>
                  <a:pt x="9663" y="1006"/>
                </a:lnTo>
                <a:lnTo>
                  <a:pt x="9644" y="950"/>
                </a:lnTo>
                <a:lnTo>
                  <a:pt x="9626" y="894"/>
                </a:lnTo>
                <a:lnTo>
                  <a:pt x="9570" y="782"/>
                </a:lnTo>
                <a:lnTo>
                  <a:pt x="9495" y="689"/>
                </a:lnTo>
                <a:lnTo>
                  <a:pt x="9309" y="466"/>
                </a:lnTo>
                <a:lnTo>
                  <a:pt x="9104" y="261"/>
                </a:lnTo>
                <a:lnTo>
                  <a:pt x="9011" y="168"/>
                </a:lnTo>
                <a:lnTo>
                  <a:pt x="8918" y="75"/>
                </a:lnTo>
                <a:lnTo>
                  <a:pt x="8881" y="19"/>
                </a:lnTo>
                <a:lnTo>
                  <a:pt x="88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4" y="1192131"/>
            <a:ext cx="5731510" cy="3615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Roadmap</a:t>
            </a:r>
            <a:endParaRPr sz="3200" dirty="0"/>
          </a:p>
        </p:txBody>
      </p:sp>
      <p:sp>
        <p:nvSpPr>
          <p:cNvPr id="378" name="Google Shape;378;p3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379" name="Google Shape;379;p39"/>
          <p:cNvSpPr/>
          <p:nvPr/>
        </p:nvSpPr>
        <p:spPr>
          <a:xfrm>
            <a:off x="0" y="2218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0" y="2218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81" name="Google Shape;381;p39"/>
          <p:cNvGrpSpPr/>
          <p:nvPr/>
        </p:nvGrpSpPr>
        <p:grpSpPr>
          <a:xfrm>
            <a:off x="1786339" y="1551001"/>
            <a:ext cx="473400" cy="473400"/>
            <a:chOff x="1786339" y="1703401"/>
            <a:chExt cx="473400" cy="473400"/>
          </a:xfrm>
        </p:grpSpPr>
        <p:sp>
          <p:nvSpPr>
            <p:cNvPr id="382" name="Google Shape;38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 dirty="0">
                  <a:solidFill>
                    <a:schemeClr val="dk2"/>
                  </a:solidFill>
                  <a:ea typeface="Muli" panose="02000503000000000000"/>
                  <a:cs typeface="Muli" panose="02000503000000000000"/>
                  <a:sym typeface="Muli" panose="02000503000000000000"/>
                </a:rPr>
                <a:t>1</a:t>
              </a:r>
              <a:endParaRPr sz="600" dirty="0">
                <a:solidFill>
                  <a:schemeClr val="dk2"/>
                </a:solidFill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3814414" y="1551001"/>
            <a:ext cx="473400" cy="473400"/>
            <a:chOff x="3814414" y="1703401"/>
            <a:chExt cx="473400" cy="473400"/>
          </a:xfrm>
        </p:grpSpPr>
        <p:sp>
          <p:nvSpPr>
            <p:cNvPr id="385" name="Google Shape;38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Muli" panose="02000503000000000000"/>
                  <a:ea typeface="Muli" panose="02000503000000000000"/>
                  <a:cs typeface="Muli" panose="02000503000000000000"/>
                  <a:sym typeface="Muli" panose="02000503000000000000"/>
                </a:rPr>
                <a:t>3</a:t>
              </a:r>
              <a:endParaRPr sz="6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5842489" y="1551001"/>
            <a:ext cx="473400" cy="473400"/>
            <a:chOff x="5842489" y="1703401"/>
            <a:chExt cx="473400" cy="473400"/>
          </a:xfrm>
        </p:grpSpPr>
        <p:sp>
          <p:nvSpPr>
            <p:cNvPr id="388" name="Google Shape;38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 dirty="0">
                  <a:solidFill>
                    <a:schemeClr val="dk2"/>
                  </a:solidFill>
                  <a:latin typeface="Times New Roman"/>
                  <a:ea typeface="Muli" panose="02000503000000000000"/>
                  <a:cs typeface="Muli" panose="02000503000000000000"/>
                  <a:sym typeface="Muli" panose="02000503000000000000"/>
                </a:rPr>
                <a:t>5</a:t>
              </a:r>
              <a:endParaRPr lang="vi-VN" sz="600" dirty="0">
                <a:solidFill>
                  <a:schemeClr val="dk2"/>
                </a:solidFill>
                <a:latin typeface="Times New Roman"/>
                <a:ea typeface="Muli" panose="02000503000000000000"/>
                <a:cs typeface="Muli" panose="02000503000000000000"/>
              </a:endParaRPr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6880814" y="3423900"/>
            <a:ext cx="473400" cy="473400"/>
            <a:chOff x="6880814" y="3576300"/>
            <a:chExt cx="473400" cy="473400"/>
          </a:xfrm>
        </p:grpSpPr>
        <p:sp>
          <p:nvSpPr>
            <p:cNvPr id="391" name="Google Shape;39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 dirty="0">
                  <a:solidFill>
                    <a:schemeClr val="dk2"/>
                  </a:solidFill>
                  <a:latin typeface="Calibri"/>
                  <a:ea typeface="Muli" panose="02000503000000000000"/>
                  <a:cs typeface="Muli" panose="02000503000000000000"/>
                </a:rPr>
                <a:t>6</a:t>
              </a:r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4852739" y="3423900"/>
            <a:ext cx="473400" cy="473400"/>
            <a:chOff x="4852739" y="3576300"/>
            <a:chExt cx="473400" cy="473400"/>
          </a:xfrm>
        </p:grpSpPr>
        <p:sp>
          <p:nvSpPr>
            <p:cNvPr id="394" name="Google Shape;39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 dirty="0">
                  <a:solidFill>
                    <a:schemeClr val="dk2"/>
                  </a:solidFill>
                  <a:ea typeface="Muli" panose="02000503000000000000"/>
                  <a:cs typeface="Muli" panose="02000503000000000000"/>
                  <a:sym typeface="Muli" panose="02000503000000000000"/>
                </a:rPr>
                <a:t>4</a:t>
              </a:r>
              <a:endParaRPr sz="600" dirty="0">
                <a:solidFill>
                  <a:schemeClr val="dk2"/>
                </a:solidFill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2824664" y="3423900"/>
            <a:ext cx="473400" cy="473400"/>
            <a:chOff x="2824664" y="3576300"/>
            <a:chExt cx="473400" cy="473400"/>
          </a:xfrm>
        </p:grpSpPr>
        <p:sp>
          <p:nvSpPr>
            <p:cNvPr id="397" name="Google Shape;39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Muli" panose="02000503000000000000"/>
                  <a:ea typeface="Muli" panose="02000503000000000000"/>
                  <a:cs typeface="Muli" panose="02000503000000000000"/>
                  <a:sym typeface="Muli" panose="02000503000000000000"/>
                </a:rPr>
                <a:t>2</a:t>
              </a:r>
              <a:endParaRPr sz="600">
                <a:solidFill>
                  <a:schemeClr val="dk2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</p:grpSp>
      <p:sp>
        <p:nvSpPr>
          <p:cNvPr id="399" name="Google Shape;399;p39"/>
          <p:cNvSpPr txBox="1"/>
          <p:nvPr/>
        </p:nvSpPr>
        <p:spPr>
          <a:xfrm>
            <a:off x="1215806" y="979276"/>
            <a:ext cx="177850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+mj-lt"/>
                <a:ea typeface="Muli" panose="02000503000000000000"/>
                <a:cs typeface="Muli" panose="02000503000000000000"/>
                <a:sym typeface="Muli" panose="02000503000000000000"/>
              </a:rPr>
              <a:t>1. Giới thiệu sơ lược</a:t>
            </a:r>
            <a:endParaRPr sz="1200" dirty="0">
              <a:solidFill>
                <a:schemeClr val="dk2"/>
              </a:solidFill>
              <a:latin typeface="+mj-lt"/>
              <a:ea typeface="Muli" panose="02000503000000000000"/>
              <a:cs typeface="Muli" panose="02000503000000000000"/>
              <a:sym typeface="Muli" panose="02000503000000000000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2971165" y="1229995"/>
            <a:ext cx="2355215" cy="27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+mj-lt"/>
                <a:ea typeface="Muli" panose="02000503000000000000"/>
                <a:cs typeface="Muli" panose="02000503000000000000"/>
                <a:sym typeface="Muli" panose="02000503000000000000"/>
              </a:rPr>
              <a:t>3. </a:t>
            </a:r>
            <a:r>
              <a:rPr lang="vi-VN" altLang="en-GB" sz="1200" dirty="0">
                <a:solidFill>
                  <a:schemeClr val="dk2"/>
                </a:solidFill>
                <a:latin typeface="Arial" panose="020B0604020202020204" pitchFamily="34" charset="0"/>
                <a:ea typeface="Muli" panose="02000503000000000000"/>
                <a:cs typeface="Arial" panose="020B0604020202020204" pitchFamily="34" charset="0"/>
                <a:sym typeface="Muli" panose="02000503000000000000"/>
              </a:rPr>
              <a:t>Một số ứng dụng của NLP</a:t>
            </a:r>
          </a:p>
        </p:txBody>
      </p:sp>
      <p:sp>
        <p:nvSpPr>
          <p:cNvPr id="401" name="Google Shape;401;p39"/>
          <p:cNvSpPr txBox="1"/>
          <p:nvPr/>
        </p:nvSpPr>
        <p:spPr>
          <a:xfrm>
            <a:off x="5435989" y="97240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+mj-lt"/>
                <a:ea typeface="Muli" panose="02000503000000000000"/>
                <a:cs typeface="Muli" panose="02000503000000000000"/>
                <a:sym typeface="Muli" panose="02000503000000000000"/>
              </a:rPr>
              <a:t>5. Demo Chatbot</a:t>
            </a:r>
            <a:endParaRPr sz="1200" dirty="0">
              <a:solidFill>
                <a:schemeClr val="dk2"/>
              </a:solidFill>
              <a:latin typeface="+mj-lt"/>
              <a:ea typeface="Muli" panose="02000503000000000000"/>
              <a:cs typeface="Muli" panose="02000503000000000000"/>
              <a:sym typeface="Muli" panose="02000503000000000000"/>
            </a:endParaRPr>
          </a:p>
        </p:txBody>
      </p:sp>
      <p:sp>
        <p:nvSpPr>
          <p:cNvPr id="402" name="Google Shape;402;p39"/>
          <p:cNvSpPr txBox="1"/>
          <p:nvPr/>
        </p:nvSpPr>
        <p:spPr>
          <a:xfrm>
            <a:off x="1955582" y="3943020"/>
            <a:ext cx="2434564" cy="26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+mj-lt"/>
                <a:ea typeface="Muli" panose="02000503000000000000"/>
                <a:cs typeface="Muli" panose="02000503000000000000"/>
                <a:sym typeface="Muli" panose="02000503000000000000"/>
              </a:rPr>
              <a:t>2. </a:t>
            </a:r>
            <a:r>
              <a:rPr lang="vi-VN" altLang="en-GB" sz="1200" dirty="0">
                <a:solidFill>
                  <a:schemeClr val="dk2"/>
                </a:solidFill>
                <a:latin typeface="Arial" panose="020B0604020202020204" pitchFamily="34" charset="0"/>
                <a:ea typeface="Muli" panose="02000503000000000000"/>
                <a:cs typeface="Arial" panose="020B0604020202020204" pitchFamily="34" charset="0"/>
                <a:sym typeface="Muli" panose="02000503000000000000"/>
              </a:rPr>
              <a:t>Các hướng tiếp cận NLP</a:t>
            </a:r>
          </a:p>
        </p:txBody>
      </p:sp>
      <p:sp>
        <p:nvSpPr>
          <p:cNvPr id="403" name="Google Shape;403;p39"/>
          <p:cNvSpPr txBox="1"/>
          <p:nvPr/>
        </p:nvSpPr>
        <p:spPr>
          <a:xfrm>
            <a:off x="4446239" y="38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+mj-lt"/>
                <a:ea typeface="Muli" panose="02000503000000000000"/>
                <a:cs typeface="Muli" panose="02000503000000000000"/>
                <a:sym typeface="Muli" panose="02000503000000000000"/>
              </a:rPr>
              <a:t>4. Chatbot</a:t>
            </a:r>
            <a:endParaRPr sz="1200" dirty="0">
              <a:solidFill>
                <a:schemeClr val="dk2"/>
              </a:solidFill>
              <a:latin typeface="+mj-lt"/>
              <a:ea typeface="Muli" panose="02000503000000000000"/>
              <a:cs typeface="Muli" panose="02000503000000000000"/>
              <a:sym typeface="Muli" panose="02000503000000000000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6474314" y="3897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+mj-lt"/>
                <a:ea typeface="Muli" panose="02000503000000000000"/>
                <a:cs typeface="Muli" panose="02000503000000000000"/>
                <a:sym typeface="Muli" panose="02000503000000000000"/>
              </a:rPr>
              <a:t>6. End</a:t>
            </a:r>
            <a:endParaRPr sz="1200" dirty="0">
              <a:solidFill>
                <a:schemeClr val="dk2"/>
              </a:solidFill>
              <a:latin typeface="+mj-lt"/>
              <a:ea typeface="Muli" panose="02000503000000000000"/>
              <a:cs typeface="Muli" panose="02000503000000000000"/>
              <a:sym typeface="Muli" panose="02000503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017270" y="1697650"/>
            <a:ext cx="71094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Giới thiệu sơ lược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1. GIỚI THIỆU SƠ LƯỢC</a:t>
            </a:r>
            <a:endParaRPr sz="36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535305" y="1436370"/>
            <a:ext cx="4033520" cy="3020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(natural language processing),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trí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tuệ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F4000-C99D-4092-BBF6-40FF3573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95" y="1727179"/>
            <a:ext cx="4000500" cy="2130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179195"/>
            <a:ext cx="8219440" cy="33420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66000" y="470125"/>
            <a:ext cx="421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3600" b="1" dirty="0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S</a:t>
            </a:r>
            <a:r>
              <a:rPr lang="vi-VN" altLang="en-GB" sz="3600" b="1" dirty="0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ơ </a:t>
            </a:r>
            <a:r>
              <a:rPr lang="vi-VN" altLang="en-GB" sz="3600" b="1" dirty="0" err="1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đồ</a:t>
            </a:r>
            <a:r>
              <a:rPr lang="en-US" altLang="en-GB" sz="3600" b="1" dirty="0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altLang="en-GB" sz="3600" b="1" dirty="0" err="1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hướng</a:t>
            </a:r>
            <a:r>
              <a:rPr lang="en-US" altLang="en-GB" sz="3600" b="1" dirty="0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altLang="en-GB" sz="3600" b="1" dirty="0" err="1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tiếp</a:t>
            </a:r>
            <a:r>
              <a:rPr lang="en-US" altLang="en-GB" sz="3600" b="1" dirty="0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altLang="en-GB" sz="3600" b="1" dirty="0" err="1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cận</a:t>
            </a:r>
            <a:r>
              <a:rPr lang="en-US" altLang="en-GB" sz="3600" b="1" dirty="0">
                <a:solidFill>
                  <a:schemeClr val="accent4">
                    <a:lumMod val="75000"/>
                  </a:schemeClr>
                </a:solidFill>
                <a:latin typeface="Amatic SC" panose="020B0604020202020204" charset="-79"/>
                <a:cs typeface="Amatic SC" panose="020B0604020202020204" charset="-79"/>
              </a:rPr>
              <a:t> NLP</a:t>
            </a:r>
            <a:endParaRPr lang="vi-VN" altLang="en-GB" sz="3600" b="1" dirty="0">
              <a:solidFill>
                <a:schemeClr val="accent4">
                  <a:lumMod val="75000"/>
                </a:schemeClr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600" dirty="0"/>
              <a:t>2</a:t>
            </a:r>
            <a:r>
              <a:rPr lang="en-GB" sz="3600" dirty="0"/>
              <a:t>. Các hướng tiếp cận nlp</a:t>
            </a:r>
            <a:endParaRPr sz="3600"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altLang="en-US" sz="2400" dirty="0"/>
              <a:t>2</a:t>
            </a:r>
            <a:r>
              <a:rPr lang="en-US" sz="2400" dirty="0"/>
              <a:t>.1. Word and Sequences</a:t>
            </a:r>
            <a:endParaRPr sz="2400" dirty="0"/>
          </a:p>
          <a:p>
            <a:pPr marL="457200" lvl="0" indent="-3810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‐"/>
            </a:pPr>
            <a:r>
              <a:rPr lang="en-GB" dirty="0"/>
              <a:t>Text Classification</a:t>
            </a:r>
            <a:endParaRPr dirty="0">
              <a:solidFill>
                <a:srgbClr val="7C7F91"/>
              </a:solidFill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‐"/>
            </a:pPr>
            <a:r>
              <a:rPr lang="en-GB" dirty="0"/>
              <a:t>Vector Semantic and Word Embedding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‐"/>
            </a:pPr>
            <a:r>
              <a:rPr lang="en-GB" dirty="0">
                <a:solidFill>
                  <a:srgbClr val="7C7F91"/>
                </a:solidFill>
              </a:rPr>
              <a:t>Probabilistic Language Models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‐"/>
            </a:pPr>
            <a:r>
              <a:rPr lang="en-GB" dirty="0">
                <a:solidFill>
                  <a:srgbClr val="7C7F91"/>
                </a:solidFill>
              </a:rPr>
              <a:t>Sequen labeling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altLang="en-GB" sz="2400" dirty="0">
                <a:solidFill>
                  <a:srgbClr val="7C7F91"/>
                </a:solidFill>
              </a:rPr>
              <a:t>2</a:t>
            </a:r>
            <a:r>
              <a:rPr lang="en-GB" sz="2400" dirty="0">
                <a:solidFill>
                  <a:srgbClr val="7C7F91"/>
                </a:solidFill>
              </a:rPr>
              <a:t>.2. Parsers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altLang="en-GB" sz="2400" dirty="0">
                <a:solidFill>
                  <a:srgbClr val="7C7F91"/>
                </a:solidFill>
              </a:rPr>
              <a:t>2</a:t>
            </a:r>
            <a:r>
              <a:rPr lang="en-GB" sz="2400" dirty="0">
                <a:solidFill>
                  <a:srgbClr val="7C7F91"/>
                </a:solidFill>
              </a:rPr>
              <a:t>.3. Semantic</a:t>
            </a:r>
            <a:endParaRPr sz="2400" dirty="0">
              <a:solidFill>
                <a:srgbClr val="7C7F91"/>
              </a:solidFill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6077707" y="1644751"/>
            <a:ext cx="1854000" cy="18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GB" sz="1000" dirty="0">
                <a:solidFill>
                  <a:schemeClr val="lt1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rPr>
              <a:t>Sequence Labeling</a:t>
            </a:r>
            <a:endParaRPr dirty="0">
              <a:latin typeface="Muli" panose="02000503000000000000"/>
              <a:ea typeface="Muli" panose="02000503000000000000"/>
              <a:cs typeface="Muli" panose="02000503000000000000"/>
              <a:sym typeface="Muli" panose="02000503000000000000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4455905" y="1644751"/>
            <a:ext cx="1854000" cy="18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rPr>
              <a:t>Probabilistic Language Models</a:t>
            </a:r>
            <a:endParaRPr dirty="0">
              <a:latin typeface="Muli" panose="02000503000000000000"/>
              <a:ea typeface="Muli" panose="02000503000000000000"/>
              <a:cs typeface="Muli" panose="02000503000000000000"/>
              <a:sym typeface="Muli" panose="02000503000000000000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834102" y="1644762"/>
            <a:ext cx="1854000" cy="18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rPr>
              <a:t>Vector Semantic and Word Embedding</a:t>
            </a:r>
            <a:endParaRPr dirty="0">
              <a:latin typeface="Muli" panose="02000503000000000000"/>
              <a:ea typeface="Muli" panose="02000503000000000000"/>
              <a:cs typeface="Muli" panose="02000503000000000000"/>
              <a:sym typeface="Muli" panose="02000503000000000000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1212300" y="1644762"/>
            <a:ext cx="1854000" cy="18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rPr>
              <a:t>Text Classification</a:t>
            </a:r>
            <a:endParaRPr dirty="0">
              <a:latin typeface="Muli" panose="02000503000000000000"/>
              <a:ea typeface="Muli" panose="02000503000000000000"/>
              <a:cs typeface="Muli" panose="02000503000000000000"/>
              <a:sym typeface="Muli" panose="02000503000000000000"/>
            </a:endParaRPr>
          </a:p>
        </p:txBody>
      </p:sp>
      <p:grpSp>
        <p:nvGrpSpPr>
          <p:cNvPr id="147" name="Google Shape;147;p23"/>
          <p:cNvGrpSpPr/>
          <p:nvPr/>
        </p:nvGrpSpPr>
        <p:grpSpPr>
          <a:xfrm>
            <a:off x="1212300" y="1644751"/>
            <a:ext cx="6719407" cy="1854010"/>
            <a:chOff x="1212300" y="1644751"/>
            <a:chExt cx="6719407" cy="1854010"/>
          </a:xfrm>
        </p:grpSpPr>
        <p:sp>
          <p:nvSpPr>
            <p:cNvPr id="148" name="Google Shape;148;p23"/>
            <p:cNvSpPr/>
            <p:nvPr/>
          </p:nvSpPr>
          <p:spPr>
            <a:xfrm>
              <a:off x="6077707" y="1644751"/>
              <a:ext cx="1854000" cy="1854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455905" y="1644751"/>
              <a:ext cx="1854000" cy="1854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2834102" y="1644762"/>
              <a:ext cx="1854000" cy="1854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1212300" y="1644762"/>
              <a:ext cx="1854000" cy="1854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 panose="02000503000000000000"/>
                <a:ea typeface="Muli" panose="02000503000000000000"/>
                <a:cs typeface="Muli" panose="02000503000000000000"/>
                <a:sym typeface="Muli" panose="02000503000000000000"/>
              </a:endParaRPr>
            </a:p>
          </p:txBody>
        </p:sp>
      </p:grp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200" dirty="0"/>
              <a:t>2</a:t>
            </a:r>
            <a:r>
              <a:rPr lang="en-GB" sz="3200" dirty="0"/>
              <a:t>.1 Words and sequences</a:t>
            </a:r>
            <a:endParaRPr sz="3200"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1348</Words>
  <Application>Microsoft Office PowerPoint</Application>
  <PresentationFormat>On-screen Show (16:9)</PresentationFormat>
  <Paragraphs>116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Muli</vt:lpstr>
      <vt:lpstr>Calibri</vt:lpstr>
      <vt:lpstr>Arial</vt:lpstr>
      <vt:lpstr>Amatic SC</vt:lpstr>
      <vt:lpstr>Times New Roman</vt:lpstr>
      <vt:lpstr>Quickly template</vt:lpstr>
      <vt:lpstr>NHẬP MÔN TRÍ TUỆ NHÂN TẠO</vt:lpstr>
      <vt:lpstr>Thành viên nhóm</vt:lpstr>
      <vt:lpstr>Các nhánh trí tuệ nhân tạo</vt:lpstr>
      <vt:lpstr>Roadmap</vt:lpstr>
      <vt:lpstr>1. Giới thiệu sơ lược</vt:lpstr>
      <vt:lpstr>1. GIỚI THIỆU SƠ LƯỢC</vt:lpstr>
      <vt:lpstr>PowerPoint Presentation</vt:lpstr>
      <vt:lpstr>2. Các hướng tiếp cận nlp</vt:lpstr>
      <vt:lpstr>2.1 Words and sequences</vt:lpstr>
      <vt:lpstr>2.1.1. Text classification</vt:lpstr>
      <vt:lpstr>2.1.2 Vector semantic &amp; word embedding</vt:lpstr>
      <vt:lpstr>2.1.2 Vector semantic &amp; word embedding</vt:lpstr>
      <vt:lpstr>2.1.2 Vector semantic &amp; word embedding</vt:lpstr>
      <vt:lpstr>2.1.3. Probabilistic language model</vt:lpstr>
      <vt:lpstr>2.1.4. Sequence labeling</vt:lpstr>
      <vt:lpstr>2.2 Parsing</vt:lpstr>
      <vt:lpstr>2.3 Semantic</vt:lpstr>
      <vt:lpstr>3. Ứng dụng nlp</vt:lpstr>
      <vt:lpstr>3. Ứng dụng nlp</vt:lpstr>
      <vt:lpstr>3. Ứng dụng nlp</vt:lpstr>
      <vt:lpstr>4. cHATBOT!</vt:lpstr>
      <vt:lpstr>PowerPoint Presentation</vt:lpstr>
      <vt:lpstr>PowerPoint Presentation</vt:lpstr>
      <vt:lpstr>THANK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TRÍ TUỆ NHÂN TẠO</dc:title>
  <dc:creator>Tiểu Cửu</dc:creator>
  <cp:lastModifiedBy>Tiểu Cửu</cp:lastModifiedBy>
  <cp:revision>95</cp:revision>
  <dcterms:created xsi:type="dcterms:W3CDTF">2022-12-07T02:58:48Z</dcterms:created>
  <dcterms:modified xsi:type="dcterms:W3CDTF">2022-12-14T13:09:12Z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85C235FD88244F81A476E4F27AF2A54A</vt:lpwstr>
  </property>
  <property fmtid="{D5CDD505-2E9C-101B-9397-08002B2CF9AE}" pid="3" name="KSOProductBuildVer">
    <vt:lpwstr>2057-11.2.0.11417</vt:lpwstr>
  </property>
</Properties>
</file>