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61" r:id="rId6"/>
    <p:sldId id="274" r:id="rId7"/>
    <p:sldId id="258" r:id="rId8"/>
    <p:sldId id="268" r:id="rId9"/>
    <p:sldId id="269" r:id="rId10"/>
    <p:sldId id="271" r:id="rId11"/>
    <p:sldId id="272" r:id="rId12"/>
    <p:sldId id="260" r:id="rId13"/>
    <p:sldId id="273" r:id="rId14"/>
    <p:sldId id="276"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70" d="100"/>
          <a:sy n="70" d="100"/>
        </p:scale>
        <p:origin x="738"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5/9/2022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5/9/2022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66B6197-62D2-40E3-8C96-F04DE070360B}" type="datetime1">
              <a:rPr lang="en-US" smtClean="0"/>
              <a:t>5/9/2022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FA8CA79-9BC6-4C6A-899A-93C794D397CF}" type="datetime1">
              <a:rPr lang="en-US" smtClean="0"/>
              <a:t>5/9/2022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ADE685A-EE43-46DF-B417-D575B38DD6C9}" type="datetime1">
              <a:rPr lang="en-US" smtClean="0"/>
              <a:t>5/9/2022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58A070C-47F4-42FE-AC03-A7FA55285A41}" type="datetime1">
              <a:rPr lang="en-US" smtClean="0"/>
              <a:t>5/9/2022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B802C625-12EC-4213-8571-B5865F1C2541}" type="datetime1">
              <a:rPr lang="en-US" smtClean="0"/>
              <a:t>5/9/2022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A6EDD0C-849F-4021-97EC-9E92678AFC66}" type="datetime1">
              <a:rPr lang="en-US" smtClean="0"/>
              <a:t>5/9/2022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7F469188-44C4-441D-A1E2-9204F5DC3731}" type="datetime1">
              <a:rPr lang="en-US" smtClean="0"/>
              <a:t>5/9/2022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24999E50-F0BA-4209-9DD8-213165C42E9D}" type="datetime1">
              <a:rPr lang="en-US" smtClean="0"/>
              <a:t>5/9/2022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321DBE5-F66D-4A2A-96C1-8C7A0C1413FF}" type="datetime1">
              <a:rPr lang="en-US" smtClean="0"/>
              <a:t>5/9/2022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418F0E9-2160-4585-B46B-E8BD19A25164}" type="datetime1">
              <a:rPr lang="en-US" smtClean="0"/>
              <a:t>5/9/2022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1D76687-54A8-4D51-9A80-60A31F2B24DE}" type="datetime1">
              <a:rPr lang="en-US" smtClean="0"/>
              <a:t>5/9/2022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853E02-149E-4237-9C75-B3040B42446A}" type="datetime1">
              <a:rPr lang="en-US" smtClean="0"/>
              <a:t>5/9/2022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3.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5.svg"/><Relationship Id="rId3" Type="http://schemas.openxmlformats.org/officeDocument/2006/relationships/image" Target="../media/image3.svg"/><Relationship Id="rId7" Type="http://schemas.openxmlformats.org/officeDocument/2006/relationships/image" Target="../media/image9.svg"/><Relationship Id="rId12"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1.svg"/><Relationship Id="rId5" Type="http://schemas.openxmlformats.org/officeDocument/2006/relationships/image" Target="../media/image7.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3.sv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rom-io.diplo.de/fao-en/un-rome-based-agencies/world-food-programme-wfp/-/1345766?openAccordionId=item-2303034-0-panel#content_1" TargetMode="External"/><Relationship Id="rId2" Type="http://schemas.openxmlformats.org/officeDocument/2006/relationships/hyperlink" Target="https://data.humdata.org/dataset/wfp-food-prices" TargetMode="External"/><Relationship Id="rId1" Type="http://schemas.openxmlformats.org/officeDocument/2006/relationships/slideLayout" Target="../slideLayouts/slideLayout7.xml"/><Relationship Id="rId5" Type="http://schemas.openxmlformats.org/officeDocument/2006/relationships/hyperlink" Target="https://www.indeed.com/cmp/United-Nations/reviews?ftopic=culture" TargetMode="External"/><Relationship Id="rId4" Type="http://schemas.openxmlformats.org/officeDocument/2006/relationships/hyperlink" Target="https://unsceb.org/topics/data-and-statistic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324" y="1932518"/>
            <a:ext cx="9141619" cy="2105367"/>
          </a:xfrm>
        </p:spPr>
        <p:txBody>
          <a:bodyPr anchor="b">
            <a:normAutofit/>
          </a:bodyPr>
          <a:lstStyle/>
          <a:p>
            <a:r>
              <a:rPr lang="en-US" dirty="0"/>
              <a:t>Data Management 2 </a:t>
            </a:r>
          </a:p>
        </p:txBody>
      </p:sp>
      <p:sp>
        <p:nvSpPr>
          <p:cNvPr id="3" name="Subtitle 2"/>
          <p:cNvSpPr>
            <a:spLocks noGrp="1"/>
          </p:cNvSpPr>
          <p:nvPr>
            <p:ph type="body" idx="1"/>
          </p:nvPr>
        </p:nvSpPr>
        <p:spPr>
          <a:xfrm>
            <a:off x="1915328" y="4092274"/>
            <a:ext cx="9141619" cy="933297"/>
          </a:xfrm>
        </p:spPr>
        <p:txBody>
          <a:bodyPr anchor="t">
            <a:noAutofit/>
          </a:bodyPr>
          <a:lstStyle/>
          <a:p>
            <a:r>
              <a:rPr lang="en-US" sz="2400" dirty="0"/>
              <a:t>Prof. Dr. Ajinkya </a:t>
            </a:r>
            <a:r>
              <a:rPr lang="en-US" sz="2400" dirty="0" err="1"/>
              <a:t>Prabhune</a:t>
            </a:r>
            <a:r>
              <a:rPr lang="en-US" sz="2400" dirty="0"/>
              <a:t>​</a:t>
            </a:r>
          </a:p>
          <a:p>
            <a:r>
              <a:rPr lang="en-US" sz="2400" dirty="0"/>
              <a:t>Academic Researcher: Ashish Chouhan</a:t>
            </a:r>
          </a:p>
        </p:txBody>
      </p:sp>
      <p:sp>
        <p:nvSpPr>
          <p:cNvPr id="4" name="Subtitle 2">
            <a:extLst>
              <a:ext uri="{FF2B5EF4-FFF2-40B4-BE49-F238E27FC236}">
                <a16:creationId xmlns:a16="http://schemas.microsoft.com/office/drawing/2014/main" id="{D4FA8268-B06D-0DE2-8B84-D5FC86DC13BA}"/>
              </a:ext>
            </a:extLst>
          </p:cNvPr>
          <p:cNvSpPr txBox="1">
            <a:spLocks/>
          </p:cNvSpPr>
          <p:nvPr/>
        </p:nvSpPr>
        <p:spPr>
          <a:xfrm>
            <a:off x="8685212" y="6172200"/>
            <a:ext cx="4038997" cy="533400"/>
          </a:xfrm>
          <a:prstGeom prst="rect">
            <a:avLst/>
          </a:prstGeom>
        </p:spPr>
        <p:txBody>
          <a:bodyPr vert="horz" lIns="121899" tIns="60949" rIns="121899" bIns="60949" rtlCol="0" anchor="t">
            <a:normAutofit/>
          </a:bodyPr>
          <a:lstStyle>
            <a:lvl1pPr marL="0" indent="0" algn="l" defTabSz="1218987" rtl="0" eaLnBrk="1" latinLnBrk="0" hangingPunct="1">
              <a:lnSpc>
                <a:spcPct val="90000"/>
              </a:lnSpc>
              <a:spcBef>
                <a:spcPts val="1800"/>
              </a:spcBef>
              <a:buClr>
                <a:schemeClr val="accent1">
                  <a:lumMod val="75000"/>
                </a:schemeClr>
              </a:buClr>
              <a:buFont typeface="Arial" pitchFamily="34" charset="0"/>
              <a:buNone/>
              <a:defRPr sz="2800" kern="1200">
                <a:solidFill>
                  <a:schemeClr val="accent1">
                    <a:lumMod val="75000"/>
                  </a:schemeClr>
                </a:solidFill>
                <a:latin typeface="+mn-lt"/>
                <a:ea typeface="+mn-ea"/>
                <a:cs typeface="+mn-cs"/>
              </a:defRPr>
            </a:lvl1pPr>
            <a:lvl2pPr marL="609493" indent="0" algn="l" defTabSz="1218987" rtl="0" eaLnBrk="1" latinLnBrk="0" hangingPunct="1">
              <a:lnSpc>
                <a:spcPct val="90000"/>
              </a:lnSpc>
              <a:spcBef>
                <a:spcPts val="1200"/>
              </a:spcBef>
              <a:buClr>
                <a:schemeClr val="accent1">
                  <a:lumMod val="75000"/>
                </a:schemeClr>
              </a:buClr>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lumMod val="75000"/>
                </a:schemeClr>
              </a:buClr>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lumMod val="75000"/>
                </a:schemeClr>
              </a:buClr>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lumMod val="75000"/>
                </a:schemeClr>
              </a:buClr>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Font typeface="Arial" pitchFamily="34" charset="0"/>
              <a:buNone/>
              <a:defRPr sz="1900" kern="1200" baseline="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Font typeface="Arial" pitchFamily="34" charset="0"/>
              <a:buNone/>
              <a:defRPr sz="1900" kern="1200" baseline="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Font typeface="Arial" pitchFamily="34" charset="0"/>
              <a:buNone/>
              <a:defRPr sz="1900" kern="1200" baseline="0">
                <a:solidFill>
                  <a:schemeClr val="tx1">
                    <a:tint val="75000"/>
                  </a:schemeClr>
                </a:solidFill>
                <a:latin typeface="+mn-lt"/>
                <a:ea typeface="+mn-ea"/>
                <a:cs typeface="+mn-cs"/>
              </a:defRPr>
            </a:lvl9pPr>
          </a:lstStyle>
          <a:p>
            <a:r>
              <a:rPr lang="en-US" sz="2400" dirty="0">
                <a:solidFill>
                  <a:schemeClr val="tx1"/>
                </a:solidFill>
              </a:rPr>
              <a:t>By: Nguyen Ngoc Quyen</a:t>
            </a:r>
          </a:p>
        </p:txBody>
      </p:sp>
      <p:pic>
        <p:nvPicPr>
          <p:cNvPr id="20" name="Picture 19">
            <a:extLst>
              <a:ext uri="{FF2B5EF4-FFF2-40B4-BE49-F238E27FC236}">
                <a16:creationId xmlns:a16="http://schemas.microsoft.com/office/drawing/2014/main" id="{C25D50C2-AD05-2D1E-8682-CA8B58D73C01}"/>
              </a:ext>
            </a:extLst>
          </p:cNvPr>
          <p:cNvPicPr>
            <a:picLocks noChangeAspect="1"/>
          </p:cNvPicPr>
          <p:nvPr/>
        </p:nvPicPr>
        <p:blipFill>
          <a:blip r:embed="rId2"/>
          <a:stretch>
            <a:fillRect/>
          </a:stretch>
        </p:blipFill>
        <p:spPr>
          <a:xfrm>
            <a:off x="10437812" y="169460"/>
            <a:ext cx="1505148" cy="1111494"/>
          </a:xfrm>
          <a:prstGeom prst="rect">
            <a:avLst/>
          </a:prstGeom>
        </p:spPr>
      </p:pic>
      <p:pic>
        <p:nvPicPr>
          <p:cNvPr id="7" name="Graphic 6" descr="Avocado with solid fill">
            <a:extLst>
              <a:ext uri="{FF2B5EF4-FFF2-40B4-BE49-F238E27FC236}">
                <a16:creationId xmlns:a16="http://schemas.microsoft.com/office/drawing/2014/main" id="{8C5E223E-1C7C-B6C6-555C-1DACFC8E7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412" y="6208594"/>
            <a:ext cx="533400" cy="533400"/>
          </a:xfrm>
          <a:prstGeom prst="rect">
            <a:avLst/>
          </a:prstGeom>
        </p:spPr>
      </p:pic>
      <p:pic>
        <p:nvPicPr>
          <p:cNvPr id="11" name="Graphic 10" descr="Cheese with solid fill">
            <a:extLst>
              <a:ext uri="{FF2B5EF4-FFF2-40B4-BE49-F238E27FC236}">
                <a16:creationId xmlns:a16="http://schemas.microsoft.com/office/drawing/2014/main" id="{18468FFA-FFE4-4D3E-1B20-DA1570A0E3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32854" y="6239605"/>
            <a:ext cx="457200" cy="533400"/>
          </a:xfrm>
          <a:prstGeom prst="rect">
            <a:avLst/>
          </a:prstGeom>
        </p:spPr>
      </p:pic>
      <p:pic>
        <p:nvPicPr>
          <p:cNvPr id="15" name="Graphic 14" descr="Baguette with solid fill">
            <a:extLst>
              <a:ext uri="{FF2B5EF4-FFF2-40B4-BE49-F238E27FC236}">
                <a16:creationId xmlns:a16="http://schemas.microsoft.com/office/drawing/2014/main" id="{279CC601-781C-F74D-B199-3E868955CF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82760" y="6144355"/>
            <a:ext cx="685800" cy="685800"/>
          </a:xfrm>
          <a:prstGeom prst="rect">
            <a:avLst/>
          </a:prstGeom>
        </p:spPr>
      </p:pic>
      <p:pic>
        <p:nvPicPr>
          <p:cNvPr id="18" name="Graphic 17" descr="Nuts with solid fill">
            <a:extLst>
              <a:ext uri="{FF2B5EF4-FFF2-40B4-BE49-F238E27FC236}">
                <a16:creationId xmlns:a16="http://schemas.microsoft.com/office/drawing/2014/main" id="{FA2ECB7D-EE46-F6E6-D17E-EA6CEE2FBA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03539" y="6144355"/>
            <a:ext cx="723900" cy="723900"/>
          </a:xfrm>
          <a:prstGeom prst="rect">
            <a:avLst/>
          </a:prstGeom>
        </p:spPr>
      </p:pic>
      <p:pic>
        <p:nvPicPr>
          <p:cNvPr id="21" name="Graphic 20" descr="Dairy with solid fill">
            <a:extLst>
              <a:ext uri="{FF2B5EF4-FFF2-40B4-BE49-F238E27FC236}">
                <a16:creationId xmlns:a16="http://schemas.microsoft.com/office/drawing/2014/main" id="{4D961247-7CAD-166C-B8AD-B9443024B49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61454" y="5991083"/>
            <a:ext cx="685800" cy="801806"/>
          </a:xfrm>
          <a:prstGeom prst="rect">
            <a:avLst/>
          </a:prstGeom>
        </p:spPr>
      </p:pic>
      <p:pic>
        <p:nvPicPr>
          <p:cNvPr id="23" name="Graphic 22" descr="Lunch Box with solid fill">
            <a:extLst>
              <a:ext uri="{FF2B5EF4-FFF2-40B4-BE49-F238E27FC236}">
                <a16:creationId xmlns:a16="http://schemas.microsoft.com/office/drawing/2014/main" id="{F0AFB15A-1F10-48C6-5237-9753F357E4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05706" y="6068989"/>
            <a:ext cx="723900" cy="723900"/>
          </a:xfrm>
          <a:prstGeom prst="rect">
            <a:avLst/>
          </a:prstGeom>
        </p:spPr>
      </p:pic>
      <p:pic>
        <p:nvPicPr>
          <p:cNvPr id="25" name="Graphic 24" descr="Bento Box outline">
            <a:extLst>
              <a:ext uri="{FF2B5EF4-FFF2-40B4-BE49-F238E27FC236}">
                <a16:creationId xmlns:a16="http://schemas.microsoft.com/office/drawing/2014/main" id="{2C9D24BA-DFBB-CD01-81CC-493A828177A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147493" y="6105401"/>
            <a:ext cx="801807" cy="801807"/>
          </a:xfrm>
          <a:prstGeom prst="rect">
            <a:avLst/>
          </a:prstGeom>
        </p:spPr>
      </p:pic>
      <p:sp>
        <p:nvSpPr>
          <p:cNvPr id="5" name="Slide Number Placeholder 4">
            <a:extLst>
              <a:ext uri="{FF2B5EF4-FFF2-40B4-BE49-F238E27FC236}">
                <a16:creationId xmlns:a16="http://schemas.microsoft.com/office/drawing/2014/main" id="{9737BAC2-6CFE-01B7-DC19-93DAD8660C5F}"/>
              </a:ext>
            </a:extLst>
          </p:cNvPr>
          <p:cNvSpPr>
            <a:spLocks noGrp="1"/>
          </p:cNvSpPr>
          <p:nvPr>
            <p:ph type="sldNum" sz="quarter" idx="12"/>
          </p:nvPr>
        </p:nvSpPr>
        <p:spPr>
          <a:xfrm>
            <a:off x="11219505" y="6598052"/>
            <a:ext cx="812588" cy="180976"/>
          </a:xfrm>
        </p:spPr>
        <p:txBody>
          <a:bodyPr/>
          <a:lstStyle/>
          <a:p>
            <a:fld id="{34C99D79-8A4B-4031-B1E0-AF26F8EDF2BC}" type="slidenum">
              <a:rPr lang="en-US" smtClean="0"/>
              <a:t>1</a:t>
            </a:fld>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C717-DC3B-57E3-842D-597255714881}"/>
              </a:ext>
            </a:extLst>
          </p:cNvPr>
          <p:cNvSpPr>
            <a:spLocks noGrp="1"/>
          </p:cNvSpPr>
          <p:nvPr>
            <p:ph type="title"/>
          </p:nvPr>
        </p:nvSpPr>
        <p:spPr/>
        <p:txBody>
          <a:bodyPr/>
          <a:lstStyle/>
          <a:p>
            <a:r>
              <a:rPr lang="en-US" dirty="0"/>
              <a:t>Demo &amp; Thank You</a:t>
            </a:r>
          </a:p>
        </p:txBody>
      </p:sp>
      <p:pic>
        <p:nvPicPr>
          <p:cNvPr id="3" name="Graphic 2" descr="Avocado with solid fill">
            <a:extLst>
              <a:ext uri="{FF2B5EF4-FFF2-40B4-BE49-F238E27FC236}">
                <a16:creationId xmlns:a16="http://schemas.microsoft.com/office/drawing/2014/main" id="{B334E432-C100-7D88-B45F-57C605A2C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370" y="6248400"/>
            <a:ext cx="533400" cy="533400"/>
          </a:xfrm>
          <a:prstGeom prst="rect">
            <a:avLst/>
          </a:prstGeom>
        </p:spPr>
      </p:pic>
      <p:pic>
        <p:nvPicPr>
          <p:cNvPr id="4" name="Graphic 3" descr="Baguette with solid fill">
            <a:extLst>
              <a:ext uri="{FF2B5EF4-FFF2-40B4-BE49-F238E27FC236}">
                <a16:creationId xmlns:a16="http://schemas.microsoft.com/office/drawing/2014/main" id="{25D7E5B9-C539-EDA4-5B3B-5BD899FD40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5418" y="6153150"/>
            <a:ext cx="685800" cy="685800"/>
          </a:xfrm>
          <a:prstGeom prst="rect">
            <a:avLst/>
          </a:prstGeom>
        </p:spPr>
      </p:pic>
      <p:pic>
        <p:nvPicPr>
          <p:cNvPr id="5" name="Graphic 4" descr="Nuts with solid fill">
            <a:extLst>
              <a:ext uri="{FF2B5EF4-FFF2-40B4-BE49-F238E27FC236}">
                <a16:creationId xmlns:a16="http://schemas.microsoft.com/office/drawing/2014/main" id="{E2052E6E-4123-1835-43BF-B4FC512711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33361" y="6134100"/>
            <a:ext cx="723900" cy="723900"/>
          </a:xfrm>
          <a:prstGeom prst="rect">
            <a:avLst/>
          </a:prstGeom>
        </p:spPr>
      </p:pic>
      <p:pic>
        <p:nvPicPr>
          <p:cNvPr id="6" name="Graphic 5" descr="Lunch Box with solid fill">
            <a:extLst>
              <a:ext uri="{FF2B5EF4-FFF2-40B4-BE49-F238E27FC236}">
                <a16:creationId xmlns:a16="http://schemas.microsoft.com/office/drawing/2014/main" id="{13A1C5F4-160C-BEED-28B1-ADA23DC20B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0066" y="6024349"/>
            <a:ext cx="723900" cy="723900"/>
          </a:xfrm>
          <a:prstGeom prst="rect">
            <a:avLst/>
          </a:prstGeom>
        </p:spPr>
      </p:pic>
      <p:grpSp>
        <p:nvGrpSpPr>
          <p:cNvPr id="7" name="Group 6">
            <a:extLst>
              <a:ext uri="{FF2B5EF4-FFF2-40B4-BE49-F238E27FC236}">
                <a16:creationId xmlns:a16="http://schemas.microsoft.com/office/drawing/2014/main" id="{D125A084-6342-91F6-CB32-1FC1F68AC5ED}"/>
              </a:ext>
            </a:extLst>
          </p:cNvPr>
          <p:cNvGrpSpPr/>
          <p:nvPr/>
        </p:nvGrpSpPr>
        <p:grpSpPr>
          <a:xfrm>
            <a:off x="9806771" y="5946443"/>
            <a:ext cx="911874" cy="801806"/>
            <a:chOff x="6752096" y="5991083"/>
            <a:chExt cx="911874" cy="801806"/>
          </a:xfrm>
        </p:grpSpPr>
        <p:pic>
          <p:nvPicPr>
            <p:cNvPr id="8" name="Graphic 7" descr="Dairy with solid fill">
              <a:extLst>
                <a:ext uri="{FF2B5EF4-FFF2-40B4-BE49-F238E27FC236}">
                  <a16:creationId xmlns:a16="http://schemas.microsoft.com/office/drawing/2014/main" id="{9747BF14-A70F-8BE6-B0AC-EE0F3B8697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78170" y="5991083"/>
              <a:ext cx="685800" cy="801806"/>
            </a:xfrm>
            <a:prstGeom prst="rect">
              <a:avLst/>
            </a:prstGeom>
          </p:spPr>
        </p:pic>
        <p:pic>
          <p:nvPicPr>
            <p:cNvPr id="9" name="Graphic 8" descr="Cheese with solid fill">
              <a:extLst>
                <a:ext uri="{FF2B5EF4-FFF2-40B4-BE49-F238E27FC236}">
                  <a16:creationId xmlns:a16="http://schemas.microsoft.com/office/drawing/2014/main" id="{0D4B6178-D4FB-3845-518E-FCCD54157D5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52096" y="6259489"/>
              <a:ext cx="457200" cy="533400"/>
            </a:xfrm>
            <a:prstGeom prst="rect">
              <a:avLst/>
            </a:prstGeom>
          </p:spPr>
        </p:pic>
      </p:grpSp>
      <p:pic>
        <p:nvPicPr>
          <p:cNvPr id="10" name="Graphic 9" descr="Bento Box outline">
            <a:extLst>
              <a:ext uri="{FF2B5EF4-FFF2-40B4-BE49-F238E27FC236}">
                <a16:creationId xmlns:a16="http://schemas.microsoft.com/office/drawing/2014/main" id="{8654202D-F51F-A4AE-EAC7-9AF52E4A4B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31615" y="6095146"/>
            <a:ext cx="801807" cy="801807"/>
          </a:xfrm>
          <a:prstGeom prst="rect">
            <a:avLst/>
          </a:prstGeom>
        </p:spPr>
      </p:pic>
      <p:sp>
        <p:nvSpPr>
          <p:cNvPr id="11" name="Slide Number Placeholder 10">
            <a:extLst>
              <a:ext uri="{FF2B5EF4-FFF2-40B4-BE49-F238E27FC236}">
                <a16:creationId xmlns:a16="http://schemas.microsoft.com/office/drawing/2014/main" id="{3911985F-4B13-5860-63B8-C58A60E92970}"/>
              </a:ext>
            </a:extLst>
          </p:cNvPr>
          <p:cNvSpPr>
            <a:spLocks noGrp="1"/>
          </p:cNvSpPr>
          <p:nvPr>
            <p:ph type="sldNum" sz="quarter" idx="12"/>
          </p:nvPr>
        </p:nvSpPr>
        <p:spPr/>
        <p:txBody>
          <a:bodyPr/>
          <a:lstStyle/>
          <a:p>
            <a:fld id="{34C99D79-8A4B-4031-B1E0-AF26F8EDF2BC}" type="slidenum">
              <a:rPr lang="en-US" smtClean="0"/>
              <a:t>10</a:t>
            </a:fld>
            <a:endParaRPr lang="en-US"/>
          </a:p>
        </p:txBody>
      </p:sp>
    </p:spTree>
    <p:extLst>
      <p:ext uri="{BB962C8B-B14F-4D97-AF65-F5344CB8AC3E}">
        <p14:creationId xmlns:p14="http://schemas.microsoft.com/office/powerpoint/2010/main" val="244313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BEF9C9-12B8-9196-600E-B3A177866553}"/>
              </a:ext>
            </a:extLst>
          </p:cNvPr>
          <p:cNvSpPr>
            <a:spLocks noGrp="1"/>
          </p:cNvSpPr>
          <p:nvPr>
            <p:ph type="sldNum" sz="quarter" idx="12"/>
          </p:nvPr>
        </p:nvSpPr>
        <p:spPr/>
        <p:txBody>
          <a:bodyPr/>
          <a:lstStyle/>
          <a:p>
            <a:fld id="{34C99D79-8A4B-4031-B1E0-AF26F8EDF2BC}" type="slidenum">
              <a:rPr lang="en-US" smtClean="0"/>
              <a:t>11</a:t>
            </a:fld>
            <a:endParaRPr lang="en-US"/>
          </a:p>
        </p:txBody>
      </p:sp>
      <p:sp>
        <p:nvSpPr>
          <p:cNvPr id="3" name="Title 1">
            <a:extLst>
              <a:ext uri="{FF2B5EF4-FFF2-40B4-BE49-F238E27FC236}">
                <a16:creationId xmlns:a16="http://schemas.microsoft.com/office/drawing/2014/main" id="{669AA969-8C18-4184-8FED-23471C982B81}"/>
              </a:ext>
            </a:extLst>
          </p:cNvPr>
          <p:cNvSpPr txBox="1">
            <a:spLocks/>
          </p:cNvSpPr>
          <p:nvPr/>
        </p:nvSpPr>
        <p:spPr>
          <a:xfrm>
            <a:off x="-10966" y="152400"/>
            <a:ext cx="4047978" cy="685800"/>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t>Reference </a:t>
            </a:r>
          </a:p>
        </p:txBody>
      </p:sp>
      <p:sp>
        <p:nvSpPr>
          <p:cNvPr id="5" name="TextBox 4">
            <a:extLst>
              <a:ext uri="{FF2B5EF4-FFF2-40B4-BE49-F238E27FC236}">
                <a16:creationId xmlns:a16="http://schemas.microsoft.com/office/drawing/2014/main" id="{0B98C3D6-ED04-E37D-F8FA-4107554572B0}"/>
              </a:ext>
            </a:extLst>
          </p:cNvPr>
          <p:cNvSpPr txBox="1"/>
          <p:nvPr/>
        </p:nvSpPr>
        <p:spPr>
          <a:xfrm>
            <a:off x="455612" y="1828800"/>
            <a:ext cx="10363200" cy="2677656"/>
          </a:xfrm>
          <a:prstGeom prst="rect">
            <a:avLst/>
          </a:prstGeom>
          <a:noFill/>
        </p:spPr>
        <p:txBody>
          <a:bodyPr wrap="square">
            <a:spAutoFit/>
          </a:bodyPr>
          <a:lstStyle/>
          <a:p>
            <a:pPr marL="457200" indent="-457200">
              <a:buAutoNum type="arabicPeriod"/>
            </a:pPr>
            <a:r>
              <a:rPr lang="en-US" dirty="0">
                <a:hlinkClick r:id="rId2"/>
              </a:rPr>
              <a:t>https://data.humdata.org/dataset/wfp-food-prices</a:t>
            </a:r>
            <a:endParaRPr lang="en-US" dirty="0"/>
          </a:p>
          <a:p>
            <a:pPr marL="457200" indent="-457200">
              <a:buAutoNum type="arabicPeriod"/>
            </a:pPr>
            <a:r>
              <a:rPr lang="en-US" dirty="0">
                <a:hlinkClick r:id="rId3"/>
              </a:rPr>
              <a:t>https://rom-io.diplo.de/fao-en/un-rome-based-agencies/world-food-programme-wfp/-/1345766?openAccordionId=item-2303034-0-panel#content_1</a:t>
            </a:r>
            <a:endParaRPr lang="en-US" dirty="0"/>
          </a:p>
          <a:p>
            <a:pPr marL="457200" indent="-457200">
              <a:buAutoNum type="arabicPeriod"/>
            </a:pPr>
            <a:r>
              <a:rPr lang="en-US" dirty="0">
                <a:hlinkClick r:id="rId4"/>
              </a:rPr>
              <a:t>https://unsceb.org/topics/data-and-statistics</a:t>
            </a:r>
            <a:endParaRPr lang="en-US" dirty="0"/>
          </a:p>
          <a:p>
            <a:pPr marL="457200" indent="-457200">
              <a:buAutoNum type="arabicPeriod"/>
            </a:pPr>
            <a:r>
              <a:rPr lang="en-US" dirty="0">
                <a:hlinkClick r:id="rId5"/>
              </a:rPr>
              <a:t>https://www.indeed.com/cmp/United-Nations/reviews?ftopic=culture</a:t>
            </a:r>
            <a:endParaRPr lang="en-US" dirty="0"/>
          </a:p>
          <a:p>
            <a:endParaRPr lang="en-US" dirty="0"/>
          </a:p>
        </p:txBody>
      </p:sp>
    </p:spTree>
    <p:extLst>
      <p:ext uri="{BB962C8B-B14F-4D97-AF65-F5344CB8AC3E}">
        <p14:creationId xmlns:p14="http://schemas.microsoft.com/office/powerpoint/2010/main" val="116254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5" y="0"/>
            <a:ext cx="3427729" cy="762000"/>
          </a:xfrm>
        </p:spPr>
        <p:txBody>
          <a:bodyPr/>
          <a:lstStyle/>
          <a:p>
            <a:r>
              <a:rPr lang="en-US" dirty="0"/>
              <a:t>Business Case </a:t>
            </a:r>
          </a:p>
        </p:txBody>
      </p:sp>
      <p:sp>
        <p:nvSpPr>
          <p:cNvPr id="4" name="Slide Number Placeholder 3">
            <a:extLst>
              <a:ext uri="{FF2B5EF4-FFF2-40B4-BE49-F238E27FC236}">
                <a16:creationId xmlns:a16="http://schemas.microsoft.com/office/drawing/2014/main" id="{109E0B7D-773D-97B1-F135-122EFAF7D52D}"/>
              </a:ext>
            </a:extLst>
          </p:cNvPr>
          <p:cNvSpPr>
            <a:spLocks noGrp="1"/>
          </p:cNvSpPr>
          <p:nvPr>
            <p:ph type="sldNum" sz="quarter" idx="12"/>
          </p:nvPr>
        </p:nvSpPr>
        <p:spPr/>
        <p:txBody>
          <a:bodyPr/>
          <a:lstStyle/>
          <a:p>
            <a:fld id="{34C99D79-8A4B-4031-B1E0-AF26F8EDF2BC}" type="slidenum">
              <a:rPr lang="en-US" smtClean="0"/>
              <a:t>2</a:t>
            </a:fld>
            <a:endParaRPr lang="en-US"/>
          </a:p>
        </p:txBody>
      </p:sp>
      <p:pic>
        <p:nvPicPr>
          <p:cNvPr id="6" name="Picture 5" descr="A picture containing text, clipart&#10;&#10;Description automatically generated">
            <a:extLst>
              <a:ext uri="{FF2B5EF4-FFF2-40B4-BE49-F238E27FC236}">
                <a16:creationId xmlns:a16="http://schemas.microsoft.com/office/drawing/2014/main" id="{6D35E31A-C029-9E73-93B5-55B064B69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755" y="4997261"/>
            <a:ext cx="1955992" cy="1301624"/>
          </a:xfrm>
          <a:prstGeom prst="rect">
            <a:avLst/>
          </a:prstGeom>
        </p:spPr>
      </p:pic>
      <p:pic>
        <p:nvPicPr>
          <p:cNvPr id="8" name="Picture 7" descr="Icon&#10;&#10;Description automatically generated">
            <a:extLst>
              <a:ext uri="{FF2B5EF4-FFF2-40B4-BE49-F238E27FC236}">
                <a16:creationId xmlns:a16="http://schemas.microsoft.com/office/drawing/2014/main" id="{9F4EBE89-8DAD-E241-A686-A04159192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12" y="755579"/>
            <a:ext cx="2604493" cy="1543073"/>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75960A14-898E-438F-78E0-2860419D2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732" y="2952981"/>
            <a:ext cx="2030015" cy="1418747"/>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F8864371-6311-33A4-A39E-0EC3D83651EF}"/>
              </a:ext>
            </a:extLst>
          </p:cNvPr>
          <p:cNvSpPr txBox="1"/>
          <p:nvPr/>
        </p:nvSpPr>
        <p:spPr>
          <a:xfrm>
            <a:off x="1679266" y="2270143"/>
            <a:ext cx="1295400" cy="461665"/>
          </a:xfrm>
          <a:prstGeom prst="rect">
            <a:avLst/>
          </a:prstGeom>
          <a:noFill/>
        </p:spPr>
        <p:txBody>
          <a:bodyPr wrap="square" rtlCol="0">
            <a:spAutoFit/>
          </a:bodyPr>
          <a:lstStyle/>
          <a:p>
            <a:r>
              <a:rPr lang="en-US" dirty="0"/>
              <a:t>Covid 19</a:t>
            </a:r>
          </a:p>
        </p:txBody>
      </p:sp>
      <p:sp>
        <p:nvSpPr>
          <p:cNvPr id="14" name="TextBox 13">
            <a:extLst>
              <a:ext uri="{FF2B5EF4-FFF2-40B4-BE49-F238E27FC236}">
                <a16:creationId xmlns:a16="http://schemas.microsoft.com/office/drawing/2014/main" id="{07D6C3C6-17C8-8D4E-FAE1-A6DA6E53691D}"/>
              </a:ext>
            </a:extLst>
          </p:cNvPr>
          <p:cNvSpPr txBox="1"/>
          <p:nvPr/>
        </p:nvSpPr>
        <p:spPr>
          <a:xfrm>
            <a:off x="1323473" y="4465233"/>
            <a:ext cx="2604493" cy="461665"/>
          </a:xfrm>
          <a:prstGeom prst="rect">
            <a:avLst/>
          </a:prstGeom>
          <a:noFill/>
        </p:spPr>
        <p:txBody>
          <a:bodyPr wrap="square" rtlCol="0">
            <a:spAutoFit/>
          </a:bodyPr>
          <a:lstStyle/>
          <a:p>
            <a:r>
              <a:rPr lang="en-US" dirty="0"/>
              <a:t>Russia vs Ukraine</a:t>
            </a:r>
          </a:p>
        </p:txBody>
      </p:sp>
      <p:sp>
        <p:nvSpPr>
          <p:cNvPr id="15" name="TextBox 14">
            <a:extLst>
              <a:ext uri="{FF2B5EF4-FFF2-40B4-BE49-F238E27FC236}">
                <a16:creationId xmlns:a16="http://schemas.microsoft.com/office/drawing/2014/main" id="{C59BCCE0-A288-3831-612F-4B53BB8A5D5E}"/>
              </a:ext>
            </a:extLst>
          </p:cNvPr>
          <p:cNvSpPr txBox="1"/>
          <p:nvPr/>
        </p:nvSpPr>
        <p:spPr>
          <a:xfrm>
            <a:off x="1323472" y="6369248"/>
            <a:ext cx="2604493" cy="461665"/>
          </a:xfrm>
          <a:prstGeom prst="rect">
            <a:avLst/>
          </a:prstGeom>
          <a:noFill/>
        </p:spPr>
        <p:txBody>
          <a:bodyPr wrap="square" rtlCol="0">
            <a:spAutoFit/>
          </a:bodyPr>
          <a:lstStyle/>
          <a:p>
            <a:r>
              <a:rPr lang="en-US" dirty="0"/>
              <a:t>Global warming</a:t>
            </a:r>
          </a:p>
        </p:txBody>
      </p:sp>
      <p:sp>
        <p:nvSpPr>
          <p:cNvPr id="16" name="Arrow: Right 15">
            <a:extLst>
              <a:ext uri="{FF2B5EF4-FFF2-40B4-BE49-F238E27FC236}">
                <a16:creationId xmlns:a16="http://schemas.microsoft.com/office/drawing/2014/main" id="{8199A3B9-39BF-3211-8EBD-90B5F2119FBB}"/>
              </a:ext>
            </a:extLst>
          </p:cNvPr>
          <p:cNvSpPr/>
          <p:nvPr/>
        </p:nvSpPr>
        <p:spPr>
          <a:xfrm>
            <a:off x="3844680" y="3492780"/>
            <a:ext cx="1291816" cy="42903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icon&#10;&#10;Description automatically generated">
            <a:extLst>
              <a:ext uri="{FF2B5EF4-FFF2-40B4-BE49-F238E27FC236}">
                <a16:creationId xmlns:a16="http://schemas.microsoft.com/office/drawing/2014/main" id="{E13B0682-C11B-7469-F005-F0D4F2C1D7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395" y="810490"/>
            <a:ext cx="2755432" cy="3380969"/>
          </a:xfrm>
          <a:prstGeom prst="rect">
            <a:avLst/>
          </a:prstGeom>
        </p:spPr>
      </p:pic>
      <p:sp>
        <p:nvSpPr>
          <p:cNvPr id="19" name="TextBox 18">
            <a:extLst>
              <a:ext uri="{FF2B5EF4-FFF2-40B4-BE49-F238E27FC236}">
                <a16:creationId xmlns:a16="http://schemas.microsoft.com/office/drawing/2014/main" id="{38D28CF7-6665-E9F8-ADF9-442F5545E3A6}"/>
              </a:ext>
            </a:extLst>
          </p:cNvPr>
          <p:cNvSpPr txBox="1"/>
          <p:nvPr/>
        </p:nvSpPr>
        <p:spPr>
          <a:xfrm>
            <a:off x="5561012" y="4212431"/>
            <a:ext cx="2209800" cy="1569660"/>
          </a:xfrm>
          <a:prstGeom prst="rect">
            <a:avLst/>
          </a:prstGeom>
          <a:noFill/>
        </p:spPr>
        <p:txBody>
          <a:bodyPr wrap="square" rtlCol="0">
            <a:spAutoFit/>
          </a:bodyPr>
          <a:lstStyle/>
          <a:p>
            <a:r>
              <a:rPr lang="en-US" dirty="0"/>
              <a:t>Global Hunger due to Insecure food supply …</a:t>
            </a:r>
          </a:p>
          <a:p>
            <a:pPr marL="342900" indent="-342900">
              <a:buFontTx/>
              <a:buChar char="-"/>
            </a:pPr>
            <a:endParaRPr lang="en-US" dirty="0"/>
          </a:p>
        </p:txBody>
      </p:sp>
      <p:sp>
        <p:nvSpPr>
          <p:cNvPr id="20" name="Arrow: Right 19">
            <a:extLst>
              <a:ext uri="{FF2B5EF4-FFF2-40B4-BE49-F238E27FC236}">
                <a16:creationId xmlns:a16="http://schemas.microsoft.com/office/drawing/2014/main" id="{A0E7DCDB-279C-EA85-5A32-1E12D9549392}"/>
              </a:ext>
            </a:extLst>
          </p:cNvPr>
          <p:cNvSpPr/>
          <p:nvPr/>
        </p:nvSpPr>
        <p:spPr>
          <a:xfrm>
            <a:off x="7587864" y="3447838"/>
            <a:ext cx="1291816" cy="42903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Logo, company name&#10;&#10;Description automatically generated">
            <a:extLst>
              <a:ext uri="{FF2B5EF4-FFF2-40B4-BE49-F238E27FC236}">
                <a16:creationId xmlns:a16="http://schemas.microsoft.com/office/drawing/2014/main" id="{7EEF36CD-D7CA-D5E9-6626-8D43823BDE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4228" y="1664105"/>
            <a:ext cx="2107059" cy="2135405"/>
          </a:xfrm>
          <a:prstGeom prst="rect">
            <a:avLst/>
          </a:prstGeom>
        </p:spPr>
      </p:pic>
      <p:sp>
        <p:nvSpPr>
          <p:cNvPr id="28" name="TextBox 27">
            <a:extLst>
              <a:ext uri="{FF2B5EF4-FFF2-40B4-BE49-F238E27FC236}">
                <a16:creationId xmlns:a16="http://schemas.microsoft.com/office/drawing/2014/main" id="{6550578E-06C8-CA15-49AA-AB026CC52B03}"/>
              </a:ext>
            </a:extLst>
          </p:cNvPr>
          <p:cNvSpPr txBox="1"/>
          <p:nvPr/>
        </p:nvSpPr>
        <p:spPr>
          <a:xfrm>
            <a:off x="9142412" y="4095900"/>
            <a:ext cx="3046413" cy="1569660"/>
          </a:xfrm>
          <a:prstGeom prst="rect">
            <a:avLst/>
          </a:prstGeom>
          <a:noFill/>
        </p:spPr>
        <p:txBody>
          <a:bodyPr wrap="square" rtlCol="0">
            <a:spAutoFit/>
          </a:bodyPr>
          <a:lstStyle/>
          <a:p>
            <a:pPr algn="ctr"/>
            <a:r>
              <a:rPr lang="en-US" dirty="0"/>
              <a:t>World Food Project to support citizens (Food data analyst for decision making)</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690"/>
            <a:ext cx="4494529" cy="687555"/>
          </a:xfrm>
        </p:spPr>
        <p:txBody>
          <a:bodyPr/>
          <a:lstStyle/>
          <a:p>
            <a:r>
              <a:rPr lang="en-US" dirty="0"/>
              <a:t>Smart Strategy Board</a:t>
            </a:r>
          </a:p>
        </p:txBody>
      </p:sp>
      <p:grpSp>
        <p:nvGrpSpPr>
          <p:cNvPr id="3" name="Group 2">
            <a:extLst>
              <a:ext uri="{FF2B5EF4-FFF2-40B4-BE49-F238E27FC236}">
                <a16:creationId xmlns:a16="http://schemas.microsoft.com/office/drawing/2014/main" id="{43184193-5D4B-CF44-9BA3-3133A8482CC5}"/>
              </a:ext>
            </a:extLst>
          </p:cNvPr>
          <p:cNvGrpSpPr/>
          <p:nvPr/>
        </p:nvGrpSpPr>
        <p:grpSpPr>
          <a:xfrm>
            <a:off x="1446212" y="762671"/>
            <a:ext cx="10058400" cy="5866729"/>
            <a:chOff x="1275297" y="40344"/>
            <a:chExt cx="7466368" cy="5103156"/>
          </a:xfrm>
        </p:grpSpPr>
        <p:sp>
          <p:nvSpPr>
            <p:cNvPr id="4" name="Rounded Rectangle 32">
              <a:extLst>
                <a:ext uri="{FF2B5EF4-FFF2-40B4-BE49-F238E27FC236}">
                  <a16:creationId xmlns:a16="http://schemas.microsoft.com/office/drawing/2014/main" id="{B0E0ECE8-CB89-DC47-BB46-E500AA19FA20}"/>
                </a:ext>
              </a:extLst>
            </p:cNvPr>
            <p:cNvSpPr/>
            <p:nvPr/>
          </p:nvSpPr>
          <p:spPr>
            <a:xfrm>
              <a:off x="1275300" y="47928"/>
              <a:ext cx="7374924" cy="1143000"/>
            </a:xfrm>
            <a:prstGeom prst="roundRect">
              <a:avLst/>
            </a:prstGeom>
            <a:solidFill>
              <a:schemeClr val="accent2">
                <a:lumMod val="40000"/>
                <a:lumOff val="60000"/>
              </a:schemeClr>
            </a:solidFill>
            <a:ln w="19050" cap="flat" cmpd="sng" algn="ctr">
              <a:solidFill>
                <a:sysClr val="windowText" lastClr="000000"/>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latin typeface="Frutiger 45 light"/>
                <a:ea typeface="+mn-ea"/>
                <a:cs typeface="+mn-cs"/>
              </a:endParaRPr>
            </a:p>
          </p:txBody>
        </p:sp>
        <p:sp>
          <p:nvSpPr>
            <p:cNvPr id="5" name="Rounded Rectangle 33">
              <a:extLst>
                <a:ext uri="{FF2B5EF4-FFF2-40B4-BE49-F238E27FC236}">
                  <a16:creationId xmlns:a16="http://schemas.microsoft.com/office/drawing/2014/main" id="{80564214-FF30-7B4F-851F-CE69336672DD}"/>
                </a:ext>
              </a:extLst>
            </p:cNvPr>
            <p:cNvSpPr/>
            <p:nvPr/>
          </p:nvSpPr>
          <p:spPr>
            <a:xfrm>
              <a:off x="1339308" y="349680"/>
              <a:ext cx="7228620" cy="347472"/>
            </a:xfrm>
            <a:prstGeom prst="roundRect">
              <a:avLst/>
            </a:prstGeom>
            <a:solidFill>
              <a:sysClr val="window" lastClr="FFFFFF"/>
            </a:solidFill>
            <a:ln w="12700" cap="flat" cmpd="sng" algn="ctr">
              <a:solidFill>
                <a:srgbClr val="909C09">
                  <a:shade val="50000"/>
                </a:srgbClr>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Purpose: fighting hunger globally </a:t>
              </a:r>
            </a:p>
          </p:txBody>
        </p:sp>
        <p:sp>
          <p:nvSpPr>
            <p:cNvPr id="6" name="Rounded Rectangle 34">
              <a:extLst>
                <a:ext uri="{FF2B5EF4-FFF2-40B4-BE49-F238E27FC236}">
                  <a16:creationId xmlns:a16="http://schemas.microsoft.com/office/drawing/2014/main" id="{2E40EC3D-A91F-7C4C-B196-9E37174BFC58}"/>
                </a:ext>
              </a:extLst>
            </p:cNvPr>
            <p:cNvSpPr/>
            <p:nvPr/>
          </p:nvSpPr>
          <p:spPr>
            <a:xfrm>
              <a:off x="1348452" y="741628"/>
              <a:ext cx="7228619" cy="347472"/>
            </a:xfrm>
            <a:prstGeom prst="roundRect">
              <a:avLst/>
            </a:prstGeom>
            <a:solidFill>
              <a:sysClr val="window" lastClr="FFFFFF"/>
            </a:solidFill>
            <a:ln w="12700" cap="flat" cmpd="sng" algn="ctr">
              <a:solidFill>
                <a:srgbClr val="909C09">
                  <a:shade val="50000"/>
                </a:srgbClr>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Vision:</a:t>
              </a:r>
              <a:r>
                <a:rPr lang="en-US" sz="1200" b="0" i="0" dirty="0">
                  <a:solidFill>
                    <a:srgbClr val="191919"/>
                  </a:solidFill>
                  <a:effectLst/>
                  <a:latin typeface="BundesSerifWeb"/>
                </a:rPr>
                <a:t> a world where everyone always has access to the food needed for an active and healthy life.</a:t>
              </a:r>
              <a:endParaRPr kumimoji="0" lang="en-US" sz="12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endParaRPr>
            </a:p>
          </p:txBody>
        </p:sp>
        <p:sp>
          <p:nvSpPr>
            <p:cNvPr id="7" name="TextBox 35">
              <a:extLst>
                <a:ext uri="{FF2B5EF4-FFF2-40B4-BE49-F238E27FC236}">
                  <a16:creationId xmlns:a16="http://schemas.microsoft.com/office/drawing/2014/main" id="{DFD7AFCF-EA9C-4C4D-B7D1-38748BD01B47}"/>
                </a:ext>
              </a:extLst>
            </p:cNvPr>
            <p:cNvSpPr txBox="1"/>
            <p:nvPr/>
          </p:nvSpPr>
          <p:spPr>
            <a:xfrm>
              <a:off x="1293589" y="40344"/>
              <a:ext cx="938602" cy="285339"/>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halkboard" panose="03050602040202020205" pitchFamily="66" charset="77"/>
                </a:rPr>
                <a:t>Purpose Panel</a:t>
              </a:r>
            </a:p>
          </p:txBody>
        </p:sp>
        <p:sp>
          <p:nvSpPr>
            <p:cNvPr id="8" name="Rounded Rectangle 36">
              <a:extLst>
                <a:ext uri="{FF2B5EF4-FFF2-40B4-BE49-F238E27FC236}">
                  <a16:creationId xmlns:a16="http://schemas.microsoft.com/office/drawing/2014/main" id="{896BF00E-6135-E848-BD77-6AAD8CFBD31C}"/>
                </a:ext>
              </a:extLst>
            </p:cNvPr>
            <p:cNvSpPr/>
            <p:nvPr/>
          </p:nvSpPr>
          <p:spPr>
            <a:xfrm>
              <a:off x="1275299" y="1264080"/>
              <a:ext cx="4197997" cy="1143000"/>
            </a:xfrm>
            <a:prstGeom prst="roundRect">
              <a:avLst/>
            </a:prstGeom>
            <a:solidFill>
              <a:schemeClr val="accent1"/>
            </a:solidFill>
            <a:ln w="19050" cap="flat" cmpd="sng" algn="ctr">
              <a:solidFill>
                <a:sysClr val="windowText" lastClr="000000"/>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latin typeface="Frutiger 45 light"/>
                <a:ea typeface="+mn-ea"/>
                <a:cs typeface="+mn-cs"/>
              </a:endParaRPr>
            </a:p>
          </p:txBody>
        </p:sp>
        <p:sp>
          <p:nvSpPr>
            <p:cNvPr id="9" name="TextBox 37">
              <a:extLst>
                <a:ext uri="{FF2B5EF4-FFF2-40B4-BE49-F238E27FC236}">
                  <a16:creationId xmlns:a16="http://schemas.microsoft.com/office/drawing/2014/main" id="{83F3C17E-C519-5D4D-90A2-6BE4B9C4BAF3}"/>
                </a:ext>
              </a:extLst>
            </p:cNvPr>
            <p:cNvSpPr txBox="1"/>
            <p:nvPr/>
          </p:nvSpPr>
          <p:spPr>
            <a:xfrm>
              <a:off x="1348451" y="1277590"/>
              <a:ext cx="1020630" cy="285339"/>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halkboard" panose="03050602040202020205" pitchFamily="66" charset="77"/>
                </a:rPr>
                <a:t>Customer Panel</a:t>
              </a:r>
            </a:p>
          </p:txBody>
        </p:sp>
        <p:sp>
          <p:nvSpPr>
            <p:cNvPr id="10" name="Rounded Rectangle 38">
              <a:extLst>
                <a:ext uri="{FF2B5EF4-FFF2-40B4-BE49-F238E27FC236}">
                  <a16:creationId xmlns:a16="http://schemas.microsoft.com/office/drawing/2014/main" id="{139083E4-4645-A241-95A2-55097D8E3017}"/>
                </a:ext>
              </a:extLst>
            </p:cNvPr>
            <p:cNvSpPr/>
            <p:nvPr/>
          </p:nvSpPr>
          <p:spPr>
            <a:xfrm>
              <a:off x="1357595" y="1544106"/>
              <a:ext cx="4009933" cy="347472"/>
            </a:xfrm>
            <a:prstGeom prst="roundRect">
              <a:avLst/>
            </a:prstGeom>
            <a:solidFill>
              <a:sysClr val="window" lastClr="FFFFFF"/>
            </a:solidFill>
            <a:ln w="12700" cap="flat" cmpd="sng" algn="ctr">
              <a:solidFill>
                <a:srgbClr val="909C09">
                  <a:shade val="50000"/>
                </a:srgbClr>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Target Market: all countries, especially developing countries </a:t>
              </a:r>
            </a:p>
          </p:txBody>
        </p:sp>
        <p:sp>
          <p:nvSpPr>
            <p:cNvPr id="11" name="Rounded Rectangle 39">
              <a:extLst>
                <a:ext uri="{FF2B5EF4-FFF2-40B4-BE49-F238E27FC236}">
                  <a16:creationId xmlns:a16="http://schemas.microsoft.com/office/drawing/2014/main" id="{B5AC8B6D-13EF-AE40-90BB-95522CE17A6C}"/>
                </a:ext>
              </a:extLst>
            </p:cNvPr>
            <p:cNvSpPr/>
            <p:nvPr/>
          </p:nvSpPr>
          <p:spPr>
            <a:xfrm>
              <a:off x="1348451" y="1964730"/>
              <a:ext cx="4019077" cy="347472"/>
            </a:xfrm>
            <a:prstGeom prst="roundRect">
              <a:avLst/>
            </a:prstGeom>
            <a:solidFill>
              <a:sysClr val="window" lastClr="FFFFFF"/>
            </a:solidFill>
            <a:ln w="12700" cap="flat" cmpd="sng" algn="ctr">
              <a:solidFill>
                <a:srgbClr val="909C09">
                  <a:shade val="50000"/>
                </a:srgbClr>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Value Proposition: </a:t>
              </a:r>
              <a:r>
                <a:rPr lang="en-US" sz="1050" b="0" i="0" dirty="0">
                  <a:solidFill>
                    <a:srgbClr val="191919"/>
                  </a:solidFill>
                  <a:effectLst/>
                  <a:latin typeface="BundesSerifWeb"/>
                </a:rPr>
                <a:t>Sustainable Development, call to action and prioritizes ending hunger and food insecurity</a:t>
              </a:r>
              <a:endPar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endParaRPr>
            </a:p>
          </p:txBody>
        </p:sp>
        <p:sp>
          <p:nvSpPr>
            <p:cNvPr id="12" name="Rounded Rectangle 40">
              <a:extLst>
                <a:ext uri="{FF2B5EF4-FFF2-40B4-BE49-F238E27FC236}">
                  <a16:creationId xmlns:a16="http://schemas.microsoft.com/office/drawing/2014/main" id="{CD5DE6A0-F7D0-8244-8905-A5ACBA7EC11B}"/>
                </a:ext>
              </a:extLst>
            </p:cNvPr>
            <p:cNvSpPr/>
            <p:nvPr/>
          </p:nvSpPr>
          <p:spPr>
            <a:xfrm>
              <a:off x="5564735" y="1264080"/>
              <a:ext cx="1814472" cy="2514930"/>
            </a:xfrm>
            <a:prstGeom prst="roundRect">
              <a:avLst/>
            </a:prstGeom>
            <a:solidFill>
              <a:schemeClr val="accent2"/>
            </a:solidFill>
            <a:ln w="19050" cap="flat" cmpd="sng" algn="ctr">
              <a:solidFill>
                <a:sysClr val="windowText" lastClr="000000"/>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latin typeface="Frutiger 45 light"/>
                <a:ea typeface="+mn-ea"/>
                <a:cs typeface="+mn-cs"/>
              </a:endParaRPr>
            </a:p>
          </p:txBody>
        </p:sp>
        <p:sp>
          <p:nvSpPr>
            <p:cNvPr id="13" name="Rounded Rectangle 41">
              <a:extLst>
                <a:ext uri="{FF2B5EF4-FFF2-40B4-BE49-F238E27FC236}">
                  <a16:creationId xmlns:a16="http://schemas.microsoft.com/office/drawing/2014/main" id="{6B6ADB85-7FC7-5C47-BF69-8D6A57E8E1A9}"/>
                </a:ext>
              </a:extLst>
            </p:cNvPr>
            <p:cNvSpPr/>
            <p:nvPr/>
          </p:nvSpPr>
          <p:spPr>
            <a:xfrm>
              <a:off x="7452360" y="1291089"/>
              <a:ext cx="1197864" cy="3852411"/>
            </a:xfrm>
            <a:prstGeom prst="roundRect">
              <a:avLst/>
            </a:prstGeom>
            <a:solidFill>
              <a:schemeClr val="accent4"/>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latin typeface="Frutiger 45 light"/>
                <a:ea typeface="+mn-ea"/>
                <a:cs typeface="+mn-cs"/>
              </a:endParaRPr>
            </a:p>
          </p:txBody>
        </p:sp>
        <p:sp>
          <p:nvSpPr>
            <p:cNvPr id="14" name="Rounded Rectangle 42">
              <a:extLst>
                <a:ext uri="{FF2B5EF4-FFF2-40B4-BE49-F238E27FC236}">
                  <a16:creationId xmlns:a16="http://schemas.microsoft.com/office/drawing/2014/main" id="{B7F92389-8238-F245-90DA-8E4A9AFC827F}"/>
                </a:ext>
              </a:extLst>
            </p:cNvPr>
            <p:cNvSpPr/>
            <p:nvPr/>
          </p:nvSpPr>
          <p:spPr>
            <a:xfrm>
              <a:off x="1275297" y="2491772"/>
              <a:ext cx="4207141" cy="1283800"/>
            </a:xfrm>
            <a:prstGeom prst="roundRect">
              <a:avLst/>
            </a:prstGeom>
            <a:solidFill>
              <a:schemeClr val="accent4">
                <a:lumMod val="40000"/>
                <a:lumOff val="60000"/>
              </a:schemeClr>
            </a:solidFill>
            <a:ln w="19050" cap="flat" cmpd="sng" algn="ctr">
              <a:solidFill>
                <a:sysClr val="windowText" lastClr="000000"/>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latin typeface="Frutiger 45 light"/>
                <a:ea typeface="+mn-ea"/>
                <a:cs typeface="+mn-cs"/>
              </a:endParaRPr>
            </a:p>
          </p:txBody>
        </p:sp>
        <p:sp>
          <p:nvSpPr>
            <p:cNvPr id="15" name="Rounded Rectangle 43">
              <a:extLst>
                <a:ext uri="{FF2B5EF4-FFF2-40B4-BE49-F238E27FC236}">
                  <a16:creationId xmlns:a16="http://schemas.microsoft.com/office/drawing/2014/main" id="{16AF7A9C-2D43-1049-926E-233A60243FA0}"/>
                </a:ext>
              </a:extLst>
            </p:cNvPr>
            <p:cNvSpPr/>
            <p:nvPr/>
          </p:nvSpPr>
          <p:spPr>
            <a:xfrm>
              <a:off x="1293588" y="3852162"/>
              <a:ext cx="6067331" cy="1291338"/>
            </a:xfrm>
            <a:prstGeom prst="roundRect">
              <a:avLst/>
            </a:prstGeom>
            <a:solidFill>
              <a:schemeClr val="accent1">
                <a:lumMod val="40000"/>
                <a:lumOff val="60000"/>
              </a:schemeClr>
            </a:solidFill>
            <a:ln w="19050" cap="flat" cmpd="sng" algn="ctr">
              <a:solidFill>
                <a:sysClr val="windowText" lastClr="000000"/>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white"/>
                </a:solidFill>
                <a:effectLst/>
                <a:uLnTx/>
                <a:uFillTx/>
                <a:latin typeface="Frutiger 45 light"/>
                <a:ea typeface="+mn-ea"/>
                <a:cs typeface="+mn-cs"/>
              </a:endParaRPr>
            </a:p>
          </p:txBody>
        </p:sp>
        <p:sp>
          <p:nvSpPr>
            <p:cNvPr id="16" name="Rounded Rectangle 44">
              <a:extLst>
                <a:ext uri="{FF2B5EF4-FFF2-40B4-BE49-F238E27FC236}">
                  <a16:creationId xmlns:a16="http://schemas.microsoft.com/office/drawing/2014/main" id="{6A91AA35-343F-7942-AAD4-71E5DC6F0002}"/>
                </a:ext>
              </a:extLst>
            </p:cNvPr>
            <p:cNvSpPr/>
            <p:nvPr/>
          </p:nvSpPr>
          <p:spPr>
            <a:xfrm>
              <a:off x="5646130" y="1598248"/>
              <a:ext cx="1659926" cy="2109676"/>
            </a:xfrm>
            <a:prstGeom prst="roundRect">
              <a:avLst/>
            </a:prstGeom>
            <a:solidFill>
              <a:sysClr val="window" lastClr="FFFFFF"/>
            </a:solidFill>
            <a:ln w="12700" cap="flat" cmpd="sng" algn="ctr">
              <a:solidFill>
                <a:srgbClr val="909C09">
                  <a:shade val="50000"/>
                </a:srgbClr>
              </a:solidFill>
              <a:prstDash val="solid"/>
            </a:ln>
            <a:effectLst/>
          </p:spPr>
          <p:txBody>
            <a:bodyPr lIns="0" rIns="0"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Finance Objectives: is funded entirely by voluntary grants with </a:t>
              </a:r>
              <a:r>
                <a:rPr lang="en-US" sz="1100" b="0" i="0" dirty="0">
                  <a:solidFill>
                    <a:srgbClr val="191919"/>
                  </a:solidFill>
                  <a:effectLst/>
                  <a:latin typeface="BundesSerifWeb"/>
                </a:rPr>
                <a:t>USD 13.5 Billion in 2021, planned to distribute it to the Global Food Program </a:t>
              </a:r>
              <a:endParaRPr kumimoji="0" lang="en-US" sz="11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endParaRPr>
            </a:p>
          </p:txBody>
        </p:sp>
        <p:sp>
          <p:nvSpPr>
            <p:cNvPr id="17" name="TextBox 45">
              <a:extLst>
                <a:ext uri="{FF2B5EF4-FFF2-40B4-BE49-F238E27FC236}">
                  <a16:creationId xmlns:a16="http://schemas.microsoft.com/office/drawing/2014/main" id="{533ED46E-EBD1-5243-84B0-8593BFCAD310}"/>
                </a:ext>
              </a:extLst>
            </p:cNvPr>
            <p:cNvSpPr txBox="1"/>
            <p:nvPr/>
          </p:nvSpPr>
          <p:spPr>
            <a:xfrm>
              <a:off x="5564735" y="1292664"/>
              <a:ext cx="914988" cy="285339"/>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halkboard" panose="03050602040202020205" pitchFamily="66" charset="77"/>
                </a:rPr>
                <a:t>Finance Panel</a:t>
              </a:r>
            </a:p>
          </p:txBody>
        </p:sp>
        <p:sp>
          <p:nvSpPr>
            <p:cNvPr id="18" name="Rounded Rectangle 46">
              <a:extLst>
                <a:ext uri="{FF2B5EF4-FFF2-40B4-BE49-F238E27FC236}">
                  <a16:creationId xmlns:a16="http://schemas.microsoft.com/office/drawing/2014/main" id="{9F5F50DA-E95E-0247-8253-8B4A069F40DF}"/>
                </a:ext>
              </a:extLst>
            </p:cNvPr>
            <p:cNvSpPr/>
            <p:nvPr/>
          </p:nvSpPr>
          <p:spPr>
            <a:xfrm>
              <a:off x="1357595" y="4063967"/>
              <a:ext cx="1456942" cy="1029242"/>
            </a:xfrm>
            <a:prstGeom prst="roundRect">
              <a:avLst/>
            </a:prstGeom>
            <a:solidFill>
              <a:sysClr val="window" lastClr="FFFFFF"/>
            </a:solidFill>
            <a:ln w="12700" cap="flat" cmpd="sng" algn="ctr">
              <a:solidFill>
                <a:srgbClr val="909C09">
                  <a:shade val="50000"/>
                </a:srgbClr>
              </a:solidFill>
              <a:prstDash val="solid"/>
            </a:ln>
            <a:effectLst/>
          </p:spPr>
          <p:txBody>
            <a:bodyPr lIns="0" rIns="0"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IT Systems and Data: Data Innovation Lab; a Data Visualization platform and dashboard; the World Forum on Sustainable Development Data; and the UN System Data Catalog </a:t>
              </a:r>
            </a:p>
          </p:txBody>
        </p:sp>
        <p:sp>
          <p:nvSpPr>
            <p:cNvPr id="19" name="Rounded Rectangle 47">
              <a:extLst>
                <a:ext uri="{FF2B5EF4-FFF2-40B4-BE49-F238E27FC236}">
                  <a16:creationId xmlns:a16="http://schemas.microsoft.com/office/drawing/2014/main" id="{F1E2356C-1DD6-4244-8FE7-7DAE0ABF3B60}"/>
                </a:ext>
              </a:extLst>
            </p:cNvPr>
            <p:cNvSpPr/>
            <p:nvPr/>
          </p:nvSpPr>
          <p:spPr>
            <a:xfrm>
              <a:off x="2871205" y="4065478"/>
              <a:ext cx="1437755" cy="1029242"/>
            </a:xfrm>
            <a:prstGeom prst="roundRect">
              <a:avLst/>
            </a:prstGeom>
            <a:solidFill>
              <a:sysClr val="window" lastClr="FFFFFF"/>
            </a:solidFill>
            <a:ln w="12700" cap="flat" cmpd="sng" algn="ctr">
              <a:solidFill>
                <a:srgbClr val="909C09">
                  <a:shade val="50000"/>
                </a:srgbClr>
              </a:solidFill>
              <a:prstDash val="solid"/>
            </a:ln>
            <a:effectLst/>
          </p:spPr>
          <p:txBody>
            <a:bodyPr lIns="0" rIns="0"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Infrastructure: </a:t>
              </a:r>
              <a:r>
                <a:rPr lang="en-US" sz="1100" b="0" i="0" dirty="0">
                  <a:solidFill>
                    <a:srgbClr val="191919"/>
                  </a:solidFill>
                  <a:effectLst/>
                  <a:latin typeface="BundesSerifWeb"/>
                </a:rPr>
                <a:t>Direct provision of food, cash or vouchers, economic and social development, logistic services </a:t>
              </a:r>
              <a:endParaRPr kumimoji="0" lang="en-US" sz="11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endParaRPr>
            </a:p>
          </p:txBody>
        </p:sp>
        <p:sp>
          <p:nvSpPr>
            <p:cNvPr id="20" name="Rounded Rectangle 48">
              <a:extLst>
                <a:ext uri="{FF2B5EF4-FFF2-40B4-BE49-F238E27FC236}">
                  <a16:creationId xmlns:a16="http://schemas.microsoft.com/office/drawing/2014/main" id="{14C97F8C-D538-8D45-A202-5C5CB87C755D}"/>
                </a:ext>
              </a:extLst>
            </p:cNvPr>
            <p:cNvSpPr/>
            <p:nvPr/>
          </p:nvSpPr>
          <p:spPr>
            <a:xfrm>
              <a:off x="4372968" y="4065478"/>
              <a:ext cx="1437755" cy="1029242"/>
            </a:xfrm>
            <a:prstGeom prst="roundRect">
              <a:avLst/>
            </a:prstGeom>
            <a:solidFill>
              <a:sysClr val="window" lastClr="FFFFFF"/>
            </a:solidFill>
            <a:ln w="12700" cap="flat" cmpd="sng" algn="ctr">
              <a:solidFill>
                <a:srgbClr val="909C09">
                  <a:shade val="50000"/>
                </a:srgbClr>
              </a:solidFill>
              <a:prstDash val="solid"/>
            </a:ln>
            <a:effectLst/>
          </p:spPr>
          <p:txBody>
            <a:bodyPr lIns="0" rIns="0"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People &amp; Talent: full time employees and mostly volunteer</a:t>
              </a:r>
              <a:r>
                <a:rPr lang="en-US" sz="1100" kern="0" dirty="0">
                  <a:solidFill>
                    <a:prstClr val="black"/>
                  </a:solidFill>
                  <a:latin typeface="Chalkboard" panose="03050602040202020205" pitchFamily="66" charset="77"/>
                </a:rPr>
                <a:t>s (no pay) online and offline from worldwide </a:t>
              </a:r>
              <a:endParaRPr kumimoji="0" lang="en-US" sz="11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endParaRPr>
            </a:p>
          </p:txBody>
        </p:sp>
        <p:sp>
          <p:nvSpPr>
            <p:cNvPr id="21" name="Rounded Rectangle 49">
              <a:extLst>
                <a:ext uri="{FF2B5EF4-FFF2-40B4-BE49-F238E27FC236}">
                  <a16:creationId xmlns:a16="http://schemas.microsoft.com/office/drawing/2014/main" id="{6DC61FBC-4DB2-EC40-9399-441A20F4F97D}"/>
                </a:ext>
              </a:extLst>
            </p:cNvPr>
            <p:cNvSpPr/>
            <p:nvPr/>
          </p:nvSpPr>
          <p:spPr>
            <a:xfrm>
              <a:off x="5865587" y="4065478"/>
              <a:ext cx="1431325" cy="1029242"/>
            </a:xfrm>
            <a:prstGeom prst="roundRect">
              <a:avLst/>
            </a:prstGeom>
            <a:solidFill>
              <a:sysClr val="window" lastClr="FFFFFF"/>
            </a:solidFill>
            <a:ln w="12700" cap="flat" cmpd="sng" algn="ctr">
              <a:solidFill>
                <a:srgbClr val="909C09">
                  <a:shade val="50000"/>
                </a:srgbClr>
              </a:solidFill>
              <a:prstDash val="solid"/>
            </a:ln>
            <a:effectLst/>
          </p:spPr>
          <p:txBody>
            <a:bodyPr lIns="0" rIns="0"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Culture, Value, Leadership: International workplace, open to feedback, relax working environment with support. However, there is internal politics, favoritism </a:t>
              </a:r>
            </a:p>
          </p:txBody>
        </p:sp>
        <p:sp>
          <p:nvSpPr>
            <p:cNvPr id="22" name="TextBox 50">
              <a:extLst>
                <a:ext uri="{FF2B5EF4-FFF2-40B4-BE49-F238E27FC236}">
                  <a16:creationId xmlns:a16="http://schemas.microsoft.com/office/drawing/2014/main" id="{1D7289D6-254A-084B-87EA-C1A981EF8AC8}"/>
                </a:ext>
              </a:extLst>
            </p:cNvPr>
            <p:cNvSpPr txBox="1"/>
            <p:nvPr/>
          </p:nvSpPr>
          <p:spPr>
            <a:xfrm>
              <a:off x="1357595" y="2482863"/>
              <a:ext cx="1110115" cy="285339"/>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halkboard" panose="03050602040202020205" pitchFamily="66" charset="77"/>
                </a:rPr>
                <a:t>Operations Panel</a:t>
              </a:r>
            </a:p>
          </p:txBody>
        </p:sp>
        <p:sp>
          <p:nvSpPr>
            <p:cNvPr id="23" name="Rounded Rectangle 51">
              <a:extLst>
                <a:ext uri="{FF2B5EF4-FFF2-40B4-BE49-F238E27FC236}">
                  <a16:creationId xmlns:a16="http://schemas.microsoft.com/office/drawing/2014/main" id="{B658E568-89E6-8A4E-B74B-068B5AD20066}"/>
                </a:ext>
              </a:extLst>
            </p:cNvPr>
            <p:cNvSpPr/>
            <p:nvPr/>
          </p:nvSpPr>
          <p:spPr>
            <a:xfrm>
              <a:off x="1371307" y="2747017"/>
              <a:ext cx="3996221" cy="463693"/>
            </a:xfrm>
            <a:prstGeom prst="roundRect">
              <a:avLst/>
            </a:prstGeom>
            <a:solidFill>
              <a:sysClr val="window" lastClr="FFFFFF"/>
            </a:solidFill>
            <a:ln w="12700" cap="flat" cmpd="sng" algn="ctr">
              <a:solidFill>
                <a:srgbClr val="909C09">
                  <a:shade val="50000"/>
                </a:srgbClr>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Partners: </a:t>
              </a:r>
              <a:r>
                <a:rPr lang="en-US" sz="1050" kern="0" dirty="0">
                  <a:solidFill>
                    <a:prstClr val="black"/>
                  </a:solidFill>
                  <a:latin typeface="Chalkboard" panose="03050602040202020205" pitchFamily="66" charset="77"/>
                </a:rPr>
                <a:t>WHO, UN Volunteers, United Nations Multi-Partner Trust Fund, UN Office for South-South Cooperation, and United Nations Capital Development Fund </a:t>
              </a:r>
              <a:endPar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endParaRPr>
            </a:p>
          </p:txBody>
        </p:sp>
        <p:sp>
          <p:nvSpPr>
            <p:cNvPr id="24" name="Rounded Rectangle 52">
              <a:extLst>
                <a:ext uri="{FF2B5EF4-FFF2-40B4-BE49-F238E27FC236}">
                  <a16:creationId xmlns:a16="http://schemas.microsoft.com/office/drawing/2014/main" id="{1DFAE341-AA2D-E84F-888D-4DD8F5F8C0C3}"/>
                </a:ext>
              </a:extLst>
            </p:cNvPr>
            <p:cNvSpPr/>
            <p:nvPr/>
          </p:nvSpPr>
          <p:spPr>
            <a:xfrm>
              <a:off x="1371307" y="3254956"/>
              <a:ext cx="3996221" cy="440386"/>
            </a:xfrm>
            <a:prstGeom prst="roundRect">
              <a:avLst/>
            </a:prstGeom>
            <a:solidFill>
              <a:sysClr val="window" lastClr="FFFFFF"/>
            </a:solidFill>
            <a:ln w="12700" cap="flat" cmpd="sng" algn="ctr">
              <a:solidFill>
                <a:srgbClr val="909C09">
                  <a:shade val="50000"/>
                </a:srgbClr>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Core Competences: Providing assistance in emergencies and crises and saving lives and livelihoods</a:t>
              </a:r>
            </a:p>
          </p:txBody>
        </p:sp>
        <p:sp>
          <p:nvSpPr>
            <p:cNvPr id="25" name="Rounded Rectangle 53">
              <a:extLst>
                <a:ext uri="{FF2B5EF4-FFF2-40B4-BE49-F238E27FC236}">
                  <a16:creationId xmlns:a16="http://schemas.microsoft.com/office/drawing/2014/main" id="{E6B6C5D5-32DE-0941-8099-FAFFAD9102EC}"/>
                </a:ext>
              </a:extLst>
            </p:cNvPr>
            <p:cNvSpPr/>
            <p:nvPr/>
          </p:nvSpPr>
          <p:spPr>
            <a:xfrm>
              <a:off x="7511507" y="1909866"/>
              <a:ext cx="1074709" cy="3139133"/>
            </a:xfrm>
            <a:prstGeom prst="roundRect">
              <a:avLst/>
            </a:prstGeom>
            <a:solidFill>
              <a:sysClr val="window" lastClr="FFFFFF"/>
            </a:solidFill>
            <a:ln w="12700" cap="flat" cmpd="sng" algn="ctr">
              <a:solidFill>
                <a:srgbClr val="909C09">
                  <a:shade val="50000"/>
                </a:srgbClr>
              </a:solidFill>
              <a:prstDash val="solid"/>
            </a:ln>
            <a:effectLst/>
          </p:spPr>
          <p:txBody>
            <a:bodyPr lIns="0" rIns="0"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Competition factors and Risk: What is threatening our success?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Wars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Points of view from political</a:t>
              </a:r>
              <a:r>
                <a:rPr lang="en-US" sz="1050" kern="0" dirty="0">
                  <a:solidFill>
                    <a:prstClr val="black"/>
                  </a:solidFill>
                  <a:latin typeface="Chalkboard" panose="03050602040202020205" pitchFamily="66" charset="77"/>
                </a:rPr>
                <a:t>/ billionaire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halkboard" panose="03050602040202020205" pitchFamily="66" charset="77"/>
                  <a:ea typeface="+mn-ea"/>
                  <a:cs typeface="+mn-cs"/>
                </a:rPr>
                <a:t>Global warming</a:t>
              </a:r>
            </a:p>
          </p:txBody>
        </p:sp>
        <p:sp>
          <p:nvSpPr>
            <p:cNvPr id="26" name="TextBox 54">
              <a:extLst>
                <a:ext uri="{FF2B5EF4-FFF2-40B4-BE49-F238E27FC236}">
                  <a16:creationId xmlns:a16="http://schemas.microsoft.com/office/drawing/2014/main" id="{39CB42F2-03D1-C44D-8036-FF8282A896E6}"/>
                </a:ext>
              </a:extLst>
            </p:cNvPr>
            <p:cNvSpPr txBox="1"/>
            <p:nvPr/>
          </p:nvSpPr>
          <p:spPr>
            <a:xfrm>
              <a:off x="7452361" y="1354180"/>
              <a:ext cx="1289304" cy="475565"/>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halkboard" panose="03050602040202020205" pitchFamily="66" charset="77"/>
                </a:rPr>
                <a:t>Competition and Risk Panel</a:t>
              </a:r>
            </a:p>
          </p:txBody>
        </p:sp>
        <p:sp>
          <p:nvSpPr>
            <p:cNvPr id="27" name="TextBox 55">
              <a:extLst>
                <a:ext uri="{FF2B5EF4-FFF2-40B4-BE49-F238E27FC236}">
                  <a16:creationId xmlns:a16="http://schemas.microsoft.com/office/drawing/2014/main" id="{5C682ED3-792F-6345-B202-0692A307D21E}"/>
                </a:ext>
              </a:extLst>
            </p:cNvPr>
            <p:cNvSpPr txBox="1"/>
            <p:nvPr/>
          </p:nvSpPr>
          <p:spPr>
            <a:xfrm>
              <a:off x="1366738" y="3832078"/>
              <a:ext cx="1057916" cy="285339"/>
            </a:xfrm>
            <a:prstGeom prst="rect">
              <a:avLst/>
            </a:prstGeom>
            <a:noFill/>
          </p:spPr>
          <p:txBody>
            <a:bodyPr wrap="non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halkboard" panose="03050602040202020205" pitchFamily="66" charset="77"/>
                </a:rPr>
                <a:t>Resources Panel</a:t>
              </a:r>
            </a:p>
          </p:txBody>
        </p:sp>
      </p:grpSp>
      <p:sp>
        <p:nvSpPr>
          <p:cNvPr id="28" name="Slide Number Placeholder 27">
            <a:extLst>
              <a:ext uri="{FF2B5EF4-FFF2-40B4-BE49-F238E27FC236}">
                <a16:creationId xmlns:a16="http://schemas.microsoft.com/office/drawing/2014/main" id="{62FD1B6E-870C-B1E5-61CD-D40BB0BC06A8}"/>
              </a:ext>
            </a:extLst>
          </p:cNvPr>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340361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ETL Pipeline</a:t>
            </a:r>
          </a:p>
        </p:txBody>
      </p:sp>
      <p:pic>
        <p:nvPicPr>
          <p:cNvPr id="3" name="Graphic 2" descr="Internet with solid fill">
            <a:extLst>
              <a:ext uri="{FF2B5EF4-FFF2-40B4-BE49-F238E27FC236}">
                <a16:creationId xmlns:a16="http://schemas.microsoft.com/office/drawing/2014/main" id="{33AD7478-0CA9-09D1-5541-673E481371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714" y="2513419"/>
            <a:ext cx="1295400" cy="1295400"/>
          </a:xfrm>
          <a:prstGeom prst="rect">
            <a:avLst/>
          </a:prstGeom>
        </p:spPr>
      </p:pic>
      <p:pic>
        <p:nvPicPr>
          <p:cNvPr id="8" name="Picture 7" descr="A close-up of a flag&#10;&#10;Description automatically generated with medium confidence">
            <a:extLst>
              <a:ext uri="{FF2B5EF4-FFF2-40B4-BE49-F238E27FC236}">
                <a16:creationId xmlns:a16="http://schemas.microsoft.com/office/drawing/2014/main" id="{B7DF9261-A474-0084-B221-1D98920AF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5353" y="2627266"/>
            <a:ext cx="914400" cy="818804"/>
          </a:xfrm>
          <a:prstGeom prst="rect">
            <a:avLst/>
          </a:prstGeom>
        </p:spPr>
      </p:pic>
      <p:pic>
        <p:nvPicPr>
          <p:cNvPr id="10" name="Picture 9" descr="Icon&#10;&#10;Description automatically generated">
            <a:extLst>
              <a:ext uri="{FF2B5EF4-FFF2-40B4-BE49-F238E27FC236}">
                <a16:creationId xmlns:a16="http://schemas.microsoft.com/office/drawing/2014/main" id="{1A3BF8C9-F51E-3409-B1DF-39E2C55E9B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8957" y="2780055"/>
            <a:ext cx="835044" cy="835044"/>
          </a:xfrm>
          <a:prstGeom prst="rect">
            <a:avLst/>
          </a:prstGeom>
        </p:spPr>
      </p:pic>
      <p:pic>
        <p:nvPicPr>
          <p:cNvPr id="11" name="Picture 10" descr="A close-up of a flag&#10;&#10;Description automatically generated with medium confidence">
            <a:extLst>
              <a:ext uri="{FF2B5EF4-FFF2-40B4-BE49-F238E27FC236}">
                <a16:creationId xmlns:a16="http://schemas.microsoft.com/office/drawing/2014/main" id="{CC33867F-B186-0ECC-AD87-3EE9BE5B0E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8013" y="2560155"/>
            <a:ext cx="914400" cy="818804"/>
          </a:xfrm>
          <a:prstGeom prst="rect">
            <a:avLst/>
          </a:prstGeom>
        </p:spPr>
      </p:pic>
      <p:pic>
        <p:nvPicPr>
          <p:cNvPr id="13" name="Picture 12" descr="Icon&#10;&#10;Description automatically generated">
            <a:extLst>
              <a:ext uri="{FF2B5EF4-FFF2-40B4-BE49-F238E27FC236}">
                <a16:creationId xmlns:a16="http://schemas.microsoft.com/office/drawing/2014/main" id="{B7AADFBA-E545-2C34-CC9C-C164E168AC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103" y="2015719"/>
            <a:ext cx="1681162" cy="1681162"/>
          </a:xfrm>
          <a:prstGeom prst="rect">
            <a:avLst/>
          </a:prstGeom>
        </p:spPr>
      </p:pic>
      <p:cxnSp>
        <p:nvCxnSpPr>
          <p:cNvPr id="15" name="Straight Arrow Connector 14">
            <a:extLst>
              <a:ext uri="{FF2B5EF4-FFF2-40B4-BE49-F238E27FC236}">
                <a16:creationId xmlns:a16="http://schemas.microsoft.com/office/drawing/2014/main" id="{5257DC7E-E272-6CFA-4262-96861BBBC543}"/>
              </a:ext>
            </a:extLst>
          </p:cNvPr>
          <p:cNvCxnSpPr>
            <a:cxnSpLocks/>
          </p:cNvCxnSpPr>
          <p:nvPr/>
        </p:nvCxnSpPr>
        <p:spPr>
          <a:xfrm>
            <a:off x="2208212" y="3129853"/>
            <a:ext cx="8848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64B86C-EEA9-B78D-27CF-E5ADA34E5C4B}"/>
              </a:ext>
            </a:extLst>
          </p:cNvPr>
          <p:cNvCxnSpPr>
            <a:cxnSpLocks/>
          </p:cNvCxnSpPr>
          <p:nvPr/>
        </p:nvCxnSpPr>
        <p:spPr>
          <a:xfrm>
            <a:off x="4722812" y="3122996"/>
            <a:ext cx="8848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DCE079A-8061-73C0-6912-DBF22CCAE518}"/>
              </a:ext>
            </a:extLst>
          </p:cNvPr>
          <p:cNvCxnSpPr>
            <a:cxnSpLocks/>
          </p:cNvCxnSpPr>
          <p:nvPr/>
        </p:nvCxnSpPr>
        <p:spPr>
          <a:xfrm>
            <a:off x="7008812" y="3124200"/>
            <a:ext cx="8848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2B88D67-EAA6-E12C-9C33-121B1B47701A}"/>
              </a:ext>
            </a:extLst>
          </p:cNvPr>
          <p:cNvCxnSpPr>
            <a:cxnSpLocks/>
          </p:cNvCxnSpPr>
          <p:nvPr/>
        </p:nvCxnSpPr>
        <p:spPr>
          <a:xfrm>
            <a:off x="9371012" y="3124200"/>
            <a:ext cx="8848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52BB025-DB4E-0C33-494C-8171AC9B82F1}"/>
              </a:ext>
            </a:extLst>
          </p:cNvPr>
          <p:cNvSpPr txBox="1"/>
          <p:nvPr/>
        </p:nvSpPr>
        <p:spPr>
          <a:xfrm>
            <a:off x="4631699" y="2704625"/>
            <a:ext cx="1295399" cy="400110"/>
          </a:xfrm>
          <a:prstGeom prst="rect">
            <a:avLst/>
          </a:prstGeom>
          <a:noFill/>
        </p:spPr>
        <p:txBody>
          <a:bodyPr wrap="square" rtlCol="0">
            <a:spAutoFit/>
          </a:bodyPr>
          <a:lstStyle/>
          <a:p>
            <a:r>
              <a:rPr lang="en-US" sz="2000" dirty="0"/>
              <a:t>Extract</a:t>
            </a:r>
          </a:p>
        </p:txBody>
      </p:sp>
      <p:sp>
        <p:nvSpPr>
          <p:cNvPr id="21" name="TextBox 20">
            <a:extLst>
              <a:ext uri="{FF2B5EF4-FFF2-40B4-BE49-F238E27FC236}">
                <a16:creationId xmlns:a16="http://schemas.microsoft.com/office/drawing/2014/main" id="{1EFA3D50-ED64-80AC-2428-994F0CB17927}"/>
              </a:ext>
            </a:extLst>
          </p:cNvPr>
          <p:cNvSpPr txBox="1"/>
          <p:nvPr/>
        </p:nvSpPr>
        <p:spPr>
          <a:xfrm>
            <a:off x="6861174" y="2704625"/>
            <a:ext cx="1339859" cy="400110"/>
          </a:xfrm>
          <a:prstGeom prst="rect">
            <a:avLst/>
          </a:prstGeom>
          <a:noFill/>
        </p:spPr>
        <p:txBody>
          <a:bodyPr wrap="square" rtlCol="0">
            <a:spAutoFit/>
          </a:bodyPr>
          <a:lstStyle/>
          <a:p>
            <a:r>
              <a:rPr lang="en-US" sz="2000" dirty="0"/>
              <a:t>Transform</a:t>
            </a:r>
          </a:p>
        </p:txBody>
      </p:sp>
      <p:sp>
        <p:nvSpPr>
          <p:cNvPr id="22" name="TextBox 21">
            <a:extLst>
              <a:ext uri="{FF2B5EF4-FFF2-40B4-BE49-F238E27FC236}">
                <a16:creationId xmlns:a16="http://schemas.microsoft.com/office/drawing/2014/main" id="{C47E02B6-973C-E818-E15A-67061D485087}"/>
              </a:ext>
            </a:extLst>
          </p:cNvPr>
          <p:cNvSpPr txBox="1"/>
          <p:nvPr/>
        </p:nvSpPr>
        <p:spPr>
          <a:xfrm>
            <a:off x="9389896" y="2704625"/>
            <a:ext cx="1295399" cy="400110"/>
          </a:xfrm>
          <a:prstGeom prst="rect">
            <a:avLst/>
          </a:prstGeom>
          <a:noFill/>
        </p:spPr>
        <p:txBody>
          <a:bodyPr wrap="square" rtlCol="0">
            <a:spAutoFit/>
          </a:bodyPr>
          <a:lstStyle/>
          <a:p>
            <a:r>
              <a:rPr lang="en-US" sz="2000" dirty="0"/>
              <a:t>Load</a:t>
            </a:r>
          </a:p>
        </p:txBody>
      </p:sp>
      <p:sp>
        <p:nvSpPr>
          <p:cNvPr id="23" name="TextBox 22">
            <a:extLst>
              <a:ext uri="{FF2B5EF4-FFF2-40B4-BE49-F238E27FC236}">
                <a16:creationId xmlns:a16="http://schemas.microsoft.com/office/drawing/2014/main" id="{3B119C62-B436-9097-F04E-0F12A7BE56DF}"/>
              </a:ext>
            </a:extLst>
          </p:cNvPr>
          <p:cNvSpPr txBox="1"/>
          <p:nvPr/>
        </p:nvSpPr>
        <p:spPr>
          <a:xfrm>
            <a:off x="2284249" y="2665106"/>
            <a:ext cx="1295399" cy="400110"/>
          </a:xfrm>
          <a:prstGeom prst="rect">
            <a:avLst/>
          </a:prstGeom>
          <a:noFill/>
        </p:spPr>
        <p:txBody>
          <a:bodyPr wrap="square" rtlCol="0">
            <a:spAutoFit/>
          </a:bodyPr>
          <a:lstStyle/>
          <a:p>
            <a:r>
              <a:rPr lang="en-US" sz="2000" dirty="0"/>
              <a:t>Store</a:t>
            </a:r>
          </a:p>
        </p:txBody>
      </p:sp>
      <p:sp>
        <p:nvSpPr>
          <p:cNvPr id="25" name="TextBox 24">
            <a:extLst>
              <a:ext uri="{FF2B5EF4-FFF2-40B4-BE49-F238E27FC236}">
                <a16:creationId xmlns:a16="http://schemas.microsoft.com/office/drawing/2014/main" id="{FEBDAD1D-D259-E60A-3801-3A5B045EC488}"/>
              </a:ext>
            </a:extLst>
          </p:cNvPr>
          <p:cNvSpPr txBox="1"/>
          <p:nvPr/>
        </p:nvSpPr>
        <p:spPr>
          <a:xfrm>
            <a:off x="485094" y="3690529"/>
            <a:ext cx="1974192" cy="1015663"/>
          </a:xfrm>
          <a:prstGeom prst="rect">
            <a:avLst/>
          </a:prstGeom>
          <a:noFill/>
        </p:spPr>
        <p:txBody>
          <a:bodyPr wrap="square">
            <a:spAutoFit/>
          </a:bodyPr>
          <a:lstStyle/>
          <a:p>
            <a:r>
              <a:rPr lang="en-US" sz="1800" dirty="0"/>
              <a:t>Historical data downloaded from </a:t>
            </a:r>
            <a:r>
              <a:rPr lang="en-US" sz="1200" u="sng" dirty="0"/>
              <a:t>https://data.humdata.org/dataset/wfp-food-prices</a:t>
            </a:r>
          </a:p>
        </p:txBody>
      </p:sp>
      <p:sp>
        <p:nvSpPr>
          <p:cNvPr id="26" name="TextBox 25">
            <a:extLst>
              <a:ext uri="{FF2B5EF4-FFF2-40B4-BE49-F238E27FC236}">
                <a16:creationId xmlns:a16="http://schemas.microsoft.com/office/drawing/2014/main" id="{F2E712AA-E9B4-2370-4613-0E70C03A9239}"/>
              </a:ext>
            </a:extLst>
          </p:cNvPr>
          <p:cNvSpPr txBox="1"/>
          <p:nvPr/>
        </p:nvSpPr>
        <p:spPr>
          <a:xfrm>
            <a:off x="2992473" y="3690529"/>
            <a:ext cx="1974192" cy="923330"/>
          </a:xfrm>
          <a:prstGeom prst="rect">
            <a:avLst/>
          </a:prstGeom>
          <a:noFill/>
        </p:spPr>
        <p:txBody>
          <a:bodyPr wrap="square">
            <a:spAutoFit/>
          </a:bodyPr>
          <a:lstStyle/>
          <a:p>
            <a:pPr algn="ctr"/>
            <a:r>
              <a:rPr lang="en-US" sz="1800" dirty="0"/>
              <a:t>Store original dataset in Google Shared Drive </a:t>
            </a:r>
            <a:endParaRPr lang="en-US" sz="1200" u="sng" dirty="0"/>
          </a:p>
        </p:txBody>
      </p:sp>
      <p:sp>
        <p:nvSpPr>
          <p:cNvPr id="27" name="TextBox 26">
            <a:extLst>
              <a:ext uri="{FF2B5EF4-FFF2-40B4-BE49-F238E27FC236}">
                <a16:creationId xmlns:a16="http://schemas.microsoft.com/office/drawing/2014/main" id="{CACCE416-BB81-CB0F-C2A5-5CD93E48AA95}"/>
              </a:ext>
            </a:extLst>
          </p:cNvPr>
          <p:cNvSpPr txBox="1"/>
          <p:nvPr/>
        </p:nvSpPr>
        <p:spPr>
          <a:xfrm>
            <a:off x="5344110" y="3690529"/>
            <a:ext cx="1974192" cy="923330"/>
          </a:xfrm>
          <a:prstGeom prst="rect">
            <a:avLst/>
          </a:prstGeom>
          <a:noFill/>
        </p:spPr>
        <p:txBody>
          <a:bodyPr wrap="square">
            <a:spAutoFit/>
          </a:bodyPr>
          <a:lstStyle/>
          <a:p>
            <a:pPr algn="ctr"/>
            <a:r>
              <a:rPr lang="en-US" sz="1800" dirty="0"/>
              <a:t>Data cleaning, Profiling, Star Schema</a:t>
            </a:r>
            <a:endParaRPr lang="en-US" sz="1200" u="sng" dirty="0"/>
          </a:p>
        </p:txBody>
      </p:sp>
      <p:sp>
        <p:nvSpPr>
          <p:cNvPr id="28" name="TextBox 27">
            <a:extLst>
              <a:ext uri="{FF2B5EF4-FFF2-40B4-BE49-F238E27FC236}">
                <a16:creationId xmlns:a16="http://schemas.microsoft.com/office/drawing/2014/main" id="{9D0B998D-B82A-05F9-412A-18D163F3C38C}"/>
              </a:ext>
            </a:extLst>
          </p:cNvPr>
          <p:cNvSpPr txBox="1"/>
          <p:nvPr/>
        </p:nvSpPr>
        <p:spPr>
          <a:xfrm>
            <a:off x="7736725" y="3690529"/>
            <a:ext cx="1974192" cy="646331"/>
          </a:xfrm>
          <a:prstGeom prst="rect">
            <a:avLst/>
          </a:prstGeom>
          <a:noFill/>
        </p:spPr>
        <p:txBody>
          <a:bodyPr wrap="square">
            <a:spAutoFit/>
          </a:bodyPr>
          <a:lstStyle/>
          <a:p>
            <a:pPr algn="ctr"/>
            <a:r>
              <a:rPr lang="en-US" sz="1800" dirty="0"/>
              <a:t>Store Star Schema dataset in GSD</a:t>
            </a:r>
            <a:endParaRPr lang="en-US" sz="1200" u="sng" dirty="0"/>
          </a:p>
        </p:txBody>
      </p:sp>
      <p:sp>
        <p:nvSpPr>
          <p:cNvPr id="29" name="TextBox 28">
            <a:extLst>
              <a:ext uri="{FF2B5EF4-FFF2-40B4-BE49-F238E27FC236}">
                <a16:creationId xmlns:a16="http://schemas.microsoft.com/office/drawing/2014/main" id="{D76874E7-923F-B25B-2D4B-DB9A0AC179E7}"/>
              </a:ext>
            </a:extLst>
          </p:cNvPr>
          <p:cNvSpPr txBox="1"/>
          <p:nvPr/>
        </p:nvSpPr>
        <p:spPr>
          <a:xfrm>
            <a:off x="10155808" y="3690529"/>
            <a:ext cx="1974192" cy="646331"/>
          </a:xfrm>
          <a:prstGeom prst="rect">
            <a:avLst/>
          </a:prstGeom>
          <a:noFill/>
        </p:spPr>
        <p:txBody>
          <a:bodyPr wrap="square">
            <a:spAutoFit/>
          </a:bodyPr>
          <a:lstStyle/>
          <a:p>
            <a:pPr algn="ctr"/>
            <a:r>
              <a:rPr lang="en-US" sz="1800" dirty="0"/>
              <a:t>Data visualization &amp; Forecasting</a:t>
            </a:r>
            <a:endParaRPr lang="en-US" sz="1200" dirty="0"/>
          </a:p>
        </p:txBody>
      </p:sp>
      <p:pic>
        <p:nvPicPr>
          <p:cNvPr id="48" name="Picture 47" descr="Logo&#10;&#10;Description automatically generated with medium confidence">
            <a:extLst>
              <a:ext uri="{FF2B5EF4-FFF2-40B4-BE49-F238E27FC236}">
                <a16:creationId xmlns:a16="http://schemas.microsoft.com/office/drawing/2014/main" id="{1B7A2BC2-5D51-2C3A-4021-410FD5630B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7193" y="2014128"/>
            <a:ext cx="886033" cy="791095"/>
          </a:xfrm>
          <a:prstGeom prst="rect">
            <a:avLst/>
          </a:prstGeom>
        </p:spPr>
      </p:pic>
      <p:sp>
        <p:nvSpPr>
          <p:cNvPr id="2" name="Slide Number Placeholder 1">
            <a:extLst>
              <a:ext uri="{FF2B5EF4-FFF2-40B4-BE49-F238E27FC236}">
                <a16:creationId xmlns:a16="http://schemas.microsoft.com/office/drawing/2014/main" id="{30E45560-199E-DAFD-4A86-0CF45AE50A64}"/>
              </a:ext>
            </a:extLst>
          </p:cNvPr>
          <p:cNvSpPr>
            <a:spLocks noGrp="1"/>
          </p:cNvSpPr>
          <p:nvPr>
            <p:ph type="sldNum" sz="quarter" idx="12"/>
          </p:nvPr>
        </p:nvSpPr>
        <p:spPr/>
        <p:txBody>
          <a:bodyPr/>
          <a:lstStyle/>
          <a:p>
            <a:fld id="{34C99D79-8A4B-4031-B1E0-AF26F8EDF2BC}" type="slidenum">
              <a:rPr lang="en-US" smtClean="0"/>
              <a:t>4</a:t>
            </a:fld>
            <a:endParaRPr lang="en-US"/>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104" y="0"/>
            <a:ext cx="2513329" cy="762000"/>
          </a:xfrm>
        </p:spPr>
        <p:txBody>
          <a:bodyPr/>
          <a:lstStyle/>
          <a:p>
            <a:r>
              <a:rPr lang="en-US" dirty="0"/>
              <a:t>Dataset</a:t>
            </a:r>
          </a:p>
        </p:txBody>
      </p:sp>
      <p:pic>
        <p:nvPicPr>
          <p:cNvPr id="13" name="Picture 12" descr="Shape&#10;&#10;Description automatically generated">
            <a:extLst>
              <a:ext uri="{FF2B5EF4-FFF2-40B4-BE49-F238E27FC236}">
                <a16:creationId xmlns:a16="http://schemas.microsoft.com/office/drawing/2014/main" id="{D5847880-43F7-88A4-419C-2D75890B3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463" y="1947862"/>
            <a:ext cx="2619375" cy="1743075"/>
          </a:xfrm>
          <a:prstGeom prst="rect">
            <a:avLst/>
          </a:prstGeom>
        </p:spPr>
      </p:pic>
      <p:sp>
        <p:nvSpPr>
          <p:cNvPr id="2" name="TextBox 1">
            <a:extLst>
              <a:ext uri="{FF2B5EF4-FFF2-40B4-BE49-F238E27FC236}">
                <a16:creationId xmlns:a16="http://schemas.microsoft.com/office/drawing/2014/main" id="{B4A46495-9A63-4282-405E-7EFD164AF6F1}"/>
              </a:ext>
            </a:extLst>
          </p:cNvPr>
          <p:cNvSpPr txBox="1"/>
          <p:nvPr/>
        </p:nvSpPr>
        <p:spPr>
          <a:xfrm>
            <a:off x="531811" y="3982998"/>
            <a:ext cx="3692678" cy="1569660"/>
          </a:xfrm>
          <a:prstGeom prst="rect">
            <a:avLst/>
          </a:prstGeom>
          <a:noFill/>
        </p:spPr>
        <p:txBody>
          <a:bodyPr wrap="none" rtlCol="0">
            <a:spAutoFit/>
          </a:bodyPr>
          <a:lstStyle/>
          <a:p>
            <a:pPr algn="ctr"/>
            <a:r>
              <a:rPr lang="en-US" b="1" dirty="0">
                <a:solidFill>
                  <a:schemeClr val="accent3"/>
                </a:solidFill>
              </a:rPr>
              <a:t>Food dataset</a:t>
            </a:r>
          </a:p>
          <a:p>
            <a:pPr algn="ctr"/>
            <a:r>
              <a:rPr lang="en-US" dirty="0"/>
              <a:t>wfpvam_foodprices.csv</a:t>
            </a:r>
          </a:p>
          <a:p>
            <a:pPr algn="ctr"/>
            <a:r>
              <a:rPr lang="en-US" sz="2400" u="sng" dirty="0"/>
              <a:t>https://data.humdata.org</a:t>
            </a:r>
            <a:endParaRPr lang="en-US" dirty="0"/>
          </a:p>
          <a:p>
            <a:pPr algn="ctr"/>
            <a:endParaRPr lang="en-US" b="1" dirty="0">
              <a:solidFill>
                <a:schemeClr val="accent3"/>
              </a:solidFill>
            </a:endParaRPr>
          </a:p>
        </p:txBody>
      </p:sp>
      <p:sp>
        <p:nvSpPr>
          <p:cNvPr id="3" name="TextBox 2">
            <a:extLst>
              <a:ext uri="{FF2B5EF4-FFF2-40B4-BE49-F238E27FC236}">
                <a16:creationId xmlns:a16="http://schemas.microsoft.com/office/drawing/2014/main" id="{64BC1DB6-4771-7827-76DD-869FD122A1CB}"/>
              </a:ext>
            </a:extLst>
          </p:cNvPr>
          <p:cNvSpPr txBox="1"/>
          <p:nvPr/>
        </p:nvSpPr>
        <p:spPr>
          <a:xfrm>
            <a:off x="5230283" y="1447800"/>
            <a:ext cx="6541409" cy="3416320"/>
          </a:xfrm>
          <a:prstGeom prst="rect">
            <a:avLst/>
          </a:prstGeom>
          <a:noFill/>
        </p:spPr>
        <p:txBody>
          <a:bodyPr wrap="square" rtlCol="0">
            <a:spAutoFit/>
          </a:bodyPr>
          <a:lstStyle/>
          <a:p>
            <a:pPr marL="342900" indent="-342900">
              <a:buFont typeface="Arial" panose="020B0604020202020204" pitchFamily="34" charset="0"/>
              <a:buChar char="•"/>
            </a:pPr>
            <a:r>
              <a:rPr lang="en-US" b="1" dirty="0"/>
              <a:t>Columns</a:t>
            </a:r>
            <a:r>
              <a:rPr lang="en-US" dirty="0"/>
              <a:t>: 24 (including 5 primary keys) </a:t>
            </a:r>
          </a:p>
          <a:p>
            <a:pPr marL="342900" indent="-342900">
              <a:buFont typeface="Arial" panose="020B0604020202020204" pitchFamily="34" charset="0"/>
              <a:buChar char="•"/>
            </a:pPr>
            <a:r>
              <a:rPr lang="en-US" b="1" dirty="0"/>
              <a:t>Original dataset</a:t>
            </a:r>
            <a:r>
              <a:rPr lang="en-US" dirty="0"/>
              <a:t>: Global Food Prices data from the World Food Program covering foods price such as maize, rice, beans, fish, and sugar for 76 countries and some 1,500 markets. For our business story, India and Vietnam are filtered for analysis </a:t>
            </a:r>
          </a:p>
          <a:p>
            <a:pPr marL="342900" indent="-342900">
              <a:buFont typeface="Arial" panose="020B0604020202020204" pitchFamily="34" charset="0"/>
              <a:buChar char="•"/>
            </a:pPr>
            <a:r>
              <a:rPr lang="en-US" b="1" dirty="0"/>
              <a:t>Data Shape</a:t>
            </a:r>
            <a:r>
              <a:rPr lang="en-US" dirty="0"/>
              <a:t>: 137370 x 24 </a:t>
            </a:r>
          </a:p>
          <a:p>
            <a:pPr marL="342900" indent="-342900">
              <a:buFont typeface="Arial" panose="020B0604020202020204" pitchFamily="34" charset="0"/>
              <a:buChar char="•"/>
            </a:pPr>
            <a:r>
              <a:rPr lang="en-US" b="1" dirty="0"/>
              <a:t>Data type</a:t>
            </a:r>
            <a:r>
              <a:rPr lang="en-US" dirty="0"/>
              <a:t>: integer, float, string, and date</a:t>
            </a:r>
          </a:p>
        </p:txBody>
      </p:sp>
      <p:sp>
        <p:nvSpPr>
          <p:cNvPr id="4" name="Slide Number Placeholder 3">
            <a:extLst>
              <a:ext uri="{FF2B5EF4-FFF2-40B4-BE49-F238E27FC236}">
                <a16:creationId xmlns:a16="http://schemas.microsoft.com/office/drawing/2014/main" id="{68A59973-D44D-36A0-4B73-CA7E55DBE233}"/>
              </a:ext>
            </a:extLst>
          </p:cNvPr>
          <p:cNvSpPr>
            <a:spLocks noGrp="1"/>
          </p:cNvSpPr>
          <p:nvPr>
            <p:ph type="sldNum" sz="quarter" idx="12"/>
          </p:nvPr>
        </p:nvSpPr>
        <p:spPr/>
        <p:txBody>
          <a:bodyPr/>
          <a:lstStyle/>
          <a:p>
            <a:fld id="{34C99D79-8A4B-4031-B1E0-AF26F8EDF2BC}" type="slidenum">
              <a:rPr lang="en-US" smtClean="0"/>
              <a:t>5</a:t>
            </a:fld>
            <a:endParaRPr lang="en-US"/>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Profiling</a:t>
            </a:r>
          </a:p>
        </p:txBody>
      </p:sp>
      <p:sp>
        <p:nvSpPr>
          <p:cNvPr id="5" name="TextBox 4">
            <a:extLst>
              <a:ext uri="{FF2B5EF4-FFF2-40B4-BE49-F238E27FC236}">
                <a16:creationId xmlns:a16="http://schemas.microsoft.com/office/drawing/2014/main" id="{93927E97-7B03-7E8C-68E4-EE6232DCAE43}"/>
              </a:ext>
            </a:extLst>
          </p:cNvPr>
          <p:cNvSpPr txBox="1"/>
          <p:nvPr/>
        </p:nvSpPr>
        <p:spPr>
          <a:xfrm>
            <a:off x="608012" y="1981200"/>
            <a:ext cx="4800600" cy="3046988"/>
          </a:xfrm>
          <a:prstGeom prst="rect">
            <a:avLst/>
          </a:prstGeom>
          <a:noFill/>
        </p:spPr>
        <p:txBody>
          <a:bodyPr wrap="square" rtlCol="0">
            <a:spAutoFit/>
          </a:bodyPr>
          <a:lstStyle/>
          <a:p>
            <a:pPr marL="342900" indent="-342900">
              <a:buFont typeface="Arial" panose="020B0604020202020204" pitchFamily="34" charset="0"/>
              <a:buChar char="•"/>
            </a:pPr>
            <a:r>
              <a:rPr lang="en-US" dirty="0"/>
              <a:t>The data profiling: Python- library </a:t>
            </a:r>
            <a:r>
              <a:rPr lang="en-US" dirty="0" err="1">
                <a:solidFill>
                  <a:schemeClr val="accent4"/>
                </a:solidFill>
              </a:rPr>
              <a:t>ProfileReport</a:t>
            </a:r>
            <a:r>
              <a:rPr lang="en-US" dirty="0">
                <a:solidFill>
                  <a:schemeClr val="accent4"/>
                </a:solidFill>
              </a:rPr>
              <a:t> </a:t>
            </a:r>
            <a:r>
              <a:rPr lang="en-US" dirty="0"/>
              <a:t>with respect to the different data quality dimensions.​​</a:t>
            </a:r>
          </a:p>
          <a:p>
            <a:pPr marL="342900" indent="-342900">
              <a:buFont typeface="Arial" panose="020B0604020202020204" pitchFamily="34" charset="0"/>
              <a:buChar char="•"/>
            </a:pPr>
            <a:r>
              <a:rPr lang="en-US" dirty="0"/>
              <a:t>After profiling, found that mostly data is clean except unnecessary row, incorrect data type and blank values. </a:t>
            </a:r>
          </a:p>
        </p:txBody>
      </p:sp>
      <p:sp>
        <p:nvSpPr>
          <p:cNvPr id="3" name="Slide Number Placeholder 2">
            <a:extLst>
              <a:ext uri="{FF2B5EF4-FFF2-40B4-BE49-F238E27FC236}">
                <a16:creationId xmlns:a16="http://schemas.microsoft.com/office/drawing/2014/main" id="{A9A7C1D5-5A49-EB72-5ECC-49B3F9EE3045}"/>
              </a:ext>
            </a:extLst>
          </p:cNvPr>
          <p:cNvSpPr>
            <a:spLocks noGrp="1"/>
          </p:cNvSpPr>
          <p:nvPr>
            <p:ph type="sldNum" sz="quarter" idx="12"/>
          </p:nvPr>
        </p:nvSpPr>
        <p:spPr>
          <a:xfrm>
            <a:off x="11193896" y="6581631"/>
            <a:ext cx="812588" cy="180976"/>
          </a:xfrm>
        </p:spPr>
        <p:txBody>
          <a:bodyPr/>
          <a:lstStyle/>
          <a:p>
            <a:fld id="{34C99D79-8A4B-4031-B1E0-AF26F8EDF2BC}" type="slidenum">
              <a:rPr lang="en-US" smtClean="0"/>
              <a:t>6</a:t>
            </a:fld>
            <a:endParaRPr lang="en-US" dirty="0"/>
          </a:p>
        </p:txBody>
      </p:sp>
      <p:pic>
        <p:nvPicPr>
          <p:cNvPr id="6" name="Picture 5">
            <a:extLst>
              <a:ext uri="{FF2B5EF4-FFF2-40B4-BE49-F238E27FC236}">
                <a16:creationId xmlns:a16="http://schemas.microsoft.com/office/drawing/2014/main" id="{491D3550-E4BF-0ECB-48FA-298C9A1F42D3}"/>
              </a:ext>
            </a:extLst>
          </p:cNvPr>
          <p:cNvPicPr>
            <a:picLocks noChangeAspect="1"/>
          </p:cNvPicPr>
          <p:nvPr/>
        </p:nvPicPr>
        <p:blipFill>
          <a:blip r:embed="rId2"/>
          <a:stretch>
            <a:fillRect/>
          </a:stretch>
        </p:blipFill>
        <p:spPr>
          <a:xfrm>
            <a:off x="6094412" y="174009"/>
            <a:ext cx="5912072" cy="2333624"/>
          </a:xfrm>
          <a:prstGeom prst="rect">
            <a:avLst/>
          </a:prstGeom>
        </p:spPr>
      </p:pic>
      <p:pic>
        <p:nvPicPr>
          <p:cNvPr id="10" name="Picture 9">
            <a:extLst>
              <a:ext uri="{FF2B5EF4-FFF2-40B4-BE49-F238E27FC236}">
                <a16:creationId xmlns:a16="http://schemas.microsoft.com/office/drawing/2014/main" id="{D538AE26-BC67-821E-6559-15AE05871BD0}"/>
              </a:ext>
            </a:extLst>
          </p:cNvPr>
          <p:cNvPicPr>
            <a:picLocks noChangeAspect="1"/>
          </p:cNvPicPr>
          <p:nvPr/>
        </p:nvPicPr>
        <p:blipFill>
          <a:blip r:embed="rId3"/>
          <a:stretch>
            <a:fillRect/>
          </a:stretch>
        </p:blipFill>
        <p:spPr>
          <a:xfrm>
            <a:off x="6170903" y="2748387"/>
            <a:ext cx="5835581" cy="3635990"/>
          </a:xfrm>
          <a:prstGeom prst="rect">
            <a:avLst/>
          </a:prstGeom>
        </p:spPr>
      </p:pic>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6" name="Content Placeholder 5">
            <a:extLst>
              <a:ext uri="{FF2B5EF4-FFF2-40B4-BE49-F238E27FC236}">
                <a16:creationId xmlns:a16="http://schemas.microsoft.com/office/drawing/2014/main" id="{B893F724-3B7F-36D8-071A-C4B628A50E7A}"/>
              </a:ext>
            </a:extLst>
          </p:cNvPr>
          <p:cNvSpPr>
            <a:spLocks noGrp="1"/>
          </p:cNvSpPr>
          <p:nvPr>
            <p:ph sz="half" idx="1"/>
          </p:nvPr>
        </p:nvSpPr>
        <p:spPr>
          <a:xfrm>
            <a:off x="455612" y="1997122"/>
            <a:ext cx="4876801" cy="4572000"/>
          </a:xfrm>
        </p:spPr>
        <p:txBody>
          <a:bodyPr>
            <a:normAutofit/>
          </a:bodyPr>
          <a:lstStyle/>
          <a:p>
            <a:r>
              <a:rPr lang="en-US" dirty="0"/>
              <a:t>Tool: Python/Google </a:t>
            </a:r>
            <a:r>
              <a:rPr lang="en-US" dirty="0" err="1"/>
              <a:t>Colab</a:t>
            </a:r>
            <a:endParaRPr lang="en-US" dirty="0"/>
          </a:p>
          <a:p>
            <a:r>
              <a:rPr lang="en-US" dirty="0"/>
              <a:t>Task: </a:t>
            </a:r>
          </a:p>
          <a:p>
            <a:pPr lvl="1">
              <a:buFont typeface="Wingdings" panose="05000000000000000000" pitchFamily="2" charset="2"/>
              <a:buChar char="ü"/>
            </a:pPr>
            <a:r>
              <a:rPr lang="en-US" dirty="0"/>
              <a:t>Remove the second row in dataset </a:t>
            </a:r>
          </a:p>
          <a:p>
            <a:pPr lvl="1">
              <a:buFont typeface="Wingdings" panose="05000000000000000000" pitchFamily="2" charset="2"/>
              <a:buChar char="ü"/>
            </a:pPr>
            <a:r>
              <a:rPr lang="en-US" dirty="0"/>
              <a:t>Rename the columns </a:t>
            </a:r>
          </a:p>
          <a:p>
            <a:pPr lvl="1">
              <a:buFont typeface="Wingdings" panose="05000000000000000000" pitchFamily="2" charset="2"/>
              <a:buChar char="ü"/>
            </a:pPr>
            <a:r>
              <a:rPr lang="en-US" dirty="0"/>
              <a:t>Update data type </a:t>
            </a:r>
          </a:p>
          <a:p>
            <a:endParaRPr lang="en-US" dirty="0"/>
          </a:p>
        </p:txBody>
      </p:sp>
      <p:sp>
        <p:nvSpPr>
          <p:cNvPr id="3" name="Slide Number Placeholder 2">
            <a:extLst>
              <a:ext uri="{FF2B5EF4-FFF2-40B4-BE49-F238E27FC236}">
                <a16:creationId xmlns:a16="http://schemas.microsoft.com/office/drawing/2014/main" id="{829BA57B-4744-0C0F-F4F8-F74083C7969D}"/>
              </a:ext>
            </a:extLst>
          </p:cNvPr>
          <p:cNvSpPr>
            <a:spLocks noGrp="1"/>
          </p:cNvSpPr>
          <p:nvPr>
            <p:ph type="sldNum" sz="quarter" idx="12"/>
          </p:nvPr>
        </p:nvSpPr>
        <p:spPr>
          <a:xfrm>
            <a:off x="11273449" y="6569122"/>
            <a:ext cx="812588" cy="180976"/>
          </a:xfrm>
        </p:spPr>
        <p:txBody>
          <a:bodyPr/>
          <a:lstStyle/>
          <a:p>
            <a:fld id="{34C99D79-8A4B-4031-B1E0-AF26F8EDF2BC}" type="slidenum">
              <a:rPr lang="en-US" smtClean="0"/>
              <a:t>7</a:t>
            </a:fld>
            <a:endParaRPr lang="en-US" dirty="0"/>
          </a:p>
        </p:txBody>
      </p:sp>
      <p:pic>
        <p:nvPicPr>
          <p:cNvPr id="5" name="Picture 4">
            <a:extLst>
              <a:ext uri="{FF2B5EF4-FFF2-40B4-BE49-F238E27FC236}">
                <a16:creationId xmlns:a16="http://schemas.microsoft.com/office/drawing/2014/main" id="{FFAB469A-B0F8-5479-84CE-4FD36E1F1540}"/>
              </a:ext>
            </a:extLst>
          </p:cNvPr>
          <p:cNvPicPr>
            <a:picLocks noChangeAspect="1"/>
          </p:cNvPicPr>
          <p:nvPr/>
        </p:nvPicPr>
        <p:blipFill>
          <a:blip r:embed="rId2"/>
          <a:stretch>
            <a:fillRect/>
          </a:stretch>
        </p:blipFill>
        <p:spPr>
          <a:xfrm>
            <a:off x="5612189" y="1937058"/>
            <a:ext cx="6467475" cy="2571750"/>
          </a:xfrm>
          <a:prstGeom prst="rect">
            <a:avLst/>
          </a:prstGeom>
        </p:spPr>
      </p:pic>
      <p:pic>
        <p:nvPicPr>
          <p:cNvPr id="12" name="Picture 11">
            <a:extLst>
              <a:ext uri="{FF2B5EF4-FFF2-40B4-BE49-F238E27FC236}">
                <a16:creationId xmlns:a16="http://schemas.microsoft.com/office/drawing/2014/main" id="{008363A7-E5DE-D5CF-804D-641DD1D76636}"/>
              </a:ext>
            </a:extLst>
          </p:cNvPr>
          <p:cNvPicPr>
            <a:picLocks noChangeAspect="1"/>
          </p:cNvPicPr>
          <p:nvPr/>
        </p:nvPicPr>
        <p:blipFill>
          <a:blip r:embed="rId3"/>
          <a:stretch>
            <a:fillRect/>
          </a:stretch>
        </p:blipFill>
        <p:spPr>
          <a:xfrm>
            <a:off x="5612189" y="1147904"/>
            <a:ext cx="2305050" cy="495300"/>
          </a:xfrm>
          <a:prstGeom prst="rect">
            <a:avLst/>
          </a:prstGeom>
        </p:spPr>
      </p:pic>
      <p:pic>
        <p:nvPicPr>
          <p:cNvPr id="16" name="Picture 15">
            <a:extLst>
              <a:ext uri="{FF2B5EF4-FFF2-40B4-BE49-F238E27FC236}">
                <a16:creationId xmlns:a16="http://schemas.microsoft.com/office/drawing/2014/main" id="{30020842-413B-655B-BFBF-5FE9081DB02B}"/>
              </a:ext>
            </a:extLst>
          </p:cNvPr>
          <p:cNvPicPr>
            <a:picLocks noChangeAspect="1"/>
          </p:cNvPicPr>
          <p:nvPr/>
        </p:nvPicPr>
        <p:blipFill>
          <a:blip r:embed="rId4"/>
          <a:stretch>
            <a:fillRect/>
          </a:stretch>
        </p:blipFill>
        <p:spPr>
          <a:xfrm>
            <a:off x="5612189" y="4798859"/>
            <a:ext cx="6467475" cy="1533525"/>
          </a:xfrm>
          <a:prstGeom prst="rect">
            <a:avLst/>
          </a:prstGeom>
        </p:spPr>
      </p:pic>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7"/>
            <a:ext cx="3048000" cy="838200"/>
          </a:xfrm>
        </p:spPr>
        <p:txBody>
          <a:bodyPr/>
          <a:lstStyle/>
          <a:p>
            <a:r>
              <a:rPr lang="en-US" dirty="0"/>
              <a:t>Star Schema </a:t>
            </a:r>
          </a:p>
        </p:txBody>
      </p:sp>
      <p:pic>
        <p:nvPicPr>
          <p:cNvPr id="4" name="Picture 3">
            <a:extLst>
              <a:ext uri="{FF2B5EF4-FFF2-40B4-BE49-F238E27FC236}">
                <a16:creationId xmlns:a16="http://schemas.microsoft.com/office/drawing/2014/main" id="{11364601-856E-2E23-85D1-3E8CAC2F48A2}"/>
              </a:ext>
            </a:extLst>
          </p:cNvPr>
          <p:cNvPicPr>
            <a:picLocks noChangeAspect="1"/>
          </p:cNvPicPr>
          <p:nvPr/>
        </p:nvPicPr>
        <p:blipFill>
          <a:blip r:embed="rId2"/>
          <a:stretch>
            <a:fillRect/>
          </a:stretch>
        </p:blipFill>
        <p:spPr>
          <a:xfrm>
            <a:off x="4265612" y="417963"/>
            <a:ext cx="7696200" cy="5916873"/>
          </a:xfrm>
          <a:prstGeom prst="rect">
            <a:avLst/>
          </a:prstGeom>
        </p:spPr>
      </p:pic>
      <p:sp>
        <p:nvSpPr>
          <p:cNvPr id="5" name="TextBox 4">
            <a:extLst>
              <a:ext uri="{FF2B5EF4-FFF2-40B4-BE49-F238E27FC236}">
                <a16:creationId xmlns:a16="http://schemas.microsoft.com/office/drawing/2014/main" id="{D507978D-AA82-8C3A-D401-F2FA719F9DE2}"/>
              </a:ext>
            </a:extLst>
          </p:cNvPr>
          <p:cNvSpPr txBox="1"/>
          <p:nvPr/>
        </p:nvSpPr>
        <p:spPr>
          <a:xfrm>
            <a:off x="379413" y="1475789"/>
            <a:ext cx="3561966" cy="830997"/>
          </a:xfrm>
          <a:prstGeom prst="rect">
            <a:avLst/>
          </a:prstGeom>
        </p:spPr>
        <p:txBody>
          <a:bodyPr vert="horz" lIns="121899" tIns="60949" rIns="121899" bIns="60949" rtlCol="0">
            <a:normAutofit fontScale="92500"/>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a:lvl1pPr>
            <a:lvl2pPr marL="755772" lvl="1" indent="-304747">
              <a:lnSpc>
                <a:spcPct val="90000"/>
              </a:lnSpc>
              <a:spcBef>
                <a:spcPts val="1200"/>
              </a:spcBef>
              <a:buClr>
                <a:schemeClr val="accent1">
                  <a:lumMod val="75000"/>
                </a:schemeClr>
              </a:buClr>
              <a:buFont typeface="Wingdings" panose="05000000000000000000" pitchFamily="2" charset="2"/>
              <a:buChar char="ü"/>
              <a:defRPr sz="1400"/>
            </a:lvl2pPr>
            <a:lvl3pPr marL="1206797" indent="-304747">
              <a:lnSpc>
                <a:spcPct val="90000"/>
              </a:lnSpc>
              <a:spcBef>
                <a:spcPts val="800"/>
              </a:spcBef>
              <a:buClr>
                <a:schemeClr val="accent1">
                  <a:lumMod val="75000"/>
                </a:schemeClr>
              </a:buClr>
              <a:buFont typeface="Arial" pitchFamily="34" charset="0"/>
              <a:buChar char="•"/>
              <a:defRPr sz="2000"/>
            </a:lvl3pPr>
            <a:lvl4pPr marL="1657822" indent="-304747">
              <a:lnSpc>
                <a:spcPct val="90000"/>
              </a:lnSpc>
              <a:spcBef>
                <a:spcPts val="800"/>
              </a:spcBef>
              <a:buClr>
                <a:schemeClr val="accent1">
                  <a:lumMod val="75000"/>
                </a:schemeClr>
              </a:buClr>
              <a:buFont typeface="Arial" pitchFamily="34" charset="0"/>
              <a:buChar char="•"/>
              <a:defRPr sz="2000"/>
            </a:lvl4pPr>
            <a:lvl5pPr marL="2108847" indent="-304747">
              <a:lnSpc>
                <a:spcPct val="90000"/>
              </a:lnSpc>
              <a:spcBef>
                <a:spcPts val="800"/>
              </a:spcBef>
              <a:buClr>
                <a:schemeClr val="accent1">
                  <a:lumMod val="75000"/>
                </a:schemeClr>
              </a:buClr>
              <a:buFont typeface="Arial" pitchFamily="34" charset="0"/>
              <a:buChar char="•"/>
              <a:defRPr sz="2000"/>
            </a:lvl5pPr>
            <a:lvl6pPr marL="2559872" indent="-304747">
              <a:lnSpc>
                <a:spcPct val="90000"/>
              </a:lnSpc>
              <a:spcBef>
                <a:spcPts val="800"/>
              </a:spcBef>
              <a:buClr>
                <a:schemeClr val="accent1"/>
              </a:buClr>
              <a:buFont typeface="Arial" pitchFamily="34" charset="0"/>
              <a:buChar char="•"/>
              <a:defRPr sz="2000" baseline="0"/>
            </a:lvl6pPr>
            <a:lvl7pPr marL="3010897" indent="-304747">
              <a:lnSpc>
                <a:spcPct val="90000"/>
              </a:lnSpc>
              <a:spcBef>
                <a:spcPts val="800"/>
              </a:spcBef>
              <a:buClr>
                <a:schemeClr val="accent1"/>
              </a:buClr>
              <a:buFont typeface="Arial" pitchFamily="34" charset="0"/>
              <a:buChar char="•"/>
              <a:defRPr sz="2000" baseline="0"/>
            </a:lvl7pPr>
            <a:lvl8pPr marL="3461922" indent="-304747">
              <a:lnSpc>
                <a:spcPct val="90000"/>
              </a:lnSpc>
              <a:spcBef>
                <a:spcPts val="800"/>
              </a:spcBef>
              <a:buClr>
                <a:schemeClr val="accent1"/>
              </a:buClr>
              <a:buFont typeface="Arial" pitchFamily="34" charset="0"/>
              <a:buChar char="•"/>
              <a:defRPr sz="2000" baseline="0"/>
            </a:lvl8pPr>
            <a:lvl9pPr marL="3912947" indent="-304747">
              <a:lnSpc>
                <a:spcPct val="90000"/>
              </a:lnSpc>
              <a:spcBef>
                <a:spcPts val="800"/>
              </a:spcBef>
              <a:buClr>
                <a:schemeClr val="accent1"/>
              </a:buClr>
              <a:buFont typeface="Arial" pitchFamily="34" charset="0"/>
              <a:buChar char="•"/>
              <a:defRPr sz="2000" baseline="0"/>
            </a:lvl9pPr>
          </a:lstStyle>
          <a:p>
            <a:r>
              <a:rPr lang="en-US" dirty="0"/>
              <a:t>Before: </a:t>
            </a:r>
            <a:r>
              <a:rPr lang="en-US" sz="1800" dirty="0"/>
              <a:t>original dataset (24 columns with 5 primary keys)</a:t>
            </a:r>
          </a:p>
        </p:txBody>
      </p:sp>
      <p:pic>
        <p:nvPicPr>
          <p:cNvPr id="8" name="Picture 7" descr="Icon&#10;&#10;Description automatically generated">
            <a:extLst>
              <a:ext uri="{FF2B5EF4-FFF2-40B4-BE49-F238E27FC236}">
                <a16:creationId xmlns:a16="http://schemas.microsoft.com/office/drawing/2014/main" id="{C6D96FD7-1344-D29B-5904-7D85E50999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349" y="2818439"/>
            <a:ext cx="610561" cy="610561"/>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08E395F2-9D0F-929E-A452-64090E6A07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3916" y="2818440"/>
            <a:ext cx="715125" cy="638500"/>
          </a:xfrm>
          <a:prstGeom prst="rect">
            <a:avLst/>
          </a:prstGeom>
        </p:spPr>
      </p:pic>
      <p:sp>
        <p:nvSpPr>
          <p:cNvPr id="11" name="TextBox 10">
            <a:extLst>
              <a:ext uri="{FF2B5EF4-FFF2-40B4-BE49-F238E27FC236}">
                <a16:creationId xmlns:a16="http://schemas.microsoft.com/office/drawing/2014/main" id="{30076164-AA78-3676-8870-57572700875D}"/>
              </a:ext>
            </a:extLst>
          </p:cNvPr>
          <p:cNvSpPr txBox="1"/>
          <p:nvPr/>
        </p:nvSpPr>
        <p:spPr>
          <a:xfrm>
            <a:off x="451650" y="3803054"/>
            <a:ext cx="3737755" cy="2805560"/>
          </a:xfrm>
          <a:prstGeom prst="rect">
            <a:avLst/>
          </a:prstGeom>
        </p:spPr>
        <p:txBody>
          <a:bodyPr vert="horz" lIns="121899" tIns="60949" rIns="121899" bIns="60949" rtlCol="0">
            <a:normAutofit/>
          </a:bodyPr>
          <a:lstStyle>
            <a:lvl1pPr marL="304747" indent="-304747">
              <a:lnSpc>
                <a:spcPct val="90000"/>
              </a:lnSpc>
              <a:spcBef>
                <a:spcPts val="1800"/>
              </a:spcBef>
              <a:buClr>
                <a:schemeClr val="accent1">
                  <a:lumMod val="75000"/>
                </a:schemeClr>
              </a:buClr>
              <a:buFont typeface="Arial" pitchFamily="34" charset="0"/>
              <a:buChar char="•"/>
              <a:defRPr sz="2800"/>
            </a:lvl1pPr>
            <a:lvl2pPr marL="755772" lvl="1" indent="-304747">
              <a:lnSpc>
                <a:spcPct val="90000"/>
              </a:lnSpc>
              <a:spcBef>
                <a:spcPts val="1200"/>
              </a:spcBef>
              <a:buClr>
                <a:schemeClr val="accent1">
                  <a:lumMod val="75000"/>
                </a:schemeClr>
              </a:buClr>
              <a:buFont typeface="Wingdings" panose="05000000000000000000" pitchFamily="2" charset="2"/>
              <a:buChar char="ü"/>
            </a:lvl2pPr>
            <a:lvl3pPr marL="1206797" indent="-304747">
              <a:lnSpc>
                <a:spcPct val="90000"/>
              </a:lnSpc>
              <a:spcBef>
                <a:spcPts val="800"/>
              </a:spcBef>
              <a:buClr>
                <a:schemeClr val="accent1">
                  <a:lumMod val="75000"/>
                </a:schemeClr>
              </a:buClr>
              <a:buFont typeface="Arial" pitchFamily="34" charset="0"/>
              <a:buChar char="•"/>
              <a:defRPr sz="2000"/>
            </a:lvl3pPr>
            <a:lvl4pPr marL="1657822" indent="-304747">
              <a:lnSpc>
                <a:spcPct val="90000"/>
              </a:lnSpc>
              <a:spcBef>
                <a:spcPts val="800"/>
              </a:spcBef>
              <a:buClr>
                <a:schemeClr val="accent1">
                  <a:lumMod val="75000"/>
                </a:schemeClr>
              </a:buClr>
              <a:buFont typeface="Arial" pitchFamily="34" charset="0"/>
              <a:buChar char="•"/>
              <a:defRPr sz="2000"/>
            </a:lvl4pPr>
            <a:lvl5pPr marL="2108847" indent="-304747">
              <a:lnSpc>
                <a:spcPct val="90000"/>
              </a:lnSpc>
              <a:spcBef>
                <a:spcPts val="800"/>
              </a:spcBef>
              <a:buClr>
                <a:schemeClr val="accent1">
                  <a:lumMod val="75000"/>
                </a:schemeClr>
              </a:buClr>
              <a:buFont typeface="Arial" pitchFamily="34" charset="0"/>
              <a:buChar char="•"/>
              <a:defRPr sz="2000"/>
            </a:lvl5pPr>
            <a:lvl6pPr marL="2559872" indent="-304747">
              <a:lnSpc>
                <a:spcPct val="90000"/>
              </a:lnSpc>
              <a:spcBef>
                <a:spcPts val="800"/>
              </a:spcBef>
              <a:buClr>
                <a:schemeClr val="accent1"/>
              </a:buClr>
              <a:buFont typeface="Arial" pitchFamily="34" charset="0"/>
              <a:buChar char="•"/>
              <a:defRPr sz="2000" baseline="0"/>
            </a:lvl6pPr>
            <a:lvl7pPr marL="3010897" indent="-304747">
              <a:lnSpc>
                <a:spcPct val="90000"/>
              </a:lnSpc>
              <a:spcBef>
                <a:spcPts val="800"/>
              </a:spcBef>
              <a:buClr>
                <a:schemeClr val="accent1"/>
              </a:buClr>
              <a:buFont typeface="Arial" pitchFamily="34" charset="0"/>
              <a:buChar char="•"/>
              <a:defRPr sz="2000" baseline="0"/>
            </a:lvl7pPr>
            <a:lvl8pPr marL="3461922" indent="-304747">
              <a:lnSpc>
                <a:spcPct val="90000"/>
              </a:lnSpc>
              <a:spcBef>
                <a:spcPts val="800"/>
              </a:spcBef>
              <a:buClr>
                <a:schemeClr val="accent1"/>
              </a:buClr>
              <a:buFont typeface="Arial" pitchFamily="34" charset="0"/>
              <a:buChar char="•"/>
              <a:defRPr sz="2000" baseline="0"/>
            </a:lvl8pPr>
            <a:lvl9pPr marL="3912947" indent="-304747">
              <a:lnSpc>
                <a:spcPct val="90000"/>
              </a:lnSpc>
              <a:spcBef>
                <a:spcPts val="800"/>
              </a:spcBef>
              <a:buClr>
                <a:schemeClr val="accent1"/>
              </a:buClr>
              <a:buFont typeface="Arial" pitchFamily="34" charset="0"/>
              <a:buChar char="•"/>
              <a:defRPr sz="2000" baseline="0"/>
            </a:lvl9pPr>
          </a:lstStyle>
          <a:p>
            <a:r>
              <a:rPr lang="en-US" dirty="0"/>
              <a:t>After: split columns</a:t>
            </a:r>
          </a:p>
          <a:p>
            <a:pPr lvl="1"/>
            <a:r>
              <a:rPr lang="en-US" sz="1400" dirty="0"/>
              <a:t>Country Dimension table </a:t>
            </a:r>
          </a:p>
          <a:p>
            <a:pPr lvl="1"/>
            <a:r>
              <a:rPr lang="en-US" sz="1400" dirty="0"/>
              <a:t>Commodity Dimension table</a:t>
            </a:r>
          </a:p>
          <a:p>
            <a:pPr lvl="1"/>
            <a:r>
              <a:rPr lang="en-US" sz="1400" dirty="0"/>
              <a:t>Currency Dimension table </a:t>
            </a:r>
          </a:p>
          <a:p>
            <a:pPr lvl="1"/>
            <a:r>
              <a:rPr lang="en-US" sz="1400" dirty="0"/>
              <a:t>Market Dimension table</a:t>
            </a:r>
          </a:p>
          <a:p>
            <a:pPr lvl="1"/>
            <a:r>
              <a:rPr lang="en-US" sz="1400" dirty="0"/>
              <a:t>Price Type Dimension table</a:t>
            </a:r>
          </a:p>
          <a:p>
            <a:pPr lvl="1"/>
            <a:r>
              <a:rPr lang="en-US" sz="1400" dirty="0"/>
              <a:t>Food Price Fact table  </a:t>
            </a:r>
          </a:p>
          <a:p>
            <a:endParaRPr lang="en-US" dirty="0"/>
          </a:p>
        </p:txBody>
      </p:sp>
      <p:cxnSp>
        <p:nvCxnSpPr>
          <p:cNvPr id="15" name="Straight Arrow Connector 14">
            <a:extLst>
              <a:ext uri="{FF2B5EF4-FFF2-40B4-BE49-F238E27FC236}">
                <a16:creationId xmlns:a16="http://schemas.microsoft.com/office/drawing/2014/main" id="{0436FE51-C4EE-DDA8-0891-A9B90E6CBF42}"/>
              </a:ext>
            </a:extLst>
          </p:cNvPr>
          <p:cNvCxnSpPr>
            <a:cxnSpLocks/>
          </p:cNvCxnSpPr>
          <p:nvPr/>
        </p:nvCxnSpPr>
        <p:spPr>
          <a:xfrm>
            <a:off x="2196515" y="2667000"/>
            <a:ext cx="0" cy="10044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Slide Number Placeholder 17">
            <a:extLst>
              <a:ext uri="{FF2B5EF4-FFF2-40B4-BE49-F238E27FC236}">
                <a16:creationId xmlns:a16="http://schemas.microsoft.com/office/drawing/2014/main" id="{5A53178B-8CA3-BFE1-4916-B3BB83F97235}"/>
              </a:ext>
            </a:extLst>
          </p:cNvPr>
          <p:cNvSpPr>
            <a:spLocks noGrp="1"/>
          </p:cNvSpPr>
          <p:nvPr>
            <p:ph type="sldNum" sz="quarter" idx="12"/>
          </p:nvPr>
        </p:nvSpPr>
        <p:spPr/>
        <p:txBody>
          <a:bodyPr/>
          <a:lstStyle/>
          <a:p>
            <a:fld id="{34C99D79-8A4B-4031-B1E0-AF26F8EDF2BC}" type="slidenum">
              <a:rPr lang="en-US" smtClean="0"/>
              <a:t>8</a:t>
            </a:fld>
            <a:endParaRPr lang="en-US"/>
          </a:p>
        </p:txBody>
      </p:sp>
    </p:spTree>
    <p:extLst>
      <p:ext uri="{BB962C8B-B14F-4D97-AF65-F5344CB8AC3E}">
        <p14:creationId xmlns:p14="http://schemas.microsoft.com/office/powerpoint/2010/main" val="428623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 y="152400"/>
            <a:ext cx="4047978" cy="685800"/>
          </a:xfrm>
        </p:spPr>
        <p:txBody>
          <a:bodyPr/>
          <a:lstStyle/>
          <a:p>
            <a:r>
              <a:rPr lang="en-US" dirty="0"/>
              <a:t>Load for user story</a:t>
            </a:r>
          </a:p>
        </p:txBody>
      </p:sp>
      <p:sp>
        <p:nvSpPr>
          <p:cNvPr id="3" name="Slide Number Placeholder 2">
            <a:extLst>
              <a:ext uri="{FF2B5EF4-FFF2-40B4-BE49-F238E27FC236}">
                <a16:creationId xmlns:a16="http://schemas.microsoft.com/office/drawing/2014/main" id="{27CBD38C-5158-0A4D-E2F5-DA57DCE998C2}"/>
              </a:ext>
            </a:extLst>
          </p:cNvPr>
          <p:cNvSpPr>
            <a:spLocks noGrp="1"/>
          </p:cNvSpPr>
          <p:nvPr>
            <p:ph type="sldNum" sz="quarter" idx="12"/>
          </p:nvPr>
        </p:nvSpPr>
        <p:spPr>
          <a:xfrm>
            <a:off x="11086988" y="6553200"/>
            <a:ext cx="812588" cy="180976"/>
          </a:xfrm>
        </p:spPr>
        <p:txBody>
          <a:bodyPr/>
          <a:lstStyle/>
          <a:p>
            <a:fld id="{34C99D79-8A4B-4031-B1E0-AF26F8EDF2BC}" type="slidenum">
              <a:rPr lang="en-US" smtClean="0"/>
              <a:t>9</a:t>
            </a:fld>
            <a:endParaRPr lang="en-US"/>
          </a:p>
        </p:txBody>
      </p:sp>
      <p:pic>
        <p:nvPicPr>
          <p:cNvPr id="8" name="Picture 7">
            <a:extLst>
              <a:ext uri="{FF2B5EF4-FFF2-40B4-BE49-F238E27FC236}">
                <a16:creationId xmlns:a16="http://schemas.microsoft.com/office/drawing/2014/main" id="{461536E6-B5AA-579E-9096-BF9E419C7C5A}"/>
              </a:ext>
            </a:extLst>
          </p:cNvPr>
          <p:cNvPicPr>
            <a:picLocks noChangeAspect="1"/>
          </p:cNvPicPr>
          <p:nvPr/>
        </p:nvPicPr>
        <p:blipFill>
          <a:blip r:embed="rId2"/>
          <a:stretch>
            <a:fillRect/>
          </a:stretch>
        </p:blipFill>
        <p:spPr>
          <a:xfrm>
            <a:off x="1370013" y="838200"/>
            <a:ext cx="10514092" cy="5638800"/>
          </a:xfrm>
          <a:prstGeom prst="rect">
            <a:avLst/>
          </a:prstGeom>
        </p:spPr>
      </p:pic>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746</TotalTime>
  <Words>609</Words>
  <Application>Microsoft Office PowerPoint</Application>
  <PresentationFormat>Custom</PresentationFormat>
  <Paragraphs>87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BundesSerifWeb</vt:lpstr>
      <vt:lpstr>Chalkboard</vt:lpstr>
      <vt:lpstr>Constantia</vt:lpstr>
      <vt:lpstr>Frutiger 45 light</vt:lpstr>
      <vt:lpstr>Wingdings</vt:lpstr>
      <vt:lpstr>Cooking 16x9</vt:lpstr>
      <vt:lpstr>Data Management 2 </vt:lpstr>
      <vt:lpstr>Business Case </vt:lpstr>
      <vt:lpstr>Smart Strategy Board</vt:lpstr>
      <vt:lpstr>ETL Pipeline</vt:lpstr>
      <vt:lpstr>Dataset</vt:lpstr>
      <vt:lpstr>Data Profiling</vt:lpstr>
      <vt:lpstr>Data Cleaning</vt:lpstr>
      <vt:lpstr>Star Schema </vt:lpstr>
      <vt:lpstr>Load for user story</vt:lpstr>
      <vt:lpstr>Demo &amp; 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2 </dc:title>
  <dc:creator>Nguyen, Ngoc Quyen (SRH Hochschule Heidelberg Student)</dc:creator>
  <cp:lastModifiedBy>Nguyen, Ngoc Quyen (SRH Hochschule Heidelberg Student)</cp:lastModifiedBy>
  <cp:revision>7</cp:revision>
  <dcterms:created xsi:type="dcterms:W3CDTF">2022-05-07T20:24:47Z</dcterms:created>
  <dcterms:modified xsi:type="dcterms:W3CDTF">2022-05-09T18:57:34Z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