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3973D8-6928-F04D-AB39-9F24F6A6E411}" type="doc">
      <dgm:prSet loTypeId="urn:microsoft.com/office/officeart/2005/8/layout/chevron1" loCatId="" qsTypeId="urn:microsoft.com/office/officeart/2005/8/quickstyle/simple1" qsCatId="simple" csTypeId="urn:microsoft.com/office/officeart/2005/8/colors/accent1_2" csCatId="accent1" phldr="1"/>
      <dgm:spPr/>
    </dgm:pt>
    <dgm:pt modelId="{349B716D-68CF-1246-9257-3B5E5ABE5C5E}">
      <dgm:prSet phldrT="[Text]" custT="1"/>
      <dgm:spPr/>
      <dgm:t>
        <a:bodyPr/>
        <a:lstStyle/>
        <a:p>
          <a:r>
            <a:rPr lang="en-GB" sz="1200" dirty="0">
              <a:latin typeface="Times New Roman" panose="02020603050405020304" pitchFamily="18" charset="0"/>
              <a:cs typeface="Times New Roman" panose="02020603050405020304" pitchFamily="18" charset="0"/>
            </a:rPr>
            <a:t>Data Inspection</a:t>
          </a:r>
        </a:p>
      </dgm:t>
    </dgm:pt>
    <dgm:pt modelId="{D138D506-8E82-D249-B547-F42AB2031C89}" type="parTrans" cxnId="{3A780B73-5953-2C44-8578-7B4AC9F57BE7}">
      <dgm:prSet/>
      <dgm:spPr/>
      <dgm:t>
        <a:bodyPr/>
        <a:lstStyle/>
        <a:p>
          <a:endParaRPr lang="en-GB" sz="1200">
            <a:latin typeface="Times New Roman" panose="02020603050405020304" pitchFamily="18" charset="0"/>
            <a:cs typeface="Times New Roman" panose="02020603050405020304" pitchFamily="18" charset="0"/>
          </a:endParaRPr>
        </a:p>
      </dgm:t>
    </dgm:pt>
    <dgm:pt modelId="{4B1AC26C-35EE-894D-BBE3-AC6E89E20BA6}" type="sibTrans" cxnId="{3A780B73-5953-2C44-8578-7B4AC9F57BE7}">
      <dgm:prSet/>
      <dgm:spPr/>
      <dgm:t>
        <a:bodyPr/>
        <a:lstStyle/>
        <a:p>
          <a:endParaRPr lang="en-GB" sz="1200">
            <a:latin typeface="Times New Roman" panose="02020603050405020304" pitchFamily="18" charset="0"/>
            <a:cs typeface="Times New Roman" panose="02020603050405020304" pitchFamily="18" charset="0"/>
          </a:endParaRPr>
        </a:p>
      </dgm:t>
    </dgm:pt>
    <dgm:pt modelId="{FFF6D9E9-04A6-ED46-A5EE-33A3ED24EDD6}">
      <dgm:prSet phldrT="[Text]" custT="1"/>
      <dgm:spPr/>
      <dgm:t>
        <a:bodyPr/>
        <a:lstStyle/>
        <a:p>
          <a:r>
            <a:rPr lang="en-GB" sz="1200" dirty="0">
              <a:latin typeface="Times New Roman" panose="02020603050405020304" pitchFamily="18" charset="0"/>
              <a:cs typeface="Times New Roman" panose="02020603050405020304" pitchFamily="18" charset="0"/>
            </a:rPr>
            <a:t>Exploratory Data Analysis</a:t>
          </a:r>
        </a:p>
      </dgm:t>
    </dgm:pt>
    <dgm:pt modelId="{56B3F829-4C6B-304B-9D7E-9380261AE5A1}" type="parTrans" cxnId="{95F500A6-EFA2-A645-A8E8-DFD42DA6AE73}">
      <dgm:prSet/>
      <dgm:spPr/>
      <dgm:t>
        <a:bodyPr/>
        <a:lstStyle/>
        <a:p>
          <a:endParaRPr lang="en-GB" sz="1200">
            <a:latin typeface="Times New Roman" panose="02020603050405020304" pitchFamily="18" charset="0"/>
            <a:cs typeface="Times New Roman" panose="02020603050405020304" pitchFamily="18" charset="0"/>
          </a:endParaRPr>
        </a:p>
      </dgm:t>
    </dgm:pt>
    <dgm:pt modelId="{0F87B5DD-57C1-DE48-B0FA-1212CC6FBBC2}" type="sibTrans" cxnId="{95F500A6-EFA2-A645-A8E8-DFD42DA6AE73}">
      <dgm:prSet/>
      <dgm:spPr/>
      <dgm:t>
        <a:bodyPr/>
        <a:lstStyle/>
        <a:p>
          <a:endParaRPr lang="en-GB" sz="1200">
            <a:latin typeface="Times New Roman" panose="02020603050405020304" pitchFamily="18" charset="0"/>
            <a:cs typeface="Times New Roman" panose="02020603050405020304" pitchFamily="18" charset="0"/>
          </a:endParaRPr>
        </a:p>
      </dgm:t>
    </dgm:pt>
    <dgm:pt modelId="{D0EFCB4D-5037-9440-B1F1-651ECEBF974B}">
      <dgm:prSet phldrT="[Text]" custT="1"/>
      <dgm:spPr/>
      <dgm:t>
        <a:bodyPr/>
        <a:lstStyle/>
        <a:p>
          <a:r>
            <a:rPr lang="en-GB" sz="1200" dirty="0">
              <a:latin typeface="Times New Roman" panose="02020603050405020304" pitchFamily="18" charset="0"/>
              <a:cs typeface="Times New Roman" panose="02020603050405020304" pitchFamily="18" charset="0"/>
            </a:rPr>
            <a:t>Data Pre-processing</a:t>
          </a:r>
        </a:p>
      </dgm:t>
    </dgm:pt>
    <dgm:pt modelId="{FC61334A-6379-434A-9B65-94DB4B10B805}" type="parTrans" cxnId="{0D52ABA7-F8F4-D84C-BD22-BADA0D427882}">
      <dgm:prSet/>
      <dgm:spPr/>
      <dgm:t>
        <a:bodyPr/>
        <a:lstStyle/>
        <a:p>
          <a:endParaRPr lang="en-GB" sz="1200">
            <a:latin typeface="Times New Roman" panose="02020603050405020304" pitchFamily="18" charset="0"/>
            <a:cs typeface="Times New Roman" panose="02020603050405020304" pitchFamily="18" charset="0"/>
          </a:endParaRPr>
        </a:p>
      </dgm:t>
    </dgm:pt>
    <dgm:pt modelId="{6B5F6C80-ED6E-A64F-B3D3-3341B6EB1630}" type="sibTrans" cxnId="{0D52ABA7-F8F4-D84C-BD22-BADA0D427882}">
      <dgm:prSet/>
      <dgm:spPr/>
      <dgm:t>
        <a:bodyPr/>
        <a:lstStyle/>
        <a:p>
          <a:endParaRPr lang="en-GB" sz="1200">
            <a:latin typeface="Times New Roman" panose="02020603050405020304" pitchFamily="18" charset="0"/>
            <a:cs typeface="Times New Roman" panose="02020603050405020304" pitchFamily="18" charset="0"/>
          </a:endParaRPr>
        </a:p>
      </dgm:t>
    </dgm:pt>
    <dgm:pt modelId="{813F2951-D58C-9545-B0A4-59EC93A90052}">
      <dgm:prSet custT="1"/>
      <dgm:spPr/>
      <dgm:t>
        <a:bodyPr/>
        <a:lstStyle/>
        <a:p>
          <a:r>
            <a:rPr lang="en-GB" sz="1200" dirty="0">
              <a:latin typeface="Times New Roman" panose="02020603050405020304" pitchFamily="18" charset="0"/>
              <a:cs typeface="Times New Roman" panose="02020603050405020304" pitchFamily="18" charset="0"/>
            </a:rPr>
            <a:t>Classification Modelling</a:t>
          </a:r>
        </a:p>
      </dgm:t>
    </dgm:pt>
    <dgm:pt modelId="{D06DBB1B-ADF1-0C4A-9CC1-0E43DCE45019}" type="parTrans" cxnId="{A15A6537-176E-0047-974C-E2BC649ECB02}">
      <dgm:prSet/>
      <dgm:spPr/>
      <dgm:t>
        <a:bodyPr/>
        <a:lstStyle/>
        <a:p>
          <a:endParaRPr lang="en-GB" sz="1200">
            <a:latin typeface="Times New Roman" panose="02020603050405020304" pitchFamily="18" charset="0"/>
            <a:cs typeface="Times New Roman" panose="02020603050405020304" pitchFamily="18" charset="0"/>
          </a:endParaRPr>
        </a:p>
      </dgm:t>
    </dgm:pt>
    <dgm:pt modelId="{46D8F942-D212-F249-945D-DD9586C211FC}" type="sibTrans" cxnId="{A15A6537-176E-0047-974C-E2BC649ECB02}">
      <dgm:prSet/>
      <dgm:spPr/>
      <dgm:t>
        <a:bodyPr/>
        <a:lstStyle/>
        <a:p>
          <a:endParaRPr lang="en-GB" sz="1200">
            <a:latin typeface="Times New Roman" panose="02020603050405020304" pitchFamily="18" charset="0"/>
            <a:cs typeface="Times New Roman" panose="02020603050405020304" pitchFamily="18" charset="0"/>
          </a:endParaRPr>
        </a:p>
      </dgm:t>
    </dgm:pt>
    <dgm:pt modelId="{EBFADB2C-9DFC-8947-9426-293502A7366D}">
      <dgm:prSet custT="1"/>
      <dgm:spPr/>
      <dgm:t>
        <a:bodyPr/>
        <a:lstStyle/>
        <a:p>
          <a:r>
            <a:rPr lang="en-GB" sz="1200" dirty="0">
              <a:latin typeface="Times New Roman" panose="02020603050405020304" pitchFamily="18" charset="0"/>
              <a:cs typeface="Times New Roman" panose="02020603050405020304" pitchFamily="18" charset="0"/>
            </a:rPr>
            <a:t>Clustering</a:t>
          </a:r>
        </a:p>
      </dgm:t>
    </dgm:pt>
    <dgm:pt modelId="{D84BEC92-28BA-0A47-9DB5-13B965E98139}" type="parTrans" cxnId="{1197AD74-D7C2-594B-AA7D-EF5D0F736739}">
      <dgm:prSet/>
      <dgm:spPr/>
      <dgm:t>
        <a:bodyPr/>
        <a:lstStyle/>
        <a:p>
          <a:endParaRPr lang="en-GB" sz="1200">
            <a:latin typeface="Times New Roman" panose="02020603050405020304" pitchFamily="18" charset="0"/>
            <a:cs typeface="Times New Roman" panose="02020603050405020304" pitchFamily="18" charset="0"/>
          </a:endParaRPr>
        </a:p>
      </dgm:t>
    </dgm:pt>
    <dgm:pt modelId="{D3B96137-AEEF-B749-9BF1-E9AB67658BBF}" type="sibTrans" cxnId="{1197AD74-D7C2-594B-AA7D-EF5D0F736739}">
      <dgm:prSet/>
      <dgm:spPr/>
      <dgm:t>
        <a:bodyPr/>
        <a:lstStyle/>
        <a:p>
          <a:endParaRPr lang="en-GB" sz="1200">
            <a:latin typeface="Times New Roman" panose="02020603050405020304" pitchFamily="18" charset="0"/>
            <a:cs typeface="Times New Roman" panose="02020603050405020304" pitchFamily="18" charset="0"/>
          </a:endParaRPr>
        </a:p>
      </dgm:t>
    </dgm:pt>
    <dgm:pt modelId="{9AAC47DB-E71A-8C48-81E3-29BAE09203A3}">
      <dgm:prSet custT="1"/>
      <dgm:spPr/>
      <dgm:t>
        <a:bodyPr/>
        <a:lstStyle/>
        <a:p>
          <a:r>
            <a:rPr lang="en-GB" sz="1200" dirty="0">
              <a:latin typeface="Times New Roman" panose="02020603050405020304" pitchFamily="18" charset="0"/>
              <a:cs typeface="Times New Roman" panose="02020603050405020304" pitchFamily="18" charset="0"/>
            </a:rPr>
            <a:t>Recommender</a:t>
          </a:r>
        </a:p>
      </dgm:t>
    </dgm:pt>
    <dgm:pt modelId="{E1334B97-A917-EF4A-BE82-0ED3951525A6}" type="parTrans" cxnId="{479805E6-F2FA-9244-AD18-9F4EC71C7134}">
      <dgm:prSet/>
      <dgm:spPr/>
      <dgm:t>
        <a:bodyPr/>
        <a:lstStyle/>
        <a:p>
          <a:endParaRPr lang="en-GB" sz="1200">
            <a:latin typeface="Times New Roman" panose="02020603050405020304" pitchFamily="18" charset="0"/>
            <a:cs typeface="Times New Roman" panose="02020603050405020304" pitchFamily="18" charset="0"/>
          </a:endParaRPr>
        </a:p>
      </dgm:t>
    </dgm:pt>
    <dgm:pt modelId="{0F51B8DA-65D8-4F4D-AD75-2F01F603845F}" type="sibTrans" cxnId="{479805E6-F2FA-9244-AD18-9F4EC71C7134}">
      <dgm:prSet/>
      <dgm:spPr/>
      <dgm:t>
        <a:bodyPr/>
        <a:lstStyle/>
        <a:p>
          <a:endParaRPr lang="en-GB" sz="1200">
            <a:latin typeface="Times New Roman" panose="02020603050405020304" pitchFamily="18" charset="0"/>
            <a:cs typeface="Times New Roman" panose="02020603050405020304" pitchFamily="18" charset="0"/>
          </a:endParaRPr>
        </a:p>
      </dgm:t>
    </dgm:pt>
    <dgm:pt modelId="{EA17CE14-0382-994D-9BF4-04E12F9F7D2F}" type="pres">
      <dgm:prSet presAssocID="{953973D8-6928-F04D-AB39-9F24F6A6E411}" presName="Name0" presStyleCnt="0">
        <dgm:presLayoutVars>
          <dgm:dir/>
          <dgm:animLvl val="lvl"/>
          <dgm:resizeHandles val="exact"/>
        </dgm:presLayoutVars>
      </dgm:prSet>
      <dgm:spPr/>
    </dgm:pt>
    <dgm:pt modelId="{B063A016-D31D-1248-9130-66AFA63856CC}" type="pres">
      <dgm:prSet presAssocID="{349B716D-68CF-1246-9257-3B5E5ABE5C5E}" presName="parTxOnly" presStyleLbl="node1" presStyleIdx="0" presStyleCnt="6">
        <dgm:presLayoutVars>
          <dgm:chMax val="0"/>
          <dgm:chPref val="0"/>
          <dgm:bulletEnabled val="1"/>
        </dgm:presLayoutVars>
      </dgm:prSet>
      <dgm:spPr/>
    </dgm:pt>
    <dgm:pt modelId="{3E4F880C-BCC7-074F-ABCB-23A1105539B6}" type="pres">
      <dgm:prSet presAssocID="{4B1AC26C-35EE-894D-BBE3-AC6E89E20BA6}" presName="parTxOnlySpace" presStyleCnt="0"/>
      <dgm:spPr/>
    </dgm:pt>
    <dgm:pt modelId="{C6F6334F-9BCE-AD40-B7A2-21D1759643E4}" type="pres">
      <dgm:prSet presAssocID="{FFF6D9E9-04A6-ED46-A5EE-33A3ED24EDD6}" presName="parTxOnly" presStyleLbl="node1" presStyleIdx="1" presStyleCnt="6">
        <dgm:presLayoutVars>
          <dgm:chMax val="0"/>
          <dgm:chPref val="0"/>
          <dgm:bulletEnabled val="1"/>
        </dgm:presLayoutVars>
      </dgm:prSet>
      <dgm:spPr/>
    </dgm:pt>
    <dgm:pt modelId="{3644C776-C029-6E46-8886-2CD8863FEA58}" type="pres">
      <dgm:prSet presAssocID="{0F87B5DD-57C1-DE48-B0FA-1212CC6FBBC2}" presName="parTxOnlySpace" presStyleCnt="0"/>
      <dgm:spPr/>
    </dgm:pt>
    <dgm:pt modelId="{EDFBFA4D-6CA5-9B42-A87F-5C36C23E42BF}" type="pres">
      <dgm:prSet presAssocID="{D0EFCB4D-5037-9440-B1F1-651ECEBF974B}" presName="parTxOnly" presStyleLbl="node1" presStyleIdx="2" presStyleCnt="6">
        <dgm:presLayoutVars>
          <dgm:chMax val="0"/>
          <dgm:chPref val="0"/>
          <dgm:bulletEnabled val="1"/>
        </dgm:presLayoutVars>
      </dgm:prSet>
      <dgm:spPr/>
    </dgm:pt>
    <dgm:pt modelId="{C9C26464-3CC4-1C40-9C81-9AFE60D592DA}" type="pres">
      <dgm:prSet presAssocID="{6B5F6C80-ED6E-A64F-B3D3-3341B6EB1630}" presName="parTxOnlySpace" presStyleCnt="0"/>
      <dgm:spPr/>
    </dgm:pt>
    <dgm:pt modelId="{FF84069B-F8A8-4948-BFE7-3C4584C16277}" type="pres">
      <dgm:prSet presAssocID="{813F2951-D58C-9545-B0A4-59EC93A90052}" presName="parTxOnly" presStyleLbl="node1" presStyleIdx="3" presStyleCnt="6">
        <dgm:presLayoutVars>
          <dgm:chMax val="0"/>
          <dgm:chPref val="0"/>
          <dgm:bulletEnabled val="1"/>
        </dgm:presLayoutVars>
      </dgm:prSet>
      <dgm:spPr/>
    </dgm:pt>
    <dgm:pt modelId="{208C820C-314D-054F-ACAB-15CAEFABD6AA}" type="pres">
      <dgm:prSet presAssocID="{46D8F942-D212-F249-945D-DD9586C211FC}" presName="parTxOnlySpace" presStyleCnt="0"/>
      <dgm:spPr/>
    </dgm:pt>
    <dgm:pt modelId="{49DEB2B5-A134-F346-A95C-A4F727C9CAEA}" type="pres">
      <dgm:prSet presAssocID="{EBFADB2C-9DFC-8947-9426-293502A7366D}" presName="parTxOnly" presStyleLbl="node1" presStyleIdx="4" presStyleCnt="6">
        <dgm:presLayoutVars>
          <dgm:chMax val="0"/>
          <dgm:chPref val="0"/>
          <dgm:bulletEnabled val="1"/>
        </dgm:presLayoutVars>
      </dgm:prSet>
      <dgm:spPr/>
    </dgm:pt>
    <dgm:pt modelId="{E6181A7C-2D63-D54F-9714-265E23BEB24F}" type="pres">
      <dgm:prSet presAssocID="{D3B96137-AEEF-B749-9BF1-E9AB67658BBF}" presName="parTxOnlySpace" presStyleCnt="0"/>
      <dgm:spPr/>
    </dgm:pt>
    <dgm:pt modelId="{DCAD5B5B-94BD-9641-B825-2590BEA3291D}" type="pres">
      <dgm:prSet presAssocID="{9AAC47DB-E71A-8C48-81E3-29BAE09203A3}" presName="parTxOnly" presStyleLbl="node1" presStyleIdx="5" presStyleCnt="6">
        <dgm:presLayoutVars>
          <dgm:chMax val="0"/>
          <dgm:chPref val="0"/>
          <dgm:bulletEnabled val="1"/>
        </dgm:presLayoutVars>
      </dgm:prSet>
      <dgm:spPr/>
    </dgm:pt>
  </dgm:ptLst>
  <dgm:cxnLst>
    <dgm:cxn modelId="{5D2A921D-85AE-4648-80B5-33B37D531321}" type="presOf" srcId="{9AAC47DB-E71A-8C48-81E3-29BAE09203A3}" destId="{DCAD5B5B-94BD-9641-B825-2590BEA3291D}" srcOrd="0" destOrd="0" presId="urn:microsoft.com/office/officeart/2005/8/layout/chevron1"/>
    <dgm:cxn modelId="{A15A6537-176E-0047-974C-E2BC649ECB02}" srcId="{953973D8-6928-F04D-AB39-9F24F6A6E411}" destId="{813F2951-D58C-9545-B0A4-59EC93A90052}" srcOrd="3" destOrd="0" parTransId="{D06DBB1B-ADF1-0C4A-9CC1-0E43DCE45019}" sibTransId="{46D8F942-D212-F249-945D-DD9586C211FC}"/>
    <dgm:cxn modelId="{87B0CB40-9E87-574C-9D0E-5DC5AFE005A9}" type="presOf" srcId="{953973D8-6928-F04D-AB39-9F24F6A6E411}" destId="{EA17CE14-0382-994D-9BF4-04E12F9F7D2F}" srcOrd="0" destOrd="0" presId="urn:microsoft.com/office/officeart/2005/8/layout/chevron1"/>
    <dgm:cxn modelId="{3D8A9C61-A582-3946-8DC8-E4B39BB9E450}" type="presOf" srcId="{813F2951-D58C-9545-B0A4-59EC93A90052}" destId="{FF84069B-F8A8-4948-BFE7-3C4584C16277}" srcOrd="0" destOrd="0" presId="urn:microsoft.com/office/officeart/2005/8/layout/chevron1"/>
    <dgm:cxn modelId="{DE0B3A65-3D7B-E64B-B146-E59B4D557B11}" type="presOf" srcId="{D0EFCB4D-5037-9440-B1F1-651ECEBF974B}" destId="{EDFBFA4D-6CA5-9B42-A87F-5C36C23E42BF}" srcOrd="0" destOrd="0" presId="urn:microsoft.com/office/officeart/2005/8/layout/chevron1"/>
    <dgm:cxn modelId="{3A780B73-5953-2C44-8578-7B4AC9F57BE7}" srcId="{953973D8-6928-F04D-AB39-9F24F6A6E411}" destId="{349B716D-68CF-1246-9257-3B5E5ABE5C5E}" srcOrd="0" destOrd="0" parTransId="{D138D506-8E82-D249-B547-F42AB2031C89}" sibTransId="{4B1AC26C-35EE-894D-BBE3-AC6E89E20BA6}"/>
    <dgm:cxn modelId="{1197AD74-D7C2-594B-AA7D-EF5D0F736739}" srcId="{953973D8-6928-F04D-AB39-9F24F6A6E411}" destId="{EBFADB2C-9DFC-8947-9426-293502A7366D}" srcOrd="4" destOrd="0" parTransId="{D84BEC92-28BA-0A47-9DB5-13B965E98139}" sibTransId="{D3B96137-AEEF-B749-9BF1-E9AB67658BBF}"/>
    <dgm:cxn modelId="{BF90A377-839E-CC4F-8D7F-FA6F668BC231}" type="presOf" srcId="{EBFADB2C-9DFC-8947-9426-293502A7366D}" destId="{49DEB2B5-A134-F346-A95C-A4F727C9CAEA}" srcOrd="0" destOrd="0" presId="urn:microsoft.com/office/officeart/2005/8/layout/chevron1"/>
    <dgm:cxn modelId="{3C9A9A9F-51C1-9443-A922-1F64D64B3668}" type="presOf" srcId="{349B716D-68CF-1246-9257-3B5E5ABE5C5E}" destId="{B063A016-D31D-1248-9130-66AFA63856CC}" srcOrd="0" destOrd="0" presId="urn:microsoft.com/office/officeart/2005/8/layout/chevron1"/>
    <dgm:cxn modelId="{95F500A6-EFA2-A645-A8E8-DFD42DA6AE73}" srcId="{953973D8-6928-F04D-AB39-9F24F6A6E411}" destId="{FFF6D9E9-04A6-ED46-A5EE-33A3ED24EDD6}" srcOrd="1" destOrd="0" parTransId="{56B3F829-4C6B-304B-9D7E-9380261AE5A1}" sibTransId="{0F87B5DD-57C1-DE48-B0FA-1212CC6FBBC2}"/>
    <dgm:cxn modelId="{0D52ABA7-F8F4-D84C-BD22-BADA0D427882}" srcId="{953973D8-6928-F04D-AB39-9F24F6A6E411}" destId="{D0EFCB4D-5037-9440-B1F1-651ECEBF974B}" srcOrd="2" destOrd="0" parTransId="{FC61334A-6379-434A-9B65-94DB4B10B805}" sibTransId="{6B5F6C80-ED6E-A64F-B3D3-3341B6EB1630}"/>
    <dgm:cxn modelId="{ED1958D3-56BC-CA45-973B-E300331372AA}" type="presOf" srcId="{FFF6D9E9-04A6-ED46-A5EE-33A3ED24EDD6}" destId="{C6F6334F-9BCE-AD40-B7A2-21D1759643E4}" srcOrd="0" destOrd="0" presId="urn:microsoft.com/office/officeart/2005/8/layout/chevron1"/>
    <dgm:cxn modelId="{479805E6-F2FA-9244-AD18-9F4EC71C7134}" srcId="{953973D8-6928-F04D-AB39-9F24F6A6E411}" destId="{9AAC47DB-E71A-8C48-81E3-29BAE09203A3}" srcOrd="5" destOrd="0" parTransId="{E1334B97-A917-EF4A-BE82-0ED3951525A6}" sibTransId="{0F51B8DA-65D8-4F4D-AD75-2F01F603845F}"/>
    <dgm:cxn modelId="{2AA8A39D-A14A-0F47-96BE-DBC3999CF155}" type="presParOf" srcId="{EA17CE14-0382-994D-9BF4-04E12F9F7D2F}" destId="{B063A016-D31D-1248-9130-66AFA63856CC}" srcOrd="0" destOrd="0" presId="urn:microsoft.com/office/officeart/2005/8/layout/chevron1"/>
    <dgm:cxn modelId="{DECD0F60-6C3F-2D4E-99F4-ED7B7F0A3321}" type="presParOf" srcId="{EA17CE14-0382-994D-9BF4-04E12F9F7D2F}" destId="{3E4F880C-BCC7-074F-ABCB-23A1105539B6}" srcOrd="1" destOrd="0" presId="urn:microsoft.com/office/officeart/2005/8/layout/chevron1"/>
    <dgm:cxn modelId="{D76679DC-CA02-8545-B789-70E93FA8FB9B}" type="presParOf" srcId="{EA17CE14-0382-994D-9BF4-04E12F9F7D2F}" destId="{C6F6334F-9BCE-AD40-B7A2-21D1759643E4}" srcOrd="2" destOrd="0" presId="urn:microsoft.com/office/officeart/2005/8/layout/chevron1"/>
    <dgm:cxn modelId="{AECA4890-EABB-734A-833A-F6143C05A844}" type="presParOf" srcId="{EA17CE14-0382-994D-9BF4-04E12F9F7D2F}" destId="{3644C776-C029-6E46-8886-2CD8863FEA58}" srcOrd="3" destOrd="0" presId="urn:microsoft.com/office/officeart/2005/8/layout/chevron1"/>
    <dgm:cxn modelId="{DEE51C92-0577-E945-AD26-AE89CDD8E1F5}" type="presParOf" srcId="{EA17CE14-0382-994D-9BF4-04E12F9F7D2F}" destId="{EDFBFA4D-6CA5-9B42-A87F-5C36C23E42BF}" srcOrd="4" destOrd="0" presId="urn:microsoft.com/office/officeart/2005/8/layout/chevron1"/>
    <dgm:cxn modelId="{CAAB6A24-898A-D841-B9BA-E6856349495A}" type="presParOf" srcId="{EA17CE14-0382-994D-9BF4-04E12F9F7D2F}" destId="{C9C26464-3CC4-1C40-9C81-9AFE60D592DA}" srcOrd="5" destOrd="0" presId="urn:microsoft.com/office/officeart/2005/8/layout/chevron1"/>
    <dgm:cxn modelId="{96B4414B-8F4D-4444-AF68-D9A36238567F}" type="presParOf" srcId="{EA17CE14-0382-994D-9BF4-04E12F9F7D2F}" destId="{FF84069B-F8A8-4948-BFE7-3C4584C16277}" srcOrd="6" destOrd="0" presId="urn:microsoft.com/office/officeart/2005/8/layout/chevron1"/>
    <dgm:cxn modelId="{D8087D81-7F39-F442-A295-9A4F9AA61F7D}" type="presParOf" srcId="{EA17CE14-0382-994D-9BF4-04E12F9F7D2F}" destId="{208C820C-314D-054F-ACAB-15CAEFABD6AA}" srcOrd="7" destOrd="0" presId="urn:microsoft.com/office/officeart/2005/8/layout/chevron1"/>
    <dgm:cxn modelId="{939DC383-403C-144E-A3D2-2274FC32A647}" type="presParOf" srcId="{EA17CE14-0382-994D-9BF4-04E12F9F7D2F}" destId="{49DEB2B5-A134-F346-A95C-A4F727C9CAEA}" srcOrd="8" destOrd="0" presId="urn:microsoft.com/office/officeart/2005/8/layout/chevron1"/>
    <dgm:cxn modelId="{CBB821EC-14A6-FB49-A04D-50344BE5A3EE}" type="presParOf" srcId="{EA17CE14-0382-994D-9BF4-04E12F9F7D2F}" destId="{E6181A7C-2D63-D54F-9714-265E23BEB24F}" srcOrd="9" destOrd="0" presId="urn:microsoft.com/office/officeart/2005/8/layout/chevron1"/>
    <dgm:cxn modelId="{F5A2B14F-0272-AC49-BADE-BB3B36C34779}" type="presParOf" srcId="{EA17CE14-0382-994D-9BF4-04E12F9F7D2F}" destId="{DCAD5B5B-94BD-9641-B825-2590BEA3291D}"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3A016-D31D-1248-9130-66AFA63856CC}">
      <dsp:nvSpPr>
        <dsp:cNvPr id="0" name=""/>
        <dsp:cNvSpPr/>
      </dsp:nvSpPr>
      <dsp:spPr>
        <a:xfrm>
          <a:off x="4902" y="542488"/>
          <a:ext cx="1823842" cy="72953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Times New Roman" panose="02020603050405020304" pitchFamily="18" charset="0"/>
              <a:cs typeface="Times New Roman" panose="02020603050405020304" pitchFamily="18" charset="0"/>
            </a:rPr>
            <a:t>Data Inspection</a:t>
          </a:r>
        </a:p>
      </dsp:txBody>
      <dsp:txXfrm>
        <a:off x="369670" y="542488"/>
        <a:ext cx="1094306" cy="729536"/>
      </dsp:txXfrm>
    </dsp:sp>
    <dsp:sp modelId="{C6F6334F-9BCE-AD40-B7A2-21D1759643E4}">
      <dsp:nvSpPr>
        <dsp:cNvPr id="0" name=""/>
        <dsp:cNvSpPr/>
      </dsp:nvSpPr>
      <dsp:spPr>
        <a:xfrm>
          <a:off x="1646360" y="542488"/>
          <a:ext cx="1823842" cy="72953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Times New Roman" panose="02020603050405020304" pitchFamily="18" charset="0"/>
              <a:cs typeface="Times New Roman" panose="02020603050405020304" pitchFamily="18" charset="0"/>
            </a:rPr>
            <a:t>Exploratory Data Analysis</a:t>
          </a:r>
        </a:p>
      </dsp:txBody>
      <dsp:txXfrm>
        <a:off x="2011128" y="542488"/>
        <a:ext cx="1094306" cy="729536"/>
      </dsp:txXfrm>
    </dsp:sp>
    <dsp:sp modelId="{EDFBFA4D-6CA5-9B42-A87F-5C36C23E42BF}">
      <dsp:nvSpPr>
        <dsp:cNvPr id="0" name=""/>
        <dsp:cNvSpPr/>
      </dsp:nvSpPr>
      <dsp:spPr>
        <a:xfrm>
          <a:off x="3287818" y="542488"/>
          <a:ext cx="1823842" cy="72953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Times New Roman" panose="02020603050405020304" pitchFamily="18" charset="0"/>
              <a:cs typeface="Times New Roman" panose="02020603050405020304" pitchFamily="18" charset="0"/>
            </a:rPr>
            <a:t>Data Pre-processing</a:t>
          </a:r>
        </a:p>
      </dsp:txBody>
      <dsp:txXfrm>
        <a:off x="3652586" y="542488"/>
        <a:ext cx="1094306" cy="729536"/>
      </dsp:txXfrm>
    </dsp:sp>
    <dsp:sp modelId="{FF84069B-F8A8-4948-BFE7-3C4584C16277}">
      <dsp:nvSpPr>
        <dsp:cNvPr id="0" name=""/>
        <dsp:cNvSpPr/>
      </dsp:nvSpPr>
      <dsp:spPr>
        <a:xfrm>
          <a:off x="4929276" y="542488"/>
          <a:ext cx="1823842" cy="72953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Times New Roman" panose="02020603050405020304" pitchFamily="18" charset="0"/>
              <a:cs typeface="Times New Roman" panose="02020603050405020304" pitchFamily="18" charset="0"/>
            </a:rPr>
            <a:t>Classification Modelling</a:t>
          </a:r>
        </a:p>
      </dsp:txBody>
      <dsp:txXfrm>
        <a:off x="5294044" y="542488"/>
        <a:ext cx="1094306" cy="729536"/>
      </dsp:txXfrm>
    </dsp:sp>
    <dsp:sp modelId="{49DEB2B5-A134-F346-A95C-A4F727C9CAEA}">
      <dsp:nvSpPr>
        <dsp:cNvPr id="0" name=""/>
        <dsp:cNvSpPr/>
      </dsp:nvSpPr>
      <dsp:spPr>
        <a:xfrm>
          <a:off x="6570734" y="542488"/>
          <a:ext cx="1823842" cy="72953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Times New Roman" panose="02020603050405020304" pitchFamily="18" charset="0"/>
              <a:cs typeface="Times New Roman" panose="02020603050405020304" pitchFamily="18" charset="0"/>
            </a:rPr>
            <a:t>Clustering</a:t>
          </a:r>
        </a:p>
      </dsp:txBody>
      <dsp:txXfrm>
        <a:off x="6935502" y="542488"/>
        <a:ext cx="1094306" cy="729536"/>
      </dsp:txXfrm>
    </dsp:sp>
    <dsp:sp modelId="{DCAD5B5B-94BD-9641-B825-2590BEA3291D}">
      <dsp:nvSpPr>
        <dsp:cNvPr id="0" name=""/>
        <dsp:cNvSpPr/>
      </dsp:nvSpPr>
      <dsp:spPr>
        <a:xfrm>
          <a:off x="8212192" y="542488"/>
          <a:ext cx="1823842" cy="72953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Times New Roman" panose="02020603050405020304" pitchFamily="18" charset="0"/>
              <a:cs typeface="Times New Roman" panose="02020603050405020304" pitchFamily="18" charset="0"/>
            </a:rPr>
            <a:t>Recommender</a:t>
          </a:r>
        </a:p>
      </dsp:txBody>
      <dsp:txXfrm>
        <a:off x="8576960" y="542488"/>
        <a:ext cx="1094306" cy="72953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F67750B-69F6-1B44-8E2A-1F2413DAA50B}" type="datetimeFigureOut">
              <a:rPr lang="en-US" smtClean="0"/>
              <a:t>10/30/20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367337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F67750B-69F6-1B44-8E2A-1F2413DAA50B}" type="datetimeFigureOut">
              <a:rPr lang="en-US" smtClean="0"/>
              <a:t>10/30/20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416455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F67750B-69F6-1B44-8E2A-1F2413DAA50B}" type="datetimeFigureOut">
              <a:rPr lang="en-US" smtClean="0"/>
              <a:t>10/30/20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FC1AC0-B092-5D42-8A35-42C1016E8BE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2152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7F67750B-69F6-1B44-8E2A-1F2413DAA50B}" type="datetimeFigureOut">
              <a:rPr lang="en-US" smtClean="0"/>
              <a:t>10/30/20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2784948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7F67750B-69F6-1B44-8E2A-1F2413DAA50B}" type="datetimeFigureOut">
              <a:rPr lang="en-US" smtClean="0"/>
              <a:t>10/30/20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FC1AC0-B092-5D42-8A35-42C1016E8BE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6502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7F67750B-69F6-1B44-8E2A-1F2413DAA50B}" type="datetimeFigureOut">
              <a:rPr lang="en-US" smtClean="0"/>
              <a:t>10/30/20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26460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F67750B-69F6-1B44-8E2A-1F2413DAA50B}" type="datetimeFigureOut">
              <a:rPr lang="en-US" smtClean="0"/>
              <a:t>10/30/20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77015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F67750B-69F6-1B44-8E2A-1F2413DAA50B}" type="datetimeFigureOut">
              <a:rPr lang="en-US" smtClean="0"/>
              <a:t>10/30/20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94406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F67750B-69F6-1B44-8E2A-1F2413DAA50B}" type="datetimeFigureOut">
              <a:rPr lang="en-US" smtClean="0"/>
              <a:t>10/30/20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4070642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F67750B-69F6-1B44-8E2A-1F2413DAA50B}" type="datetimeFigureOut">
              <a:rPr lang="en-US" smtClean="0"/>
              <a:t>10/30/20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62703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F67750B-69F6-1B44-8E2A-1F2413DAA50B}" type="datetimeFigureOut">
              <a:rPr lang="en-US" smtClean="0"/>
              <a:t>10/30/20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313960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F67750B-69F6-1B44-8E2A-1F2413DAA50B}" type="datetimeFigureOut">
              <a:rPr lang="en-US" smtClean="0"/>
              <a:t>10/30/20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237794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F67750B-69F6-1B44-8E2A-1F2413DAA50B}" type="datetimeFigureOut">
              <a:rPr lang="en-US" smtClean="0"/>
              <a:t>10/30/20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4177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7750B-69F6-1B44-8E2A-1F2413DAA50B}" type="datetimeFigureOut">
              <a:rPr lang="en-US" smtClean="0"/>
              <a:t>10/30/20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154669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F67750B-69F6-1B44-8E2A-1F2413DAA50B}" type="datetimeFigureOut">
              <a:rPr lang="en-US" smtClean="0"/>
              <a:t>10/30/20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282566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F67750B-69F6-1B44-8E2A-1F2413DAA50B}" type="datetimeFigureOut">
              <a:rPr lang="en-US" smtClean="0"/>
              <a:t>10/30/20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FC1AC0-B092-5D42-8A35-42C1016E8BE8}" type="slidenum">
              <a:rPr lang="en-US" smtClean="0"/>
              <a:t>‹#›</a:t>
            </a:fld>
            <a:endParaRPr lang="en-US"/>
          </a:p>
        </p:txBody>
      </p:sp>
    </p:spTree>
    <p:extLst>
      <p:ext uri="{BB962C8B-B14F-4D97-AF65-F5344CB8AC3E}">
        <p14:creationId xmlns:p14="http://schemas.microsoft.com/office/powerpoint/2010/main" val="174120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F67750B-69F6-1B44-8E2A-1F2413DAA50B}" type="datetimeFigureOut">
              <a:rPr lang="en-US" smtClean="0"/>
              <a:t>10/30/20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7FC1AC0-B092-5D42-8A35-42C1016E8BE8}" type="slidenum">
              <a:rPr lang="en-US" smtClean="0"/>
              <a:t>‹#›</a:t>
            </a:fld>
            <a:endParaRPr lang="en-US"/>
          </a:p>
        </p:txBody>
      </p:sp>
    </p:spTree>
    <p:extLst>
      <p:ext uri="{BB962C8B-B14F-4D97-AF65-F5344CB8AC3E}">
        <p14:creationId xmlns:p14="http://schemas.microsoft.com/office/powerpoint/2010/main" val="4142008757"/>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7FAA-FF65-D547-95D8-48091A28C6E4}"/>
              </a:ext>
            </a:extLst>
          </p:cNvPr>
          <p:cNvSpPr>
            <a:spLocks noGrp="1"/>
          </p:cNvSpPr>
          <p:nvPr>
            <p:ph type="ctrTitle"/>
          </p:nvPr>
        </p:nvSpPr>
        <p:spPr/>
        <p:txBody>
          <a:bodyPr>
            <a:noAutofit/>
          </a:bodyPr>
          <a:lstStyle/>
          <a:p>
            <a:r>
              <a:rPr lang="en-US" sz="3600" b="1" dirty="0">
                <a:latin typeface="Times New Roman" panose="02020603050405020304" pitchFamily="18" charset="0"/>
                <a:cs typeface="Times New Roman" panose="02020603050405020304" pitchFamily="18" charset="0"/>
              </a:rPr>
              <a:t>Preventing Customer Churn, Identifying Hidden Segments and Improving Satisfaction of Pharmaceutical Drug Users</a:t>
            </a:r>
          </a:p>
        </p:txBody>
      </p:sp>
      <p:sp>
        <p:nvSpPr>
          <p:cNvPr id="3" name="Subtitle 2">
            <a:extLst>
              <a:ext uri="{FF2B5EF4-FFF2-40B4-BE49-F238E27FC236}">
                <a16:creationId xmlns:a16="http://schemas.microsoft.com/office/drawing/2014/main" id="{290D2F99-AFCB-504B-A51C-38E7EA07726D}"/>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 Yuan </a:t>
            </a:r>
            <a:r>
              <a:rPr lang="en-US" dirty="0" err="1">
                <a:latin typeface="Times New Roman" panose="02020603050405020304" pitchFamily="18" charset="0"/>
                <a:cs typeface="Times New Roman" panose="02020603050405020304" pitchFamily="18" charset="0"/>
              </a:rPr>
              <a:t>Tieming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164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BC9F-ECBF-584A-8869-3FC6F2487F8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Exploratory Data Analysis</a:t>
            </a:r>
            <a:endParaRPr lang="en-US" dirty="0"/>
          </a:p>
        </p:txBody>
      </p:sp>
      <p:pic>
        <p:nvPicPr>
          <p:cNvPr id="5" name="Content Placeholder 4" descr="Text&#10;&#10;Description automatically generated">
            <a:extLst>
              <a:ext uri="{FF2B5EF4-FFF2-40B4-BE49-F238E27FC236}">
                <a16:creationId xmlns:a16="http://schemas.microsoft.com/office/drawing/2014/main" id="{0722336E-FB51-D84E-9A65-044C08DFF764}"/>
              </a:ext>
            </a:extLst>
          </p:cNvPr>
          <p:cNvPicPr>
            <a:picLocks noGrp="1" noChangeAspect="1"/>
          </p:cNvPicPr>
          <p:nvPr>
            <p:ph idx="1"/>
          </p:nvPr>
        </p:nvPicPr>
        <p:blipFill>
          <a:blip r:embed="rId2"/>
          <a:stretch>
            <a:fillRect/>
          </a:stretch>
        </p:blipFill>
        <p:spPr>
          <a:xfrm>
            <a:off x="2592925" y="1543050"/>
            <a:ext cx="9249112" cy="4690840"/>
          </a:xfrm>
        </p:spPr>
      </p:pic>
    </p:spTree>
    <p:extLst>
      <p:ext uri="{BB962C8B-B14F-4D97-AF65-F5344CB8AC3E}">
        <p14:creationId xmlns:p14="http://schemas.microsoft.com/office/powerpoint/2010/main" val="229492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B537-FFF2-8A43-AC9A-2ECF98EC914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Classification Models</a:t>
            </a:r>
          </a:p>
        </p:txBody>
      </p:sp>
      <p:graphicFrame>
        <p:nvGraphicFramePr>
          <p:cNvPr id="4" name="Table 4">
            <a:extLst>
              <a:ext uri="{FF2B5EF4-FFF2-40B4-BE49-F238E27FC236}">
                <a16:creationId xmlns:a16="http://schemas.microsoft.com/office/drawing/2014/main" id="{4886D382-C5BD-0F48-AAFE-640332B59BB5}"/>
              </a:ext>
            </a:extLst>
          </p:cNvPr>
          <p:cNvGraphicFramePr>
            <a:graphicFrameLocks noGrp="1"/>
          </p:cNvGraphicFramePr>
          <p:nvPr>
            <p:extLst>
              <p:ext uri="{D42A27DB-BD31-4B8C-83A1-F6EECF244321}">
                <p14:modId xmlns:p14="http://schemas.microsoft.com/office/powerpoint/2010/main" val="3912206965"/>
              </p:ext>
            </p:extLst>
          </p:nvPr>
        </p:nvGraphicFramePr>
        <p:xfrm>
          <a:off x="2189162" y="1504950"/>
          <a:ext cx="8128000" cy="304800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346753850"/>
                    </a:ext>
                  </a:extLst>
                </a:gridCol>
                <a:gridCol w="2032000">
                  <a:extLst>
                    <a:ext uri="{9D8B030D-6E8A-4147-A177-3AD203B41FA5}">
                      <a16:colId xmlns:a16="http://schemas.microsoft.com/office/drawing/2014/main" val="3163160490"/>
                    </a:ext>
                  </a:extLst>
                </a:gridCol>
                <a:gridCol w="2032000">
                  <a:extLst>
                    <a:ext uri="{9D8B030D-6E8A-4147-A177-3AD203B41FA5}">
                      <a16:colId xmlns:a16="http://schemas.microsoft.com/office/drawing/2014/main" val="1331193619"/>
                    </a:ext>
                  </a:extLst>
                </a:gridCol>
                <a:gridCol w="2032000">
                  <a:extLst>
                    <a:ext uri="{9D8B030D-6E8A-4147-A177-3AD203B41FA5}">
                      <a16:colId xmlns:a16="http://schemas.microsoft.com/office/drawing/2014/main" val="185305391"/>
                    </a:ext>
                  </a:extLst>
                </a:gridCol>
              </a:tblGrid>
              <a:tr h="394511">
                <a:tc>
                  <a:txBody>
                    <a:bodyPr/>
                    <a:lstStyle/>
                    <a:p>
                      <a:r>
                        <a:rPr lang="en-US" dirty="0"/>
                        <a:t>Training Models</a:t>
                      </a:r>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extLst>
                  <a:ext uri="{0D108BD9-81ED-4DB2-BD59-A6C34878D82A}">
                    <a16:rowId xmlns:a16="http://schemas.microsoft.com/office/drawing/2014/main" val="618394966"/>
                  </a:ext>
                </a:extLst>
              </a:tr>
              <a:tr h="394511">
                <a:tc>
                  <a:txBody>
                    <a:bodyPr/>
                    <a:lstStyle/>
                    <a:p>
                      <a:r>
                        <a:rPr lang="en-US" dirty="0"/>
                        <a:t>Base Line</a:t>
                      </a:r>
                    </a:p>
                  </a:txBody>
                  <a:tcPr/>
                </a:tc>
                <a:tc>
                  <a:txBody>
                    <a:bodyPr/>
                    <a:lstStyle/>
                    <a:p>
                      <a:r>
                        <a:rPr lang="en-US" dirty="0"/>
                        <a:t>0.5</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954490834"/>
                  </a:ext>
                </a:extLst>
              </a:tr>
              <a:tr h="680936">
                <a:tc>
                  <a:txBody>
                    <a:bodyPr/>
                    <a:lstStyle/>
                    <a:p>
                      <a:r>
                        <a:rPr lang="en-US" dirty="0"/>
                        <a:t>Logistic Regression</a:t>
                      </a:r>
                    </a:p>
                  </a:txBody>
                  <a:tcPr/>
                </a:tc>
                <a:tc>
                  <a:txBody>
                    <a:bodyPr/>
                    <a:lstStyle/>
                    <a:p>
                      <a:r>
                        <a:rPr lang="en-US" dirty="0"/>
                        <a:t>0.82</a:t>
                      </a:r>
                    </a:p>
                  </a:txBody>
                  <a:tcPr/>
                </a:tc>
                <a:tc>
                  <a:txBody>
                    <a:bodyPr/>
                    <a:lstStyle/>
                    <a:p>
                      <a:r>
                        <a:rPr lang="en-US" dirty="0"/>
                        <a:t>0.83</a:t>
                      </a:r>
                    </a:p>
                  </a:txBody>
                  <a:tcPr/>
                </a:tc>
                <a:tc>
                  <a:txBody>
                    <a:bodyPr/>
                    <a:lstStyle/>
                    <a:p>
                      <a:r>
                        <a:rPr lang="en-US" dirty="0"/>
                        <a:t>0.81</a:t>
                      </a:r>
                    </a:p>
                  </a:txBody>
                  <a:tcPr/>
                </a:tc>
                <a:extLst>
                  <a:ext uri="{0D108BD9-81ED-4DB2-BD59-A6C34878D82A}">
                    <a16:rowId xmlns:a16="http://schemas.microsoft.com/office/drawing/2014/main" val="4134682067"/>
                  </a:ext>
                </a:extLst>
              </a:tr>
              <a:tr h="394511">
                <a:tc>
                  <a:txBody>
                    <a:bodyPr/>
                    <a:lstStyle/>
                    <a:p>
                      <a:r>
                        <a:rPr lang="en-US" dirty="0"/>
                        <a:t>Naïve Bayes</a:t>
                      </a:r>
                    </a:p>
                  </a:txBody>
                  <a:tcPr/>
                </a:tc>
                <a:tc>
                  <a:txBody>
                    <a:bodyPr/>
                    <a:lstStyle/>
                    <a:p>
                      <a:r>
                        <a:rPr lang="en-US" dirty="0"/>
                        <a:t>0.78</a:t>
                      </a:r>
                    </a:p>
                  </a:txBody>
                  <a:tcPr/>
                </a:tc>
                <a:tc>
                  <a:txBody>
                    <a:bodyPr/>
                    <a:lstStyle/>
                    <a:p>
                      <a:r>
                        <a:rPr lang="en-US" dirty="0"/>
                        <a:t>0.77</a:t>
                      </a:r>
                    </a:p>
                  </a:txBody>
                  <a:tcPr/>
                </a:tc>
                <a:tc>
                  <a:txBody>
                    <a:bodyPr/>
                    <a:lstStyle/>
                    <a:p>
                      <a:r>
                        <a:rPr lang="en-US" dirty="0"/>
                        <a:t>0.78</a:t>
                      </a:r>
                    </a:p>
                  </a:txBody>
                  <a:tcPr/>
                </a:tc>
                <a:extLst>
                  <a:ext uri="{0D108BD9-81ED-4DB2-BD59-A6C34878D82A}">
                    <a16:rowId xmlns:a16="http://schemas.microsoft.com/office/drawing/2014/main" val="822841201"/>
                  </a:ext>
                </a:extLst>
              </a:tr>
              <a:tr h="394511">
                <a:tc>
                  <a:txBody>
                    <a:bodyPr/>
                    <a:lstStyle/>
                    <a:p>
                      <a:r>
                        <a:rPr lang="en-US" dirty="0"/>
                        <a:t>Random Forest</a:t>
                      </a:r>
                    </a:p>
                  </a:txBody>
                  <a:tcPr/>
                </a:tc>
                <a:tc>
                  <a:txBody>
                    <a:bodyPr/>
                    <a:lstStyle/>
                    <a:p>
                      <a:r>
                        <a:rPr lang="en-US" dirty="0"/>
                        <a:t>0.93</a:t>
                      </a:r>
                    </a:p>
                  </a:txBody>
                  <a:tcPr/>
                </a:tc>
                <a:tc>
                  <a:txBody>
                    <a:bodyPr/>
                    <a:lstStyle/>
                    <a:p>
                      <a:r>
                        <a:rPr lang="en-US" dirty="0"/>
                        <a:t>0.94</a:t>
                      </a:r>
                    </a:p>
                  </a:txBody>
                  <a:tcPr/>
                </a:tc>
                <a:tc>
                  <a:txBody>
                    <a:bodyPr/>
                    <a:lstStyle/>
                    <a:p>
                      <a:r>
                        <a:rPr lang="en-US" dirty="0"/>
                        <a:t>0.92</a:t>
                      </a:r>
                    </a:p>
                  </a:txBody>
                  <a:tcPr/>
                </a:tc>
                <a:extLst>
                  <a:ext uri="{0D108BD9-81ED-4DB2-BD59-A6C34878D82A}">
                    <a16:rowId xmlns:a16="http://schemas.microsoft.com/office/drawing/2014/main" val="1988383052"/>
                  </a:ext>
                </a:extLst>
              </a:tr>
              <a:tr h="394511">
                <a:tc>
                  <a:txBody>
                    <a:bodyPr/>
                    <a:lstStyle/>
                    <a:p>
                      <a:r>
                        <a:rPr lang="en-US" dirty="0" err="1"/>
                        <a:t>XGBoost</a:t>
                      </a:r>
                      <a:endParaRPr lang="en-US" dirty="0"/>
                    </a:p>
                  </a:txBody>
                  <a:tcPr/>
                </a:tc>
                <a:tc>
                  <a:txBody>
                    <a:bodyPr/>
                    <a:lstStyle/>
                    <a:p>
                      <a:r>
                        <a:rPr lang="en-US" dirty="0"/>
                        <a:t>0.74</a:t>
                      </a:r>
                    </a:p>
                  </a:txBody>
                  <a:tcPr/>
                </a:tc>
                <a:tc>
                  <a:txBody>
                    <a:bodyPr/>
                    <a:lstStyle/>
                    <a:p>
                      <a:r>
                        <a:rPr lang="en-US" dirty="0"/>
                        <a:t>0.76</a:t>
                      </a:r>
                    </a:p>
                  </a:txBody>
                  <a:tcPr/>
                </a:tc>
                <a:tc>
                  <a:txBody>
                    <a:bodyPr/>
                    <a:lstStyle/>
                    <a:p>
                      <a:r>
                        <a:rPr lang="en-US" dirty="0"/>
                        <a:t>0.70</a:t>
                      </a:r>
                    </a:p>
                  </a:txBody>
                  <a:tcPr/>
                </a:tc>
                <a:extLst>
                  <a:ext uri="{0D108BD9-81ED-4DB2-BD59-A6C34878D82A}">
                    <a16:rowId xmlns:a16="http://schemas.microsoft.com/office/drawing/2014/main" val="1200996900"/>
                  </a:ext>
                </a:extLst>
              </a:tr>
              <a:tr h="394511">
                <a:tc>
                  <a:txBody>
                    <a:bodyPr/>
                    <a:lstStyle/>
                    <a:p>
                      <a:r>
                        <a:rPr lang="en-US" dirty="0"/>
                        <a:t>Neural Network</a:t>
                      </a:r>
                    </a:p>
                  </a:txBody>
                  <a:tcPr/>
                </a:tc>
                <a:tc>
                  <a:txBody>
                    <a:bodyPr/>
                    <a:lstStyle/>
                    <a:p>
                      <a:r>
                        <a:rPr lang="en-US" dirty="0"/>
                        <a:t>0.91</a:t>
                      </a:r>
                    </a:p>
                  </a:txBody>
                  <a:tcPr/>
                </a:tc>
                <a:tc>
                  <a:txBody>
                    <a:bodyPr/>
                    <a:lstStyle/>
                    <a:p>
                      <a:r>
                        <a:rPr lang="en-US" dirty="0"/>
                        <a:t>0.93</a:t>
                      </a:r>
                    </a:p>
                  </a:txBody>
                  <a:tcPr/>
                </a:tc>
                <a:tc>
                  <a:txBody>
                    <a:bodyPr/>
                    <a:lstStyle/>
                    <a:p>
                      <a:r>
                        <a:rPr lang="en-US" dirty="0"/>
                        <a:t>0.88</a:t>
                      </a:r>
                    </a:p>
                  </a:txBody>
                  <a:tcPr/>
                </a:tc>
                <a:extLst>
                  <a:ext uri="{0D108BD9-81ED-4DB2-BD59-A6C34878D82A}">
                    <a16:rowId xmlns:a16="http://schemas.microsoft.com/office/drawing/2014/main" val="2118150220"/>
                  </a:ext>
                </a:extLst>
              </a:tr>
            </a:tbl>
          </a:graphicData>
        </a:graphic>
      </p:graphicFrame>
      <p:graphicFrame>
        <p:nvGraphicFramePr>
          <p:cNvPr id="6" name="Table 6">
            <a:extLst>
              <a:ext uri="{FF2B5EF4-FFF2-40B4-BE49-F238E27FC236}">
                <a16:creationId xmlns:a16="http://schemas.microsoft.com/office/drawing/2014/main" id="{A4F05023-9EF5-BB45-AE6E-8B7F81579131}"/>
              </a:ext>
            </a:extLst>
          </p:cNvPr>
          <p:cNvGraphicFramePr>
            <a:graphicFrameLocks noGrp="1"/>
          </p:cNvGraphicFramePr>
          <p:nvPr>
            <p:extLst>
              <p:ext uri="{D42A27DB-BD31-4B8C-83A1-F6EECF244321}">
                <p14:modId xmlns:p14="http://schemas.microsoft.com/office/powerpoint/2010/main" val="988402611"/>
              </p:ext>
            </p:extLst>
          </p:nvPr>
        </p:nvGraphicFramePr>
        <p:xfrm>
          <a:off x="2189162" y="5045392"/>
          <a:ext cx="8128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30626666"/>
                    </a:ext>
                  </a:extLst>
                </a:gridCol>
                <a:gridCol w="2032000">
                  <a:extLst>
                    <a:ext uri="{9D8B030D-6E8A-4147-A177-3AD203B41FA5}">
                      <a16:colId xmlns:a16="http://schemas.microsoft.com/office/drawing/2014/main" val="3684617101"/>
                    </a:ext>
                  </a:extLst>
                </a:gridCol>
                <a:gridCol w="2032000">
                  <a:extLst>
                    <a:ext uri="{9D8B030D-6E8A-4147-A177-3AD203B41FA5}">
                      <a16:colId xmlns:a16="http://schemas.microsoft.com/office/drawing/2014/main" val="2704106455"/>
                    </a:ext>
                  </a:extLst>
                </a:gridCol>
                <a:gridCol w="2032000">
                  <a:extLst>
                    <a:ext uri="{9D8B030D-6E8A-4147-A177-3AD203B41FA5}">
                      <a16:colId xmlns:a16="http://schemas.microsoft.com/office/drawing/2014/main" val="405610187"/>
                    </a:ext>
                  </a:extLst>
                </a:gridCol>
              </a:tblGrid>
              <a:tr h="370840">
                <a:tc>
                  <a:txBody>
                    <a:bodyPr/>
                    <a:lstStyle/>
                    <a:p>
                      <a:r>
                        <a:rPr lang="en-US" dirty="0"/>
                        <a:t>Testing Models</a:t>
                      </a:r>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extLst>
                  <a:ext uri="{0D108BD9-81ED-4DB2-BD59-A6C34878D82A}">
                    <a16:rowId xmlns:a16="http://schemas.microsoft.com/office/drawing/2014/main" val="2935806412"/>
                  </a:ext>
                </a:extLst>
              </a:tr>
              <a:tr h="370840">
                <a:tc>
                  <a:txBody>
                    <a:bodyPr/>
                    <a:lstStyle/>
                    <a:p>
                      <a:r>
                        <a:rPr lang="en-US" dirty="0"/>
                        <a:t>Logistic Regression</a:t>
                      </a:r>
                    </a:p>
                  </a:txBody>
                  <a:tcPr/>
                </a:tc>
                <a:tc>
                  <a:txBody>
                    <a:bodyPr/>
                    <a:lstStyle/>
                    <a:p>
                      <a:r>
                        <a:rPr lang="en-US" dirty="0"/>
                        <a:t>0.84</a:t>
                      </a:r>
                    </a:p>
                  </a:txBody>
                  <a:tcPr/>
                </a:tc>
                <a:tc>
                  <a:txBody>
                    <a:bodyPr/>
                    <a:lstStyle/>
                    <a:p>
                      <a:r>
                        <a:rPr lang="en-US" dirty="0"/>
                        <a:t>0.86</a:t>
                      </a:r>
                    </a:p>
                  </a:txBody>
                  <a:tcPr/>
                </a:tc>
                <a:tc>
                  <a:txBody>
                    <a:bodyPr/>
                    <a:lstStyle/>
                    <a:p>
                      <a:r>
                        <a:rPr lang="en-US" dirty="0"/>
                        <a:t>0.92</a:t>
                      </a:r>
                    </a:p>
                  </a:txBody>
                  <a:tcPr/>
                </a:tc>
                <a:extLst>
                  <a:ext uri="{0D108BD9-81ED-4DB2-BD59-A6C34878D82A}">
                    <a16:rowId xmlns:a16="http://schemas.microsoft.com/office/drawing/2014/main" val="2686983660"/>
                  </a:ext>
                </a:extLst>
              </a:tr>
              <a:tr h="370840">
                <a:tc>
                  <a:txBody>
                    <a:bodyPr/>
                    <a:lstStyle/>
                    <a:p>
                      <a:r>
                        <a:rPr lang="en-US" dirty="0"/>
                        <a:t>Random Forest</a:t>
                      </a:r>
                    </a:p>
                  </a:txBody>
                  <a:tcPr/>
                </a:tc>
                <a:tc>
                  <a:txBody>
                    <a:bodyPr/>
                    <a:lstStyle/>
                    <a:p>
                      <a:r>
                        <a:rPr lang="en-US" dirty="0"/>
                        <a:t>0.91</a:t>
                      </a:r>
                    </a:p>
                  </a:txBody>
                  <a:tcPr/>
                </a:tc>
                <a:tc>
                  <a:txBody>
                    <a:bodyPr/>
                    <a:lstStyle/>
                    <a:p>
                      <a:r>
                        <a:rPr lang="en-US" dirty="0"/>
                        <a:t>0.91</a:t>
                      </a:r>
                    </a:p>
                  </a:txBody>
                  <a:tcPr/>
                </a:tc>
                <a:tc>
                  <a:txBody>
                    <a:bodyPr/>
                    <a:lstStyle/>
                    <a:p>
                      <a:r>
                        <a:rPr lang="en-US" dirty="0"/>
                        <a:t>0.98</a:t>
                      </a:r>
                    </a:p>
                  </a:txBody>
                  <a:tcPr/>
                </a:tc>
                <a:extLst>
                  <a:ext uri="{0D108BD9-81ED-4DB2-BD59-A6C34878D82A}">
                    <a16:rowId xmlns:a16="http://schemas.microsoft.com/office/drawing/2014/main" val="2839385338"/>
                  </a:ext>
                </a:extLst>
              </a:tr>
            </a:tbl>
          </a:graphicData>
        </a:graphic>
      </p:graphicFrame>
    </p:spTree>
    <p:extLst>
      <p:ext uri="{BB962C8B-B14F-4D97-AF65-F5344CB8AC3E}">
        <p14:creationId xmlns:p14="http://schemas.microsoft.com/office/powerpoint/2010/main" val="120201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1C93-3F4E-E245-8C39-757B513EE28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Logistic Coefficients</a:t>
            </a:r>
          </a:p>
        </p:txBody>
      </p:sp>
      <p:pic>
        <p:nvPicPr>
          <p:cNvPr id="5" name="Picture 4" descr="Table&#10;&#10;Description automatically generated">
            <a:extLst>
              <a:ext uri="{FF2B5EF4-FFF2-40B4-BE49-F238E27FC236}">
                <a16:creationId xmlns:a16="http://schemas.microsoft.com/office/drawing/2014/main" id="{086777C4-281B-3841-B40D-9BD4090B8AE5}"/>
              </a:ext>
            </a:extLst>
          </p:cNvPr>
          <p:cNvPicPr>
            <a:picLocks noChangeAspect="1"/>
          </p:cNvPicPr>
          <p:nvPr/>
        </p:nvPicPr>
        <p:blipFill>
          <a:blip r:embed="rId2"/>
          <a:stretch>
            <a:fillRect/>
          </a:stretch>
        </p:blipFill>
        <p:spPr>
          <a:xfrm>
            <a:off x="1754187" y="1720850"/>
            <a:ext cx="4342079" cy="4294188"/>
          </a:xfrm>
          <a:prstGeom prst="rect">
            <a:avLst/>
          </a:prstGeom>
        </p:spPr>
      </p:pic>
      <p:pic>
        <p:nvPicPr>
          <p:cNvPr id="7" name="Picture 6" descr="Table&#10;&#10;Description automatically generated">
            <a:extLst>
              <a:ext uri="{FF2B5EF4-FFF2-40B4-BE49-F238E27FC236}">
                <a16:creationId xmlns:a16="http://schemas.microsoft.com/office/drawing/2014/main" id="{3CC1B3F7-3DFA-2647-B476-B6239F783226}"/>
              </a:ext>
            </a:extLst>
          </p:cNvPr>
          <p:cNvPicPr>
            <a:picLocks noChangeAspect="1"/>
          </p:cNvPicPr>
          <p:nvPr/>
        </p:nvPicPr>
        <p:blipFill>
          <a:blip r:embed="rId3"/>
          <a:stretch>
            <a:fillRect/>
          </a:stretch>
        </p:blipFill>
        <p:spPr>
          <a:xfrm>
            <a:off x="7048767" y="1720849"/>
            <a:ext cx="4196221" cy="4294187"/>
          </a:xfrm>
          <a:prstGeom prst="rect">
            <a:avLst/>
          </a:prstGeom>
        </p:spPr>
      </p:pic>
    </p:spTree>
    <p:extLst>
      <p:ext uri="{BB962C8B-B14F-4D97-AF65-F5344CB8AC3E}">
        <p14:creationId xmlns:p14="http://schemas.microsoft.com/office/powerpoint/2010/main" val="40239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A262-4617-8644-988C-C72ADF04439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Clustering</a:t>
            </a:r>
          </a:p>
        </p:txBody>
      </p:sp>
      <p:pic>
        <p:nvPicPr>
          <p:cNvPr id="1030" name="Picture 6" descr="Here Is How Yoga Can Strengthen Your Mental &amp; Physical Health">
            <a:extLst>
              <a:ext uri="{FF2B5EF4-FFF2-40B4-BE49-F238E27FC236}">
                <a16:creationId xmlns:a16="http://schemas.microsoft.com/office/drawing/2014/main" id="{FF690061-EABE-F846-A60B-6D69E9DEEF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4" r="48375"/>
          <a:stretch/>
        </p:blipFill>
        <p:spPr bwMode="auto">
          <a:xfrm>
            <a:off x="8793249" y="1905000"/>
            <a:ext cx="2711363" cy="36718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23D8373-38DC-7740-9AFC-0703C64CC18D}"/>
              </a:ext>
            </a:extLst>
          </p:cNvPr>
          <p:cNvSpPr txBox="1"/>
          <p:nvPr/>
        </p:nvSpPr>
        <p:spPr>
          <a:xfrm>
            <a:off x="2551247" y="1495365"/>
            <a:ext cx="354475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Cluster 1: The Image Conscious </a:t>
            </a:r>
          </a:p>
        </p:txBody>
      </p:sp>
      <p:sp>
        <p:nvSpPr>
          <p:cNvPr id="11" name="TextBox 10">
            <a:extLst>
              <a:ext uri="{FF2B5EF4-FFF2-40B4-BE49-F238E27FC236}">
                <a16:creationId xmlns:a16="http://schemas.microsoft.com/office/drawing/2014/main" id="{A007917C-9C69-1A4E-A920-6EE7FAF0132F}"/>
              </a:ext>
            </a:extLst>
          </p:cNvPr>
          <p:cNvSpPr txBox="1"/>
          <p:nvPr/>
        </p:nvSpPr>
        <p:spPr>
          <a:xfrm>
            <a:off x="2592925" y="2171282"/>
            <a:ext cx="35030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Birth Control, Weight loss and anti-acne drugs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Concern about the drug’s side effect on their physical appearance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Young to middle age female users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Short to mid term drug user </a:t>
            </a:r>
          </a:p>
        </p:txBody>
      </p:sp>
      <p:sp>
        <p:nvSpPr>
          <p:cNvPr id="12" name="TextBox 11">
            <a:extLst>
              <a:ext uri="{FF2B5EF4-FFF2-40B4-BE49-F238E27FC236}">
                <a16:creationId xmlns:a16="http://schemas.microsoft.com/office/drawing/2014/main" id="{5F2E710A-C795-0C4E-94E3-B14A78E30FB4}"/>
              </a:ext>
            </a:extLst>
          </p:cNvPr>
          <p:cNvSpPr txBox="1"/>
          <p:nvPr/>
        </p:nvSpPr>
        <p:spPr>
          <a:xfrm>
            <a:off x="1501776" y="4745888"/>
            <a:ext cx="6684962" cy="1477328"/>
          </a:xfrm>
          <a:prstGeom prst="rect">
            <a:avLst/>
          </a:prstGeom>
          <a:noFill/>
        </p:spPr>
        <p:txBody>
          <a:bodyPr wrap="square" rtlCol="0">
            <a:spAutoFit/>
          </a:bodyPr>
          <a:lstStyle/>
          <a:p>
            <a:r>
              <a:rPr lang="en-SG" i="1" dirty="0">
                <a:latin typeface="Times New Roman" panose="02020603050405020304" pitchFamily="18" charset="0"/>
                <a:cs typeface="Times New Roman" panose="02020603050405020304" pitchFamily="18" charset="0"/>
              </a:rPr>
              <a:t>"Fantastic! No bloating or weight gain!! Yippee!!! Hot flashes are gone, helped the first week, would have a few here and their but they were mild and by the second month- they are totally gone and sleeping so much better- the feeling of anxiety is gone- life grand again! \r\r\</a:t>
            </a:r>
            <a:r>
              <a:rPr lang="en-SG" i="1" dirty="0" err="1">
                <a:latin typeface="Times New Roman" panose="02020603050405020304" pitchFamily="18" charset="0"/>
                <a:cs typeface="Times New Roman" panose="02020603050405020304" pitchFamily="18" charset="0"/>
              </a:rPr>
              <a:t>nImmmmmm</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soooo</a:t>
            </a:r>
            <a:r>
              <a:rPr lang="en-SG" i="1" dirty="0">
                <a:latin typeface="Times New Roman" panose="02020603050405020304" pitchFamily="18" charset="0"/>
                <a:cs typeface="Times New Roman" panose="02020603050405020304" pitchFamily="18" charset="0"/>
              </a:rPr>
              <a:t> happy!"</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638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EB00-0EB1-0D49-B84F-0763CA280B5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Clustering</a:t>
            </a:r>
            <a:endParaRPr lang="en-US" dirty="0"/>
          </a:p>
        </p:txBody>
      </p:sp>
      <p:pic>
        <p:nvPicPr>
          <p:cNvPr id="4" name="Picture 4" descr="Youth with mental health problems stay strong under Covid-19, Life News &amp;  Top Stories - The Straits Times">
            <a:extLst>
              <a:ext uri="{FF2B5EF4-FFF2-40B4-BE49-F238E27FC236}">
                <a16:creationId xmlns:a16="http://schemas.microsoft.com/office/drawing/2014/main" id="{484DCC0B-9725-9244-8BA5-A1A31B80C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299" y="1695420"/>
            <a:ext cx="3897313" cy="36718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E142C8E-844E-7B45-A58C-268A00B4F823}"/>
              </a:ext>
            </a:extLst>
          </p:cNvPr>
          <p:cNvSpPr txBox="1"/>
          <p:nvPr/>
        </p:nvSpPr>
        <p:spPr>
          <a:xfrm>
            <a:off x="2551247" y="1495365"/>
            <a:ext cx="373121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Cluster 2: The Mental Well-Being </a:t>
            </a:r>
          </a:p>
        </p:txBody>
      </p:sp>
      <p:sp>
        <p:nvSpPr>
          <p:cNvPr id="6" name="TextBox 5">
            <a:extLst>
              <a:ext uri="{FF2B5EF4-FFF2-40B4-BE49-F238E27FC236}">
                <a16:creationId xmlns:a16="http://schemas.microsoft.com/office/drawing/2014/main" id="{3AAC5084-0312-B74D-B6FC-97EBBD7530F7}"/>
              </a:ext>
            </a:extLst>
          </p:cNvPr>
          <p:cNvSpPr txBox="1"/>
          <p:nvPr/>
        </p:nvSpPr>
        <p:spPr>
          <a:xfrm>
            <a:off x="2592925" y="2068413"/>
            <a:ext cx="3503075"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anti-depression, anxiety and ADHD drugs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Concern about their mood, energy level and thoughts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age range and gender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Long term drug user </a:t>
            </a:r>
          </a:p>
        </p:txBody>
      </p:sp>
      <p:sp>
        <p:nvSpPr>
          <p:cNvPr id="7" name="TextBox 6">
            <a:extLst>
              <a:ext uri="{FF2B5EF4-FFF2-40B4-BE49-F238E27FC236}">
                <a16:creationId xmlns:a16="http://schemas.microsoft.com/office/drawing/2014/main" id="{1EB2AF0B-04AE-884F-910D-FB6FE12E5805}"/>
              </a:ext>
            </a:extLst>
          </p:cNvPr>
          <p:cNvSpPr txBox="1"/>
          <p:nvPr/>
        </p:nvSpPr>
        <p:spPr>
          <a:xfrm>
            <a:off x="1501776" y="3995678"/>
            <a:ext cx="6684962" cy="2862322"/>
          </a:xfrm>
          <a:prstGeom prst="rect">
            <a:avLst/>
          </a:prstGeom>
          <a:noFill/>
        </p:spPr>
        <p:txBody>
          <a:bodyPr wrap="square" rtlCol="0">
            <a:spAutoFit/>
          </a:bodyPr>
          <a:lstStyle/>
          <a:p>
            <a:r>
              <a:rPr lang="en-SG" i="1" dirty="0">
                <a:latin typeface="Times New Roman" panose="02020603050405020304" pitchFamily="18" charset="0"/>
                <a:cs typeface="Times New Roman" panose="02020603050405020304" pitchFamily="18" charset="0"/>
              </a:rPr>
              <a:t>"This is my miracle. I was put on it in Germany and had to go off it until I had insurance again. I suffer from depression and anxiety. Often I would find myself stuck in a daydream world because of all the things going on in my life, including my partner of years (15-25). I would have no energy and just feel so low. Finally I had insurance and was put on 1800mg a day. I feel so much better. I feel like I can handle life and set goals for myself. I don&amp;#039;t feel anxiety. I don&amp;#039;t sit here and think of the negative and focus on a positive life. I am more fun and interactive with my son. \r\n\r\</a:t>
            </a:r>
            <a:r>
              <a:rPr lang="en-SG" i="1" dirty="0" err="1">
                <a:latin typeface="Times New Roman" panose="02020603050405020304" pitchFamily="18" charset="0"/>
                <a:cs typeface="Times New Roman" panose="02020603050405020304" pitchFamily="18" charset="0"/>
              </a:rPr>
              <a:t>nIt</a:t>
            </a:r>
            <a:r>
              <a:rPr lang="en-SG" i="1" dirty="0">
                <a:latin typeface="Times New Roman" panose="02020603050405020304" pitchFamily="18" charset="0"/>
                <a:cs typeface="Times New Roman" panose="02020603050405020304" pitchFamily="18" charset="0"/>
              </a:rPr>
              <a:t> literately saved my life. I don&amp;#039;t know why."</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378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0CFB-4AD1-A748-8BB0-442A889EAA4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Clustering</a:t>
            </a:r>
            <a:endParaRPr lang="en-US" dirty="0"/>
          </a:p>
        </p:txBody>
      </p:sp>
      <p:pic>
        <p:nvPicPr>
          <p:cNvPr id="4" name="Picture 8" descr="Pain Management - IRMC Physician Group">
            <a:extLst>
              <a:ext uri="{FF2B5EF4-FFF2-40B4-BE49-F238E27FC236}">
                <a16:creationId xmlns:a16="http://schemas.microsoft.com/office/drawing/2014/main" id="{02230F08-36D5-0544-B18C-9AAF685D5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7937" y="2562004"/>
            <a:ext cx="3671886" cy="36718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B360FBF-0B87-CB42-8FD5-44FF537E6B35}"/>
              </a:ext>
            </a:extLst>
          </p:cNvPr>
          <p:cNvSpPr/>
          <p:nvPr/>
        </p:nvSpPr>
        <p:spPr>
          <a:xfrm>
            <a:off x="2592925" y="1535668"/>
            <a:ext cx="271324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Cluster 3: The Pain Killers </a:t>
            </a:r>
          </a:p>
        </p:txBody>
      </p:sp>
      <p:sp>
        <p:nvSpPr>
          <p:cNvPr id="6" name="TextBox 5">
            <a:extLst>
              <a:ext uri="{FF2B5EF4-FFF2-40B4-BE49-F238E27FC236}">
                <a16:creationId xmlns:a16="http://schemas.microsoft.com/office/drawing/2014/main" id="{FECD4D52-C4CB-7248-A1DC-5BEFE2ED2229}"/>
              </a:ext>
            </a:extLst>
          </p:cNvPr>
          <p:cNvSpPr txBox="1"/>
          <p:nvPr/>
        </p:nvSpPr>
        <p:spPr>
          <a:xfrm>
            <a:off x="2592925" y="2254150"/>
            <a:ext cx="3503075"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pain easing drugs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Concern about mobility and level of pain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age range and gender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Both short and long term users  </a:t>
            </a:r>
          </a:p>
        </p:txBody>
      </p:sp>
      <p:sp>
        <p:nvSpPr>
          <p:cNvPr id="7" name="TextBox 6">
            <a:extLst>
              <a:ext uri="{FF2B5EF4-FFF2-40B4-BE49-F238E27FC236}">
                <a16:creationId xmlns:a16="http://schemas.microsoft.com/office/drawing/2014/main" id="{48454D6F-FD9A-054A-9090-86D2D6B64FF7}"/>
              </a:ext>
            </a:extLst>
          </p:cNvPr>
          <p:cNvSpPr txBox="1"/>
          <p:nvPr/>
        </p:nvSpPr>
        <p:spPr>
          <a:xfrm>
            <a:off x="1416051" y="4397947"/>
            <a:ext cx="6684962" cy="1477328"/>
          </a:xfrm>
          <a:prstGeom prst="rect">
            <a:avLst/>
          </a:prstGeom>
          <a:noFill/>
        </p:spPr>
        <p:txBody>
          <a:bodyPr wrap="square" rtlCol="0">
            <a:spAutoFit/>
          </a:bodyPr>
          <a:lstStyle/>
          <a:p>
            <a:r>
              <a:rPr lang="en-SG" i="1" dirty="0">
                <a:latin typeface="Times New Roman" panose="02020603050405020304" pitchFamily="18" charset="0"/>
                <a:cs typeface="Times New Roman" panose="02020603050405020304" pitchFamily="18" charset="0"/>
              </a:rPr>
              <a:t>"I have severe psoriatic arthritis and I&amp;#039;ve had it since I was 18. I&amp;#039;ve been on </a:t>
            </a:r>
            <a:r>
              <a:rPr lang="en-SG" i="1" dirty="0" err="1">
                <a:latin typeface="Times New Roman" panose="02020603050405020304" pitchFamily="18" charset="0"/>
                <a:cs typeface="Times New Roman" panose="02020603050405020304" pitchFamily="18" charset="0"/>
              </a:rPr>
              <a:t>remicade</a:t>
            </a:r>
            <a:r>
              <a:rPr lang="en-SG" i="1" dirty="0">
                <a:latin typeface="Times New Roman" panose="02020603050405020304" pitchFamily="18" charset="0"/>
                <a:cs typeface="Times New Roman" panose="02020603050405020304" pitchFamily="18" charset="0"/>
              </a:rPr>
              <a:t> for almost 10 years and I have almost no pain. My joints get a little stiff close to my infusion but that&amp;#039;s it. It is my miracle drug and I owe my life to it. I would be crippled without it."</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610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45C5-21B4-5646-B9F6-96C7B3A6C44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Recommender </a:t>
            </a:r>
          </a:p>
        </p:txBody>
      </p:sp>
      <p:pic>
        <p:nvPicPr>
          <p:cNvPr id="5" name="Picture 4" descr="Table&#10;&#10;Description automatically generated">
            <a:extLst>
              <a:ext uri="{FF2B5EF4-FFF2-40B4-BE49-F238E27FC236}">
                <a16:creationId xmlns:a16="http://schemas.microsoft.com/office/drawing/2014/main" id="{17925466-C2E5-4B44-A52D-A2C525FE7612}"/>
              </a:ext>
            </a:extLst>
          </p:cNvPr>
          <p:cNvPicPr>
            <a:picLocks noChangeAspect="1"/>
          </p:cNvPicPr>
          <p:nvPr/>
        </p:nvPicPr>
        <p:blipFill>
          <a:blip r:embed="rId2"/>
          <a:stretch>
            <a:fillRect/>
          </a:stretch>
        </p:blipFill>
        <p:spPr>
          <a:xfrm>
            <a:off x="7859712" y="1677988"/>
            <a:ext cx="3644900" cy="4208462"/>
          </a:xfrm>
          <a:prstGeom prst="rect">
            <a:avLst/>
          </a:prstGeom>
        </p:spPr>
      </p:pic>
      <p:pic>
        <p:nvPicPr>
          <p:cNvPr id="7" name="Picture 6" descr="Text, email&#10;&#10;Description automatically generated">
            <a:extLst>
              <a:ext uri="{FF2B5EF4-FFF2-40B4-BE49-F238E27FC236}">
                <a16:creationId xmlns:a16="http://schemas.microsoft.com/office/drawing/2014/main" id="{F34263BA-3C3D-2842-957C-9B444D86FCE2}"/>
              </a:ext>
            </a:extLst>
          </p:cNvPr>
          <p:cNvPicPr>
            <a:picLocks noChangeAspect="1"/>
          </p:cNvPicPr>
          <p:nvPr/>
        </p:nvPicPr>
        <p:blipFill>
          <a:blip r:embed="rId3"/>
          <a:stretch>
            <a:fillRect/>
          </a:stretch>
        </p:blipFill>
        <p:spPr>
          <a:xfrm>
            <a:off x="687388" y="1677988"/>
            <a:ext cx="6742159" cy="4208462"/>
          </a:xfrm>
          <a:prstGeom prst="rect">
            <a:avLst/>
          </a:prstGeom>
        </p:spPr>
      </p:pic>
    </p:spTree>
    <p:extLst>
      <p:ext uri="{BB962C8B-B14F-4D97-AF65-F5344CB8AC3E}">
        <p14:creationId xmlns:p14="http://schemas.microsoft.com/office/powerpoint/2010/main" val="629165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D43E-1ED9-2448-A57A-810C94F5F87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 and Recommendation</a:t>
            </a:r>
          </a:p>
        </p:txBody>
      </p:sp>
      <p:sp>
        <p:nvSpPr>
          <p:cNvPr id="3" name="Content Placeholder 2">
            <a:extLst>
              <a:ext uri="{FF2B5EF4-FFF2-40B4-BE49-F238E27FC236}">
                <a16:creationId xmlns:a16="http://schemas.microsoft.com/office/drawing/2014/main" id="{A0029BF5-1207-E54D-A258-3C31B0FE2F71}"/>
              </a:ext>
            </a:extLst>
          </p:cNvPr>
          <p:cNvSpPr>
            <a:spLocks noGrp="1"/>
          </p:cNvSpPr>
          <p:nvPr>
            <p:ph idx="1"/>
          </p:nvPr>
        </p:nvSpPr>
        <p:spPr>
          <a:xfrm>
            <a:off x="2110746" y="1540188"/>
            <a:ext cx="9393866" cy="4693701"/>
          </a:xfrm>
        </p:spPr>
        <p:txBody>
          <a:bodyPr>
            <a:normAutofit/>
          </a:bodyPr>
          <a:lstStyle/>
          <a:p>
            <a:r>
              <a:rPr lang="en-US" sz="1600" dirty="0">
                <a:latin typeface="Times New Roman" panose="02020603050405020304" pitchFamily="18" charset="0"/>
                <a:cs typeface="Times New Roman" panose="02020603050405020304" pitchFamily="18" charset="0"/>
              </a:rPr>
              <a:t>Marketing message should contain words such as love, amazing, miracle and life changing </a:t>
            </a:r>
          </a:p>
          <a:p>
            <a:r>
              <a:rPr lang="en-US" sz="1600" dirty="0">
                <a:latin typeface="Times New Roman" panose="02020603050405020304" pitchFamily="18" charset="0"/>
                <a:cs typeface="Times New Roman" panose="02020603050405020304" pitchFamily="18" charset="0"/>
              </a:rPr>
              <a:t>Differentiated Marketing Strategies </a:t>
            </a:r>
          </a:p>
          <a:p>
            <a:pPr lvl="1"/>
            <a:r>
              <a:rPr lang="en-US" sz="1400" dirty="0">
                <a:latin typeface="Times New Roman" panose="02020603050405020304" pitchFamily="18" charset="0"/>
                <a:cs typeface="Times New Roman" panose="02020603050405020304" pitchFamily="18" charset="0"/>
              </a:rPr>
              <a:t>Marketing message for Image conscious segment could be better appearance, no weight gain or better skin</a:t>
            </a:r>
          </a:p>
          <a:p>
            <a:pPr lvl="1"/>
            <a:r>
              <a:rPr lang="en-US" sz="1400" dirty="0">
                <a:latin typeface="Times New Roman" panose="02020603050405020304" pitchFamily="18" charset="0"/>
                <a:cs typeface="Times New Roman" panose="02020603050405020304" pitchFamily="18" charset="0"/>
              </a:rPr>
              <a:t>Marketing message for Mental well-being could be better mood, passivity and good energy</a:t>
            </a:r>
          </a:p>
          <a:p>
            <a:pPr lvl="1"/>
            <a:r>
              <a:rPr lang="en-US" sz="1400" dirty="0">
                <a:latin typeface="Times New Roman" panose="02020603050405020304" pitchFamily="18" charset="0"/>
                <a:cs typeface="Times New Roman" panose="02020603050405020304" pitchFamily="18" charset="0"/>
              </a:rPr>
              <a:t>Marketing message for Pain killer could be disappearing pain</a:t>
            </a:r>
          </a:p>
          <a:p>
            <a:r>
              <a:rPr lang="en-US" sz="1600" dirty="0">
                <a:latin typeface="Times New Roman" panose="02020603050405020304" pitchFamily="18" charset="0"/>
                <a:cs typeface="Times New Roman" panose="02020603050405020304" pitchFamily="18" charset="0"/>
              </a:rPr>
              <a:t>Companies should quickly conduct customer recovery service when a negative sentiment was detected </a:t>
            </a:r>
          </a:p>
          <a:p>
            <a:pPr lvl="1"/>
            <a:r>
              <a:rPr lang="en-US" sz="1400" dirty="0">
                <a:latin typeface="Times New Roman" panose="02020603050405020304" pitchFamily="18" charset="0"/>
                <a:cs typeface="Times New Roman" panose="02020603050405020304" pitchFamily="18" charset="0"/>
              </a:rPr>
              <a:t>Use the random forest model to classify positive and negative review</a:t>
            </a:r>
          </a:p>
          <a:p>
            <a:pPr lvl="1"/>
            <a:r>
              <a:rPr lang="en-US" sz="1400" dirty="0">
                <a:latin typeface="Times New Roman" panose="02020603050405020304" pitchFamily="18" charset="0"/>
                <a:cs typeface="Times New Roman" panose="02020603050405020304" pitchFamily="18" charset="0"/>
              </a:rPr>
              <a:t>Conduct more R&amp;D on drugs that generally have bad reviews</a:t>
            </a:r>
          </a:p>
          <a:p>
            <a:pPr lvl="1"/>
            <a:r>
              <a:rPr lang="en-US" sz="1400" dirty="0">
                <a:latin typeface="Times New Roman" panose="02020603050405020304" pitchFamily="18" charset="0"/>
                <a:cs typeface="Times New Roman" panose="02020603050405020304" pitchFamily="18" charset="0"/>
              </a:rPr>
              <a:t>Recommend new drugs based on the recommender system built </a:t>
            </a:r>
          </a:p>
          <a:p>
            <a:pPr lvl="1"/>
            <a:r>
              <a:rPr lang="en-US" sz="1400" dirty="0">
                <a:latin typeface="Times New Roman" panose="02020603050405020304" pitchFamily="18" charset="0"/>
                <a:cs typeface="Times New Roman" panose="02020603050405020304" pitchFamily="18" charset="0"/>
              </a:rPr>
              <a:t>New customers can recommend based on condition</a:t>
            </a:r>
          </a:p>
          <a:p>
            <a:r>
              <a:rPr lang="en-US" sz="1600" dirty="0">
                <a:latin typeface="Times New Roman" panose="02020603050405020304" pitchFamily="18" charset="0"/>
                <a:cs typeface="Times New Roman" panose="02020603050405020304" pitchFamily="18" charset="0"/>
              </a:rPr>
              <a:t>Companies should focus on developing drugs for </a:t>
            </a:r>
            <a:r>
              <a:rPr lang="en-SG" sz="1600" dirty="0">
                <a:latin typeface="Times New Roman" panose="02020603050405020304" pitchFamily="18" charset="0"/>
                <a:cs typeface="Times New Roman" panose="02020603050405020304" pitchFamily="18" charset="0"/>
              </a:rPr>
              <a:t>birth control, weight loss, depression, anxiety and pain</a:t>
            </a:r>
          </a:p>
          <a:p>
            <a:pPr lvl="1"/>
            <a:r>
              <a:rPr lang="en-SG" sz="1400" dirty="0">
                <a:latin typeface="Times New Roman" panose="02020603050405020304" pitchFamily="18" charset="0"/>
                <a:cs typeface="Times New Roman" panose="02020603050405020304" pitchFamily="18" charset="0"/>
              </a:rPr>
              <a:t>Biggest customer base as shown in exploratory data analysis</a:t>
            </a:r>
          </a:p>
          <a:p>
            <a:pPr lvl="1"/>
            <a:r>
              <a:rPr lang="en-SG" sz="1400" dirty="0">
                <a:latin typeface="Times New Roman" panose="02020603050405020304" pitchFamily="18" charset="0"/>
                <a:cs typeface="Times New Roman" panose="02020603050405020304" pitchFamily="18" charset="0"/>
              </a:rPr>
              <a:t>Cluster analysis and topic modelling revealed three clusters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72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CC52-3E45-364D-8C98-30003B8C645F}"/>
              </a:ext>
            </a:extLst>
          </p:cNvPr>
          <p:cNvSpPr>
            <a:spLocks noGrp="1"/>
          </p:cNvSpPr>
          <p:nvPr>
            <p:ph type="title"/>
          </p:nvPr>
        </p:nvSpPr>
        <p:spPr>
          <a:xfrm>
            <a:off x="2178255" y="2788555"/>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72899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B131-F843-7C4B-A07A-DE765EB78A8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D1927BA-4640-8A45-98ED-467EF4037EC6}"/>
              </a:ext>
            </a:extLst>
          </p:cNvPr>
          <p:cNvSpPr>
            <a:spLocks noGrp="1"/>
          </p:cNvSpPr>
          <p:nvPr>
            <p:ph idx="1"/>
          </p:nvPr>
        </p:nvSpPr>
        <p:spPr>
          <a:xfrm>
            <a:off x="2589212" y="1771650"/>
            <a:ext cx="8915400" cy="4462240"/>
          </a:xfrm>
        </p:spPr>
        <p:txBody>
          <a:bodyPr>
            <a:normAutofit fontScale="92500" lnSpcReduction="10000"/>
          </a:bodyPr>
          <a:lstStyle/>
          <a:p>
            <a:r>
              <a:rPr lang="en-SG" dirty="0"/>
              <a:t>Pharmaceutical companies are facing the challenge of customer churn. Unhappy customers are switching to other companies and giving bad reviews that might negatively impact their brand value. Therefore, there is a need to efficiently identify unhappy customers and quickly conduct customer recovery. Companies will also need to make improvements to their drugs after gathering more information from unsatisfied customers. Besides that, pharmaceutical companies will need to know their customer segments in order to provide tailored services to enhance customer experience and also to develop marketing strategies to boost sales. Lastly, companies will need to efficiently recommend medicines to customers based on their condition or switch drugs when customer is not satisfied with their existing drug.</a:t>
            </a:r>
          </a:p>
          <a:p>
            <a:r>
              <a:rPr lang="en-SG" dirty="0"/>
              <a:t>Therefore, our problem statement can be summed up to: preventing customer churn, identify hidden segments and improving satisfaction.</a:t>
            </a:r>
          </a:p>
          <a:p>
            <a:r>
              <a:rPr lang="en-SG" dirty="0"/>
              <a:t>Pharmaceutical companies, clinics and hospitals will benefit from this project. It will help them to reduce customer churn, improve their service offering and making their business more profitable. Patients will also benefit from better service and more effective medicines.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01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E685-BC38-6742-8CB3-66C9FE5FC36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E13B295E-AF28-4645-BBC0-E6D4857418F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Exploratory Data Analysis</a:t>
            </a:r>
          </a:p>
          <a:p>
            <a:r>
              <a:rPr lang="en-US" dirty="0">
                <a:latin typeface="Times New Roman" panose="02020603050405020304" pitchFamily="18" charset="0"/>
                <a:cs typeface="Times New Roman" panose="02020603050405020304" pitchFamily="18" charset="0"/>
              </a:rPr>
              <a:t>Sentiment Classification</a:t>
            </a:r>
          </a:p>
          <a:p>
            <a:r>
              <a:rPr lang="en-US" dirty="0">
                <a:latin typeface="Times New Roman" panose="02020603050405020304" pitchFamily="18" charset="0"/>
                <a:cs typeface="Times New Roman" panose="02020603050405020304" pitchFamily="18" charset="0"/>
              </a:rPr>
              <a:t>Clustering</a:t>
            </a:r>
          </a:p>
          <a:p>
            <a:r>
              <a:rPr lang="en-US" dirty="0">
                <a:latin typeface="Times New Roman" panose="02020603050405020304" pitchFamily="18" charset="0"/>
                <a:cs typeface="Times New Roman" panose="02020603050405020304" pitchFamily="18" charset="0"/>
              </a:rPr>
              <a:t>Recommender System</a:t>
            </a:r>
          </a:p>
          <a:p>
            <a:r>
              <a:rPr lang="en-US" dirty="0">
                <a:latin typeface="Times New Roman" panose="02020603050405020304" pitchFamily="18" charset="0"/>
                <a:cs typeface="Times New Roman" panose="02020603050405020304" pitchFamily="18" charset="0"/>
              </a:rPr>
              <a:t>Conclusion and recommendation</a:t>
            </a:r>
          </a:p>
        </p:txBody>
      </p:sp>
    </p:spTree>
    <p:extLst>
      <p:ext uri="{BB962C8B-B14F-4D97-AF65-F5344CB8AC3E}">
        <p14:creationId xmlns:p14="http://schemas.microsoft.com/office/powerpoint/2010/main" val="92210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F7AA-4E2C-C74D-9367-BD6AC45A48F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p>
        </p:txBody>
      </p:sp>
      <p:graphicFrame>
        <p:nvGraphicFramePr>
          <p:cNvPr id="7" name="Diagram 6">
            <a:extLst>
              <a:ext uri="{FF2B5EF4-FFF2-40B4-BE49-F238E27FC236}">
                <a16:creationId xmlns:a16="http://schemas.microsoft.com/office/drawing/2014/main" id="{AFD7C73E-445E-924F-870A-45087FD48566}"/>
              </a:ext>
            </a:extLst>
          </p:cNvPr>
          <p:cNvGraphicFramePr/>
          <p:nvPr>
            <p:extLst>
              <p:ext uri="{D42A27DB-BD31-4B8C-83A1-F6EECF244321}">
                <p14:modId xmlns:p14="http://schemas.microsoft.com/office/powerpoint/2010/main" val="690585212"/>
              </p:ext>
            </p:extLst>
          </p:nvPr>
        </p:nvGraphicFramePr>
        <p:xfrm>
          <a:off x="2028299" y="2671763"/>
          <a:ext cx="10040938" cy="181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33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0651-82AA-E14F-A221-0EED1FACD7A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Exploratory Data Analysis</a:t>
            </a:r>
          </a:p>
        </p:txBody>
      </p:sp>
      <p:pic>
        <p:nvPicPr>
          <p:cNvPr id="5" name="Content Placeholder 4">
            <a:extLst>
              <a:ext uri="{FF2B5EF4-FFF2-40B4-BE49-F238E27FC236}">
                <a16:creationId xmlns:a16="http://schemas.microsoft.com/office/drawing/2014/main" id="{D638C074-F6F7-CB48-B3D9-A4FCB44DF302}"/>
              </a:ext>
            </a:extLst>
          </p:cNvPr>
          <p:cNvPicPr>
            <a:picLocks noGrp="1" noChangeAspect="1"/>
          </p:cNvPicPr>
          <p:nvPr>
            <p:ph idx="1"/>
          </p:nvPr>
        </p:nvPicPr>
        <p:blipFill>
          <a:blip r:embed="rId2"/>
          <a:stretch>
            <a:fillRect/>
          </a:stretch>
        </p:blipFill>
        <p:spPr>
          <a:xfrm>
            <a:off x="2273523" y="1528763"/>
            <a:ext cx="8911687" cy="4656106"/>
          </a:xfrm>
        </p:spPr>
      </p:pic>
    </p:spTree>
    <p:extLst>
      <p:ext uri="{BB962C8B-B14F-4D97-AF65-F5344CB8AC3E}">
        <p14:creationId xmlns:p14="http://schemas.microsoft.com/office/powerpoint/2010/main" val="353320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345E-FD61-1947-B8C4-A0FD7BA3E68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Exploratory Data Analysis</a:t>
            </a:r>
            <a:endParaRPr lang="en-US" dirty="0"/>
          </a:p>
        </p:txBody>
      </p:sp>
      <p:pic>
        <p:nvPicPr>
          <p:cNvPr id="5" name="Content Placeholder 4" descr="Chart&#10;&#10;Description automatically generated">
            <a:extLst>
              <a:ext uri="{FF2B5EF4-FFF2-40B4-BE49-F238E27FC236}">
                <a16:creationId xmlns:a16="http://schemas.microsoft.com/office/drawing/2014/main" id="{C7A34AE2-37CE-7841-9EF0-FC80999AC2CE}"/>
              </a:ext>
            </a:extLst>
          </p:cNvPr>
          <p:cNvPicPr>
            <a:picLocks noGrp="1" noChangeAspect="1"/>
          </p:cNvPicPr>
          <p:nvPr>
            <p:ph idx="1"/>
          </p:nvPr>
        </p:nvPicPr>
        <p:blipFill>
          <a:blip r:embed="rId2"/>
          <a:stretch>
            <a:fillRect/>
          </a:stretch>
        </p:blipFill>
        <p:spPr>
          <a:xfrm>
            <a:off x="2592925" y="1557336"/>
            <a:ext cx="9051388" cy="4755815"/>
          </a:xfrm>
        </p:spPr>
      </p:pic>
    </p:spTree>
    <p:extLst>
      <p:ext uri="{BB962C8B-B14F-4D97-AF65-F5344CB8AC3E}">
        <p14:creationId xmlns:p14="http://schemas.microsoft.com/office/powerpoint/2010/main" val="409046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10EA-91F7-8B42-BB30-89A3F49DDE9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Exploratory Data Analysis</a:t>
            </a:r>
            <a:endParaRPr lang="en-US" dirty="0"/>
          </a:p>
        </p:txBody>
      </p:sp>
      <p:pic>
        <p:nvPicPr>
          <p:cNvPr id="5" name="Content Placeholder 4" descr="Chart, histogram&#10;&#10;Description automatically generated">
            <a:extLst>
              <a:ext uri="{FF2B5EF4-FFF2-40B4-BE49-F238E27FC236}">
                <a16:creationId xmlns:a16="http://schemas.microsoft.com/office/drawing/2014/main" id="{4F747223-5EE8-6543-9250-9226F1F6F0B5}"/>
              </a:ext>
            </a:extLst>
          </p:cNvPr>
          <p:cNvPicPr>
            <a:picLocks noGrp="1" noChangeAspect="1"/>
          </p:cNvPicPr>
          <p:nvPr>
            <p:ph idx="1"/>
          </p:nvPr>
        </p:nvPicPr>
        <p:blipFill>
          <a:blip r:embed="rId2"/>
          <a:stretch>
            <a:fillRect/>
          </a:stretch>
        </p:blipFill>
        <p:spPr>
          <a:xfrm>
            <a:off x="2157413" y="1516995"/>
            <a:ext cx="9058275" cy="4642109"/>
          </a:xfrm>
        </p:spPr>
      </p:pic>
    </p:spTree>
    <p:extLst>
      <p:ext uri="{BB962C8B-B14F-4D97-AF65-F5344CB8AC3E}">
        <p14:creationId xmlns:p14="http://schemas.microsoft.com/office/powerpoint/2010/main" val="382007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54B6-4D2B-1647-8093-B18C39C484C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Exploratory Data Analysis</a:t>
            </a:r>
            <a:endParaRPr lang="en-US" dirty="0"/>
          </a:p>
        </p:txBody>
      </p:sp>
      <p:pic>
        <p:nvPicPr>
          <p:cNvPr id="5" name="Content Placeholder 4" descr="Chart, histogram&#10;&#10;Description automatically generated">
            <a:extLst>
              <a:ext uri="{FF2B5EF4-FFF2-40B4-BE49-F238E27FC236}">
                <a16:creationId xmlns:a16="http://schemas.microsoft.com/office/drawing/2014/main" id="{7A7AC93C-3AD3-1E4D-A3E8-DE19317B64EB}"/>
              </a:ext>
            </a:extLst>
          </p:cNvPr>
          <p:cNvPicPr>
            <a:picLocks noGrp="1" noChangeAspect="1"/>
          </p:cNvPicPr>
          <p:nvPr>
            <p:ph idx="1"/>
          </p:nvPr>
        </p:nvPicPr>
        <p:blipFill>
          <a:blip r:embed="rId2"/>
          <a:stretch>
            <a:fillRect/>
          </a:stretch>
        </p:blipFill>
        <p:spPr>
          <a:xfrm>
            <a:off x="2592925" y="1638569"/>
            <a:ext cx="8232238" cy="4116119"/>
          </a:xfrm>
        </p:spPr>
      </p:pic>
    </p:spTree>
    <p:extLst>
      <p:ext uri="{BB962C8B-B14F-4D97-AF65-F5344CB8AC3E}">
        <p14:creationId xmlns:p14="http://schemas.microsoft.com/office/powerpoint/2010/main" val="637802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5B3A-35DC-874E-90B7-21E2FA0BE03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Exploratory Data Analysis</a:t>
            </a:r>
            <a:endParaRPr lang="en-US" dirty="0"/>
          </a:p>
        </p:txBody>
      </p:sp>
      <p:pic>
        <p:nvPicPr>
          <p:cNvPr id="5" name="Content Placeholder 4" descr="Chart, line chart&#10;&#10;Description automatically generated">
            <a:extLst>
              <a:ext uri="{FF2B5EF4-FFF2-40B4-BE49-F238E27FC236}">
                <a16:creationId xmlns:a16="http://schemas.microsoft.com/office/drawing/2014/main" id="{A7488A9C-8301-4143-9F23-9BA17DE8248B}"/>
              </a:ext>
            </a:extLst>
          </p:cNvPr>
          <p:cNvPicPr>
            <a:picLocks noGrp="1" noChangeAspect="1"/>
          </p:cNvPicPr>
          <p:nvPr>
            <p:ph idx="1"/>
          </p:nvPr>
        </p:nvPicPr>
        <p:blipFill>
          <a:blip r:embed="rId2"/>
          <a:stretch>
            <a:fillRect/>
          </a:stretch>
        </p:blipFill>
        <p:spPr>
          <a:xfrm>
            <a:off x="2592925" y="1604962"/>
            <a:ext cx="8323820" cy="4142731"/>
          </a:xfrm>
        </p:spPr>
      </p:pic>
    </p:spTree>
    <p:extLst>
      <p:ext uri="{BB962C8B-B14F-4D97-AF65-F5344CB8AC3E}">
        <p14:creationId xmlns:p14="http://schemas.microsoft.com/office/powerpoint/2010/main" val="37934072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{DD7DB913-08EE-D346-8ADE-9FE14EBFCC8B}tf10001069</Template>
  <TotalTime>113</TotalTime>
  <Words>861</Words>
  <Application>Microsoft Macintosh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 3</vt:lpstr>
      <vt:lpstr>Wisp</vt:lpstr>
      <vt:lpstr>Preventing Customer Churn, Identifying Hidden Segments and Improving Satisfaction of Pharmaceutical Drug Users</vt:lpstr>
      <vt:lpstr>Problem Statement</vt:lpstr>
      <vt:lpstr>Contents</vt:lpstr>
      <vt:lpstr>Methodology</vt:lpstr>
      <vt:lpstr>Exploratory Data Analysis</vt:lpstr>
      <vt:lpstr>Exploratory Data Analysis</vt:lpstr>
      <vt:lpstr>Exploratory Data Analysis</vt:lpstr>
      <vt:lpstr>Exploratory Data Analysis</vt:lpstr>
      <vt:lpstr>Exploratory Data Analysis</vt:lpstr>
      <vt:lpstr>Exploratory Data Analysis</vt:lpstr>
      <vt:lpstr>Classification Models</vt:lpstr>
      <vt:lpstr>Logistic Coefficients</vt:lpstr>
      <vt:lpstr>Clustering</vt:lpstr>
      <vt:lpstr>Clustering</vt:lpstr>
      <vt:lpstr>Clustering</vt:lpstr>
      <vt:lpstr>Recommender </vt:lpstr>
      <vt:lpstr>Conclusion and Recommendation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Tiezheng Yuan</dc:creator>
  <cp:lastModifiedBy>Tiezheng Yuan</cp:lastModifiedBy>
  <cp:revision>13</cp:revision>
  <dcterms:created xsi:type="dcterms:W3CDTF">2020-10-30T07:17:31Z</dcterms:created>
  <dcterms:modified xsi:type="dcterms:W3CDTF">2020-10-30T09:10:40Z</dcterms:modified>
</cp:coreProperties>
</file>