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520" y="17373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Frame in Pandas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474720"/>
            <a:ext cx="90712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Tiezheng Yuan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April 15-16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,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Broadcasting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326600"/>
            <a:ext cx="90712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Calculate total, mean, or weighted scores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df + 1 → df.add(1)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df - df2  → df.sub(df2)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* → np.mul()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 → np.div()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326600"/>
            <a:ext cx="9071280" cy="59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Note: how to handle missing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640080" y="2232720"/>
            <a:ext cx="435492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df1+df2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Out[605]: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 math  science  social  </a:t>
            </a:r>
            <a:r>
              <a:rPr b="0" lang="en-US" sz="1800" spc="-1" strike="noStrike">
                <a:latin typeface="Arial"/>
              </a:rPr>
              <a:t>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123.0  245.0    203.0   263.0    </a:t>
            </a:r>
            <a:r>
              <a:rPr b="0" lang="en-US" sz="1800" spc="-1" strike="noStrike">
                <a:latin typeface="Arial"/>
              </a:rPr>
              <a:t> 149.0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134.0  106.0    234.0   197.0    </a:t>
            </a:r>
            <a:r>
              <a:rPr b="0" lang="en-US" sz="1800" spc="-1" strike="noStrike">
                <a:latin typeface="Arial"/>
              </a:rPr>
              <a:t> 257.0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82.0   85.0     69.0   147.0      </a:t>
            </a:r>
            <a:r>
              <a:rPr b="0" lang="en-US" sz="1800" spc="-1" strike="noStrike">
                <a:latin typeface="Arial"/>
              </a:rPr>
              <a:t>99.0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73.0  223.0    234.0   171.0    </a:t>
            </a:r>
            <a:r>
              <a:rPr b="0" lang="en-US" sz="1800" spc="-1" strike="noStrike">
                <a:latin typeface="Arial"/>
              </a:rPr>
              <a:t> 162.0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150.0  211.0    179.0   191.0    </a:t>
            </a:r>
            <a:r>
              <a:rPr b="0" lang="en-US" sz="1800" spc="-1" strike="noStrike">
                <a:latin typeface="Arial"/>
              </a:rPr>
              <a:t> 111.0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167.0  158.0     95.0   235.0     </a:t>
            </a:r>
            <a:r>
              <a:rPr b="0" lang="en-US" sz="1800" spc="-1" strike="noStrike">
                <a:latin typeface="Arial"/>
              </a:rPr>
              <a:t>102.0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    172.0   90.0     61.0   112.0     </a:t>
            </a:r>
            <a:r>
              <a:rPr b="0" lang="en-US" sz="1800" spc="-1" strike="noStrike">
                <a:latin typeface="Arial"/>
              </a:rPr>
              <a:t>263.0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  234.0  219.0    235.0   136.0    </a:t>
            </a:r>
            <a:r>
              <a:rPr b="0" lang="en-US" sz="1800" spc="-1" strike="noStrike">
                <a:latin typeface="Arial"/>
              </a:rPr>
              <a:t> 110.0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     NaN    NaN      NaN     NaN    </a:t>
            </a:r>
            <a:r>
              <a:rPr b="0" lang="en-US" sz="1800" spc="-1" strike="noStrike">
                <a:latin typeface="Arial"/>
              </a:rPr>
              <a:t>   NaN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5612040" y="2324160"/>
            <a:ext cx="435492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df2.add(df1,fill_value=0)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Out[606]: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123.0  245.0    203.0   263.0     149.0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134.0  106.0    234.0   197.0     257.0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82.0   85.0     69.0   147.0      99.0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73.0  223.0    234.0   171.0     162.0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150.0  211.0    179.0   191.0     111.0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167.0  158.0     95.0   235.0     102.0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    172.0   90.0     61.0   112.0     263.0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  234.0  219.0    235.0   136.0     110.0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   111.0  132.0    111.0    22.0     110.0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Summarize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26520"/>
            <a:ext cx="425592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#score means per course in mid-term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df1.mean(axis=0)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#score means of students in mid-term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df1['mean']=df1.mean(axis=1)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df1['total']=df1.sum(axis=1)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df1['min']=df1.min(axis=1)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df1['max']=df1.max(axis=1)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2925360" y="3200400"/>
            <a:ext cx="685872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science  social  physical   mean  total   min    max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  123    91       94      48       127   96.6  579.6  48.0  579.6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  122    59       90     105       133  101.8  610.8  59.0  610.8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  20   139      140      26        20   69.0  414.0  20.0  414.0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  55    34       26      60        43   43.6  261.6  26.0  261.6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   95    24       26     131       128   80.8  484.8  24.0  484.8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   96    20       24      64       145   69.8  418.8  20.0  418.8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       55   122      127      96       132  106.4  638.4  55.0  638.4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     55   115       69     102       143   96.8  580.8  55.0  580.8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Export to </a:t>
            </a:r>
            <a:r>
              <a:rPr b="0" lang="en-US" sz="4400" spc="-1" strike="noStrike">
                <a:latin typeface="Arial"/>
              </a:rPr>
              <a:t>text/csv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38120" y="1188720"/>
            <a:ext cx="92545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#export into file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</a:t>
            </a:r>
            <a:r>
              <a:rPr b="1" lang="en-US" sz="1800" spc="-1" strike="noStrike">
                <a:latin typeface="Arial"/>
              </a:rPr>
              <a:t>df.to_csv('test.csv')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#suggested pattern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</a:t>
            </a:r>
            <a:r>
              <a:rPr b="1" lang="en-US" sz="1800" spc="-1" strike="noStrike">
                <a:latin typeface="Arial"/>
              </a:rPr>
              <a:t>df.to_csv('test.txt', header=True, index=True, index_label='id', sep="\t", float_format="%.2f")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7406640" y="2671560"/>
            <a:ext cx="245304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id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0.10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0.02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0.66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0.92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0.31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0.35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0.29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0.82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0.75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0.79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0.36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0.57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0.56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0.08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0.06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0.93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0.25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0.84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0.63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0.58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0.41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0.34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0.19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0.51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0.36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0.04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0.04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0.66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0.55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0.76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0.31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0.44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0.50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0.66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0.90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0.15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j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0.61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0.53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0.92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0.16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26680" y="3287160"/>
            <a:ext cx="10080360" cy="52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Import data frame from text/csv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94040" y="1537920"/>
            <a:ext cx="4286520" cy="26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indf=pd.read_csv('test.csv')</a:t>
            </a:r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Unnamed: 0         A         B         C         D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0          a  0.099652  0.015028  0.660248  0.922982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1          b  0.314259  0.351478  0.288410  0.823189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2          c  0.747075  0.794100  0.355189  0.570443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3          d  0.558008  0.080297  0.059850  0.930032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4          e  0.254699  0.839399  0.634247  0.579078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5          f  0.407494  0.338599  0.190920  0.513512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6          g  0.361597  0.043878  0.041924  0.664308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7          h  0.545243  0.758259  0.306400  0.435121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8          i  0.499184  0.664028  0.900326  0.150658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9          j  0.605860  0.531110  0.918679  0.157797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4496040" y="1110600"/>
            <a:ext cx="492228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indf=pd.read_csv('test.csv', header=0,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Arial"/>
              </a:rPr>
              <a:t>index_col=0, sep=',')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</a:t>
            </a:r>
            <a:r>
              <a:rPr b="0" lang="en-US" sz="1800" spc="-1" strike="noStrike">
                <a:latin typeface="Arial"/>
              </a:rPr>
              <a:t>A         B         C         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0.099652  0.015028  0.660248  0.922982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0.314259  0.351478  0.288410  0.823189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0.747075  0.794100  0.355189  0.570443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0.558008  0.080297  0.059850  0.930032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0.254699  0.839399  0.634247  0.579078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0.407494  0.338599  0.190920  0.513512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  0.361597  0.043878  0.041924  0.664308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0.545243  0.758259  0.306400  0.435121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 0.499184  0.664028  0.900326  0.150658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j  0.605860  0.531110  0.918679  0.157797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Handle </a:t>
            </a:r>
            <a:r>
              <a:rPr b="0" lang="en-US" sz="4400" spc="-1" strike="noStrike">
                <a:latin typeface="Arial"/>
              </a:rPr>
              <a:t>missing </a:t>
            </a:r>
            <a:r>
              <a:rPr b="0" lang="en-US" sz="4400" spc="-1" strike="noStrike">
                <a:latin typeface="Arial"/>
              </a:rPr>
              <a:t>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326600"/>
            <a:ext cx="907128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Missing data is common and typical in read data. It is one of steps for data cleaning.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Pandas built-in methods: </a:t>
            </a:r>
            <a:br/>
            <a:r>
              <a:rPr b="0" lang="en-US" sz="2400" spc="-1" strike="noStrike">
                <a:latin typeface="Arial"/>
              </a:rPr>
              <a:t>df.isnull() or df.notnull()</a:t>
            </a:r>
            <a:br/>
            <a:r>
              <a:rPr b="0" lang="en-US" sz="2400" spc="-1" strike="noStrike">
                <a:latin typeface="Arial"/>
              </a:rPr>
              <a:t>df.dropna()</a:t>
            </a:r>
            <a:br/>
            <a:r>
              <a:rPr b="0" lang="en-US" sz="2400" spc="-1" strike="noStrike">
                <a:latin typeface="Arial"/>
              </a:rPr>
              <a:t>df.fillna()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Approach for handling missing data:</a:t>
            </a:r>
            <a:br/>
            <a:r>
              <a:rPr b="0" lang="en-US" sz="2400" spc="-1" strike="noStrike">
                <a:latin typeface="Arial"/>
              </a:rPr>
              <a:t>remove missing data</a:t>
            </a:r>
            <a:br/>
            <a:r>
              <a:rPr b="0" lang="en-US" sz="2400" spc="-1" strike="noStrike">
                <a:latin typeface="Arial"/>
              </a:rPr>
              <a:t>fill in the missing data with zero, mean, median or mode values</a:t>
            </a:r>
            <a:br/>
            <a:r>
              <a:rPr b="0" lang="en-US" sz="2400" spc="-1" strike="noStrike">
                <a:latin typeface="Arial"/>
              </a:rPr>
              <a:t>fill  in the missing data based on modeling fitting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754880" y="226080"/>
            <a:ext cx="482040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66920" y="548640"/>
            <a:ext cx="4105080" cy="469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#judge which cols don't contain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df.notnull().all(axis=0)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#judge which rows don't contain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df.notnull().all(axis=1)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#judge which columns invovle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df.isnull().any(axis=0)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#judge which rows invovle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df.isnull().any(axis=1)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#return rows containing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df[df.isnull().any(axis=1)]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#return columns containing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df.loc[:,df.isnull().any(axis=0)]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#discard rows containing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df[df.notnull().all(axis=1)]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#discard cols containing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df.loc[:,df.notnull().all(axis=0)]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675120" y="1044360"/>
            <a:ext cx="2367720" cy="44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df.isnull().any(axis=0)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Out[673]: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english      True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math        False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science     False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social       True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physical    False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dtype: bool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df.notnull().all(axis=0)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Out[674]: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english     False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math         True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science      True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social      False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physical     True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dtype: bool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Typical approach for operating df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326600"/>
            <a:ext cx="907128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common operation for data frame is to filter out some </a:t>
            </a:r>
            <a:r>
              <a:rPr b="0" lang="en-US" sz="3200" spc="-1" strike="noStrike">
                <a:latin typeface="Arial"/>
              </a:rPr>
              <a:t>sub-data from a data frame. </a:t>
            </a:r>
            <a:br/>
            <a:r>
              <a:rPr b="0" lang="en-US" sz="3200" spc="-1" strike="noStrike">
                <a:latin typeface="Arial"/>
              </a:rPr>
              <a:t>That is similar to the SELECT query in SQL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Typical steps:</a:t>
            </a:r>
            <a:br/>
            <a:r>
              <a:rPr b="0" lang="en-US" sz="3200" spc="-1" strike="noStrike">
                <a:latin typeface="Arial"/>
              </a:rPr>
              <a:t>1. set conditions in rows or columns</a:t>
            </a:r>
            <a:br/>
            <a:r>
              <a:rPr b="0" lang="en-US" sz="3200" spc="-1" strike="noStrike">
                <a:latin typeface="Arial"/>
              </a:rPr>
              <a:t>2. retrieve index of rows or columns</a:t>
            </a:r>
            <a:br/>
            <a:r>
              <a:rPr b="0" lang="en-US" sz="3200" spc="-1" strike="noStrike">
                <a:latin typeface="Arial"/>
              </a:rPr>
              <a:t>3. Operate data frame: drop data, handle missing data, </a:t>
            </a:r>
            <a:r>
              <a:rPr b="0" lang="en-US" sz="3200" spc="-1" strike="noStrike">
                <a:latin typeface="Arial"/>
              </a:rPr>
              <a:t>retrieve sub-data, etc.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669280" y="879840"/>
            <a:ext cx="4290840" cy="469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df.max(axis=0)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Out[732]: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english     148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math        134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science     147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social      148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physical    133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dtype: int64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index= df.idxmax(axis=0)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df.loc[index]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Out[733]: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 148    40       41     140        41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      75   134      147     116        71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      75   134      147     116        71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      126   105      116     148       116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  139    76       78      71       133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74320" y="2926080"/>
            <a:ext cx="4290840" cy="25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cond=df &lt;= 60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index=cond.any(axi</a:t>
            </a:r>
            <a:r>
              <a:rPr b="0" lang="en-US" sz="1800" spc="-1" strike="noStrike">
                <a:latin typeface="Arial"/>
              </a:rPr>
              <a:t>s=1)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df[index]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Out[735]: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</a:t>
            </a:r>
            <a:r>
              <a:rPr b="0" lang="en-US" sz="1800" spc="-1" strike="noStrike">
                <a:latin typeface="Arial"/>
              </a:rPr>
              <a:t>science  social  </a:t>
            </a:r>
            <a:r>
              <a:rPr b="0" lang="en-US" sz="1800" spc="-1" strike="noStrike">
                <a:latin typeface="Arial"/>
              </a:rPr>
              <a:t>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  110   120       </a:t>
            </a:r>
            <a:r>
              <a:rPr b="0" lang="en-US" sz="1800" spc="-1" strike="noStrike">
                <a:latin typeface="Arial"/>
              </a:rPr>
              <a:t>51     128        55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  80    96      </a:t>
            </a:r>
            <a:r>
              <a:rPr b="0" lang="en-US" sz="1800" spc="-1" strike="noStrike">
                <a:latin typeface="Arial"/>
              </a:rPr>
              <a:t>145      65        60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 148    40       </a:t>
            </a:r>
            <a:r>
              <a:rPr b="0" lang="en-US" sz="1800" spc="-1" strike="noStrike">
                <a:latin typeface="Arial"/>
              </a:rPr>
              <a:t>41     140        41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  118    59      </a:t>
            </a:r>
            <a:r>
              <a:rPr b="0" lang="en-US" sz="1800" spc="-1" strike="noStrike">
                <a:latin typeface="Arial"/>
              </a:rPr>
              <a:t>136     138        65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274320" y="74520"/>
            <a:ext cx="556956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index=(df.mean(axis=1)&gt;=90) &amp; (df.min(axis=1)&gt;=60)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df[index]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Out[734]: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   94    73      136      93       106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  139    76       78      71       133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      75   134      147     116        71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      126   105      116     148       116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       91   124       96     100        91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Line 4"/>
          <p:cNvSpPr/>
          <p:nvPr/>
        </p:nvSpPr>
        <p:spPr>
          <a:xfrm>
            <a:off x="5486400" y="731520"/>
            <a:ext cx="0" cy="45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5"/>
          <p:cNvSpPr/>
          <p:nvPr/>
        </p:nvSpPr>
        <p:spPr>
          <a:xfrm>
            <a:off x="274320" y="2834640"/>
            <a:ext cx="51206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Drop columns or rows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26600"/>
            <a:ext cx="370224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np.drop()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361040" y="1737360"/>
            <a:ext cx="533160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#delete a given column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#method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del df['english']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#method 2 delete it and return the column series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df.pop('social')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#method3: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df.drop(labels="physical", axis=1)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#delete a given row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df.drop('A', 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df.drop(labels=['K','O'], axis=0)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#delete records with mean scorese &lt;60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index=df[df.mean(axis=1)&lt;60].index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df.drop(labels=index, axis=0)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Pandas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Pandas could deal with tabular data, which is compatible with table in Excel, data frame in R, relational table in SQL database.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frame as well as series are the basic data type defined in pandas.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Create hierarchical data frame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326600"/>
            <a:ext cx="9071280" cy="86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pd.MultiIndex.from_product([ [ ], [ ], ... ])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pd.MultiIndex.from_tuples(df)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22960" y="2377440"/>
            <a:ext cx="86868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pd.DataFrame(np.random.randint(0,150, size=(30,5)),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columns=['english','math','science','social', 'physical'],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index=pd.MultiIndex.from_product(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</a:t>
            </a:r>
            <a:r>
              <a:rPr b="0" lang="en-US" sz="1800" spc="-1" strike="noStrike">
                <a:latin typeface="Arial"/>
              </a:rPr>
              <a:t>[list("ABCDEFGHIJKLMNO"), ['mid-term','final-term']]          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Out[871]: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mid-term         96    34        6      58       116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final-term       81    85      132     126        40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mid-term         21     3      103     140        30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final-term       92   135        2     120        99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mid-term          6    92       96      40       130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final-term      134     5       61      40        40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Transform columns or rows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290600"/>
            <a:ext cx="907128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df.stack() and df.unstack()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14400" y="2103120"/>
            <a:ext cx="302616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df.stack(level=0)#col-&gt;row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Out[881]: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mid-term    english     135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math         76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science      72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social       18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physical    140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final-term  english      31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math         92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science      89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social       27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</a:t>
            </a:r>
            <a:r>
              <a:rPr b="0" lang="en-US" sz="1800" spc="-1" strike="noStrike">
                <a:latin typeface="Arial"/>
              </a:rPr>
              <a:t>physical    111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4572000" y="2616480"/>
            <a:ext cx="7390800" cy="21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df.unstack(level=1)#row-&gt;col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Out[882]: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</a:t>
            </a:r>
            <a:r>
              <a:rPr b="0" lang="en-US" sz="1800" spc="-1" strike="noStrike">
                <a:latin typeface="Arial"/>
              </a:rPr>
              <a:t>english                math             science              social  \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final-term mid-term final-term mid-term final-term mid-term final-term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     31      135         92       76         89       72         27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     87       60         48      100         42       10         11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   130       52        134       87          9       74         33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   145       40         20       71         33       95          2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Slice of hierarchical df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82480"/>
            <a:ext cx="486720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df.loc[::2,::1]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Out[900]: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mid-term      135    76       72      18       140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mid-term       60   100       10      55         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mid-term       52    87       74     104       127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846320" y="3092040"/>
            <a:ext cx="499500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df.loc[::-2,::1]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Out[901]: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 final-term      108     7        1     105       107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 final-term        2   120      107      95        66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 final-term       43    36      104      55        89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 final-term       75    95      121      16        99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 final-term      118    81      103      84       109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J final-term       81   126       97       3       147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Statistics of hierarchical data frame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371600" y="1281240"/>
            <a:ext cx="659664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df.mean(axis=0, level=1) #mean of mid-/final-term scores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Out[893]: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</a:t>
            </a:r>
            <a:r>
              <a:rPr b="0" lang="en-US" sz="1800" spc="-1" strike="noStrike">
                <a:latin typeface="Arial"/>
              </a:rPr>
              <a:t>english  math    science     social 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mid-term    72.133333  67.8  76.466667  68.333333  71.400000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final-term  82.333333  82.8  66.133333  47.933333  84.666667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188720" y="3165120"/>
            <a:ext cx="786384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df.sum(axis=1).mean(level=0)# mean of total scores of each student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Out[894]: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395.5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219.0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416.0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311.0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316.5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252.0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groupby()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444760" y="2834640"/>
            <a:ext cx="763596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df.groupby(['term','class']).agg(['mean','sum']).round()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english       math      science      social      physical  \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</a:t>
            </a:r>
            <a:r>
              <a:rPr b="0" lang="en-US" sz="1800" spc="-1" strike="noStrike">
                <a:latin typeface="Arial"/>
              </a:rPr>
              <a:t>mean  sum  mean  sum    mean  sum   mean  sum     mean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term       class     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final-term C1       54.0  268  70.0  351    47.0  236   81.0  405     58.0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</a:t>
            </a:r>
            <a:r>
              <a:rPr b="0" lang="en-US" sz="1800" spc="-1" strike="noStrike">
                <a:latin typeface="Arial"/>
              </a:rPr>
              <a:t>C2       74.0  371  85.0  425    75.0  375   83.0  415     86.0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</a:t>
            </a:r>
            <a:r>
              <a:rPr b="0" lang="en-US" sz="1800" spc="-1" strike="noStrike">
                <a:latin typeface="Arial"/>
              </a:rPr>
              <a:t>C3       76.0  453  49.0  296   107.0  641   72.0  429     75.0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mid-term   C1      102.0  512  74.0  370    98.0  491   99.0  493     69.0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</a:t>
            </a:r>
            <a:r>
              <a:rPr b="0" lang="en-US" sz="1800" spc="-1" strike="noStrike">
                <a:latin typeface="Arial"/>
              </a:rPr>
              <a:t>C2       53.0  266  93.0  463    65.0  325   83.0  414    103.0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</a:t>
            </a:r>
            <a:r>
              <a:rPr b="0" lang="en-US" sz="1800" spc="-1" strike="noStrike">
                <a:latin typeface="Arial"/>
              </a:rPr>
              <a:t>C3       68.0  339  96.0  478    50.0  251   79.0  397     82.0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39320" y="1025280"/>
            <a:ext cx="626148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#group data by categorical data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gr1=df.groupby('term')#group by term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gr1.groups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gr1.mean()#mean scores by term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df.groupby(df.index).sum()#sum of students of entire term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df.groupby('class').agg(['mean', 'std'])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Combine data frames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1326600"/>
            <a:ext cx="907128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pd.concat([df1, df2]): bind df2 to df1 at rows or columns based on matched column names and then matched index names.</a:t>
            </a:r>
            <a:br/>
            <a:r>
              <a:rPr b="0" lang="en-US" sz="3200" spc="-1" strike="noStrike">
                <a:latin typeface="Arial"/>
              </a:rPr>
              <a:t>Unmatched rows or columns will be filled with NaN.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df1.merge(df2), pd.merge(df1, df2): match rows based on the matched values of two given columns.</a:t>
            </a:r>
            <a:br/>
            <a:r>
              <a:rPr b="0" lang="en-US" sz="3200" spc="-1" strike="noStrike">
                <a:latin typeface="Arial"/>
              </a:rPr>
              <a:t>The index column name could be identical or different or index of df.</a:t>
            </a:r>
            <a:br/>
            <a:r>
              <a:rPr b="0" lang="en-US" sz="3200" spc="-1" strike="noStrike">
                <a:latin typeface="Arial"/>
              </a:rPr>
              <a:t>The index columns must be declared using on if &gt;2 column names exist.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df1.join(df2): Bind df2 to df1 at column. </a:t>
            </a:r>
            <a:br/>
            <a:r>
              <a:rPr b="0" lang="en-US" sz="3200" spc="-1" strike="noStrike">
                <a:latin typeface="Arial"/>
              </a:rPr>
              <a:t>Column names of df1 and df2 should be different, or error aroused.</a:t>
            </a:r>
            <a:br/>
            <a:r>
              <a:rPr b="0" lang="en-US" sz="3200" spc="-1" strike="noStrike">
                <a:latin typeface="Arial"/>
              </a:rPr>
              <a:t>join() will automatically match rows of df2 to those of df1 based on row names of df1. additional or undetected rows of df2 might be cut or filled with NaN.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df1.append(df2): bind df2 to df1 at rows.</a:t>
            </a:r>
            <a:br/>
            <a:r>
              <a:rPr b="0" lang="en-US" sz="3200" spc="-1" strike="noStrike">
                <a:latin typeface="Arial"/>
              </a:rPr>
              <a:t>automatically match column names and fill in data. </a:t>
            </a:r>
            <a:br/>
            <a:r>
              <a:rPr b="0" lang="en-US" sz="3200" spc="-1" strike="noStrike">
                <a:latin typeface="Arial"/>
              </a:rPr>
              <a:t>unmatched cols will be kept and filled with NaN.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suggestions for df combining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326600"/>
            <a:ext cx="907128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there are column and row names, and all column names matched: pd.concat()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Being based on the values of an index column: pd.merge()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 columns are different and bind in columns: df1.join(df2)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bind in rows and all columns are matched: df1.append(df2) or pd.concat([df1, df2])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pd.concat([df1, df2])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48640" y="1326600"/>
            <a:ext cx="907128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Fill NaN if column/row names do not match.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Parameter: join= ‘inner’ or ‘outer’, default is outer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181880" y="2141640"/>
            <a:ext cx="137844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A  B  C  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8  6  1 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3  0  8  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8  2  6  4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B  A  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7  7  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7  3 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8  3 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5  3  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4754880" y="2561760"/>
            <a:ext cx="338328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pd.concat([df1,df2], axis=0)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Out[1039]: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A  B    C    D    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8  6  1.0  3.0 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3  0  8.0  7.0 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8  2  6.0  4.0 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7  7  NaN  NaN  9.0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3  7  NaN  NaN  0.0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3  8  NaN  NaN  3.0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3  5  NaN  NaN  7.0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7171200" y="3603960"/>
            <a:ext cx="225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columns are merged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rows are appended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pd.merge(df1,df2)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914400" y="1446480"/>
            <a:ext cx="145008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 [1065]: df1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Out[1065]: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1" lang="en-US" sz="1800" spc="-1" strike="noStrike">
                <a:latin typeface="Arial"/>
              </a:rPr>
              <a:t>A  B  C  D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a  8  1  5  5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b  8  6  9  6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c  5  1  8  9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Out[1066]: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B  a  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1  7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1  0  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6  4  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4  9  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497840" y="2194560"/>
            <a:ext cx="199440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df1.merge(df2)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pd.merge(df1,df2)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Out[1068]: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1" lang="en-US" sz="1800" spc="-1" strike="noStrike">
                <a:latin typeface="Arial"/>
              </a:rPr>
              <a:t>A  B  C  D</a:t>
            </a:r>
            <a:r>
              <a:rPr b="0" lang="en-US" sz="1800" spc="-1" strike="noStrike">
                <a:latin typeface="Arial"/>
              </a:rPr>
              <a:t>  a  E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0  8  1  5  5</a:t>
            </a:r>
            <a:r>
              <a:rPr b="0" lang="en-US" sz="1800" spc="-1" strike="noStrike">
                <a:latin typeface="Arial"/>
              </a:rPr>
              <a:t>  7  1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1  8  1  5  5  0  6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2  5  1  8  9</a:t>
            </a:r>
            <a:r>
              <a:rPr b="0" lang="en-US" sz="1800" spc="-1" strike="noStrike">
                <a:latin typeface="Arial"/>
              </a:rPr>
              <a:t>  7  1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3  5  1  8  9  0  6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4  8  6  9  6</a:t>
            </a:r>
            <a:r>
              <a:rPr b="0" lang="en-US" sz="1800" spc="-1" strike="noStrike">
                <a:latin typeface="Arial"/>
              </a:rPr>
              <a:t>  4  7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4"/>
          <p:cNvSpPr/>
          <p:nvPr/>
        </p:nvSpPr>
        <p:spPr>
          <a:xfrm>
            <a:off x="2194560" y="2377440"/>
            <a:ext cx="2377440" cy="1005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5"/>
          <p:cNvSpPr/>
          <p:nvPr/>
        </p:nvSpPr>
        <p:spPr>
          <a:xfrm>
            <a:off x="2194560" y="2743200"/>
            <a:ext cx="2377440" cy="16459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6"/>
          <p:cNvSpPr/>
          <p:nvPr/>
        </p:nvSpPr>
        <p:spPr>
          <a:xfrm>
            <a:off x="2103120" y="2926080"/>
            <a:ext cx="2468880" cy="1005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7"/>
          <p:cNvSpPr txBox="1"/>
          <p:nvPr/>
        </p:nvSpPr>
        <p:spPr>
          <a:xfrm>
            <a:off x="6766560" y="3147120"/>
            <a:ext cx="32004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index by column 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B       B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1      a 1       a 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6  +  d 1 → a 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1      c 6       c 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</a:t>
            </a:r>
            <a:r>
              <a:rPr b="0" lang="en-US" sz="1800" spc="-1" strike="noStrike">
                <a:latin typeface="Arial"/>
              </a:rPr>
              <a:t>c d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</a:t>
            </a:r>
            <a:r>
              <a:rPr b="0" lang="en-US" sz="1800" spc="-1" strike="noStrike">
                <a:latin typeface="Arial"/>
              </a:rPr>
              <a:t>b 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TextShape 8"/>
          <p:cNvSpPr txBox="1"/>
          <p:nvPr/>
        </p:nvSpPr>
        <p:spPr>
          <a:xfrm>
            <a:off x="6976080" y="1866600"/>
            <a:ext cx="225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columns are merged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rows are merged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31000" y="776160"/>
            <a:ext cx="660132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pd.merge(df1,df2, left_index=True, right_index=True, how='left')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Out[1074]: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A  B_x  C  D  B_y    a    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8    1  5  5  1.0  7.0  1.0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8    6  9  6  NaN  NaN 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5    1  8  9  6.0  4.0  7.0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235400" y="1939680"/>
            <a:ext cx="584532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pd.merge(df1, df2, left_on='B', right_on='E', how='inner')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Out[1079]: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A  B_x  C  D  B_y  a  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0  8    1  5  5    1  7  1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1  5    1  8  9    1  7  1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2  8    6  9  6    1  0  6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182880" y="3183480"/>
            <a:ext cx="403812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pd.merge(df1,df2, on='B', how='outer')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Out[1082]: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</a:t>
            </a:r>
            <a:r>
              <a:rPr b="0" lang="en-US" sz="1800" spc="-1" strike="noStrike">
                <a:latin typeface="Arial"/>
              </a:rPr>
              <a:t>A  B    C    D  a  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0  8.0  1  5.0  5.0  7  1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1  8.0  1  5.0  5.0  0  6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2  5.0  1  8.0  9.0  7  1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3  5.0  1  8.0  9.0  0  6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4  8.0  6  9.0  6.0  4  7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  NaN  4  NaN  NaN  9  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Line 4"/>
          <p:cNvSpPr/>
          <p:nvPr/>
        </p:nvSpPr>
        <p:spPr>
          <a:xfrm>
            <a:off x="365760" y="3108960"/>
            <a:ext cx="38404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5"/>
          <p:cNvSpPr/>
          <p:nvPr/>
        </p:nvSpPr>
        <p:spPr>
          <a:xfrm>
            <a:off x="4225680" y="1828800"/>
            <a:ext cx="0" cy="36576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6"/>
          <p:cNvSpPr txBox="1"/>
          <p:nvPr/>
        </p:nvSpPr>
        <p:spPr>
          <a:xfrm>
            <a:off x="5212080" y="4572000"/>
            <a:ext cx="3435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on=, left_on=, right_on=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how=”inner”, “left”,”right”, “outer”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left_index=, right_index=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 Case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22960" y="1172160"/>
            <a:ext cx="7223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Two scores tables of a class on all courses in a term:</a:t>
            </a:r>
            <a:br/>
            <a:r>
              <a:rPr b="0" lang="en-US" sz="1800" spc="-1" strike="noStrike">
                <a:latin typeface="Arial"/>
              </a:rPr>
              <a:t>mid-term: 5 courses, and 8 students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Final-term: 5 courses, and 9 students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5577840" y="2561760"/>
            <a:ext cx="429084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   51    95       76     107       143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   95    72      123     126       148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  20    52      139     104       105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 112    26       98     118       129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   70    94       81      34        95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   76   117      138     118        58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       57    34       35      32        99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    123    55      142      56        93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      83    94       97     106        67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TextShape 4"/>
          <p:cNvSpPr txBox="1"/>
          <p:nvPr/>
        </p:nvSpPr>
        <p:spPr>
          <a:xfrm>
            <a:off x="548640" y="2451960"/>
            <a:ext cx="429084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   26   140       29     109        35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  102    50       31      33       143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  75   126       20      29        90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 110   113       54      56        63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  116   137       67     142       141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   61    60       41      95       149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      146    76      120     114        52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    124    39      133     104        37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pd.join() and pd.append()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326600"/>
            <a:ext cx="90712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simply combine in columns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1065960" y="1920240"/>
            <a:ext cx="131148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Out[1096]: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id  no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a  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a  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b   2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Out[1097]: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level  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    0  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    1  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    2  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     3  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4214880" y="2787480"/>
            <a:ext cx="170496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df1.join(df2)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Out[1098]: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id  no  level  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a   0      0  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a   1      1  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b   2      2  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6766560" y="2287440"/>
            <a:ext cx="243000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df1.append(df2)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Out[1099]: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id  level   no    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  a    NaN  0.0 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  a    NaN  1.0 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  b    NaN  2.0  NaN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NaN    0.0  NaN    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NaN    1.0  NaN    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 NaN    2.0  NaN    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 NaN    3.0  NaN    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Analytic tasks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128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Index and slice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Change by rows, columns, or single cells, or conditions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Combine and split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Reshape and transpose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Filter out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Summarize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Handle missing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IO: to csv/text/excel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Notes about row/col names of pd.df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600"/>
            <a:ext cx="907128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pd.df must have column names and row </a:t>
            </a:r>
            <a:r>
              <a:rPr b="0" lang="en-US" sz="3200" spc="-1" strike="noStrike">
                <a:latin typeface="Arial"/>
              </a:rPr>
              <a:t>names known as index. If they are not </a:t>
            </a:r>
            <a:r>
              <a:rPr b="0" lang="en-US" sz="3200" spc="-1" strike="noStrike">
                <a:latin typeface="Arial"/>
              </a:rPr>
              <a:t>assigned, numeric index will be assigned.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Col/row names of pd.df is sensitive to </a:t>
            </a:r>
            <a:r>
              <a:rPr b="0" lang="en-US" sz="3200" spc="-1" strike="noStrike">
                <a:latin typeface="Arial"/>
              </a:rPr>
              <a:t>Upper/lower cases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duplicated index(row names) or column names </a:t>
            </a:r>
            <a:r>
              <a:rPr b="0" lang="en-US" sz="3200" spc="-1" strike="noStrike">
                <a:latin typeface="Arial"/>
              </a:rPr>
              <a:t>are allowed though that is not suggested in real </a:t>
            </a:r>
            <a:r>
              <a:rPr b="0" lang="en-US" sz="3200" spc="-1" strike="noStrike">
                <a:latin typeface="Arial"/>
              </a:rPr>
              <a:t>data sets.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axis=0 is to operate all rows at same columns.</a:t>
            </a:r>
            <a:br/>
            <a:r>
              <a:rPr b="0" lang="en-US" sz="3200" spc="-1" strike="noStrike">
                <a:latin typeface="Arial"/>
              </a:rPr>
              <a:t>axis=1 is to operate all columns at same rows.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columns will be automatically sorted by names </a:t>
            </a:r>
            <a:r>
              <a:rPr b="0" lang="en-US" sz="3200" spc="-1" strike="noStrike">
                <a:latin typeface="Arial"/>
              </a:rPr>
              <a:t>if a df is created from dictionary.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columns will be automatically matched based </a:t>
            </a:r>
            <a:r>
              <a:rPr b="0" lang="en-US" sz="3200" spc="-1" strike="noStrike">
                <a:latin typeface="Arial"/>
              </a:rPr>
              <a:t>on column names when data frames are </a:t>
            </a:r>
            <a:r>
              <a:rPr b="0" lang="en-US" sz="3200" spc="-1" strike="noStrike">
                <a:latin typeface="Arial"/>
              </a:rPr>
              <a:t>combined using pd.concat(), pd.merge(), </a:t>
            </a:r>
            <a:r>
              <a:rPr b="0" lang="en-US" sz="3200" spc="-1" strike="noStrike">
                <a:latin typeface="Arial"/>
              </a:rPr>
              <a:t>pd.join(), pd.append().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Index data frame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21360" y="1463040"/>
            <a:ext cx="4865040" cy="37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#column is attribute of data frame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df1.math #scores of math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df1['math'] #math column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df1[['physical','social']] # scores of physical and social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df1.iloc[:,1] #math column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df1.iloc[:,-1] # the last column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#row: index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df1.loc['A'] # the row with index 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df1.loc[['A', 'B']] # the rows of A and 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df1.iloc[2] # the row of 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df1.iloc[[2,6]] # the rows of C and 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df1.iloc[3:5] # the 4-5th rows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df1.iloc[-1]  # the last row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432400" y="1371600"/>
            <a:ext cx="453456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#index row and col combined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df1['math']['C']#scores of english of 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df1.loc['C']['math']#scores of english of 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df1.loc['C','math']#scores of english of 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Slice data frame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235160"/>
            <a:ext cx="9071280" cy="21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    </a:t>
            </a:r>
            <a:r>
              <a:rPr b="1" lang="en-US" sz="3200" spc="-1" strike="noStrike">
                <a:latin typeface="Arial"/>
              </a:rPr>
              <a:t>#only slice rows rather than columns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    </a:t>
            </a:r>
            <a:r>
              <a:rPr b="0" lang="en-US" sz="3200" spc="-1" strike="noStrike">
                <a:latin typeface="Arial"/>
                <a:ea typeface="Noto Sans CJK SC"/>
              </a:rPr>
              <a:t>df1[::2]</a:t>
            </a:r>
            <a:r>
              <a:rPr b="0" lang="en-US" sz="3200" spc="-1" strike="noStrike">
                <a:latin typeface="Arial"/>
              </a:rPr>
              <a:t>#slice per 2 rows and return the first </a:t>
            </a:r>
            <a:r>
              <a:rPr b="0" lang="en-US" sz="3200" spc="-1" strike="noStrike">
                <a:latin typeface="Arial"/>
              </a:rPr>
              <a:t>row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    </a:t>
            </a:r>
            <a:r>
              <a:rPr b="0" lang="en-US" sz="3200" spc="-1" strike="noStrike">
                <a:latin typeface="Arial"/>
                <a:ea typeface="Noto Sans CJK SC"/>
              </a:rPr>
              <a:t>df1[::-1]</a:t>
            </a:r>
            <a:r>
              <a:rPr b="0" lang="en-US" sz="3200" spc="-1" strike="noStrike">
                <a:latin typeface="Arial"/>
              </a:rPr>
              <a:t>    #reverse the order of rows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#reverse the order of rows, slice per 3 rows </a:t>
            </a:r>
            <a:r>
              <a:rPr b="0" lang="en-US" sz="3200" spc="-1" strike="noStrike">
                <a:latin typeface="Arial"/>
              </a:rPr>
              <a:t>and return the first row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df1[::-3]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760720" y="3516840"/>
            <a:ext cx="4297680" cy="196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df1[::-3]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    124    39      133     104        37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  116   137       67     142       141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  102    50       31      33       143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1098360" y="3404160"/>
            <a:ext cx="4290840" cy="288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df1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english  math  science  social  physical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      26   140       29     109        35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      102    50       31      33       143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      75   126       20      29        90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      110   113       54      56        63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      116   137       67     142       141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       61    60       41      95       149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      146    76      120     114        52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      124    39      133     104        37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62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Change row/column names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28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Duplicated row/colu names are allowed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94640" y="2653200"/>
            <a:ext cx="554040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#Name of columns and rows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list(df1.index) #row names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df1.index=list('abcdedgh')#change row names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list(df1)#show column names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df1.columns=list('EMSSP')#change column names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#change a specific column or row name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df1=df1.rename(columns={'S':'SS'})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df1=df1.rename(index={'b':'c'})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Update values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48640" y="1371600"/>
            <a:ext cx="4114800" cy="159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Index data frame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Select df using df.where()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4511880" y="1463040"/>
            <a:ext cx="5180760" cy="418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#update a row or column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#the scores of student H are increased by 10%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df1.loc[['H']] *= 1.1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#all enlighs scores are increased by 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df1.english += 5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#update some values using index/column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#revise the math score of A to 60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df1.loc['A','math'] = 60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#revise the science scores of C and D to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df1.loc[['C','D']]['science'] = 0 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#update some values using conditions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#lift all scores &lt;40 to 40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df1.where(df1&lt;40, 40)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2020-04-15T19:07:54Z</dcterms:created>
  <dc:creator/>
  <dc:description/>
  <dc:language>en-US</dc:language>
  <cp:lastModifiedBy/>
  <dcterms:modified xsi:type="dcterms:W3CDTF">2020-04-18T10:57:52Z</dcterms:modified>
  <cp:revision>61</cp:revision>
  <dc:subject/>
  <dc:title/>
</cp:coreProperties>
</file>