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15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13.png" ContentType="image/png"/>
  <Override PartName="/ppt/media/image14.png" ContentType="image/png"/>
  <Override PartName="/ppt/media/image12.png" ContentType="image/png"/>
  <Override PartName="/ppt/media/image11.png" ContentType="image/png"/>
  <Override PartName="/ppt/media/image9.png" ContentType="image/png"/>
  <Override PartName="/ppt/media/image1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5B284487-3910-4C2B-B762-C23CA69AD53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48640" y="146304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Statistics in Python: Linear Regression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504000" y="3291840"/>
            <a:ext cx="9071640" cy="132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Tiezheng Yuan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April 20</a:t>
            </a:r>
            <a:r>
              <a:rPr b="0" lang="en-US" sz="3200" spc="-1" strike="noStrike" baseline="14000000">
                <a:latin typeface="Arial"/>
              </a:rPr>
              <a:t>th</a:t>
            </a:r>
            <a:r>
              <a:rPr b="0" lang="en-US" sz="3200" spc="-1" strike="noStrike">
                <a:latin typeface="Arial"/>
              </a:rPr>
              <a:t>, 2020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82880" y="4754880"/>
            <a:ext cx="9071640" cy="682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predicted values, and coefficients(slope, </a:t>
            </a:r>
            <a:r>
              <a:rPr b="0" lang="en-US" sz="3200" spc="-1" strike="noStrike">
                <a:latin typeface="Arial"/>
              </a:rPr>
              <a:t>intercept)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82880" y="2433600"/>
            <a:ext cx="4543920" cy="2138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#predicted Y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predY=lm.predict(X)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predY.shape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#coefficients: slope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slope=round(reg.coef_[0], 5)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#coefficients: intercept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intercept=round(reg.intercept_, 5)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5064120" y="35280"/>
            <a:ext cx="4902840" cy="353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observe residuals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182880" y="1044000"/>
            <a:ext cx="4329000" cy="316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#residuals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res=Y-lm.predict(X)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#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reg_res=lm.fit(Y, res)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reg_res.coef_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#residual plot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plt.scatter(Y, res, alpha=.5)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plt.plot(Y, reg_res.predict(Y), color="red")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plt.axhline(0, color='grey', linestyle='--')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plt.xlabel('observed values of Y')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plt.ylabel('residuals')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plt.title("residuals plot")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4557240" y="1737360"/>
            <a:ext cx="5522760" cy="3896640"/>
          </a:xfrm>
          <a:prstGeom prst="rect">
            <a:avLst/>
          </a:prstGeom>
          <a:ln>
            <a:noFill/>
          </a:ln>
        </p:spPr>
      </p:pic>
      <p:sp>
        <p:nvSpPr>
          <p:cNvPr id="106" name="TextShape 3"/>
          <p:cNvSpPr txBox="1"/>
          <p:nvPr/>
        </p:nvSpPr>
        <p:spPr>
          <a:xfrm>
            <a:off x="87480" y="4884120"/>
            <a:ext cx="41097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latin typeface="Arial"/>
              </a:rPr>
              <a:t>The plot reveals that other unknown</a:t>
            </a:r>
            <a:endParaRPr b="1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co-variates should be considered.</a:t>
            </a:r>
            <a:endParaRPr b="1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multiple linear regression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504000" y="1326600"/>
            <a:ext cx="9071640" cy="114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Noto Sans CJK SC"/>
              </a:rPr>
              <a:t>consider more independent variables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Noto Sans CJK SC"/>
              </a:rPr>
              <a:t>convert </a:t>
            </a:r>
            <a:r>
              <a:rPr b="0" lang="en-US" sz="3200" spc="-1" strike="noStrike">
                <a:latin typeface="Arial"/>
              </a:rPr>
              <a:t>categorical data to dummy variables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492840" y="2616480"/>
            <a:ext cx="5633640" cy="2138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latin typeface="Arial"/>
              </a:rPr>
              <a:t>X1=df[['year','log2-pop', 'log2-gdpPercap']]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Y1=df['lifeExp'].values.reshape(-1,1)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lm=linear_model.LinearRegression(fit_intercept=True)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reg1=lm.fit(X1,Y1)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res1= Y1-reg1.predict(X1)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np.sum(res1**2)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reg1.coef_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reg1.intercept_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Shape 4"/>
          <p:cNvSpPr txBox="1"/>
          <p:nvPr/>
        </p:nvSpPr>
        <p:spPr>
          <a:xfrm>
            <a:off x="4389120" y="4207680"/>
            <a:ext cx="563364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#convert dummy variables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continents=list(pd.unique(df['continent']))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df=df.join(pd.get_dummies(df['continent']))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X2=df[['year','log2-pop', 'log2-gdpPercap']+continents]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116280" y="1955520"/>
            <a:ext cx="5004360" cy="353088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5029200" y="2011680"/>
            <a:ext cx="5004360" cy="3530880"/>
          </a:xfrm>
          <a:prstGeom prst="rect">
            <a:avLst/>
          </a:prstGeom>
          <a:ln>
            <a:noFill/>
          </a:ln>
        </p:spPr>
      </p:pic>
      <p:sp>
        <p:nvSpPr>
          <p:cNvPr id="113" name="TextShape 1"/>
          <p:cNvSpPr txBox="1"/>
          <p:nvPr/>
        </p:nvSpPr>
        <p:spPr>
          <a:xfrm>
            <a:off x="822960" y="1097280"/>
            <a:ext cx="4206240" cy="91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Model1: lifeExpectation = year + log</a:t>
            </a:r>
            <a:r>
              <a:rPr b="0" lang="en-US" sz="1800" spc="-1" strike="noStrike" baseline="-33000">
                <a:latin typeface="Arial"/>
              </a:rPr>
              <a:t>2</a:t>
            </a:r>
            <a:r>
              <a:rPr b="0" lang="en-US" sz="1800" spc="-1" strike="noStrike">
                <a:latin typeface="Arial"/>
              </a:rPr>
              <a:t>-population + log</a:t>
            </a:r>
            <a:r>
              <a:rPr b="0" lang="en-US" sz="1800" spc="-1" strike="noStrike" baseline="-33000">
                <a:latin typeface="Arial"/>
              </a:rPr>
              <a:t>2</a:t>
            </a:r>
            <a:r>
              <a:rPr b="0" lang="en-US" sz="1800" spc="-1" strike="noStrike">
                <a:latin typeface="Arial"/>
              </a:rPr>
              <a:t>-gdpPercap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5843520" y="1280160"/>
            <a:ext cx="3574800" cy="91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Model2: lifeExpectation = year + log</a:t>
            </a:r>
            <a:r>
              <a:rPr b="0" lang="en-US" sz="1800" spc="-1" strike="noStrike" baseline="-33000">
                <a:latin typeface="Arial"/>
              </a:rPr>
              <a:t>2</a:t>
            </a:r>
            <a:r>
              <a:rPr b="0" lang="en-US" sz="1800" spc="-1" strike="noStrike">
                <a:latin typeface="Arial"/>
              </a:rPr>
              <a:t>-popuplation + log</a:t>
            </a:r>
            <a:r>
              <a:rPr b="0" lang="en-US" sz="1800" spc="-1" strike="noStrike" baseline="-33000">
                <a:latin typeface="Arial"/>
              </a:rPr>
              <a:t>2</a:t>
            </a:r>
            <a:r>
              <a:rPr b="0" lang="en-US" sz="1800" spc="-1" strike="noStrike">
                <a:latin typeface="Arial"/>
              </a:rPr>
              <a:t>-gdpPercap + continent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determine co-variates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polynomial regression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621000" y="1371600"/>
            <a:ext cx="9071640" cy="1188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Noto Sans CJK SC"/>
              </a:rPr>
              <a:t>Model3: lifeExpectation = </a:t>
            </a:r>
            <a:r>
              <a:rPr b="0" lang="en-US" sz="2800" spc="-1" strike="noStrike">
                <a:latin typeface="Arial"/>
                <a:ea typeface="Noto Sans CJK SC"/>
              </a:rPr>
              <a:t>log</a:t>
            </a:r>
            <a:r>
              <a:rPr b="0" lang="en-US" sz="2800" spc="-1" strike="noStrike" baseline="-33000">
                <a:latin typeface="Arial"/>
                <a:ea typeface="Noto Sans CJK SC"/>
              </a:rPr>
              <a:t>2</a:t>
            </a:r>
            <a:r>
              <a:rPr b="0" lang="en-US" sz="2800" spc="-1" strike="noStrike">
                <a:latin typeface="Arial"/>
                <a:ea typeface="Noto Sans CJK SC"/>
              </a:rPr>
              <a:t>-gdpPercap + log</a:t>
            </a:r>
            <a:r>
              <a:rPr b="0" lang="en-US" sz="2800" spc="-1" strike="noStrike" baseline="-33000">
                <a:latin typeface="Arial"/>
                <a:ea typeface="Noto Sans CJK SC"/>
              </a:rPr>
              <a:t>2</a:t>
            </a:r>
            <a:r>
              <a:rPr b="0" lang="en-US" sz="2800" spc="-1" strike="noStrike">
                <a:latin typeface="Arial"/>
                <a:ea typeface="Noto Sans CJK SC"/>
              </a:rPr>
              <a:t>-</a:t>
            </a:r>
            <a:r>
              <a:rPr b="0" lang="en-US" sz="2800" spc="-1" strike="noStrike">
                <a:latin typeface="Arial"/>
                <a:ea typeface="Noto Sans CJK SC"/>
              </a:rPr>
              <a:t>population + log</a:t>
            </a:r>
            <a:r>
              <a:rPr b="0" lang="en-US" sz="2800" spc="-1" strike="noStrike" baseline="-33000">
                <a:latin typeface="Arial"/>
                <a:ea typeface="Noto Sans CJK SC"/>
              </a:rPr>
              <a:t>2</a:t>
            </a:r>
            <a:r>
              <a:rPr b="0" lang="en-US" sz="2800" spc="-1" strike="noStrike">
                <a:latin typeface="Arial"/>
                <a:ea typeface="Noto Sans CJK SC"/>
              </a:rPr>
              <a:t>-gdpPercap</a:t>
            </a:r>
            <a:r>
              <a:rPr b="0" lang="en-US" sz="2800" spc="-1" strike="noStrike" baseline="33000">
                <a:latin typeface="Arial"/>
                <a:ea typeface="Noto Sans CJK SC"/>
              </a:rPr>
              <a:t>2</a:t>
            </a:r>
            <a:r>
              <a:rPr b="0" lang="en-US" sz="2800" spc="-1" strike="noStrike">
                <a:latin typeface="Arial"/>
                <a:ea typeface="Noto Sans CJK SC"/>
              </a:rPr>
              <a:t> +log</a:t>
            </a:r>
            <a:r>
              <a:rPr b="0" lang="en-US" sz="2800" spc="-1" strike="noStrike" baseline="-33000">
                <a:latin typeface="Arial"/>
                <a:ea typeface="Noto Sans CJK SC"/>
              </a:rPr>
              <a:t>2</a:t>
            </a:r>
            <a:r>
              <a:rPr b="0" lang="en-US" sz="2800" spc="-1" strike="noStrike">
                <a:latin typeface="Arial"/>
                <a:ea typeface="Noto Sans CJK SC"/>
              </a:rPr>
              <a:t>-population</a:t>
            </a:r>
            <a:r>
              <a:rPr b="0" lang="en-US" sz="2800" spc="-1" strike="noStrike" baseline="33000">
                <a:latin typeface="Arial"/>
                <a:ea typeface="Noto Sans CJK SC"/>
              </a:rPr>
              <a:t>2</a:t>
            </a:r>
            <a:r>
              <a:rPr b="0" lang="en-US" sz="2800" spc="-1" strike="noStrike">
                <a:latin typeface="Arial"/>
                <a:ea typeface="Noto Sans CJK SC"/>
              </a:rPr>
              <a:t> + log</a:t>
            </a:r>
            <a:r>
              <a:rPr b="0" lang="en-US" sz="2800" spc="-1" strike="noStrike" baseline="-33000">
                <a:latin typeface="Arial"/>
                <a:ea typeface="Noto Sans CJK SC"/>
              </a:rPr>
              <a:t>2</a:t>
            </a:r>
            <a:r>
              <a:rPr b="0" lang="en-US" sz="2800" spc="-1" strike="noStrike">
                <a:latin typeface="Arial"/>
                <a:ea typeface="Noto Sans CJK SC"/>
              </a:rPr>
              <a:t>-</a:t>
            </a:r>
            <a:r>
              <a:rPr b="0" lang="en-US" sz="2800" spc="-1" strike="noStrike">
                <a:latin typeface="Arial"/>
                <a:ea typeface="Noto Sans CJK SC"/>
              </a:rPr>
              <a:t>gdpPercap*log</a:t>
            </a:r>
            <a:r>
              <a:rPr b="0" lang="en-US" sz="2800" spc="-1" strike="noStrike" baseline="-33000">
                <a:latin typeface="Arial"/>
                <a:ea typeface="Noto Sans CJK SC"/>
              </a:rPr>
              <a:t>2</a:t>
            </a:r>
            <a:r>
              <a:rPr b="0" lang="en-US" sz="2800" spc="-1" strike="noStrike">
                <a:latin typeface="Arial"/>
                <a:ea typeface="Noto Sans CJK SC"/>
              </a:rPr>
              <a:t>-</a:t>
            </a:r>
            <a:r>
              <a:rPr b="0" lang="en-US" sz="2800" spc="-1" strike="noStrike">
                <a:latin typeface="Arial"/>
              </a:rPr>
              <a:t>population + Asia + Europe + Africa + </a:t>
            </a:r>
            <a:r>
              <a:rPr b="0" lang="en-US" sz="2800" spc="-1" strike="noStrike">
                <a:latin typeface="Arial"/>
              </a:rPr>
              <a:t>Americas + Oceania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3474720" y="2674440"/>
            <a:ext cx="4114800" cy="2903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10-fold cross validation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504000" y="1326600"/>
            <a:ext cx="9071640" cy="685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Model2                                   Model3: </a:t>
            </a:r>
            <a:r>
              <a:rPr b="0" lang="en-US" sz="3200" spc="-1" strike="noStrike">
                <a:latin typeface="Arial"/>
              </a:rPr>
              <a:t>+polynomial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151920" y="1968120"/>
            <a:ext cx="4877280" cy="351828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5029200" y="1968120"/>
            <a:ext cx="4877280" cy="3518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91440" y="349920"/>
            <a:ext cx="6145560" cy="495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#10-fold cross validation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def cross_validation(X, Y, times=20):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RSS=[]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R2=[]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for i in range(times):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</a:t>
            </a:r>
            <a:r>
              <a:rPr b="0" lang="en-US" sz="1800" spc="-1" strike="noStrike">
                <a:latin typeface="Arial"/>
              </a:rPr>
              <a:t>#split data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</a:t>
            </a:r>
            <a:r>
              <a:rPr b="0" lang="en-US" sz="1800" spc="-1" strike="noStrike">
                <a:latin typeface="Arial"/>
              </a:rPr>
              <a:t>X_train,X_test,Y_train,Y_test = \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        </a:t>
            </a:r>
            <a:r>
              <a:rPr b="1" lang="en-US" sz="1800" spc="-1" strike="noStrike">
                <a:latin typeface="Arial"/>
              </a:rPr>
              <a:t>model_selection.train_test_split(X, Y, test_size=.1)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</a:t>
            </a:r>
            <a:r>
              <a:rPr b="0" lang="en-US" sz="1800" spc="-1" strike="noStrike">
                <a:latin typeface="Arial"/>
              </a:rPr>
              <a:t>#lm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</a:t>
            </a:r>
            <a:r>
              <a:rPr b="0" lang="en-US" sz="1800" spc="-1" strike="noStrike">
                <a:latin typeface="Arial"/>
              </a:rPr>
              <a:t>lm=linear_model.LinearRegression(fit_intercept=True)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</a:t>
            </a:r>
            <a:r>
              <a:rPr b="0" lang="en-US" sz="1800" spc="-1" strike="noStrike">
                <a:latin typeface="Arial"/>
              </a:rPr>
              <a:t>reg=lm.fit(X_train,Y_train)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</a:t>
            </a:r>
            <a:r>
              <a:rPr b="0" lang="en-US" sz="1800" spc="-1" strike="noStrike">
                <a:latin typeface="Arial"/>
              </a:rPr>
              <a:t>#residuals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</a:t>
            </a:r>
            <a:r>
              <a:rPr b="0" lang="en-US" sz="1800" spc="-1" strike="noStrike">
                <a:latin typeface="Arial"/>
              </a:rPr>
              <a:t>res=Y_test-reg.predict(X_test)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</a:t>
            </a:r>
            <a:r>
              <a:rPr b="0" lang="en-US" sz="1800" spc="-1" strike="noStrike">
                <a:latin typeface="Arial"/>
              </a:rPr>
              <a:t>#RSS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</a:t>
            </a:r>
            <a:r>
              <a:rPr b="0" lang="en-US" sz="1800" spc="-1" strike="noStrike">
                <a:latin typeface="Arial"/>
              </a:rPr>
              <a:t>RSS.append(np.sum(res**2))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</a:t>
            </a:r>
            <a:r>
              <a:rPr b="0" lang="en-US" sz="1800" spc="-1" strike="noStrike">
                <a:latin typeface="Arial"/>
              </a:rPr>
              <a:t>#R^2 coefficient correlation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</a:t>
            </a:r>
            <a:r>
              <a:rPr b="0" lang="en-US" sz="1800" spc="-1" strike="noStrike">
                <a:latin typeface="Arial"/>
              </a:rPr>
              <a:t>R2.append(reg.score(X_test, Y_test))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#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return (RSS, R2)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Estimate prediction intervals of coefficients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504000" y="3108600"/>
            <a:ext cx="9071640" cy="2103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statsmodels could return summary() like R pattern.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 sklearn, bootstrap pattern could be used.</a:t>
            </a:r>
            <a:br/>
            <a:r>
              <a:rPr b="0" lang="en-US" sz="3200" spc="-1" strike="noStrike">
                <a:latin typeface="Arial"/>
              </a:rPr>
              <a:t>t</a:t>
            </a:r>
            <a:r>
              <a:rPr b="0" lang="en-US" sz="3200" spc="-1" strike="noStrike" baseline="-33000">
                <a:latin typeface="Arial"/>
                <a:ea typeface="Arial"/>
              </a:rPr>
              <a:t>α/2, n-1 </a:t>
            </a:r>
            <a:r>
              <a:rPr b="0" lang="en-US" sz="3200" spc="-1" strike="noStrike">
                <a:latin typeface="Arial"/>
                <a:ea typeface="Arial"/>
              </a:rPr>
              <a:t>= t</a:t>
            </a:r>
            <a:r>
              <a:rPr b="0" lang="en-US" sz="3200" spc="-1" strike="noStrike" baseline="-33000">
                <a:latin typeface="Arial"/>
                <a:ea typeface="Arial"/>
              </a:rPr>
              <a:t>(1-0.5/2),1704-11-1 </a:t>
            </a:r>
            <a:r>
              <a:rPr b="0" lang="en-US" sz="3200" spc="-1" strike="noStrike">
                <a:latin typeface="Arial"/>
                <a:ea typeface="Arial"/>
              </a:rPr>
              <a:t>= t</a:t>
            </a:r>
            <a:r>
              <a:rPr b="0" lang="en-US" sz="3200" spc="-1" strike="noStrike" baseline="-33000">
                <a:latin typeface="Arial"/>
                <a:ea typeface="Arial"/>
              </a:rPr>
              <a:t>0.975,1690 </a:t>
            </a:r>
            <a:r>
              <a:rPr b="0" lang="en-US" sz="3200" spc="-1" strike="noStrike">
                <a:latin typeface="Arial"/>
                <a:ea typeface="Arial"/>
              </a:rPr>
              <a:t>= 1.960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rcRect l="18779" t="45841" r="69195" b="45319"/>
          <a:stretch/>
        </p:blipFill>
        <p:spPr>
          <a:xfrm>
            <a:off x="1737360" y="1920240"/>
            <a:ext cx="5760360" cy="118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Prediction intervals of coefficients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1920240" y="1463040"/>
            <a:ext cx="6583680" cy="3831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scikit-learn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621000" y="4894920"/>
            <a:ext cx="9071640" cy="59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https://scikit-learn.org/stable/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rcRect l="0" t="18015" r="0" b="25909"/>
          <a:stretch/>
        </p:blipFill>
        <p:spPr>
          <a:xfrm>
            <a:off x="70200" y="1554840"/>
            <a:ext cx="10079640" cy="292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steps for linear regression modelling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326600"/>
            <a:ext cx="9071640" cy="406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collect and organize data, and handle missing data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observe data: variables, distribution, outliers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determine variables and co-variates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determine coefficients: random effects, interactions, polynomial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evaluate models: residuals, F-test, coefficients, cross-validation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example data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76720" y="1172520"/>
            <a:ext cx="7927200" cy="367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df = pd.read_csv('gapminder-FiveYearData.csv', header=0, index_col=False)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df.shape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Out: (1704, 8)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country  year         pop continent  lifeExp   gdpPercap  \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0  Afghanistan  1952   8425333.0      Asia   28.801  779.445314 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1  Afghanistan  1957   9240934.0      Asia   30.332  820.853030 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  Afghanistan  1962  10267083.0      Asia   31.997  853.100710  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</a:t>
            </a:r>
            <a:r>
              <a:rPr b="0" lang="en-US" sz="1800" spc="-1" strike="noStrike">
                <a:latin typeface="Arial"/>
              </a:rPr>
              <a:t>log-gdpPercap  log2-gdpPercap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0       9.606304        9.606304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1       9.680980        9.680980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2       9.736572        9.736572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dependent variable: lifeExp</a:t>
            </a:r>
            <a:br/>
            <a:endParaRPr b="0" lang="en-US" sz="44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4937760" y="2016360"/>
            <a:ext cx="4902840" cy="337860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43920" y="2011680"/>
            <a:ext cx="4710960" cy="3246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independent variable: gdpPercap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965240" y="1463040"/>
            <a:ext cx="5807160" cy="4055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independent variable: population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2437920" y="1693800"/>
            <a:ext cx="4877280" cy="3518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800" y="37800"/>
            <a:ext cx="7586280" cy="31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df1=df.groupby('continent').agg({'lifeExp': [np.mean, np.std]})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df1.columns=df1.columns.map('_'.join)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ax = df1.plot.bar(df1.index, 'lifeExp_mean', color='grey', rot=45,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    </a:t>
            </a:r>
            <a:r>
              <a:rPr b="1" lang="en-US" sz="1800" spc="-1" strike="noStrike">
                <a:latin typeface="Arial"/>
              </a:rPr>
              <a:t>legend=False, title="Expected life span on average (1952-2007)")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ax.errorbar(df1.index, df1.lifeExp_mean, yerr=2*df1.lifeExp_std,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            </a:t>
            </a:r>
            <a:r>
              <a:rPr b="1" lang="en-US" sz="1800" spc="-1" strike="noStrike">
                <a:latin typeface="Arial"/>
              </a:rPr>
              <a:t>linewidth=2, color='black', alpha=.3, capsize=5)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ax.lines[0].remove()#remove lines between error bars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plt.ylim(20,90)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plt.xlabel('Continents')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plt.ylabel('year')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5119920" y="1737000"/>
            <a:ext cx="4902120" cy="3911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conduct simple linear regression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40080" y="4937760"/>
            <a:ext cx="9071640" cy="50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942480" y="1660680"/>
            <a:ext cx="7927200" cy="2911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df['log2-gdpPercap']= np.log2(df['gdpPercap'])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X=df['log2-gdpPercap'].values.reshape(-1,1)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Y=np.array(df['lifeExp'])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#observe: scatter plot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df.plot.scatter('log2-gdpPercap', 'lifeExp')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#2: linear regression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lm=linear_model.LinearRegression(fit_intercept=True)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#fit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reg=lm.fit(X, Y)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1433</TotalTime>
  <Application>LibreOffice/6.4.2.2$Linux_X86_64 LibreOffice_project/4e471d8c02c9c90f512f7f9ead8875b57fcb1ec3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2020-04-20T17:26:00Z</dcterms:created>
  <dc:creator/>
  <dc:description/>
  <dc:language>en-US</dc:language>
  <cp:lastModifiedBy/>
  <dcterms:modified xsi:type="dcterms:W3CDTF">2020-04-22T13:39:11Z</dcterms:modified>
  <cp:revision>19</cp:revision>
  <dc:subject/>
  <dc:title/>
</cp:coreProperties>
</file>