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38120" y="19202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NumPy: np.array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474720"/>
            <a:ext cx="90712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Tiezheng Yuan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April 14-15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Create random numbers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05840" y="1371600"/>
            <a:ext cx="841212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 dimensional matrix</a:t>
            </a:r>
            <a:br/>
            <a:r>
              <a:rPr b="0" lang="en-US" sz="3200" spc="-1" strike="noStrike">
                <a:latin typeface="Arial"/>
              </a:rPr>
              <a:t>np.random.</a:t>
            </a:r>
            <a:r>
              <a:rPr b="1" lang="en-US" sz="3200" spc="-1" strike="noStrike">
                <a:latin typeface="Arial"/>
              </a:rPr>
              <a:t>rand()</a:t>
            </a:r>
            <a:r>
              <a:rPr b="0" lang="en-US" sz="3200" spc="-1" strike="noStrike">
                <a:latin typeface="Arial"/>
              </a:rPr>
              <a:t>: 0-1, uniform distribution</a:t>
            </a:r>
            <a:br/>
            <a:r>
              <a:rPr b="0" lang="en-US" sz="3200" spc="-1" strike="noStrike">
                <a:latin typeface="Arial"/>
              </a:rPr>
              <a:t>np.random.</a:t>
            </a:r>
            <a:r>
              <a:rPr b="1" lang="en-US" sz="3200" spc="-1" strike="noStrike">
                <a:latin typeface="Arial"/>
              </a:rPr>
              <a:t>randn()</a:t>
            </a:r>
            <a:r>
              <a:rPr b="0" lang="en-US" sz="3200" spc="-1" strike="noStrike">
                <a:latin typeface="Arial"/>
              </a:rPr>
              <a:t>: N(0, 1), normal distribution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  <a:ea typeface="Noto Sans CJK SC"/>
              </a:rPr>
              <a:t>1D nd.array:</a:t>
            </a:r>
            <a:br/>
            <a:r>
              <a:rPr b="0" lang="en-US" sz="3200" spc="-1" strike="noStrike">
                <a:latin typeface="Arial"/>
                <a:ea typeface="Noto Sans CJK SC"/>
              </a:rPr>
              <a:t>np.random.</a:t>
            </a:r>
            <a:r>
              <a:rPr b="1" lang="en-US" sz="3200" spc="-1" strike="noStrike">
                <a:latin typeface="Arial"/>
                <a:ea typeface="Noto Sans CJK SC"/>
              </a:rPr>
              <a:t>random()</a:t>
            </a:r>
            <a:r>
              <a:rPr b="0" lang="en-US" sz="3200" spc="-1" strike="noStrike">
                <a:latin typeface="Arial"/>
                <a:ea typeface="Noto Sans CJK SC"/>
              </a:rPr>
              <a:t>: 0-1, uniform distribution</a:t>
            </a:r>
            <a:br/>
            <a:r>
              <a:rPr b="0" lang="en-US" sz="3200" spc="-1" strike="noStrike">
                <a:latin typeface="Arial"/>
                <a:ea typeface="Noto Sans CJK SC"/>
              </a:rPr>
              <a:t>np.random.</a:t>
            </a:r>
            <a:r>
              <a:rPr b="1" lang="en-US" sz="3200" spc="-1" strike="noStrike">
                <a:latin typeface="Arial"/>
                <a:ea typeface="Noto Sans CJK SC"/>
              </a:rPr>
              <a:t>randint()</a:t>
            </a:r>
            <a:r>
              <a:rPr b="0" lang="en-US" sz="3200" spc="-1" strike="noStrike">
                <a:latin typeface="Arial"/>
                <a:ea typeface="Noto Sans CJK SC"/>
              </a:rPr>
              <a:t>: given ranged number, uniform distribution</a:t>
            </a:r>
            <a:br/>
            <a:r>
              <a:rPr b="0" lang="en-US" sz="3200" spc="-1" strike="noStrike">
                <a:latin typeface="Arial"/>
                <a:ea typeface="Noto Sans CJK SC"/>
              </a:rPr>
              <a:t>np.random.</a:t>
            </a:r>
            <a:r>
              <a:rPr b="1" lang="en-US" sz="3200" spc="-1" strike="noStrike">
                <a:latin typeface="Arial"/>
                <a:ea typeface="Noto Sans CJK SC"/>
              </a:rPr>
              <a:t>normal()</a:t>
            </a:r>
            <a:r>
              <a:rPr b="0" lang="en-US" sz="3200" spc="-1" strike="noStrike">
                <a:latin typeface="Arial"/>
                <a:ea typeface="Noto Sans CJK SC"/>
              </a:rPr>
              <a:t>: N(mean, variance), normal distribution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Change dimension of ndarray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0" y="4023360"/>
            <a:ext cx="5303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ndarray.reshape()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np.transpose(ndarray)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82880" y="1280160"/>
            <a:ext cx="484596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nd1=np.arange(12);nd1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array([ 0,  1,  2,  3,  4,  5,  6,  7,  8,  9, 10, 11])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nd2=nd1.reshape((3,4));nd2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[ 4,  5,  6,  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nd2.reshape((2,6))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2,  3,  4,  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7,  8, 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np.transpose(nd2)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4,  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[ 1,  5,  9],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[ 2,  6, 10],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[ 3,  7, 11]])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Index of ndarray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3610440" cy="19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Deep copy: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754880" y="1005840"/>
            <a:ext cx="4674600" cy="44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#4 rows and 8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 = np.round(np.random.rand(4,8)*100); 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#index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nd[1,]#the 2nd row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nd[1:,] # the 2-4th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nd[2:]  #the 3-4th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nd[-1] # the last row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#index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nd[:,0]  # the 1st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nd[:,4:]  # the 5-8th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nd[:,-1]  # the last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nd[:,-2:]  # the last two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#part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nd[1:3,4:6] # part of ndarray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91440" y="2233080"/>
            <a:ext cx="448020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nd1= nd[1:3,4:6] # part of ndarray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array([[ 32.,  32.],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[ 68.,  11.]])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nd2= nd[1:3,4:6].copy()</a:t>
            </a:r>
            <a:r>
              <a:rPr b="0" lang="en-US" sz="1800" spc="-1" strike="noStrike">
                <a:latin typeface="Arial"/>
              </a:rPr>
              <a:t> # deep copy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array([[ 32.,  32.],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[ 68.,  11.]])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id(nd)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Out[212]: 140149458848704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id(nd1)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Out[213]: 140149465605104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id(nd2)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Out[214]: 140149465639712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Slice operator “::”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20520" y="1097280"/>
            <a:ext cx="3102480" cy="44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[ 3,  4,  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7,  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nd[::-1]#reverse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array([[ 9, 10, 11],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7,  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[ 3,  4,  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[ 0,  1,  2]])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nd[:,::-1]#reverse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array([[ 2,  1,  0],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[ 5,  4,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7,  6],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[11, 10,  9]])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492240" y="1463040"/>
            <a:ext cx="338292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[ 3,  4,  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7,  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nd[::2]# slice per 2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array([[0, 1, 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[6, 7, 8]])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nd[:,::2]# slice per 2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[ 3,  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[ 9, 11]])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Reshape ndarray in-place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326600"/>
            <a:ext cx="90712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 comprehensive of numpy operations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274320" y="2324520"/>
            <a:ext cx="38628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d1 = np.arange(1,10).reshape(3,3)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array([[1, 2, 3],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[4, 5, 6],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[7, 8, 9]])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#rotate matrix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np.transpose(d1)[:,::-1]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array([[7, 4, 1],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[8, 5, 2],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[9, 6, 3]])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5492880" y="1920240"/>
            <a:ext cx="3834000" cy="418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d2=np.array([5,1,9,11,2,4,8,10,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13,3,6,7,15,14,12,16]).reshape(4,4)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array([[ 5,  1,  9, 11],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[ 2,  4,  8, 10],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[13,  3,  6,  7],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[15, 14, 12, 16]])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#rotate matrix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np.transpose(d2)[:,::-1]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array([[15, 13,  2,  5],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[14,  3,  4,  1],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[12,  6,  8,  9],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[16,  7, 10, 11]])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Broadcasting operation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1280" cy="14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ndarray is operated as a complete, of which all elements will be done under the same operation.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858000" y="2560320"/>
            <a:ext cx="2834280" cy="29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nd+nd # array operation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2,  4],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8, 10],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[12, 14, 16],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[18, 20, 22]])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nd*np.arange(3)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4],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[ 0,  4, 10],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[ 0,  7, 16],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[ 0, 10, 22]])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834640" y="2560320"/>
            <a:ext cx="379980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 = np.arange(12).reshape(4,3);nd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[ 3,  4,  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[ 6,  7,  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nd+10#add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array([[10, 11, 12],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[13, 14, 15],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[16, 17, 18],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[19, 20, 21]])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Combine ndarray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3976200" cy="23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np.cancatenate(): bind in rows or columns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120640" y="1064160"/>
            <a:ext cx="4282200" cy="45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[ 4,  5,  6,  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np.concatenate((nd,nd), axis=0)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[ 4,  5,  6,  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9, 10, 11],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[ 0,  1,  2,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[ 4,  5,  6,  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np.concatenate((nd,nd), axis=1)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2,  3,  0,  1,  2,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[ 4,  5,  6,  7,  4,  5,  6,  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9, 10, 11,  8,  9, 10, 11]])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Stack array/list into ndarray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25131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np.stack()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np.hstack()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np.vstack()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297680" y="1097280"/>
            <a:ext cx="557748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np.stack((a,b), axis=0)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array([[ 0.,  1.,  2.,  3.,  4.],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[ 0.,  0.,  0.,  0.,  0.]])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np.stack((a,b), axis=1)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array([[ 0.,  0.],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[ 1.,  0.],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[ 2.,  0.],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[ 3.,  0.],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[ 4.,  0.]])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np.vstack((a,b))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array([[ 0.,  1.,  2.,  3.,  4.],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[ 0.,  0.,  0.,  0.,  0.]])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np.hstack((a,b))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array([ 0.,  1.,  2.,  3.,  4.,  0.,  0.,  0.,  0.,  0.])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253440" y="3402720"/>
            <a:ext cx="376956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 = np.arange(5);a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Out[316]: array([0, 1, 2, 3, 4])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 = np.zeros(5);b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Out[317]: array([ 0.,  0.,  0.,  0.,  0.])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Split ndarray into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np.split()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np.hsplit()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np.vsplit()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291840" y="1097280"/>
            <a:ext cx="668628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a.shape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Out[347]: (3, 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np.split(a, 3, axis=0)#split into 3 parts by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[array([[ 0.88253753,  0.9833524 ,  0.04283446,  0.27768702]]),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array([[ 0.90812738,  0.78306804,  0.03636883,  0.13770037]]),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array([[ 0.90241919,  0.17490263,  0.53815836,  0.37924042]])]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np.split(a, 4, axis=1)#split into 4 parts by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[array([[ 0.88253753],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[ 0.90812738],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[ 0.90241919]]), array([[ 0.9833524 ],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[ 0.78306804],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[ 0.17490263]]), array([[ 0.04283446],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[ 0.03636883],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[ 0.53815836]]), array([[ 0.27768702],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[ 0.13770037],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[ 0.37924042]])]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application of ndarray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Mathematics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Statistics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Linear algebra: matrix product, inverse matrix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NumPy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Usage: import numpy as np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Strength of NumPy:</a:t>
            </a:r>
            <a:br/>
            <a:r>
              <a:rPr b="1" lang="en-US" sz="2400" spc="-1" strike="noStrike">
                <a:latin typeface="Arial"/>
                <a:ea typeface="Noto Sans CJK SC"/>
              </a:rPr>
              <a:t>N dimensional array operations</a:t>
            </a:r>
            <a:br/>
            <a:r>
              <a:rPr b="1" lang="en-US" sz="2400" spc="-1" strike="noStrike">
                <a:latin typeface="Arial"/>
                <a:ea typeface="Noto Sans CJK SC"/>
              </a:rPr>
              <a:t>broadcasting pattern</a:t>
            </a:r>
            <a:br/>
            <a:r>
              <a:rPr b="1" lang="en-US" sz="2400" spc="-1" strike="noStrike">
                <a:latin typeface="Arial"/>
                <a:ea typeface="Noto Sans CJK SC"/>
              </a:rPr>
              <a:t>Linear algebra</a:t>
            </a:r>
            <a:br/>
            <a:r>
              <a:rPr b="0" lang="en-US" sz="2400" spc="-1" strike="noStrike">
                <a:latin typeface="Arial"/>
                <a:ea typeface="Noto Sans CJK SC"/>
              </a:rPr>
              <a:t>Fourier transform</a:t>
            </a:r>
            <a:br/>
            <a:r>
              <a:rPr b="0" lang="en-US" sz="2400" spc="-1" strike="noStrike">
                <a:latin typeface="Arial"/>
                <a:ea typeface="Noto Sans CJK SC"/>
              </a:rPr>
              <a:t>random number capabilities</a:t>
            </a:r>
            <a:br/>
            <a:r>
              <a:rPr b="0" lang="en-US" sz="2400" spc="-1" strike="noStrike">
                <a:latin typeface="Arial"/>
                <a:ea typeface="Noto Sans CJK SC"/>
              </a:rPr>
              <a:t>Integrate C/C++, Fortran code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Statistics of ndarray: mean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326600"/>
            <a:ext cx="25131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np.mean()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np.median()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np.sum()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np.var()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np.std()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np.min()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np.max()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np.quantile()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np.percentile()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114800" y="1299600"/>
            <a:ext cx="55774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Axis=0,1,..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Missing data: NaN, Inf, -Inf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421200" y="1172520"/>
            <a:ext cx="3784680" cy="44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a=np.arange(12).reshape(3,4);a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array([[ 0,  1,  2,  3],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[ 4,  5,  6,  7],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[ 8,  9, 10, 11]])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np.mean(a)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Out[398]: 5.5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a.mean()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Out[399]: 5.5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np.mean(a, axis=0)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Out[400]: array([ 4.,  5.,  6.,  7.])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np.mean(a, axis=1)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Out[401]: array([ 1.5,  5.5,  9.5])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Handle Nan, Inf, -Inf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58120" y="914400"/>
            <a:ext cx="3399120" cy="21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a=[1,23, 4, np.nan]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np.mean(a)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Out[403]: nan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np.nanmean(a)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Out[404]: 9.3333333333333339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272560" y="1226880"/>
            <a:ext cx="41454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 = a.copy()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b[b==0]=1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 = np.log(b)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np.mean(b, axis=0)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Out[417]: array([ 1.1552453 ,  1.2688875 ,  1.59583058,  1.81413924])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22960" y="3200400"/>
            <a:ext cx="86864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 = np.log(a);b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__main__:1: RuntimeWarning: divide by zero encountered in log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      -inf,  0.        ,  0.69314718,  1.09861229],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[ 1.38629436,  1.60943791,  1.79175947,  1.94591015],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[ 2.07944154,  2.19722458,  2.30258509,  2.39789527]])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b[np.isinf(b)]=0;b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array([[ 0.        ,  0.        ,  0.69314718,  1.09861229],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[ 1.38629436,  1.60943791,  1.79175947,  1.94591015],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</a:t>
            </a:r>
            <a:r>
              <a:rPr b="0" lang="en-US" sz="1800" spc="-1" strike="noStrike">
                <a:latin typeface="Arial"/>
              </a:rPr>
              <a:t>[ 2.07944154,  2.19722458,  2.30258509,  2.39789527]])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Variance-covariance matrix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COV matrix : np.cov(x,y)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Variance-covariance matrix: </a:t>
            </a:r>
            <a:br/>
            <a:r>
              <a:rPr b="0" lang="en-US" sz="4400" spc="-1" strike="noStrike">
                <a:latin typeface="Arial"/>
              </a:rPr>
              <a:t>two correlated random vectors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x=np.array([1,2,3,4,5]);x #independent variable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Out[80]: array([1, 2, 3, 4, 5])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y=np.array([0,4,4,7,10]);y #dependent variable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Out[81]: array([ 0,  4,  4,  7, 10])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cov1=np.cov(x,y);cov1  #covariance matrix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Out[82]: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array([[  2.5 ,   5.75],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 5.75,  14.  ]])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np.diagonal(cov1) #diagonal elements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Out[83]: array([  2.5,  14. ])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Variance-covariance matrix: </a:t>
            </a:r>
            <a:br/>
            <a:r>
              <a:rPr b="0" lang="en-US" sz="4400" spc="-1" strike="noStrike">
                <a:latin typeface="Arial"/>
              </a:rPr>
              <a:t>two uncorrelated random vectors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x=np.array([1,2,3,4,5]);x #independent variable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Out[84]: array([1, 2, 3, 4, 5])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z=np.array([1,1,1,1,1]);y #uncorrelated variable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Out[85]: array([ 0,  4,  4,  7, 10])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cov2=np.cov(x,z);cov2  #covariance matrix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Out[86]: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array([[ 2.5,  0. 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[ 0. ,  0. ]])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cov2.trace()# sum of diagonal values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Out[87]: 2.5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Correlation matrix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Out[77]: array([1, 2, 3, 4, 5])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Out[78]: array([ 0,  4,  4,  7, 10])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np.corrcoef(x,y)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Out[79]: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array([[ 1.        ,  0.97192739],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[ 0.97192739,  1.        ]])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Correlation factor is 0.97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 NumPy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16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ndarray built-in object methods: </a:t>
            </a:r>
            <a:br/>
            <a:r>
              <a:rPr b="1" lang="en-US" sz="3200" spc="-1" strike="noStrike">
                <a:latin typeface="Arial"/>
              </a:rPr>
              <a:t>ndarray</a:t>
            </a:r>
            <a:r>
              <a:rPr b="0" lang="en-US" sz="3200" spc="-1" strike="noStrike">
                <a:latin typeface="Arial"/>
              </a:rPr>
              <a:t> is a basic data type in NumPy. Faster than naive Python coding using built-in list.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NumPy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297680" y="3018960"/>
            <a:ext cx="44017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nd=np.array(range(10))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array([0, 1, 2, 3, 4, 5, 6, 7, 8, 9])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nd.sum()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Out[136]: 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sum(nd)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Out[137]: 45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Parameters of NumPy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48640" y="155808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Shape: shape(2,3), a matrix with 2 rows and 3 columns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Size: size=100, length of 100 elements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Dtype: dtype=np.int16, np.float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Axis: axis=0, operate something at rows. axis=1, operate something at columns.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Ndim: dimensions of an array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Operations of np.array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Index or filter out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Slice, Combine or split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Reshape or transpose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Sort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broadcasting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Noto Sans CJK SC"/>
              </a:rPr>
              <a:t>Create an array  (arithmetic sequence)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466640"/>
            <a:ext cx="9143640" cy="37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np.arange(): integer arithmetic sequence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np.zeros(): zeros sequence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np.ones(): ones sequence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np.full(): given number sequence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np.linspace()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np.eye()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np.mat()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Create an 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74200" y="1283760"/>
            <a:ext cx="893520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np.arange(1,20,3)#integer sequence from 1-20 increased by 3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array([ 1,  4,  7, 10, 13, 16, 19])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np.zeros(10) # zeros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array([ 0.,  0.,  0.,  0.,  0.,  0.,  0.,  0.,  0.,  0.])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np.ones(10,dtype=float)# one sequence with float type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array([ 1.,  1.,  1.,  1.,  1.,  1.,  1.,  1.,  1.,  1.])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np.linspace(1,100, num=5)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array([   1.  ,   25.75,   50.5 ,   75.25,  100.  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np.full(10, np.NaN)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array([ nan,  nan,  nan,  nan,  nan,  nan,  nan,  nan,  nan,  nan])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Create a matrix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" y="1280160"/>
            <a:ext cx="521172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np.zeros((2,8), dtype=np.float64) # float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array([[ 0.,  0.,  0.,  0.,  0.,  0.,  0.,  0.],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[ 0.,  0.,  0.,  0.,  0.,  0.,  0.,  0.]])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np.mat('1 2 3; 4 5 6; 7 8 9')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matrix([[1, 2, 3],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[4, 5, 6],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[7, 8, 9]])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np.mat(np.zeros(9).reshape(3,3))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matrix([[ 0.,  0.,  0.],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[ 0.,  0.,  0.],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[ 0.,  0.,  0.]])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760720" y="1283760"/>
            <a:ext cx="40230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np.eye(3)#create identity matrix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array([[ 1.,  0.,  0.],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[ 0.,  1.,  0.],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[ 0.,  0.,  1.]])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np.full( (3,6), 3.5, dtype=float)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array([[ 3.5,  3.5,  3.5,  3.5,  3.5,  3.5],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[ 3.5,  3.5,  3.5,  3.5,  3.5,  3.5],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[ 3.5,  3.5,  3.5,  3.5,  3.5,  3.5]])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Attribute of ndarray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26600"/>
            <a:ext cx="90054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a=np.random.rand(20);a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array([ 0.05245346,  0.80730311,  0.47279814,  0.33228318,  0.46854236,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0.1948216 ,  0.22210951,  0.92291296,  0.5903427 ,  0.55878825,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0.24499717,  0.43941256,  0.16567179,  0.29415119,  0.66627776,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0.97348337,  0.1805257 ,  0.03372161,  0.06428373,  0.1774021 ])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a.size#length of array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20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a.nbytes#bytes of array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160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a.ndim#number of dimesions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Out: 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2020-04-14T17:48:23Z</dcterms:created>
  <dc:creator/>
  <dc:description/>
  <dc:language>en-US</dc:language>
  <cp:lastModifiedBy/>
  <dcterms:modified xsi:type="dcterms:W3CDTF">2020-04-26T12:58:13Z</dcterms:modified>
  <cp:revision>42</cp:revision>
  <dc:subject/>
  <dc:title/>
</cp:coreProperties>
</file>