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26" r:id="rId2"/>
    <p:sldId id="428" r:id="rId3"/>
    <p:sldId id="431" r:id="rId4"/>
    <p:sldId id="438" r:id="rId5"/>
    <p:sldId id="430" r:id="rId6"/>
    <p:sldId id="427" r:id="rId7"/>
    <p:sldId id="432" r:id="rId8"/>
    <p:sldId id="429" r:id="rId9"/>
    <p:sldId id="434" r:id="rId10"/>
    <p:sldId id="435" r:id="rId11"/>
    <p:sldId id="437" r:id="rId12"/>
    <p:sldId id="436" r:id="rId13"/>
    <p:sldId id="433" r:id="rId14"/>
    <p:sldId id="4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64" autoAdjust="0"/>
  </p:normalViewPr>
  <p:slideViewPr>
    <p:cSldViewPr snapToGrid="0">
      <p:cViewPr varScale="1">
        <p:scale>
          <a:sx n="69" d="100"/>
          <a:sy n="69" d="100"/>
        </p:scale>
        <p:origin x="120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76059-7FDA-4BEF-A256-318B9AE0790F}"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F74EF-5E8F-4873-903D-B664A3D391DA}" type="slidenum">
              <a:rPr lang="en-US" smtClean="0"/>
              <a:t>‹#›</a:t>
            </a:fld>
            <a:endParaRPr lang="en-US"/>
          </a:p>
        </p:txBody>
      </p:sp>
    </p:spTree>
    <p:extLst>
      <p:ext uri="{BB962C8B-B14F-4D97-AF65-F5344CB8AC3E}">
        <p14:creationId xmlns:p14="http://schemas.microsoft.com/office/powerpoint/2010/main" val="2818549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Enzyme are widely used in food or drug industry. Its optimum temperature and its thermal stability shall be compatible with conditions where its enzymatic reaction is working. For example, a lactase should be thermal stable when that is used for milk production. To meet such demands, except that screening enzyme from environments, protein design followed by mutation is good approach. Start from a certain enzyme, and select one or two regions for mutations. Obviously, what or where such those regions for mutations is challenges. Except prior knowledge, computing-aided virtual screening is emerging and powerful approach.  Here, I am going to show an example: apply LLM models into virtual screening to select thermal regions of enzymes.</a:t>
            </a:r>
          </a:p>
        </p:txBody>
      </p:sp>
      <p:sp>
        <p:nvSpPr>
          <p:cNvPr id="4" name="Slide Number Placeholder 3"/>
          <p:cNvSpPr>
            <a:spLocks noGrp="1"/>
          </p:cNvSpPr>
          <p:nvPr>
            <p:ph type="sldNum" sz="quarter" idx="5"/>
          </p:nvPr>
        </p:nvSpPr>
        <p:spPr/>
        <p:txBody>
          <a:bodyPr/>
          <a:lstStyle/>
          <a:p>
            <a:fld id="{2C6D5DA3-86FE-4BC1-843C-72D2E3343509}" type="slidenum">
              <a:rPr lang="zh-CN" altLang="en-US" smtClean="0"/>
              <a:pPr/>
              <a:t>2</a:t>
            </a:fld>
            <a:endParaRPr lang="zh-CN" altLang="en-US"/>
          </a:p>
        </p:txBody>
      </p:sp>
    </p:spTree>
    <p:extLst>
      <p:ext uri="{BB962C8B-B14F-4D97-AF65-F5344CB8AC3E}">
        <p14:creationId xmlns:p14="http://schemas.microsoft.com/office/powerpoint/2010/main" val="11888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entire study design. Here, modeling and virtual screening is working together with bench work.  Input data are prokaryotic annotations, reference genome for pr-training, and reference proteins for fine-tuning.</a:t>
            </a:r>
          </a:p>
        </p:txBody>
      </p:sp>
      <p:sp>
        <p:nvSpPr>
          <p:cNvPr id="4" name="Slide Number Placeholder 3"/>
          <p:cNvSpPr>
            <a:spLocks noGrp="1"/>
          </p:cNvSpPr>
          <p:nvPr>
            <p:ph type="sldNum" sz="quarter" idx="5"/>
          </p:nvPr>
        </p:nvSpPr>
        <p:spPr/>
        <p:txBody>
          <a:bodyPr/>
          <a:lstStyle/>
          <a:p>
            <a:fld id="{3C3F74EF-5E8F-4873-903D-B664A3D391DA}" type="slidenum">
              <a:rPr lang="en-US" smtClean="0"/>
              <a:t>3</a:t>
            </a:fld>
            <a:endParaRPr lang="en-US"/>
          </a:p>
        </p:txBody>
      </p:sp>
    </p:spTree>
    <p:extLst>
      <p:ext uri="{BB962C8B-B14F-4D97-AF65-F5344CB8AC3E}">
        <p14:creationId xmlns:p14="http://schemas.microsoft.com/office/powerpoint/2010/main" val="184927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training of LLM, the input data could be unlabeled sentence A and B pair. Here is my text pattern: </a:t>
            </a:r>
          </a:p>
        </p:txBody>
      </p:sp>
      <p:sp>
        <p:nvSpPr>
          <p:cNvPr id="4" name="Slide Number Placeholder 3"/>
          <p:cNvSpPr>
            <a:spLocks noGrp="1"/>
          </p:cNvSpPr>
          <p:nvPr>
            <p:ph type="sldNum" sz="quarter" idx="5"/>
          </p:nvPr>
        </p:nvSpPr>
        <p:spPr/>
        <p:txBody>
          <a:bodyPr/>
          <a:lstStyle/>
          <a:p>
            <a:fld id="{3C3F74EF-5E8F-4873-903D-B664A3D391DA}" type="slidenum">
              <a:rPr lang="en-US" smtClean="0"/>
              <a:t>4</a:t>
            </a:fld>
            <a:endParaRPr lang="en-US"/>
          </a:p>
        </p:txBody>
      </p:sp>
    </p:spTree>
    <p:extLst>
      <p:ext uri="{BB962C8B-B14F-4D97-AF65-F5344CB8AC3E}">
        <p14:creationId xmlns:p14="http://schemas.microsoft.com/office/powerpoint/2010/main" val="163721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I am going to introduce training data. Without assay of characterization, there is no way to know its optimum temperature or thermal stability. Here, I employ an alternative way.</a:t>
            </a:r>
          </a:p>
          <a:p>
            <a:r>
              <a:rPr lang="en-US" dirty="0"/>
              <a:t>Usually, Optimum temperature of enzyme or proteins would match the optimum incubation temperature of prokaryotes. In some cases, optimum temperature would accommodate wider temperature range . For example, the bacteria </a:t>
            </a:r>
            <a:r>
              <a:rPr lang="en-US" dirty="0" err="1"/>
              <a:t>Alicyclobaccilus</a:t>
            </a:r>
            <a:r>
              <a:rPr lang="en-US" dirty="0"/>
              <a:t> </a:t>
            </a:r>
            <a:r>
              <a:rPr lang="en-US" dirty="0" err="1"/>
              <a:t>acidocaldarius</a:t>
            </a:r>
            <a:r>
              <a:rPr lang="en-US" dirty="0"/>
              <a:t> grow under 60 temperature. But the optimum temperature of beta-galactosidase is 70 C.</a:t>
            </a:r>
          </a:p>
        </p:txBody>
      </p:sp>
      <p:sp>
        <p:nvSpPr>
          <p:cNvPr id="4" name="Slide Number Placeholder 3"/>
          <p:cNvSpPr>
            <a:spLocks noGrp="1"/>
          </p:cNvSpPr>
          <p:nvPr>
            <p:ph type="sldNum" sz="quarter" idx="5"/>
          </p:nvPr>
        </p:nvSpPr>
        <p:spPr/>
        <p:txBody>
          <a:bodyPr/>
          <a:lstStyle/>
          <a:p>
            <a:fld id="{2C6D5DA3-86FE-4BC1-843C-72D2E3343509}" type="slidenum">
              <a:rPr lang="zh-CN" altLang="en-US" smtClean="0"/>
              <a:pPr/>
              <a:t>5</a:t>
            </a:fld>
            <a:endParaRPr lang="zh-CN" altLang="en-US"/>
          </a:p>
        </p:txBody>
      </p:sp>
    </p:spTree>
    <p:extLst>
      <p:ext uri="{BB962C8B-B14F-4D97-AF65-F5344CB8AC3E}">
        <p14:creationId xmlns:p14="http://schemas.microsoft.com/office/powerpoint/2010/main" val="2080725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Prokaryotic microorganism could grow in various temperature range (cold, room temperature, hot). The optimum incubation temperature of 1852 prokaryotes. ~60% are good at 37C. The lowest temperature is as low as 5 C.  The highest is as high as 80 C.  All strains are identified and stored in ATCC (American Type Culture Collection). Sprawl data from HTML. Some of their reference genomes are available in FTP of NCBI.</a:t>
            </a:r>
          </a:p>
        </p:txBody>
      </p:sp>
      <p:sp>
        <p:nvSpPr>
          <p:cNvPr id="4" name="Slide Number Placeholder 3"/>
          <p:cNvSpPr>
            <a:spLocks noGrp="1"/>
          </p:cNvSpPr>
          <p:nvPr>
            <p:ph type="sldNum" sz="quarter" idx="5"/>
          </p:nvPr>
        </p:nvSpPr>
        <p:spPr/>
        <p:txBody>
          <a:bodyPr/>
          <a:lstStyle/>
          <a:p>
            <a:fld id="{2C6D5DA3-86FE-4BC1-843C-72D2E3343509}" type="slidenum">
              <a:rPr lang="zh-CN" altLang="en-US" smtClean="0"/>
              <a:pPr/>
              <a:t>6</a:t>
            </a:fld>
            <a:endParaRPr lang="zh-CN" altLang="en-US"/>
          </a:p>
        </p:txBody>
      </p:sp>
    </p:spTree>
    <p:extLst>
      <p:ext uri="{BB962C8B-B14F-4D97-AF65-F5344CB8AC3E}">
        <p14:creationId xmlns:p14="http://schemas.microsoft.com/office/powerpoint/2010/main" val="1239317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study, my LLM structure is based on </a:t>
            </a:r>
            <a:r>
              <a:rPr lang="en-US" dirty="0" err="1"/>
              <a:t>KantaiBERT</a:t>
            </a:r>
            <a:r>
              <a:rPr lang="en-US" dirty="0"/>
              <a:t>, a distillation of BERT. My hardware is not enough to support LLM namely ChatGPT. BERT is bidirectional transformer. As described in its article in 2018 (a meeting article), BERT is …..</a:t>
            </a:r>
          </a:p>
          <a:p>
            <a:r>
              <a:rPr lang="en-US" dirty="0"/>
              <a:t>Transformers is new structure model released in 2017. Compared with attention used in RNN, hidden layers are attention layers in transformer architecture. As described in this article: attention is all you need.  There are encoder and decoder parts.</a:t>
            </a:r>
          </a:p>
        </p:txBody>
      </p:sp>
      <p:sp>
        <p:nvSpPr>
          <p:cNvPr id="4" name="Slide Number Placeholder 3"/>
          <p:cNvSpPr>
            <a:spLocks noGrp="1"/>
          </p:cNvSpPr>
          <p:nvPr>
            <p:ph type="sldNum" sz="quarter" idx="5"/>
          </p:nvPr>
        </p:nvSpPr>
        <p:spPr/>
        <p:txBody>
          <a:bodyPr/>
          <a:lstStyle/>
          <a:p>
            <a:fld id="{2C6D5DA3-86FE-4BC1-843C-72D2E3343509}" type="slidenum">
              <a:rPr lang="zh-CN" altLang="en-US" smtClean="0"/>
              <a:pPr/>
              <a:t>8</a:t>
            </a:fld>
            <a:endParaRPr lang="zh-CN" altLang="en-US"/>
          </a:p>
        </p:txBody>
      </p:sp>
    </p:spTree>
    <p:extLst>
      <p:ext uri="{BB962C8B-B14F-4D97-AF65-F5344CB8AC3E}">
        <p14:creationId xmlns:p14="http://schemas.microsoft.com/office/powerpoint/2010/main" val="1118604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Generally speaking, hydrophobic aa is wrapped into the interior, and hydrophilic aa is usually on the surface of protein. In thermophilic protein, hydrophobic aa have higher composition compared with mesophilic proteins. However, that is not always true. mutations of protein by replacement of hydrophobic aa may not have impact on thermos characteristics of a protein. To my experience,  such mutations have much more than half chance of failure. Theoretically, not all AA make contributions to thermos characteristics. 1. hydrophobic AA I, V, A. 2.neutral AA, namely Glutamine (Q) negative correlated to positive correlation.  3. hydrophilic AA namely lysine (K) </a:t>
            </a:r>
            <a:r>
              <a:rPr lang="en-US" dirty="0" err="1"/>
              <a:t>descreases</a:t>
            </a:r>
            <a:r>
              <a:rPr lang="en-US" dirty="0"/>
              <a:t>.</a:t>
            </a:r>
          </a:p>
          <a:p>
            <a:endParaRPr lang="en-US" dirty="0"/>
          </a:p>
        </p:txBody>
      </p:sp>
      <p:sp>
        <p:nvSpPr>
          <p:cNvPr id="4" name="Slide Number Placeholder 3"/>
          <p:cNvSpPr>
            <a:spLocks noGrp="1"/>
          </p:cNvSpPr>
          <p:nvPr>
            <p:ph type="sldNum" sz="quarter" idx="5"/>
          </p:nvPr>
        </p:nvSpPr>
        <p:spPr/>
        <p:txBody>
          <a:bodyPr/>
          <a:lstStyle/>
          <a:p>
            <a:fld id="{3C3F74EF-5E8F-4873-903D-B664A3D391DA}" type="slidenum">
              <a:rPr lang="en-US" smtClean="0"/>
              <a:t>11</a:t>
            </a:fld>
            <a:endParaRPr lang="en-US"/>
          </a:p>
        </p:txBody>
      </p:sp>
    </p:spTree>
    <p:extLst>
      <p:ext uri="{BB962C8B-B14F-4D97-AF65-F5344CB8AC3E}">
        <p14:creationId xmlns:p14="http://schemas.microsoft.com/office/powerpoint/2010/main" val="4153308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list 6 amino acids which have correlation with thermophilic regions.  </a:t>
            </a:r>
          </a:p>
          <a:p>
            <a:r>
              <a:rPr lang="en-US" dirty="0"/>
              <a:t>Positive correlations: Leucine, valine, alanine.</a:t>
            </a:r>
          </a:p>
          <a:p>
            <a:r>
              <a:rPr lang="en-US" dirty="0"/>
              <a:t>Negative correlations: cysteine, threonine, lysine</a:t>
            </a:r>
          </a:p>
          <a:p>
            <a:r>
              <a:rPr lang="en-US" dirty="0"/>
              <a:t> </a:t>
            </a:r>
          </a:p>
        </p:txBody>
      </p:sp>
      <p:sp>
        <p:nvSpPr>
          <p:cNvPr id="4" name="Slide Number Placeholder 3"/>
          <p:cNvSpPr>
            <a:spLocks noGrp="1"/>
          </p:cNvSpPr>
          <p:nvPr>
            <p:ph type="sldNum" sz="quarter" idx="5"/>
          </p:nvPr>
        </p:nvSpPr>
        <p:spPr/>
        <p:txBody>
          <a:bodyPr/>
          <a:lstStyle/>
          <a:p>
            <a:fld id="{2C6D5DA3-86FE-4BC1-843C-72D2E3343509}" type="slidenum">
              <a:rPr lang="zh-CN" altLang="en-US" smtClean="0"/>
              <a:pPr/>
              <a:t>12</a:t>
            </a:fld>
            <a:endParaRPr lang="zh-CN" altLang="en-US"/>
          </a:p>
        </p:txBody>
      </p:sp>
    </p:spTree>
    <p:extLst>
      <p:ext uri="{BB962C8B-B14F-4D97-AF65-F5344CB8AC3E}">
        <p14:creationId xmlns:p14="http://schemas.microsoft.com/office/powerpoint/2010/main" val="3267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6D5DA3-86FE-4BC1-843C-72D2E3343509}" type="slidenum">
              <a:rPr lang="zh-CN" altLang="en-US" smtClean="0"/>
              <a:pPr/>
              <a:t>13</a:t>
            </a:fld>
            <a:endParaRPr lang="zh-CN" altLang="en-US"/>
          </a:p>
        </p:txBody>
      </p:sp>
    </p:spTree>
    <p:extLst>
      <p:ext uri="{BB962C8B-B14F-4D97-AF65-F5344CB8AC3E}">
        <p14:creationId xmlns:p14="http://schemas.microsoft.com/office/powerpoint/2010/main" val="268120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6933-AEC4-74F6-D34D-E458912D2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8752BF-0CE4-4737-76A6-BAB7BC7FC0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59980F-5267-2BBE-62E8-4930F9E68C65}"/>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5" name="Footer Placeholder 4">
            <a:extLst>
              <a:ext uri="{FF2B5EF4-FFF2-40B4-BE49-F238E27FC236}">
                <a16:creationId xmlns:a16="http://schemas.microsoft.com/office/drawing/2014/main" id="{DFA2CC4B-F54A-D6C3-03F0-A3A3794A3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C1E61-4A74-285E-31EA-2D318B04C639}"/>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291198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83A0-A1F3-4F45-B65F-EF7314471B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560CB-DA7E-4E13-DEE4-B7F97C6CF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70741-93EA-4BD8-32CF-515A14B5F73F}"/>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5" name="Footer Placeholder 4">
            <a:extLst>
              <a:ext uri="{FF2B5EF4-FFF2-40B4-BE49-F238E27FC236}">
                <a16:creationId xmlns:a16="http://schemas.microsoft.com/office/drawing/2014/main" id="{E964DE1A-6E56-36B1-D856-6834FA9F8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93517-7DB4-06F0-1092-D0629D18B52A}"/>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174102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5256E-8661-5AE4-D6F9-9F4C61344A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F0C86F-727E-78DF-E4B9-E68CE24E8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3984F-76F3-49F9-3CDB-F12060E84188}"/>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5" name="Footer Placeholder 4">
            <a:extLst>
              <a:ext uri="{FF2B5EF4-FFF2-40B4-BE49-F238E27FC236}">
                <a16:creationId xmlns:a16="http://schemas.microsoft.com/office/drawing/2014/main" id="{A798C2F0-8E1A-8BCF-5B74-93C89D6A8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DD379-43EF-9225-1D07-272C4742B7EF}"/>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393604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0271-0A64-E8E0-323C-491911A853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325C47-97D8-E16C-89C8-9D42F04EF1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83445-7434-9827-5F6A-63BF16E64519}"/>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5" name="Footer Placeholder 4">
            <a:extLst>
              <a:ext uri="{FF2B5EF4-FFF2-40B4-BE49-F238E27FC236}">
                <a16:creationId xmlns:a16="http://schemas.microsoft.com/office/drawing/2014/main" id="{ADE33AB1-B780-8521-C54E-A3168C5AB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ECB81-645F-CD30-60A8-D6F8E5C15F50}"/>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109199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D1B4-215B-D579-8080-73C0C384F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4CEB64-1964-3E45-E8E3-20BCB9840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5CC73-2C81-0AB6-9254-12533AA70172}"/>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5" name="Footer Placeholder 4">
            <a:extLst>
              <a:ext uri="{FF2B5EF4-FFF2-40B4-BE49-F238E27FC236}">
                <a16:creationId xmlns:a16="http://schemas.microsoft.com/office/drawing/2014/main" id="{813E75E2-70BC-A715-1F4D-7A043FCED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BB301-330E-5634-213A-EA86F6E94E76}"/>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295023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862F-01DE-74B0-F63C-DF6006E57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83CED-F68E-CAA9-3933-631DA484A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B693B-A464-1B42-39B7-78033C0D7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563A3-8770-669B-36C2-6BFC48F381B1}"/>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6" name="Footer Placeholder 5">
            <a:extLst>
              <a:ext uri="{FF2B5EF4-FFF2-40B4-BE49-F238E27FC236}">
                <a16:creationId xmlns:a16="http://schemas.microsoft.com/office/drawing/2014/main" id="{B246D45D-D49C-3617-A327-959A06C32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393B5-7BE9-06EF-D21A-D97B29333E19}"/>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223641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84B4-F7F1-8C9D-6A26-E361C774C2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5B47C-4BDD-0C2A-0D65-C64B102F9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2FAE7-FAF2-5C11-57BE-AD2E2345D5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801D54-B227-5110-7DFD-13BF75B67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292F1-608A-D3F6-F582-20660FEC3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15EAD1-58DA-9F7A-8CCF-F8103981CDF6}"/>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8" name="Footer Placeholder 7">
            <a:extLst>
              <a:ext uri="{FF2B5EF4-FFF2-40B4-BE49-F238E27FC236}">
                <a16:creationId xmlns:a16="http://schemas.microsoft.com/office/drawing/2014/main" id="{E54F97E1-F99D-3F1B-890C-7AA8A80B1E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48183-A0EC-C679-AE83-886F590F961B}"/>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138587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A55C-18E7-2572-514C-5D7AA336D5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6C174F-D41E-91CA-48CB-CD7BE2C2B42E}"/>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4" name="Footer Placeholder 3">
            <a:extLst>
              <a:ext uri="{FF2B5EF4-FFF2-40B4-BE49-F238E27FC236}">
                <a16:creationId xmlns:a16="http://schemas.microsoft.com/office/drawing/2014/main" id="{62808A6C-CFA8-4083-F209-DC98E9E661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FFF4B6-8B26-A856-EADB-7C424CEE0BEB}"/>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285792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9D327D-DA95-EA12-8237-4420E20B93B2}"/>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3" name="Footer Placeholder 2">
            <a:extLst>
              <a:ext uri="{FF2B5EF4-FFF2-40B4-BE49-F238E27FC236}">
                <a16:creationId xmlns:a16="http://schemas.microsoft.com/office/drawing/2014/main" id="{0EDE0645-0903-BFF1-3163-7BD86805AD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9FAE8C-B8A6-E658-6FB0-75CBD9D7290C}"/>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267908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65DB-AE79-2F36-CA51-B13E0DCE0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329E3D-9D6E-14CE-5A5F-0117AD886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F171F-907F-3481-47AA-8F6172792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71D36-D1EC-1F2E-49BA-C9258EFBC95F}"/>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6" name="Footer Placeholder 5">
            <a:extLst>
              <a:ext uri="{FF2B5EF4-FFF2-40B4-BE49-F238E27FC236}">
                <a16:creationId xmlns:a16="http://schemas.microsoft.com/office/drawing/2014/main" id="{B06253A0-E449-4481-D95B-006875525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9BD39-66D6-0DF8-EE43-912E3531B936}"/>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93526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A9C5-68A3-E2AE-74F1-ED1EAA992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D594E8-E33E-95BB-205F-481A9750B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297DF-CC1E-D561-132E-B78649D01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1FFF-FD41-2068-2FB4-20500F643FC8}"/>
              </a:ext>
            </a:extLst>
          </p:cNvPr>
          <p:cNvSpPr>
            <a:spLocks noGrp="1"/>
          </p:cNvSpPr>
          <p:nvPr>
            <p:ph type="dt" sz="half" idx="10"/>
          </p:nvPr>
        </p:nvSpPr>
        <p:spPr/>
        <p:txBody>
          <a:bodyPr/>
          <a:lstStyle/>
          <a:p>
            <a:fld id="{E9BC6A95-DADC-42B2-B62C-D7FF864E58CA}" type="datetimeFigureOut">
              <a:rPr lang="en-US" smtClean="0"/>
              <a:t>2/10/2025</a:t>
            </a:fld>
            <a:endParaRPr lang="en-US"/>
          </a:p>
        </p:txBody>
      </p:sp>
      <p:sp>
        <p:nvSpPr>
          <p:cNvPr id="6" name="Footer Placeholder 5">
            <a:extLst>
              <a:ext uri="{FF2B5EF4-FFF2-40B4-BE49-F238E27FC236}">
                <a16:creationId xmlns:a16="http://schemas.microsoft.com/office/drawing/2014/main" id="{77DE0FFF-F68F-42BE-7B08-116021B8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7D5E2-33AC-8421-ECB8-0D9C0C83EFF5}"/>
              </a:ext>
            </a:extLst>
          </p:cNvPr>
          <p:cNvSpPr>
            <a:spLocks noGrp="1"/>
          </p:cNvSpPr>
          <p:nvPr>
            <p:ph type="sldNum" sz="quarter" idx="12"/>
          </p:nvPr>
        </p:nvSpPr>
        <p:spPr/>
        <p:txBody>
          <a:bodyPr/>
          <a:lstStyle/>
          <a:p>
            <a:fld id="{CD9A4629-ADA7-409B-8E15-99B82C38AA08}" type="slidenum">
              <a:rPr lang="en-US" smtClean="0"/>
              <a:t>‹#›</a:t>
            </a:fld>
            <a:endParaRPr lang="en-US"/>
          </a:p>
        </p:txBody>
      </p:sp>
    </p:spTree>
    <p:extLst>
      <p:ext uri="{BB962C8B-B14F-4D97-AF65-F5344CB8AC3E}">
        <p14:creationId xmlns:p14="http://schemas.microsoft.com/office/powerpoint/2010/main" val="247746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82AEBD-DFF7-A2E1-CDF6-5B8DC9F5C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308DDA-FDAD-EB9C-1084-7B3CA9CEC3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FE81A-56BA-5B46-D516-E8508C4C1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C6A95-DADC-42B2-B62C-D7FF864E58CA}" type="datetimeFigureOut">
              <a:rPr lang="en-US" smtClean="0"/>
              <a:t>2/10/2025</a:t>
            </a:fld>
            <a:endParaRPr lang="en-US"/>
          </a:p>
        </p:txBody>
      </p:sp>
      <p:sp>
        <p:nvSpPr>
          <p:cNvPr id="5" name="Footer Placeholder 4">
            <a:extLst>
              <a:ext uri="{FF2B5EF4-FFF2-40B4-BE49-F238E27FC236}">
                <a16:creationId xmlns:a16="http://schemas.microsoft.com/office/drawing/2014/main" id="{6D8B77F7-43EF-55AD-5DC4-A4A7A3715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3D3559-15DD-9A19-1951-CE29E6E20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A4629-ADA7-409B-8E15-99B82C38AA08}" type="slidenum">
              <a:rPr lang="en-US" smtClean="0"/>
              <a:t>‹#›</a:t>
            </a:fld>
            <a:endParaRPr lang="en-US"/>
          </a:p>
        </p:txBody>
      </p:sp>
    </p:spTree>
    <p:extLst>
      <p:ext uri="{BB962C8B-B14F-4D97-AF65-F5344CB8AC3E}">
        <p14:creationId xmlns:p14="http://schemas.microsoft.com/office/powerpoint/2010/main" val="116111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wmf"/><Relationship Id="rId4" Type="http://schemas.openxmlformats.org/officeDocument/2006/relationships/hyperlink" Target="https://lpsn.dsmz.de/species/alicyclobacillus-acidocaldariu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59FA-34BE-31B4-51FE-D789BCE6E536}"/>
              </a:ext>
            </a:extLst>
          </p:cNvPr>
          <p:cNvSpPr>
            <a:spLocks noGrp="1"/>
          </p:cNvSpPr>
          <p:nvPr>
            <p:ph type="title"/>
          </p:nvPr>
        </p:nvSpPr>
        <p:spPr>
          <a:xfrm>
            <a:off x="1800330" y="1479176"/>
            <a:ext cx="9064894" cy="1828800"/>
          </a:xfrm>
        </p:spPr>
        <p:txBody>
          <a:bodyPr>
            <a:noAutofit/>
          </a:bodyPr>
          <a:lstStyle/>
          <a:p>
            <a:pPr algn="ctr"/>
            <a:r>
              <a:rPr lang="en-US" sz="4000" b="1" dirty="0"/>
              <a:t>Virtual Screening of Protein Design:</a:t>
            </a:r>
            <a:br>
              <a:rPr lang="en-US" sz="4000" b="1" dirty="0"/>
            </a:br>
            <a:r>
              <a:rPr lang="en-US" sz="4000" b="1" dirty="0"/>
              <a:t>Predict Thermophilic Regions of Enzymes</a:t>
            </a:r>
            <a:br>
              <a:rPr lang="en-US" sz="4000" b="1" dirty="0"/>
            </a:br>
            <a:r>
              <a:rPr lang="en-US" sz="4000" b="1" dirty="0"/>
              <a:t>Using Hugging Face Transformers</a:t>
            </a:r>
          </a:p>
        </p:txBody>
      </p:sp>
      <p:sp>
        <p:nvSpPr>
          <p:cNvPr id="3" name="TextBox 2">
            <a:extLst>
              <a:ext uri="{FF2B5EF4-FFF2-40B4-BE49-F238E27FC236}">
                <a16:creationId xmlns:a16="http://schemas.microsoft.com/office/drawing/2014/main" id="{2C66AA2B-4A2B-4C0D-301D-8C4FCEB90FD3}"/>
              </a:ext>
            </a:extLst>
          </p:cNvPr>
          <p:cNvSpPr txBox="1"/>
          <p:nvPr/>
        </p:nvSpPr>
        <p:spPr>
          <a:xfrm>
            <a:off x="5082988" y="4240306"/>
            <a:ext cx="2014911" cy="461665"/>
          </a:xfrm>
          <a:prstGeom prst="rect">
            <a:avLst/>
          </a:prstGeom>
          <a:noFill/>
        </p:spPr>
        <p:txBody>
          <a:bodyPr wrap="none" rtlCol="0">
            <a:spAutoFit/>
          </a:bodyPr>
          <a:lstStyle/>
          <a:p>
            <a:r>
              <a:rPr lang="en-US" sz="2400" b="1" dirty="0"/>
              <a:t>Tiezheng Yuan</a:t>
            </a:r>
          </a:p>
        </p:txBody>
      </p:sp>
      <p:sp>
        <p:nvSpPr>
          <p:cNvPr id="4" name="TextBox 3">
            <a:extLst>
              <a:ext uri="{FF2B5EF4-FFF2-40B4-BE49-F238E27FC236}">
                <a16:creationId xmlns:a16="http://schemas.microsoft.com/office/drawing/2014/main" id="{1B4012AA-1083-0C2D-5120-CE8CC43231B5}"/>
              </a:ext>
            </a:extLst>
          </p:cNvPr>
          <p:cNvSpPr txBox="1"/>
          <p:nvPr/>
        </p:nvSpPr>
        <p:spPr>
          <a:xfrm>
            <a:off x="5593977" y="4730644"/>
            <a:ext cx="1191352" cy="369332"/>
          </a:xfrm>
          <a:prstGeom prst="rect">
            <a:avLst/>
          </a:prstGeom>
          <a:noFill/>
        </p:spPr>
        <p:txBody>
          <a:bodyPr wrap="none" rtlCol="0">
            <a:spAutoFit/>
          </a:bodyPr>
          <a:lstStyle/>
          <a:p>
            <a:r>
              <a:rPr lang="en-US" dirty="0"/>
              <a:t>2023-2024</a:t>
            </a:r>
          </a:p>
        </p:txBody>
      </p:sp>
    </p:spTree>
    <p:extLst>
      <p:ext uri="{BB962C8B-B14F-4D97-AF65-F5344CB8AC3E}">
        <p14:creationId xmlns:p14="http://schemas.microsoft.com/office/powerpoint/2010/main" val="94274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A113-C67E-BA12-4227-1008107E6D79}"/>
              </a:ext>
            </a:extLst>
          </p:cNvPr>
          <p:cNvSpPr>
            <a:spLocks noGrp="1"/>
          </p:cNvSpPr>
          <p:nvPr>
            <p:ph type="title"/>
          </p:nvPr>
        </p:nvSpPr>
        <p:spPr>
          <a:xfrm>
            <a:off x="838200" y="365126"/>
            <a:ext cx="10515600" cy="840220"/>
          </a:xfrm>
        </p:spPr>
        <p:txBody>
          <a:bodyPr>
            <a:normAutofit/>
          </a:bodyPr>
          <a:lstStyle/>
          <a:p>
            <a:pPr algn="ctr"/>
            <a:r>
              <a:rPr lang="en-US" sz="3000" dirty="0"/>
              <a:t>Enrichment of Thermal Regions (Case II)</a:t>
            </a:r>
          </a:p>
        </p:txBody>
      </p:sp>
      <p:pic>
        <p:nvPicPr>
          <p:cNvPr id="4100" name="Picture 4">
            <a:extLst>
              <a:ext uri="{FF2B5EF4-FFF2-40B4-BE49-F238E27FC236}">
                <a16:creationId xmlns:a16="http://schemas.microsoft.com/office/drawing/2014/main" id="{0E11D111-1694-89DD-5B50-AE27C72B7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558" y="1787236"/>
            <a:ext cx="8323744" cy="440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10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421F-D3BC-B585-FCA9-0045FA7B6BF5}"/>
              </a:ext>
            </a:extLst>
          </p:cNvPr>
          <p:cNvSpPr>
            <a:spLocks noGrp="1"/>
          </p:cNvSpPr>
          <p:nvPr>
            <p:ph type="title"/>
          </p:nvPr>
        </p:nvSpPr>
        <p:spPr>
          <a:xfrm>
            <a:off x="193964" y="323561"/>
            <a:ext cx="3390900" cy="2835275"/>
          </a:xfrm>
        </p:spPr>
        <p:txBody>
          <a:bodyPr>
            <a:normAutofit/>
          </a:bodyPr>
          <a:lstStyle/>
          <a:p>
            <a:r>
              <a:rPr lang="en-US" sz="3000" dirty="0"/>
              <a:t>Amino Acid Compositions of Thermophilic Regions determined by LLM</a:t>
            </a:r>
          </a:p>
        </p:txBody>
      </p:sp>
      <p:pic>
        <p:nvPicPr>
          <p:cNvPr id="5122" name="Picture 2">
            <a:extLst>
              <a:ext uri="{FF2B5EF4-FFF2-40B4-BE49-F238E27FC236}">
                <a16:creationId xmlns:a16="http://schemas.microsoft.com/office/drawing/2014/main" id="{86BDFB43-5D37-FBD1-B797-382AAE72A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727" y="3293417"/>
            <a:ext cx="6785263" cy="325731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321DFBC-B169-A7A9-E5DB-276FA3290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312" y="396298"/>
            <a:ext cx="6748896" cy="265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8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7092-139E-5F81-DB48-042F98001F81}"/>
              </a:ext>
            </a:extLst>
          </p:cNvPr>
          <p:cNvSpPr>
            <a:spLocks noGrp="1"/>
          </p:cNvSpPr>
          <p:nvPr>
            <p:ph type="title"/>
          </p:nvPr>
        </p:nvSpPr>
        <p:spPr>
          <a:xfrm>
            <a:off x="1981200" y="274639"/>
            <a:ext cx="8229600" cy="790487"/>
          </a:xfrm>
        </p:spPr>
        <p:txBody>
          <a:bodyPr>
            <a:normAutofit fontScale="90000"/>
          </a:bodyPr>
          <a:lstStyle/>
          <a:p>
            <a:r>
              <a:rPr lang="en-US" sz="3000" dirty="0"/>
              <a:t>Hydrophobicity of Amino Acids in Thermophilic Regions</a:t>
            </a:r>
          </a:p>
        </p:txBody>
      </p:sp>
      <p:pic>
        <p:nvPicPr>
          <p:cNvPr id="6146" name="Picture 2">
            <a:extLst>
              <a:ext uri="{FF2B5EF4-FFF2-40B4-BE49-F238E27FC236}">
                <a16:creationId xmlns:a16="http://schemas.microsoft.com/office/drawing/2014/main" id="{75CA8B77-3627-6056-8CC5-D094A827E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894" y="1366577"/>
            <a:ext cx="8521684" cy="512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41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1F40-E694-CC12-0005-647A09323D18}"/>
              </a:ext>
            </a:extLst>
          </p:cNvPr>
          <p:cNvSpPr>
            <a:spLocks noGrp="1"/>
          </p:cNvSpPr>
          <p:nvPr>
            <p:ph type="title"/>
          </p:nvPr>
        </p:nvSpPr>
        <p:spPr>
          <a:xfrm>
            <a:off x="2282536" y="396298"/>
            <a:ext cx="7464136" cy="892175"/>
          </a:xfrm>
        </p:spPr>
        <p:txBody>
          <a:bodyPr>
            <a:normAutofit/>
          </a:bodyPr>
          <a:lstStyle/>
          <a:p>
            <a:pPr algn="ctr"/>
            <a:r>
              <a:rPr lang="en-US" sz="3500" b="1" dirty="0"/>
              <a:t>Discussion</a:t>
            </a:r>
          </a:p>
        </p:txBody>
      </p:sp>
      <p:sp>
        <p:nvSpPr>
          <p:cNvPr id="3" name="TextBox 2">
            <a:extLst>
              <a:ext uri="{FF2B5EF4-FFF2-40B4-BE49-F238E27FC236}">
                <a16:creationId xmlns:a16="http://schemas.microsoft.com/office/drawing/2014/main" id="{EA1DB4FA-081D-75A5-9853-FE7EB81F714A}"/>
              </a:ext>
            </a:extLst>
          </p:cNvPr>
          <p:cNvSpPr txBox="1"/>
          <p:nvPr/>
        </p:nvSpPr>
        <p:spPr>
          <a:xfrm>
            <a:off x="1735281" y="1652155"/>
            <a:ext cx="8697191"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a:t>Masked LM may either predict next sequences or temperatures.</a:t>
            </a:r>
            <a:br>
              <a:rPr lang="en-US" sz="2400" b="1" dirty="0"/>
            </a:br>
            <a:r>
              <a:rPr lang="en-US" sz="2400" dirty="0"/>
              <a:t>Long sequence -&gt; next sequence</a:t>
            </a:r>
            <a:br>
              <a:rPr lang="en-US" sz="2400" dirty="0"/>
            </a:br>
            <a:r>
              <a:rPr lang="en-US" sz="2400" dirty="0"/>
              <a:t>short sequence -&gt; temperature.</a:t>
            </a:r>
          </a:p>
          <a:p>
            <a:pPr marL="342900" indent="-342900">
              <a:buFont typeface="Arial" panose="020B0604020202020204" pitchFamily="34" charset="0"/>
              <a:buChar char="•"/>
            </a:pPr>
            <a:r>
              <a:rPr lang="en-US" sz="2400" b="1" dirty="0"/>
              <a:t>Lack of standard dataset for evaluation like GLUE or </a:t>
            </a:r>
            <a:r>
              <a:rPr lang="en-US" sz="2400" b="1" dirty="0" err="1"/>
              <a:t>SQuAD</a:t>
            </a:r>
            <a:r>
              <a:rPr lang="en-US" sz="2400" b="1" dirty="0"/>
              <a:t>.</a:t>
            </a:r>
            <a:br>
              <a:rPr lang="en-US" sz="2400" b="1" dirty="0"/>
            </a:br>
            <a:r>
              <a:rPr lang="en-US" sz="2400" dirty="0"/>
              <a:t>Compare multiple LLMs on the same baseline.</a:t>
            </a:r>
          </a:p>
          <a:p>
            <a:pPr marL="342900" indent="-342900">
              <a:buFont typeface="Arial" panose="020B0604020202020204" pitchFamily="34" charset="0"/>
              <a:buChar char="•"/>
            </a:pPr>
            <a:r>
              <a:rPr lang="en-US" sz="2400" b="1" dirty="0"/>
              <a:t>None positive assays are not collected in biological practice. </a:t>
            </a:r>
            <a:br>
              <a:rPr lang="en-US" sz="2400" b="1" dirty="0"/>
            </a:br>
            <a:r>
              <a:rPr lang="en-US" sz="2400" dirty="0"/>
              <a:t>In this case, mutations have not significant impact on characteristics of proteins. Such results are deprecated rather than recorded.</a:t>
            </a:r>
          </a:p>
          <a:p>
            <a:pPr marL="342900" indent="-342900">
              <a:buFont typeface="Arial" panose="020B0604020202020204" pitchFamily="34" charset="0"/>
              <a:buChar char="•"/>
            </a:pPr>
            <a:r>
              <a:rPr lang="en-US" sz="2400" b="1" dirty="0"/>
              <a:t>Chain of thoughts for comprehensive standing</a:t>
            </a:r>
            <a:r>
              <a:rPr lang="en-US" sz="2400" dirty="0"/>
              <a:t>. From example, mutations of thermal regions should not affect on its activity.</a:t>
            </a:r>
          </a:p>
        </p:txBody>
      </p:sp>
    </p:spTree>
    <p:extLst>
      <p:ext uri="{BB962C8B-B14F-4D97-AF65-F5344CB8AC3E}">
        <p14:creationId xmlns:p14="http://schemas.microsoft.com/office/powerpoint/2010/main" val="148558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51F79-CE36-DBC6-8853-282D05A4306E}"/>
              </a:ext>
            </a:extLst>
          </p:cNvPr>
          <p:cNvSpPr>
            <a:spLocks noGrp="1"/>
          </p:cNvSpPr>
          <p:nvPr>
            <p:ph type="title"/>
          </p:nvPr>
        </p:nvSpPr>
        <p:spPr>
          <a:xfrm>
            <a:off x="4381005" y="1773604"/>
            <a:ext cx="3258671" cy="1325563"/>
          </a:xfrm>
        </p:spPr>
        <p:txBody>
          <a:bodyPr/>
          <a:lstStyle/>
          <a:p>
            <a:pPr algn="ctr"/>
            <a:r>
              <a:rPr lang="en-US" b="1" dirty="0"/>
              <a:t>Thanks</a:t>
            </a:r>
          </a:p>
        </p:txBody>
      </p:sp>
      <p:sp>
        <p:nvSpPr>
          <p:cNvPr id="3" name="TextBox 2">
            <a:extLst>
              <a:ext uri="{FF2B5EF4-FFF2-40B4-BE49-F238E27FC236}">
                <a16:creationId xmlns:a16="http://schemas.microsoft.com/office/drawing/2014/main" id="{E5B9EF16-496D-2826-9BF5-B38933DFFD2F}"/>
              </a:ext>
            </a:extLst>
          </p:cNvPr>
          <p:cNvSpPr txBox="1"/>
          <p:nvPr/>
        </p:nvSpPr>
        <p:spPr>
          <a:xfrm>
            <a:off x="3174975" y="4966855"/>
            <a:ext cx="5842049" cy="369332"/>
          </a:xfrm>
          <a:prstGeom prst="rect">
            <a:avLst/>
          </a:prstGeom>
          <a:noFill/>
        </p:spPr>
        <p:txBody>
          <a:bodyPr wrap="none" rtlCol="0">
            <a:spAutoFit/>
          </a:bodyPr>
          <a:lstStyle/>
          <a:p>
            <a:r>
              <a:rPr lang="en-US" dirty="0"/>
              <a:t>Source code: https://github.com/Tiezhengyuan/llm_enzyme</a:t>
            </a:r>
          </a:p>
        </p:txBody>
      </p:sp>
    </p:spTree>
    <p:extLst>
      <p:ext uri="{BB962C8B-B14F-4D97-AF65-F5344CB8AC3E}">
        <p14:creationId xmlns:p14="http://schemas.microsoft.com/office/powerpoint/2010/main" val="55313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FCB2-AE69-4FFB-9498-45FE445699BF}"/>
              </a:ext>
            </a:extLst>
          </p:cNvPr>
          <p:cNvSpPr>
            <a:spLocks noGrp="1"/>
          </p:cNvSpPr>
          <p:nvPr>
            <p:ph type="title"/>
          </p:nvPr>
        </p:nvSpPr>
        <p:spPr>
          <a:xfrm>
            <a:off x="2054596" y="436873"/>
            <a:ext cx="8229600" cy="659859"/>
          </a:xfrm>
        </p:spPr>
        <p:txBody>
          <a:bodyPr>
            <a:normAutofit fontScale="90000"/>
          </a:bodyPr>
          <a:lstStyle/>
          <a:p>
            <a:pPr algn="ctr"/>
            <a:r>
              <a:rPr lang="en-US" sz="3000" b="1" dirty="0"/>
              <a:t>Enzyme Characteristics:</a:t>
            </a:r>
            <a:br>
              <a:rPr lang="en-US" sz="3000" b="1" dirty="0"/>
            </a:br>
            <a:r>
              <a:rPr lang="en-US" sz="3000" b="1" dirty="0"/>
              <a:t>Optimum Temperature and Temperature Stability</a:t>
            </a:r>
          </a:p>
        </p:txBody>
      </p:sp>
      <p:sp>
        <p:nvSpPr>
          <p:cNvPr id="9" name="TextBox 8">
            <a:extLst>
              <a:ext uri="{FF2B5EF4-FFF2-40B4-BE49-F238E27FC236}">
                <a16:creationId xmlns:a16="http://schemas.microsoft.com/office/drawing/2014/main" id="{D0D09A04-E9FE-D98A-2C0B-4D8565EFA0E7}"/>
              </a:ext>
            </a:extLst>
          </p:cNvPr>
          <p:cNvSpPr txBox="1"/>
          <p:nvPr/>
        </p:nvSpPr>
        <p:spPr>
          <a:xfrm>
            <a:off x="2097915" y="3360702"/>
            <a:ext cx="7328048" cy="461665"/>
          </a:xfrm>
          <a:prstGeom prst="rect">
            <a:avLst/>
          </a:prstGeom>
          <a:noFill/>
        </p:spPr>
        <p:txBody>
          <a:bodyPr wrap="square" rtlCol="0">
            <a:spAutoFit/>
          </a:bodyPr>
          <a:lstStyle/>
          <a:p>
            <a:r>
              <a:rPr lang="en-US" sz="2400" b="1" dirty="0"/>
              <a:t>Goal</a:t>
            </a:r>
            <a:r>
              <a:rPr lang="en-US" sz="2400" dirty="0"/>
              <a:t>: Predict thermophilic regions using LLMs</a:t>
            </a:r>
          </a:p>
        </p:txBody>
      </p:sp>
      <p:pic>
        <p:nvPicPr>
          <p:cNvPr id="12" name="Picture 2">
            <a:extLst>
              <a:ext uri="{FF2B5EF4-FFF2-40B4-BE49-F238E27FC236}">
                <a16:creationId xmlns:a16="http://schemas.microsoft.com/office/drawing/2014/main" id="{1BE0E229-1E0F-92CA-3B5F-FDC7753A0D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14" t="8321" r="4286" b="15384"/>
          <a:stretch/>
        </p:blipFill>
        <p:spPr bwMode="auto">
          <a:xfrm>
            <a:off x="2862773" y="2310180"/>
            <a:ext cx="6998677" cy="35420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BBADA48-8544-CA11-2CE8-4EF572D98E34}"/>
              </a:ext>
            </a:extLst>
          </p:cNvPr>
          <p:cNvSpPr txBox="1"/>
          <p:nvPr/>
        </p:nvSpPr>
        <p:spPr>
          <a:xfrm>
            <a:off x="3268642" y="2614008"/>
            <a:ext cx="5980676" cy="369332"/>
          </a:xfrm>
          <a:prstGeom prst="rect">
            <a:avLst/>
          </a:prstGeom>
          <a:noFill/>
        </p:spPr>
        <p:txBody>
          <a:bodyPr wrap="none" rtlCol="0">
            <a:spAutoFit/>
          </a:bodyPr>
          <a:lstStyle/>
          <a:p>
            <a:r>
              <a:rPr lang="en-US" dirty="0"/>
              <a:t>detergent                      drug, food                            biofuel, food</a:t>
            </a:r>
          </a:p>
        </p:txBody>
      </p:sp>
      <p:sp>
        <p:nvSpPr>
          <p:cNvPr id="14" name="TextBox 13">
            <a:extLst>
              <a:ext uri="{FF2B5EF4-FFF2-40B4-BE49-F238E27FC236}">
                <a16:creationId xmlns:a16="http://schemas.microsoft.com/office/drawing/2014/main" id="{3C333772-AA3C-96DB-9A18-4FBD8E642D58}"/>
              </a:ext>
            </a:extLst>
          </p:cNvPr>
          <p:cNvSpPr txBox="1"/>
          <p:nvPr/>
        </p:nvSpPr>
        <p:spPr>
          <a:xfrm>
            <a:off x="3039270" y="1947441"/>
            <a:ext cx="5551135" cy="369332"/>
          </a:xfrm>
          <a:prstGeom prst="rect">
            <a:avLst/>
          </a:prstGeom>
          <a:noFill/>
        </p:spPr>
        <p:txBody>
          <a:bodyPr wrap="none" rtlCol="0">
            <a:spAutoFit/>
          </a:bodyPr>
          <a:lstStyle/>
          <a:p>
            <a:r>
              <a:rPr lang="en-US" dirty="0"/>
              <a:t>       cold                        room temperature                       hot</a:t>
            </a:r>
          </a:p>
        </p:txBody>
      </p:sp>
      <p:sp>
        <p:nvSpPr>
          <p:cNvPr id="15" name="TextBox 14">
            <a:extLst>
              <a:ext uri="{FF2B5EF4-FFF2-40B4-BE49-F238E27FC236}">
                <a16:creationId xmlns:a16="http://schemas.microsoft.com/office/drawing/2014/main" id="{B86126DC-097E-CDAA-CD89-7CA1D20403D5}"/>
              </a:ext>
            </a:extLst>
          </p:cNvPr>
          <p:cNvSpPr txBox="1"/>
          <p:nvPr/>
        </p:nvSpPr>
        <p:spPr>
          <a:xfrm>
            <a:off x="1589924" y="2164116"/>
            <a:ext cx="1272849" cy="646331"/>
          </a:xfrm>
          <a:prstGeom prst="rect">
            <a:avLst/>
          </a:prstGeom>
          <a:noFill/>
        </p:spPr>
        <p:txBody>
          <a:bodyPr wrap="none" rtlCol="0">
            <a:spAutoFit/>
          </a:bodyPr>
          <a:lstStyle/>
          <a:p>
            <a:pPr algn="ctr"/>
            <a:r>
              <a:rPr lang="en-US" b="1" dirty="0"/>
              <a:t>Enzyme</a:t>
            </a:r>
          </a:p>
          <a:p>
            <a:pPr algn="ctr"/>
            <a:r>
              <a:rPr lang="en-US" b="1" dirty="0"/>
              <a:t>Application</a:t>
            </a:r>
          </a:p>
        </p:txBody>
      </p:sp>
      <p:sp>
        <p:nvSpPr>
          <p:cNvPr id="16" name="TextBox 15">
            <a:extLst>
              <a:ext uri="{FF2B5EF4-FFF2-40B4-BE49-F238E27FC236}">
                <a16:creationId xmlns:a16="http://schemas.microsoft.com/office/drawing/2014/main" id="{FBD1D101-1B8B-7705-C110-90E4C0D4400E}"/>
              </a:ext>
            </a:extLst>
          </p:cNvPr>
          <p:cNvSpPr txBox="1"/>
          <p:nvPr/>
        </p:nvSpPr>
        <p:spPr>
          <a:xfrm>
            <a:off x="2054596" y="4207760"/>
            <a:ext cx="7647049" cy="1200329"/>
          </a:xfrm>
          <a:prstGeom prst="rect">
            <a:avLst/>
          </a:prstGeom>
          <a:noFill/>
        </p:spPr>
        <p:txBody>
          <a:bodyPr wrap="square" rtlCol="0">
            <a:spAutoFit/>
          </a:bodyPr>
          <a:lstStyle/>
          <a:p>
            <a:r>
              <a:rPr lang="en-US" sz="2400" b="1" dirty="0"/>
              <a:t>Application of the model</a:t>
            </a:r>
            <a:r>
              <a:rPr lang="en-US" sz="2400" dirty="0"/>
              <a:t>: To be pre-trained model for improvement of enzyme characteristics and protein design.</a:t>
            </a:r>
          </a:p>
          <a:p>
            <a:endParaRPr lang="en-US" sz="2400" dirty="0"/>
          </a:p>
        </p:txBody>
      </p:sp>
    </p:spTree>
    <p:extLst>
      <p:ext uri="{BB962C8B-B14F-4D97-AF65-F5344CB8AC3E}">
        <p14:creationId xmlns:p14="http://schemas.microsoft.com/office/powerpoint/2010/main" val="114361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259-0FFC-DA1C-DCA2-5CF69C8756D7}"/>
              </a:ext>
            </a:extLst>
          </p:cNvPr>
          <p:cNvSpPr>
            <a:spLocks noGrp="1"/>
          </p:cNvSpPr>
          <p:nvPr>
            <p:ph type="title"/>
          </p:nvPr>
        </p:nvSpPr>
        <p:spPr>
          <a:xfrm>
            <a:off x="2053709" y="229262"/>
            <a:ext cx="8229600" cy="902032"/>
          </a:xfrm>
        </p:spPr>
        <p:txBody>
          <a:bodyPr>
            <a:normAutofit fontScale="90000"/>
          </a:bodyPr>
          <a:lstStyle/>
          <a:p>
            <a:pPr algn="ctr"/>
            <a:r>
              <a:rPr lang="en-US" sz="3000" b="1" dirty="0"/>
              <a:t>Train Model from Scratch and Virtual Screening Using</a:t>
            </a:r>
            <a:br>
              <a:rPr lang="en-US" sz="3000" b="1" dirty="0"/>
            </a:br>
            <a:r>
              <a:rPr lang="en-US" sz="3000" b="1" dirty="0"/>
              <a:t>Prokaryote, Genome and Protein Annotations</a:t>
            </a:r>
          </a:p>
        </p:txBody>
      </p:sp>
      <p:sp>
        <p:nvSpPr>
          <p:cNvPr id="3" name="Rectangle: Rounded Corners 2">
            <a:extLst>
              <a:ext uri="{FF2B5EF4-FFF2-40B4-BE49-F238E27FC236}">
                <a16:creationId xmlns:a16="http://schemas.microsoft.com/office/drawing/2014/main" id="{3428B871-8C35-8A67-C24B-0DDE10D032A4}"/>
              </a:ext>
            </a:extLst>
          </p:cNvPr>
          <p:cNvSpPr/>
          <p:nvPr/>
        </p:nvSpPr>
        <p:spPr>
          <a:xfrm>
            <a:off x="3204245" y="2666625"/>
            <a:ext cx="2964264" cy="66319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Pre-train LLM model</a:t>
            </a:r>
          </a:p>
          <a:p>
            <a:pPr algn="ctr"/>
            <a:r>
              <a:rPr lang="en-US" dirty="0"/>
              <a:t>Using genome-wide proteins</a:t>
            </a:r>
          </a:p>
        </p:txBody>
      </p:sp>
      <p:sp>
        <p:nvSpPr>
          <p:cNvPr id="4" name="Rectangle: Rounded Corners 3">
            <a:extLst>
              <a:ext uri="{FF2B5EF4-FFF2-40B4-BE49-F238E27FC236}">
                <a16:creationId xmlns:a16="http://schemas.microsoft.com/office/drawing/2014/main" id="{821DAA27-6D8E-F62E-14C6-B5D6A128013F}"/>
              </a:ext>
            </a:extLst>
          </p:cNvPr>
          <p:cNvSpPr/>
          <p:nvPr/>
        </p:nvSpPr>
        <p:spPr>
          <a:xfrm>
            <a:off x="3326503" y="3762267"/>
            <a:ext cx="2731474" cy="55852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Fine-Tuning Model</a:t>
            </a:r>
          </a:p>
          <a:p>
            <a:pPr algn="ctr"/>
            <a:r>
              <a:rPr lang="en-US" dirty="0"/>
              <a:t>Using </a:t>
            </a:r>
            <a:r>
              <a:rPr lang="en-US" dirty="0" err="1"/>
              <a:t>OptTemp</a:t>
            </a:r>
            <a:r>
              <a:rPr lang="en-US" dirty="0"/>
              <a:t> Enzymes</a:t>
            </a:r>
          </a:p>
        </p:txBody>
      </p:sp>
      <p:sp>
        <p:nvSpPr>
          <p:cNvPr id="5" name="Rectangle: Rounded Corners 4">
            <a:extLst>
              <a:ext uri="{FF2B5EF4-FFF2-40B4-BE49-F238E27FC236}">
                <a16:creationId xmlns:a16="http://schemas.microsoft.com/office/drawing/2014/main" id="{BD8A1CE6-9883-7C90-94BB-C449078F3032}"/>
              </a:ext>
            </a:extLst>
          </p:cNvPr>
          <p:cNvSpPr/>
          <p:nvPr/>
        </p:nvSpPr>
        <p:spPr>
          <a:xfrm>
            <a:off x="3565987" y="5427160"/>
            <a:ext cx="2274278" cy="55852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Detect</a:t>
            </a:r>
          </a:p>
          <a:p>
            <a:pPr algn="ctr"/>
            <a:r>
              <a:rPr lang="en-US" dirty="0"/>
              <a:t>Thermophilic Regions</a:t>
            </a:r>
          </a:p>
        </p:txBody>
      </p:sp>
      <p:sp>
        <p:nvSpPr>
          <p:cNvPr id="6" name="Rectangle: Rounded Corners 5">
            <a:extLst>
              <a:ext uri="{FF2B5EF4-FFF2-40B4-BE49-F238E27FC236}">
                <a16:creationId xmlns:a16="http://schemas.microsoft.com/office/drawing/2014/main" id="{243AE74A-1AEC-7CA1-D655-E92298B278D9}"/>
              </a:ext>
            </a:extLst>
          </p:cNvPr>
          <p:cNvSpPr/>
          <p:nvPr/>
        </p:nvSpPr>
        <p:spPr>
          <a:xfrm>
            <a:off x="8055236" y="1487154"/>
            <a:ext cx="2274278" cy="82773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Prepare ORF using mutation PCR, or</a:t>
            </a:r>
          </a:p>
          <a:p>
            <a:pPr algn="ctr"/>
            <a:r>
              <a:rPr lang="en-US" dirty="0"/>
              <a:t>Gene Synthesis</a:t>
            </a:r>
          </a:p>
        </p:txBody>
      </p:sp>
      <p:sp>
        <p:nvSpPr>
          <p:cNvPr id="8" name="Rectangle: Rounded Corners 7">
            <a:extLst>
              <a:ext uri="{FF2B5EF4-FFF2-40B4-BE49-F238E27FC236}">
                <a16:creationId xmlns:a16="http://schemas.microsoft.com/office/drawing/2014/main" id="{1E1AAF77-E771-0798-EF25-8427EFC45638}"/>
              </a:ext>
            </a:extLst>
          </p:cNvPr>
          <p:cNvSpPr/>
          <p:nvPr/>
        </p:nvSpPr>
        <p:spPr>
          <a:xfrm>
            <a:off x="8056150" y="2667002"/>
            <a:ext cx="2274277" cy="66319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Gene Cloning into</a:t>
            </a:r>
          </a:p>
          <a:p>
            <a:pPr algn="ctr"/>
            <a:r>
              <a:rPr lang="en-US" dirty="0"/>
              <a:t>Expression Vector</a:t>
            </a:r>
          </a:p>
        </p:txBody>
      </p:sp>
      <p:sp>
        <p:nvSpPr>
          <p:cNvPr id="9" name="Rectangle: Rounded Corners 8">
            <a:extLst>
              <a:ext uri="{FF2B5EF4-FFF2-40B4-BE49-F238E27FC236}">
                <a16:creationId xmlns:a16="http://schemas.microsoft.com/office/drawing/2014/main" id="{08865003-5757-F935-ACE6-A17845ED6F67}"/>
              </a:ext>
            </a:extLst>
          </p:cNvPr>
          <p:cNvSpPr/>
          <p:nvPr/>
        </p:nvSpPr>
        <p:spPr>
          <a:xfrm>
            <a:off x="8069324" y="3745751"/>
            <a:ext cx="2274277" cy="66319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Gene Overexpression</a:t>
            </a:r>
          </a:p>
          <a:p>
            <a:pPr algn="ctr"/>
            <a:r>
              <a:rPr lang="en-US" dirty="0"/>
              <a:t>In </a:t>
            </a:r>
            <a:r>
              <a:rPr lang="en-US" i="1" dirty="0"/>
              <a:t>E. coli</a:t>
            </a:r>
          </a:p>
        </p:txBody>
      </p:sp>
      <p:sp>
        <p:nvSpPr>
          <p:cNvPr id="10" name="Rectangle: Rounded Corners 9">
            <a:extLst>
              <a:ext uri="{FF2B5EF4-FFF2-40B4-BE49-F238E27FC236}">
                <a16:creationId xmlns:a16="http://schemas.microsoft.com/office/drawing/2014/main" id="{D075CC94-0AC1-1DB0-8787-5D556649994C}"/>
              </a:ext>
            </a:extLst>
          </p:cNvPr>
          <p:cNvSpPr/>
          <p:nvPr/>
        </p:nvSpPr>
        <p:spPr>
          <a:xfrm>
            <a:off x="8069323" y="4713324"/>
            <a:ext cx="2274277" cy="66319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Enzyme Purification</a:t>
            </a:r>
          </a:p>
          <a:p>
            <a:pPr algn="ctr"/>
            <a:r>
              <a:rPr lang="en-US" i="1" dirty="0"/>
              <a:t>Using His-tag Affinity</a:t>
            </a:r>
          </a:p>
        </p:txBody>
      </p:sp>
      <p:sp>
        <p:nvSpPr>
          <p:cNvPr id="11" name="Rectangle: Rounded Corners 10">
            <a:extLst>
              <a:ext uri="{FF2B5EF4-FFF2-40B4-BE49-F238E27FC236}">
                <a16:creationId xmlns:a16="http://schemas.microsoft.com/office/drawing/2014/main" id="{8B66E6B4-E5E8-8C6D-6DC2-981F19EE1A17}"/>
              </a:ext>
            </a:extLst>
          </p:cNvPr>
          <p:cNvSpPr/>
          <p:nvPr/>
        </p:nvSpPr>
        <p:spPr>
          <a:xfrm>
            <a:off x="8076861" y="5829110"/>
            <a:ext cx="2274277" cy="6631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a:t>Assay Optimum Temperature</a:t>
            </a:r>
          </a:p>
        </p:txBody>
      </p:sp>
      <p:cxnSp>
        <p:nvCxnSpPr>
          <p:cNvPr id="13" name="Connector: Elbow 12">
            <a:extLst>
              <a:ext uri="{FF2B5EF4-FFF2-40B4-BE49-F238E27FC236}">
                <a16:creationId xmlns:a16="http://schemas.microsoft.com/office/drawing/2014/main" id="{1ADD9527-E909-F79E-F9DE-86059B9711BE}"/>
              </a:ext>
            </a:extLst>
          </p:cNvPr>
          <p:cNvCxnSpPr>
            <a:cxnSpLocks/>
            <a:stCxn id="5" idx="3"/>
            <a:endCxn id="6" idx="1"/>
          </p:cNvCxnSpPr>
          <p:nvPr/>
        </p:nvCxnSpPr>
        <p:spPr>
          <a:xfrm flipV="1">
            <a:off x="5840265" y="1901022"/>
            <a:ext cx="2214971" cy="38053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D95AD1A-D532-12AC-9874-AA34C2EEC50B}"/>
              </a:ext>
            </a:extLst>
          </p:cNvPr>
          <p:cNvCxnSpPr>
            <a:cxnSpLocks/>
            <a:stCxn id="6" idx="2"/>
            <a:endCxn id="8" idx="0"/>
          </p:cNvCxnSpPr>
          <p:nvPr/>
        </p:nvCxnSpPr>
        <p:spPr>
          <a:xfrm>
            <a:off x="9192375" y="2314889"/>
            <a:ext cx="914" cy="35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76FEA7-A63A-BF31-4E71-6C07013D257B}"/>
              </a:ext>
            </a:extLst>
          </p:cNvPr>
          <p:cNvCxnSpPr>
            <a:cxnSpLocks/>
            <a:stCxn id="8" idx="2"/>
            <a:endCxn id="9" idx="0"/>
          </p:cNvCxnSpPr>
          <p:nvPr/>
        </p:nvCxnSpPr>
        <p:spPr>
          <a:xfrm>
            <a:off x="9193289" y="3330193"/>
            <a:ext cx="13174" cy="41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0CE89B-D584-AE6D-1DDE-7F2602B7AE5C}"/>
              </a:ext>
            </a:extLst>
          </p:cNvPr>
          <p:cNvCxnSpPr>
            <a:stCxn id="9" idx="2"/>
            <a:endCxn id="10" idx="0"/>
          </p:cNvCxnSpPr>
          <p:nvPr/>
        </p:nvCxnSpPr>
        <p:spPr>
          <a:xfrm flipH="1">
            <a:off x="9206462" y="4408941"/>
            <a:ext cx="1" cy="304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EF84B8-BD29-401A-D22C-8A10CF4A6F05}"/>
              </a:ext>
            </a:extLst>
          </p:cNvPr>
          <p:cNvCxnSpPr>
            <a:cxnSpLocks/>
            <a:stCxn id="10" idx="2"/>
            <a:endCxn id="11" idx="0"/>
          </p:cNvCxnSpPr>
          <p:nvPr/>
        </p:nvCxnSpPr>
        <p:spPr>
          <a:xfrm>
            <a:off x="9206461" y="5376515"/>
            <a:ext cx="7538" cy="452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35E90B-63B9-0B23-C685-B4A0942751E5}"/>
              </a:ext>
            </a:extLst>
          </p:cNvPr>
          <p:cNvCxnSpPr>
            <a:cxnSpLocks/>
            <a:stCxn id="3" idx="2"/>
            <a:endCxn id="4" idx="0"/>
          </p:cNvCxnSpPr>
          <p:nvPr/>
        </p:nvCxnSpPr>
        <p:spPr>
          <a:xfrm>
            <a:off x="4686378" y="3329816"/>
            <a:ext cx="5863" cy="432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A0ADC8-EBD4-D55A-7161-CE7BFFFFE9A8}"/>
              </a:ext>
            </a:extLst>
          </p:cNvPr>
          <p:cNvCxnSpPr>
            <a:cxnSpLocks/>
            <a:stCxn id="4" idx="2"/>
            <a:endCxn id="5" idx="0"/>
          </p:cNvCxnSpPr>
          <p:nvPr/>
        </p:nvCxnSpPr>
        <p:spPr>
          <a:xfrm>
            <a:off x="4692240" y="4320787"/>
            <a:ext cx="10886" cy="1106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8970056-9EEE-B73E-92C2-2BE2B24BF84A}"/>
              </a:ext>
            </a:extLst>
          </p:cNvPr>
          <p:cNvCxnSpPr>
            <a:cxnSpLocks/>
            <a:stCxn id="11" idx="1"/>
            <a:endCxn id="4" idx="1"/>
          </p:cNvCxnSpPr>
          <p:nvPr/>
        </p:nvCxnSpPr>
        <p:spPr>
          <a:xfrm rot="10800000">
            <a:off x="3326505" y="4041527"/>
            <a:ext cx="4750357" cy="2119178"/>
          </a:xfrm>
          <a:prstGeom prst="bentConnector3">
            <a:avLst>
              <a:gd name="adj1" fmla="val 10481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742B87FA-EE0D-C7E6-2BD0-C773D1A1FE7F}"/>
              </a:ext>
            </a:extLst>
          </p:cNvPr>
          <p:cNvSpPr/>
          <p:nvPr/>
        </p:nvSpPr>
        <p:spPr>
          <a:xfrm>
            <a:off x="3350880" y="1395709"/>
            <a:ext cx="2672823" cy="8277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Prokaryotic annotations</a:t>
            </a:r>
          </a:p>
          <a:p>
            <a:pPr algn="ctr"/>
            <a:r>
              <a:rPr lang="en-US" dirty="0"/>
              <a:t>Reference genomes</a:t>
            </a:r>
          </a:p>
        </p:txBody>
      </p:sp>
      <p:cxnSp>
        <p:nvCxnSpPr>
          <p:cNvPr id="32" name="Straight Arrow Connector 31">
            <a:extLst>
              <a:ext uri="{FF2B5EF4-FFF2-40B4-BE49-F238E27FC236}">
                <a16:creationId xmlns:a16="http://schemas.microsoft.com/office/drawing/2014/main" id="{BC47FCB7-1A8D-FC8A-36FC-8B46714A0274}"/>
              </a:ext>
            </a:extLst>
          </p:cNvPr>
          <p:cNvCxnSpPr>
            <a:cxnSpLocks/>
            <a:stCxn id="30" idx="2"/>
            <a:endCxn id="3" idx="0"/>
          </p:cNvCxnSpPr>
          <p:nvPr/>
        </p:nvCxnSpPr>
        <p:spPr>
          <a:xfrm flipH="1">
            <a:off x="4686377" y="2223444"/>
            <a:ext cx="915" cy="44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D8A38CAC-0667-9395-EEC5-C6B917A356EA}"/>
              </a:ext>
            </a:extLst>
          </p:cNvPr>
          <p:cNvSpPr/>
          <p:nvPr/>
        </p:nvSpPr>
        <p:spPr>
          <a:xfrm>
            <a:off x="5209730" y="4722054"/>
            <a:ext cx="1602711" cy="55852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Target protein</a:t>
            </a:r>
          </a:p>
        </p:txBody>
      </p:sp>
      <p:cxnSp>
        <p:nvCxnSpPr>
          <p:cNvPr id="35" name="Connector: Elbow 34">
            <a:extLst>
              <a:ext uri="{FF2B5EF4-FFF2-40B4-BE49-F238E27FC236}">
                <a16:creationId xmlns:a16="http://schemas.microsoft.com/office/drawing/2014/main" id="{0016A7E0-4052-FF45-3EA0-B283A5044B41}"/>
              </a:ext>
            </a:extLst>
          </p:cNvPr>
          <p:cNvCxnSpPr>
            <a:stCxn id="33" idx="1"/>
            <a:endCxn id="5" idx="0"/>
          </p:cNvCxnSpPr>
          <p:nvPr/>
        </p:nvCxnSpPr>
        <p:spPr>
          <a:xfrm rot="10800000" flipV="1">
            <a:off x="4703128" y="5001314"/>
            <a:ext cx="506603" cy="425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8EE0E66-994C-D4DC-5DD1-791B89C2E8FF}"/>
              </a:ext>
            </a:extLst>
          </p:cNvPr>
          <p:cNvCxnSpPr>
            <a:cxnSpLocks/>
            <a:stCxn id="33" idx="3"/>
            <a:endCxn id="6" idx="1"/>
          </p:cNvCxnSpPr>
          <p:nvPr/>
        </p:nvCxnSpPr>
        <p:spPr>
          <a:xfrm flipV="1">
            <a:off x="6812441" y="1901022"/>
            <a:ext cx="1242795" cy="31002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39B9CF6-7538-587E-5A15-078BD5D68536}"/>
              </a:ext>
            </a:extLst>
          </p:cNvPr>
          <p:cNvSpPr/>
          <p:nvPr/>
        </p:nvSpPr>
        <p:spPr>
          <a:xfrm>
            <a:off x="1056272" y="2666625"/>
            <a:ext cx="1648067" cy="6631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Annotated Ref proteins</a:t>
            </a:r>
          </a:p>
        </p:txBody>
      </p:sp>
      <p:cxnSp>
        <p:nvCxnSpPr>
          <p:cNvPr id="22" name="Connector: Elbow 21">
            <a:extLst>
              <a:ext uri="{FF2B5EF4-FFF2-40B4-BE49-F238E27FC236}">
                <a16:creationId xmlns:a16="http://schemas.microsoft.com/office/drawing/2014/main" id="{D8F839F9-3FB9-845F-A077-757E67FE3B09}"/>
              </a:ext>
            </a:extLst>
          </p:cNvPr>
          <p:cNvCxnSpPr>
            <a:stCxn id="18" idx="2"/>
          </p:cNvCxnSpPr>
          <p:nvPr/>
        </p:nvCxnSpPr>
        <p:spPr>
          <a:xfrm rot="16200000" flipH="1">
            <a:off x="2335061" y="2875060"/>
            <a:ext cx="536686" cy="14461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3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855A-6B44-2CDB-7795-7F5EF406D3D1}"/>
              </a:ext>
            </a:extLst>
          </p:cNvPr>
          <p:cNvSpPr>
            <a:spLocks noGrp="1"/>
          </p:cNvSpPr>
          <p:nvPr>
            <p:ph type="title"/>
          </p:nvPr>
        </p:nvSpPr>
        <p:spPr>
          <a:xfrm>
            <a:off x="838200" y="365126"/>
            <a:ext cx="10515600" cy="863040"/>
          </a:xfrm>
        </p:spPr>
        <p:txBody>
          <a:bodyPr>
            <a:normAutofit fontScale="90000"/>
          </a:bodyPr>
          <a:lstStyle/>
          <a:p>
            <a:pPr algn="ctr"/>
            <a:r>
              <a:rPr lang="en-US" sz="3000" b="1" dirty="0"/>
              <a:t>Generative Machine Learning (GML):</a:t>
            </a:r>
            <a:br>
              <a:rPr lang="en-US" sz="3000" b="1" dirty="0"/>
            </a:br>
            <a:r>
              <a:rPr lang="en-US" sz="3000" b="1" dirty="0"/>
              <a:t>Unlabeled Sentence A and B Pair</a:t>
            </a:r>
          </a:p>
        </p:txBody>
      </p:sp>
      <p:sp>
        <p:nvSpPr>
          <p:cNvPr id="3" name="TextBox 2">
            <a:extLst>
              <a:ext uri="{FF2B5EF4-FFF2-40B4-BE49-F238E27FC236}">
                <a16:creationId xmlns:a16="http://schemas.microsoft.com/office/drawing/2014/main" id="{7279B633-0A02-E66A-7ECF-2D268044A6F4}"/>
              </a:ext>
            </a:extLst>
          </p:cNvPr>
          <p:cNvSpPr txBox="1"/>
          <p:nvPr/>
        </p:nvSpPr>
        <p:spPr>
          <a:xfrm>
            <a:off x="2448450" y="2101689"/>
            <a:ext cx="6818341" cy="369332"/>
          </a:xfrm>
          <a:prstGeom prst="rect">
            <a:avLst/>
          </a:prstGeom>
          <a:noFill/>
        </p:spPr>
        <p:txBody>
          <a:bodyPr wrap="none" rtlCol="0">
            <a:spAutoFit/>
          </a:bodyPr>
          <a:lstStyle/>
          <a:p>
            <a:r>
              <a:rPr lang="en-US" b="1" dirty="0"/>
              <a:t>Training Pattern</a:t>
            </a:r>
            <a:r>
              <a:rPr lang="en-US" dirty="0"/>
              <a:t>: “&lt;amino acid sequence of protein&gt; is &lt;temperature&gt;”</a:t>
            </a:r>
          </a:p>
        </p:txBody>
      </p:sp>
      <p:sp>
        <p:nvSpPr>
          <p:cNvPr id="4" name="TextBox 3">
            <a:extLst>
              <a:ext uri="{FF2B5EF4-FFF2-40B4-BE49-F238E27FC236}">
                <a16:creationId xmlns:a16="http://schemas.microsoft.com/office/drawing/2014/main" id="{492F6A16-A36F-6FE7-543E-E0B621EF7613}"/>
              </a:ext>
            </a:extLst>
          </p:cNvPr>
          <p:cNvSpPr txBox="1"/>
          <p:nvPr/>
        </p:nvSpPr>
        <p:spPr>
          <a:xfrm>
            <a:off x="2465263" y="3021988"/>
            <a:ext cx="7261475" cy="1200329"/>
          </a:xfrm>
          <a:prstGeom prst="rect">
            <a:avLst/>
          </a:prstGeom>
          <a:noFill/>
        </p:spPr>
        <p:txBody>
          <a:bodyPr wrap="none" rtlCol="0">
            <a:spAutoFit/>
          </a:bodyPr>
          <a:lstStyle/>
          <a:p>
            <a:r>
              <a:rPr lang="en-US" b="1" dirty="0"/>
              <a:t>Example data for training</a:t>
            </a:r>
            <a:r>
              <a:rPr lang="en-US" dirty="0"/>
              <a:t>:</a:t>
            </a:r>
          </a:p>
          <a:p>
            <a:r>
              <a:rPr lang="en-US" dirty="0"/>
              <a:t>“</a:t>
            </a:r>
            <a:r>
              <a:rPr lang="en-US" altLang="en-US" dirty="0">
                <a:solidFill>
                  <a:srgbClr val="000000"/>
                </a:solidFill>
                <a:latin typeface="Arial Unicode MS"/>
                <a:ea typeface="Courier New" panose="02070309020205020404" pitchFamily="49" charset="0"/>
              </a:rPr>
              <a:t>MIRLFERHKKRRSFTLDGLWKFRTDPERKGFDEKWFECFPEDFTE</a:t>
            </a:r>
          </a:p>
          <a:p>
            <a:r>
              <a:rPr lang="en-US" altLang="en-US" dirty="0">
                <a:solidFill>
                  <a:srgbClr val="000000"/>
                </a:solidFill>
                <a:latin typeface="Arial Unicode MS"/>
                <a:ea typeface="Courier New" panose="02070309020205020404" pitchFamily="49" charset="0"/>
              </a:rPr>
              <a:t>VFVPSCWNNELGLYEYEGTA…..</a:t>
            </a:r>
            <a:r>
              <a:rPr lang="en-US" dirty="0"/>
              <a:t> </a:t>
            </a:r>
            <a:r>
              <a:rPr lang="en-US" altLang="en-US" dirty="0">
                <a:solidFill>
                  <a:srgbClr val="000000"/>
                </a:solidFill>
                <a:latin typeface="Arial Unicode MS"/>
                <a:ea typeface="Courier New" panose="02070309020205020404" pitchFamily="49" charset="0"/>
              </a:rPr>
              <a:t>EIPMWGFPESVL KNPLVKERG</a:t>
            </a:r>
          </a:p>
          <a:p>
            <a:r>
              <a:rPr lang="en-US" altLang="en-US" dirty="0">
                <a:solidFill>
                  <a:srgbClr val="000000"/>
                </a:solidFill>
                <a:latin typeface="Arial Unicode MS"/>
                <a:ea typeface="Courier New" panose="02070309020205020404" pitchFamily="49" charset="0"/>
              </a:rPr>
              <a:t>LKMLEEMIERDYHHPCIIIWGLHNEIATHTEAGYNITKAFA</a:t>
            </a:r>
            <a:r>
              <a:rPr lang="en-US" altLang="en-US" sz="800" dirty="0"/>
              <a:t>  </a:t>
            </a:r>
            <a:r>
              <a:rPr lang="en-US" dirty="0"/>
              <a:t>is 45”</a:t>
            </a:r>
          </a:p>
        </p:txBody>
      </p:sp>
      <p:sp>
        <p:nvSpPr>
          <p:cNvPr id="7" name="TextBox 6">
            <a:extLst>
              <a:ext uri="{FF2B5EF4-FFF2-40B4-BE49-F238E27FC236}">
                <a16:creationId xmlns:a16="http://schemas.microsoft.com/office/drawing/2014/main" id="{29C8EFB3-AEE7-7E42-572A-9F4F3FB3C637}"/>
              </a:ext>
            </a:extLst>
          </p:cNvPr>
          <p:cNvSpPr txBox="1"/>
          <p:nvPr/>
        </p:nvSpPr>
        <p:spPr>
          <a:xfrm>
            <a:off x="2465263" y="4773283"/>
            <a:ext cx="7261475" cy="1200329"/>
          </a:xfrm>
          <a:prstGeom prst="rect">
            <a:avLst/>
          </a:prstGeom>
          <a:noFill/>
        </p:spPr>
        <p:txBody>
          <a:bodyPr wrap="none" rtlCol="0">
            <a:spAutoFit/>
          </a:bodyPr>
          <a:lstStyle/>
          <a:p>
            <a:r>
              <a:rPr lang="en-US" b="1" dirty="0"/>
              <a:t>Mask (Bytes tokenization, 512 amino acids):</a:t>
            </a:r>
          </a:p>
          <a:p>
            <a:r>
              <a:rPr lang="en-US" dirty="0"/>
              <a:t>“</a:t>
            </a:r>
            <a:r>
              <a:rPr lang="en-US" altLang="en-US" dirty="0">
                <a:solidFill>
                  <a:srgbClr val="000000"/>
                </a:solidFill>
                <a:latin typeface="Arial Unicode MS"/>
                <a:ea typeface="Courier New" panose="02070309020205020404" pitchFamily="49" charset="0"/>
              </a:rPr>
              <a:t>MIRLFERHKKRRSFTLDGLWKFRTDPERKGFDEKWFECFPEDFTE</a:t>
            </a:r>
          </a:p>
          <a:p>
            <a:r>
              <a:rPr lang="en-US" altLang="en-US" dirty="0">
                <a:solidFill>
                  <a:srgbClr val="000000"/>
                </a:solidFill>
                <a:latin typeface="Arial Unicode MS"/>
                <a:ea typeface="Courier New" panose="02070309020205020404" pitchFamily="49" charset="0"/>
              </a:rPr>
              <a:t>VFVPSCWNNELGLYEYEGTA…..</a:t>
            </a:r>
            <a:r>
              <a:rPr lang="en-US" dirty="0"/>
              <a:t> </a:t>
            </a:r>
            <a:r>
              <a:rPr lang="en-US" altLang="en-US" dirty="0">
                <a:solidFill>
                  <a:srgbClr val="000000"/>
                </a:solidFill>
                <a:latin typeface="Arial Unicode MS"/>
                <a:ea typeface="Courier New" panose="02070309020205020404" pitchFamily="49" charset="0"/>
              </a:rPr>
              <a:t>EIPMWGFPESVL KNPLVKERG</a:t>
            </a:r>
          </a:p>
          <a:p>
            <a:r>
              <a:rPr lang="en-US" altLang="en-US" dirty="0">
                <a:solidFill>
                  <a:srgbClr val="000000"/>
                </a:solidFill>
                <a:latin typeface="Arial Unicode MS"/>
                <a:ea typeface="Courier New" panose="02070309020205020404" pitchFamily="49" charset="0"/>
              </a:rPr>
              <a:t>LKMLEEMIERDYHHPCIIIWGLHNEIATHTEAGYNITKAFA</a:t>
            </a:r>
            <a:r>
              <a:rPr lang="en-US" altLang="en-US" sz="800" dirty="0"/>
              <a:t>  </a:t>
            </a:r>
            <a:r>
              <a:rPr lang="en-US" dirty="0"/>
              <a:t>is &lt;mask&gt;”</a:t>
            </a:r>
          </a:p>
        </p:txBody>
      </p:sp>
    </p:spTree>
    <p:extLst>
      <p:ext uri="{BB962C8B-B14F-4D97-AF65-F5344CB8AC3E}">
        <p14:creationId xmlns:p14="http://schemas.microsoft.com/office/powerpoint/2010/main" val="199778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FCB2-AE69-4FFB-9498-45FE445699BF}"/>
              </a:ext>
            </a:extLst>
          </p:cNvPr>
          <p:cNvSpPr>
            <a:spLocks noGrp="1"/>
          </p:cNvSpPr>
          <p:nvPr>
            <p:ph type="title"/>
          </p:nvPr>
        </p:nvSpPr>
        <p:spPr>
          <a:xfrm>
            <a:off x="2054596" y="463758"/>
            <a:ext cx="8229600" cy="659859"/>
          </a:xfrm>
        </p:spPr>
        <p:txBody>
          <a:bodyPr>
            <a:normAutofit fontScale="90000"/>
          </a:bodyPr>
          <a:lstStyle/>
          <a:p>
            <a:pPr algn="ctr"/>
            <a:r>
              <a:rPr lang="en-US" sz="3000" b="1" dirty="0"/>
              <a:t>Optimum Temperature and Thermal Stability of Enzymes</a:t>
            </a:r>
          </a:p>
        </p:txBody>
      </p:sp>
      <p:pic>
        <p:nvPicPr>
          <p:cNvPr id="8194" name="Picture 2">
            <a:extLst>
              <a:ext uri="{FF2B5EF4-FFF2-40B4-BE49-F238E27FC236}">
                <a16:creationId xmlns:a16="http://schemas.microsoft.com/office/drawing/2014/main" id="{36A9CFE4-3133-E6B3-7C2C-2A87D628F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4520" y="2342631"/>
            <a:ext cx="2384372" cy="19831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EA55AD64-2A74-826D-5CE0-9D0BD5DFF66F}"/>
              </a:ext>
            </a:extLst>
          </p:cNvPr>
          <p:cNvGraphicFramePr>
            <a:graphicFrameLocks noGrp="1"/>
          </p:cNvGraphicFramePr>
          <p:nvPr/>
        </p:nvGraphicFramePr>
        <p:xfrm>
          <a:off x="2349020" y="4435859"/>
          <a:ext cx="2155372" cy="514350"/>
        </p:xfrm>
        <a:graphic>
          <a:graphicData uri="http://schemas.openxmlformats.org/drawingml/2006/table">
            <a:tbl>
              <a:tblPr/>
              <a:tblGrid>
                <a:gridCol w="2155372">
                  <a:extLst>
                    <a:ext uri="{9D8B030D-6E8A-4147-A177-3AD203B41FA5}">
                      <a16:colId xmlns:a16="http://schemas.microsoft.com/office/drawing/2014/main" val="1046587356"/>
                    </a:ext>
                  </a:extLst>
                </a:gridCol>
              </a:tblGrid>
              <a:tr h="0">
                <a:tc>
                  <a:txBody>
                    <a:bodyPr/>
                    <a:lstStyle/>
                    <a:p>
                      <a:pPr fontAlgn="t"/>
                      <a:r>
                        <a:rPr lang="en-US" sz="1200" b="1" i="1" u="none" dirty="0">
                          <a:solidFill>
                            <a:srgbClr val="0E435F"/>
                          </a:solidFill>
                          <a:effectLst/>
                          <a:hlinkClick r:id="rId4"/>
                        </a:rPr>
                        <a:t>Alicyclobacillus </a:t>
                      </a:r>
                      <a:r>
                        <a:rPr lang="en-US" sz="1200" b="1" i="1" u="none" dirty="0" err="1">
                          <a:solidFill>
                            <a:srgbClr val="0E435F"/>
                          </a:solidFill>
                          <a:effectLst/>
                          <a:hlinkClick r:id="rId4"/>
                        </a:rPr>
                        <a:t>acidocaldarius</a:t>
                      </a:r>
                      <a:endParaRPr lang="en-US" sz="1200" b="1" i="1" u="none" dirty="0">
                        <a:solidFill>
                          <a:srgbClr val="0E435F"/>
                        </a:solidFill>
                        <a:effectLst/>
                      </a:endParaRPr>
                    </a:p>
                    <a:p>
                      <a:pPr algn="ctr" fontAlgn="t"/>
                      <a:r>
                        <a:rPr lang="en-US" b="1" i="0" u="none" dirty="0">
                          <a:solidFill>
                            <a:srgbClr val="0E435F"/>
                          </a:solidFill>
                          <a:effectLst/>
                        </a:rPr>
                        <a:t>6</a:t>
                      </a:r>
                      <a:r>
                        <a:rPr lang="en-US" sz="1800" b="0" i="0" u="none" kern="1200" dirty="0">
                          <a:solidFill>
                            <a:schemeClr val="tx1"/>
                          </a:solidFill>
                          <a:effectLst/>
                          <a:latin typeface="+mn-lt"/>
                          <a:ea typeface="+mn-ea"/>
                          <a:cs typeface="+mn-cs"/>
                        </a:rPr>
                        <a:t>0  °C</a:t>
                      </a:r>
                      <a:endParaRPr lang="en-US" i="0" u="none" dirty="0">
                        <a:effectLst/>
                      </a:endParaRPr>
                    </a:p>
                  </a:txBody>
                  <a:tcPr marL="66675" marR="66675" marT="28575" marB="28575">
                    <a:lnL>
                      <a:noFill/>
                    </a:lnL>
                    <a:lnR>
                      <a:noFill/>
                    </a:lnR>
                    <a:lnT>
                      <a:noFill/>
                    </a:lnT>
                    <a:lnB>
                      <a:noFill/>
                    </a:lnB>
                    <a:solidFill>
                      <a:srgbClr val="F7F7F7"/>
                    </a:solidFill>
                  </a:tcPr>
                </a:tc>
                <a:extLst>
                  <a:ext uri="{0D108BD9-81ED-4DB2-BD59-A6C34878D82A}">
                    <a16:rowId xmlns:a16="http://schemas.microsoft.com/office/drawing/2014/main" val="1951633700"/>
                  </a:ext>
                </a:extLst>
              </a:tr>
            </a:tbl>
          </a:graphicData>
        </a:graphic>
      </p:graphicFrame>
      <p:pic>
        <p:nvPicPr>
          <p:cNvPr id="8197" name="Picture 5">
            <a:extLst>
              <a:ext uri="{FF2B5EF4-FFF2-40B4-BE49-F238E27FC236}">
                <a16:creationId xmlns:a16="http://schemas.microsoft.com/office/drawing/2014/main" id="{F07338EC-713B-FC9C-237C-762EA50DCBB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a:stretch/>
        </p:blipFill>
        <p:spPr bwMode="auto">
          <a:xfrm>
            <a:off x="4811060" y="2483235"/>
            <a:ext cx="57531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322B2AC-0FD3-51FA-9DEB-8D12E8C55CEF}"/>
              </a:ext>
            </a:extLst>
          </p:cNvPr>
          <p:cNvSpPr txBox="1"/>
          <p:nvPr/>
        </p:nvSpPr>
        <p:spPr>
          <a:xfrm>
            <a:off x="5464439" y="4435860"/>
            <a:ext cx="2287229" cy="646331"/>
          </a:xfrm>
          <a:prstGeom prst="rect">
            <a:avLst/>
          </a:prstGeom>
          <a:noFill/>
        </p:spPr>
        <p:txBody>
          <a:bodyPr wrap="none" rtlCol="0">
            <a:spAutoFit/>
          </a:bodyPr>
          <a:lstStyle/>
          <a:p>
            <a:pPr algn="ctr"/>
            <a:r>
              <a:rPr lang="en-US" dirty="0"/>
              <a:t>optimum temperature</a:t>
            </a:r>
          </a:p>
          <a:p>
            <a:pPr algn="ctr"/>
            <a:r>
              <a:rPr lang="en-US" dirty="0"/>
              <a:t>70 °C</a:t>
            </a:r>
          </a:p>
        </p:txBody>
      </p:sp>
      <p:sp>
        <p:nvSpPr>
          <p:cNvPr id="8" name="TextBox 7">
            <a:extLst>
              <a:ext uri="{FF2B5EF4-FFF2-40B4-BE49-F238E27FC236}">
                <a16:creationId xmlns:a16="http://schemas.microsoft.com/office/drawing/2014/main" id="{B2999B3A-275F-7DA8-BC13-848CC57B17FB}"/>
              </a:ext>
            </a:extLst>
          </p:cNvPr>
          <p:cNvSpPr txBox="1"/>
          <p:nvPr/>
        </p:nvSpPr>
        <p:spPr>
          <a:xfrm>
            <a:off x="8083269" y="4435860"/>
            <a:ext cx="2175084" cy="646331"/>
          </a:xfrm>
          <a:prstGeom prst="rect">
            <a:avLst/>
          </a:prstGeom>
          <a:noFill/>
        </p:spPr>
        <p:txBody>
          <a:bodyPr wrap="none" rtlCol="0">
            <a:spAutoFit/>
          </a:bodyPr>
          <a:lstStyle/>
          <a:p>
            <a:pPr algn="ctr"/>
            <a:r>
              <a:rPr lang="en-US" dirty="0"/>
              <a:t>Temperature stability</a:t>
            </a:r>
          </a:p>
          <a:p>
            <a:pPr algn="ctr"/>
            <a:r>
              <a:rPr lang="en-US" dirty="0"/>
              <a:t>30 min at 70 °C</a:t>
            </a:r>
          </a:p>
        </p:txBody>
      </p:sp>
      <p:sp>
        <p:nvSpPr>
          <p:cNvPr id="9" name="TextBox 8">
            <a:extLst>
              <a:ext uri="{FF2B5EF4-FFF2-40B4-BE49-F238E27FC236}">
                <a16:creationId xmlns:a16="http://schemas.microsoft.com/office/drawing/2014/main" id="{D0D09A04-E9FE-D98A-2C0B-4D8565EFA0E7}"/>
              </a:ext>
            </a:extLst>
          </p:cNvPr>
          <p:cNvSpPr txBox="1"/>
          <p:nvPr/>
        </p:nvSpPr>
        <p:spPr>
          <a:xfrm>
            <a:off x="6169396" y="6214030"/>
            <a:ext cx="5277983" cy="369332"/>
          </a:xfrm>
          <a:prstGeom prst="rect">
            <a:avLst/>
          </a:prstGeom>
          <a:noFill/>
        </p:spPr>
        <p:txBody>
          <a:bodyPr wrap="none" rtlCol="0">
            <a:spAutoFit/>
          </a:bodyPr>
          <a:lstStyle/>
          <a:p>
            <a:r>
              <a:rPr lang="en-US" dirty="0">
                <a:solidFill>
                  <a:srgbClr val="212121"/>
                </a:solidFill>
                <a:highlight>
                  <a:srgbClr val="FFFFFF"/>
                </a:highlight>
                <a:latin typeface="BlinkMacSystemFont"/>
              </a:rPr>
              <a:t>Tiezheng Yuan, </a:t>
            </a:r>
            <a:r>
              <a:rPr lang="en-US" i="1" dirty="0" err="1">
                <a:solidFill>
                  <a:srgbClr val="212121"/>
                </a:solidFill>
                <a:highlight>
                  <a:srgbClr val="FFFFFF"/>
                </a:highlight>
                <a:latin typeface="BlinkMacSystemFont"/>
              </a:rPr>
              <a:t>Biotechnol</a:t>
            </a:r>
            <a:r>
              <a:rPr lang="en-US" i="1" dirty="0">
                <a:solidFill>
                  <a:srgbClr val="212121"/>
                </a:solidFill>
                <a:highlight>
                  <a:srgbClr val="FFFFFF"/>
                </a:highlight>
                <a:latin typeface="BlinkMacSystemFont"/>
              </a:rPr>
              <a:t> Lett</a:t>
            </a:r>
            <a:r>
              <a:rPr lang="en-US" dirty="0">
                <a:solidFill>
                  <a:srgbClr val="212121"/>
                </a:solidFill>
                <a:highlight>
                  <a:srgbClr val="FFFFFF"/>
                </a:highlight>
                <a:latin typeface="BlinkMacSystemFont"/>
              </a:rPr>
              <a:t>. 2008 Feb;30(2):343-8.</a:t>
            </a:r>
            <a:endParaRPr lang="en-US" dirty="0"/>
          </a:p>
        </p:txBody>
      </p:sp>
      <p:sp>
        <p:nvSpPr>
          <p:cNvPr id="10" name="TextBox 9">
            <a:extLst>
              <a:ext uri="{FF2B5EF4-FFF2-40B4-BE49-F238E27FC236}">
                <a16:creationId xmlns:a16="http://schemas.microsoft.com/office/drawing/2014/main" id="{B8E4B1F7-776F-52B8-956A-F26E9B33E6B6}"/>
              </a:ext>
            </a:extLst>
          </p:cNvPr>
          <p:cNvSpPr txBox="1"/>
          <p:nvPr/>
        </p:nvSpPr>
        <p:spPr>
          <a:xfrm>
            <a:off x="6896101" y="2064216"/>
            <a:ext cx="2477217" cy="369332"/>
          </a:xfrm>
          <a:prstGeom prst="rect">
            <a:avLst/>
          </a:prstGeom>
          <a:noFill/>
        </p:spPr>
        <p:txBody>
          <a:bodyPr wrap="none" rtlCol="0">
            <a:spAutoFit/>
          </a:bodyPr>
          <a:lstStyle/>
          <a:p>
            <a:r>
              <a:rPr lang="en-US" dirty="0">
                <a:solidFill>
                  <a:srgbClr val="212121"/>
                </a:solidFill>
                <a:highlight>
                  <a:srgbClr val="FFFFFF"/>
                </a:highlight>
                <a:latin typeface="BlinkMacSystemFont"/>
              </a:rPr>
              <a:t>β-galactosidase (lactase)</a:t>
            </a:r>
            <a:endParaRPr lang="en-US" dirty="0"/>
          </a:p>
        </p:txBody>
      </p:sp>
    </p:spTree>
    <p:extLst>
      <p:ext uri="{BB962C8B-B14F-4D97-AF65-F5344CB8AC3E}">
        <p14:creationId xmlns:p14="http://schemas.microsoft.com/office/powerpoint/2010/main" val="105435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E2EA-C466-EF4B-59CC-ACFD769C2638}"/>
              </a:ext>
            </a:extLst>
          </p:cNvPr>
          <p:cNvSpPr>
            <a:spLocks noGrp="1"/>
          </p:cNvSpPr>
          <p:nvPr>
            <p:ph type="title"/>
          </p:nvPr>
        </p:nvSpPr>
        <p:spPr>
          <a:xfrm>
            <a:off x="1981200" y="274638"/>
            <a:ext cx="8229600" cy="589520"/>
          </a:xfrm>
        </p:spPr>
        <p:txBody>
          <a:bodyPr>
            <a:normAutofit/>
          </a:bodyPr>
          <a:lstStyle/>
          <a:p>
            <a:r>
              <a:rPr lang="en-US" sz="3000" dirty="0"/>
              <a:t>Pre-training: Temperature ~ Prokaryotic Incubation</a:t>
            </a:r>
          </a:p>
        </p:txBody>
      </p:sp>
      <p:pic>
        <p:nvPicPr>
          <p:cNvPr id="7170" name="Picture 2">
            <a:extLst>
              <a:ext uri="{FF2B5EF4-FFF2-40B4-BE49-F238E27FC236}">
                <a16:creationId xmlns:a16="http://schemas.microsoft.com/office/drawing/2014/main" id="{61E86DF3-9EA1-9435-4AF1-EF4548E152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14" t="8321" r="4286" b="15384"/>
          <a:stretch/>
        </p:blipFill>
        <p:spPr bwMode="auto">
          <a:xfrm>
            <a:off x="2343229" y="1458532"/>
            <a:ext cx="6998677" cy="3542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B676E3-E5C1-0EB0-A1ED-79AAC3F8CE9E}"/>
              </a:ext>
            </a:extLst>
          </p:cNvPr>
          <p:cNvSpPr txBox="1"/>
          <p:nvPr/>
        </p:nvSpPr>
        <p:spPr>
          <a:xfrm>
            <a:off x="2925743" y="1828798"/>
            <a:ext cx="5833648" cy="369332"/>
          </a:xfrm>
          <a:prstGeom prst="rect">
            <a:avLst/>
          </a:prstGeom>
          <a:noFill/>
        </p:spPr>
        <p:txBody>
          <a:bodyPr wrap="none" rtlCol="0">
            <a:spAutoFit/>
          </a:bodyPr>
          <a:lstStyle/>
          <a:p>
            <a:r>
              <a:rPr lang="en-US" dirty="0"/>
              <a:t>Psychrophile                      Mesophile                    Thermophile</a:t>
            </a:r>
          </a:p>
        </p:txBody>
      </p:sp>
      <p:sp>
        <p:nvSpPr>
          <p:cNvPr id="4" name="TextBox 3">
            <a:extLst>
              <a:ext uri="{FF2B5EF4-FFF2-40B4-BE49-F238E27FC236}">
                <a16:creationId xmlns:a16="http://schemas.microsoft.com/office/drawing/2014/main" id="{DAA882F9-11D7-65C6-D2C2-736AD76DA6F2}"/>
              </a:ext>
            </a:extLst>
          </p:cNvPr>
          <p:cNvSpPr txBox="1"/>
          <p:nvPr/>
        </p:nvSpPr>
        <p:spPr>
          <a:xfrm>
            <a:off x="2553956" y="1080581"/>
            <a:ext cx="5793574" cy="369332"/>
          </a:xfrm>
          <a:prstGeom prst="rect">
            <a:avLst/>
          </a:prstGeom>
          <a:noFill/>
        </p:spPr>
        <p:txBody>
          <a:bodyPr wrap="none" rtlCol="0">
            <a:spAutoFit/>
          </a:bodyPr>
          <a:lstStyle/>
          <a:p>
            <a:r>
              <a:rPr lang="en-US" dirty="0"/>
              <a:t>        &lt; 20 </a:t>
            </a:r>
            <a:r>
              <a:rPr lang="en-US" dirty="0">
                <a:solidFill>
                  <a:srgbClr val="000000"/>
                </a:solidFill>
                <a:highlight>
                  <a:srgbClr val="FFFFFF"/>
                </a:highlight>
                <a:latin typeface="Tahoma" panose="020B0604030504040204" pitchFamily="34" charset="0"/>
              </a:rPr>
              <a:t>°C</a:t>
            </a:r>
            <a:r>
              <a:rPr lang="en-US" dirty="0"/>
              <a:t>                             30-37 </a:t>
            </a:r>
            <a:r>
              <a:rPr lang="en-US" dirty="0">
                <a:solidFill>
                  <a:srgbClr val="000000"/>
                </a:solidFill>
                <a:highlight>
                  <a:srgbClr val="FFFFFF"/>
                </a:highlight>
                <a:latin typeface="Tahoma" panose="020B0604030504040204" pitchFamily="34" charset="0"/>
              </a:rPr>
              <a:t>°C                  &gt; 45 °C</a:t>
            </a:r>
            <a:endParaRPr lang="en-US" dirty="0"/>
          </a:p>
        </p:txBody>
      </p:sp>
      <p:pic>
        <p:nvPicPr>
          <p:cNvPr id="7172" name="Picture 4">
            <a:extLst>
              <a:ext uri="{FF2B5EF4-FFF2-40B4-BE49-F238E27FC236}">
                <a16:creationId xmlns:a16="http://schemas.microsoft.com/office/drawing/2014/main" id="{1A717BD0-098F-E9E1-6CE2-F7679F175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743" y="2417589"/>
            <a:ext cx="4654736" cy="36836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727ABC-BF96-B0C0-D977-20D907FAB7C6}"/>
              </a:ext>
            </a:extLst>
          </p:cNvPr>
          <p:cNvSpPr txBox="1"/>
          <p:nvPr/>
        </p:nvSpPr>
        <p:spPr>
          <a:xfrm>
            <a:off x="5100652" y="6464075"/>
            <a:ext cx="5580887" cy="369332"/>
          </a:xfrm>
          <a:prstGeom prst="rect">
            <a:avLst/>
          </a:prstGeom>
          <a:noFill/>
        </p:spPr>
        <p:txBody>
          <a:bodyPr wrap="none" rtlCol="0">
            <a:spAutoFit/>
          </a:bodyPr>
          <a:lstStyle/>
          <a:p>
            <a:r>
              <a:rPr lang="en-US" dirty="0"/>
              <a:t>American Type Culture Collection: https://www.atcc.org/ </a:t>
            </a:r>
          </a:p>
        </p:txBody>
      </p:sp>
      <p:sp>
        <p:nvSpPr>
          <p:cNvPr id="6" name="TextBox 5">
            <a:extLst>
              <a:ext uri="{FF2B5EF4-FFF2-40B4-BE49-F238E27FC236}">
                <a16:creationId xmlns:a16="http://schemas.microsoft.com/office/drawing/2014/main" id="{564822CB-69D6-E637-3098-3862DAE005D1}"/>
              </a:ext>
            </a:extLst>
          </p:cNvPr>
          <p:cNvSpPr txBox="1"/>
          <p:nvPr/>
        </p:nvSpPr>
        <p:spPr>
          <a:xfrm>
            <a:off x="8376269" y="2976213"/>
            <a:ext cx="3598717" cy="1938992"/>
          </a:xfrm>
          <a:prstGeom prst="rect">
            <a:avLst/>
          </a:prstGeom>
          <a:noFill/>
        </p:spPr>
        <p:txBody>
          <a:bodyPr wrap="square" rtlCol="0">
            <a:spAutoFit/>
          </a:bodyPr>
          <a:lstStyle/>
          <a:p>
            <a:r>
              <a:rPr lang="en-US" sz="2400" dirty="0"/>
              <a:t>Among 1,083 reference genomes out of 1,853 prokaryotes, a number of 1,590,198 proteins are used for pre-training.</a:t>
            </a:r>
          </a:p>
        </p:txBody>
      </p:sp>
    </p:spTree>
    <p:extLst>
      <p:ext uri="{BB962C8B-B14F-4D97-AF65-F5344CB8AC3E}">
        <p14:creationId xmlns:p14="http://schemas.microsoft.com/office/powerpoint/2010/main" val="228234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8BA0-D48C-0B72-3527-7A500C4C46B7}"/>
              </a:ext>
            </a:extLst>
          </p:cNvPr>
          <p:cNvSpPr>
            <a:spLocks noGrp="1"/>
          </p:cNvSpPr>
          <p:nvPr>
            <p:ph type="title"/>
          </p:nvPr>
        </p:nvSpPr>
        <p:spPr>
          <a:xfrm>
            <a:off x="838200" y="135083"/>
            <a:ext cx="10515600" cy="758536"/>
          </a:xfrm>
        </p:spPr>
        <p:txBody>
          <a:bodyPr>
            <a:normAutofit/>
          </a:bodyPr>
          <a:lstStyle/>
          <a:p>
            <a:pPr algn="ctr"/>
            <a:r>
              <a:rPr lang="en-US" sz="3500" b="1" dirty="0"/>
              <a:t>Fine-Tuning Pre-trained Model</a:t>
            </a:r>
            <a:endParaRPr lang="en-US" sz="3000" b="1" dirty="0"/>
          </a:p>
        </p:txBody>
      </p:sp>
      <p:pic>
        <p:nvPicPr>
          <p:cNvPr id="1026" name="Picture 2">
            <a:extLst>
              <a:ext uri="{FF2B5EF4-FFF2-40B4-BE49-F238E27FC236}">
                <a16:creationId xmlns:a16="http://schemas.microsoft.com/office/drawing/2014/main" id="{D027A080-EA5B-953C-67CC-3ACCC32A4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456" y="1122265"/>
            <a:ext cx="5716918" cy="4555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84F814-14D6-1110-27F8-8AA11E069C55}"/>
              </a:ext>
            </a:extLst>
          </p:cNvPr>
          <p:cNvSpPr txBox="1"/>
          <p:nvPr/>
        </p:nvSpPr>
        <p:spPr>
          <a:xfrm>
            <a:off x="2657908" y="6047102"/>
            <a:ext cx="7899256" cy="369332"/>
          </a:xfrm>
          <a:prstGeom prst="rect">
            <a:avLst/>
          </a:prstGeom>
          <a:noFill/>
        </p:spPr>
        <p:txBody>
          <a:bodyPr wrap="square">
            <a:spAutoFit/>
          </a:bodyPr>
          <a:lstStyle/>
          <a:p>
            <a:r>
              <a:rPr lang="en-US" sz="1800" b="1" dirty="0"/>
              <a:t>Input data: 2,110 enzymes with assayed optimum temperature (</a:t>
            </a:r>
            <a:r>
              <a:rPr lang="en-US" sz="1800" b="1" dirty="0" err="1"/>
              <a:t>UniProt</a:t>
            </a:r>
            <a:r>
              <a:rPr lang="en-US" sz="1800" b="1" dirty="0"/>
              <a:t> Ref)</a:t>
            </a:r>
            <a:endParaRPr lang="en-US" dirty="0"/>
          </a:p>
        </p:txBody>
      </p:sp>
    </p:spTree>
    <p:extLst>
      <p:ext uri="{BB962C8B-B14F-4D97-AF65-F5344CB8AC3E}">
        <p14:creationId xmlns:p14="http://schemas.microsoft.com/office/powerpoint/2010/main" val="253047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9CA8-557B-5433-9AA6-809FA3BB0443}"/>
              </a:ext>
            </a:extLst>
          </p:cNvPr>
          <p:cNvSpPr>
            <a:spLocks noGrp="1"/>
          </p:cNvSpPr>
          <p:nvPr>
            <p:ph type="title"/>
          </p:nvPr>
        </p:nvSpPr>
        <p:spPr>
          <a:xfrm>
            <a:off x="2129219" y="146714"/>
            <a:ext cx="7933561" cy="790487"/>
          </a:xfrm>
        </p:spPr>
        <p:txBody>
          <a:bodyPr>
            <a:normAutofit/>
          </a:bodyPr>
          <a:lstStyle/>
          <a:p>
            <a:pPr algn="ctr"/>
            <a:r>
              <a:rPr lang="en-US" sz="3000" dirty="0"/>
              <a:t>Large Language Models (LLMs)</a:t>
            </a:r>
          </a:p>
        </p:txBody>
      </p:sp>
      <p:pic>
        <p:nvPicPr>
          <p:cNvPr id="9218" name="Picture 2">
            <a:extLst>
              <a:ext uri="{FF2B5EF4-FFF2-40B4-BE49-F238E27FC236}">
                <a16:creationId xmlns:a16="http://schemas.microsoft.com/office/drawing/2014/main" id="{260A9501-30E4-69AE-0DE4-7EC1C1F813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5690" y="961216"/>
            <a:ext cx="4520310" cy="52934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187558-FF26-ED47-CE98-2F2F2021D09C}"/>
              </a:ext>
            </a:extLst>
          </p:cNvPr>
          <p:cNvSpPr txBox="1"/>
          <p:nvPr/>
        </p:nvSpPr>
        <p:spPr>
          <a:xfrm>
            <a:off x="1305314" y="6413192"/>
            <a:ext cx="2348335" cy="369332"/>
          </a:xfrm>
          <a:prstGeom prst="rect">
            <a:avLst/>
          </a:prstGeom>
          <a:noFill/>
        </p:spPr>
        <p:txBody>
          <a:bodyPr wrap="none" rtlCol="0">
            <a:spAutoFit/>
          </a:bodyPr>
          <a:lstStyle/>
          <a:p>
            <a:r>
              <a:rPr lang="en-US" dirty="0"/>
              <a:t>A. Vaswani </a:t>
            </a:r>
            <a:r>
              <a:rPr lang="en-US" i="1" dirty="0"/>
              <a:t>et al.</a:t>
            </a:r>
            <a:r>
              <a:rPr lang="en-US" dirty="0"/>
              <a:t> 2017. </a:t>
            </a:r>
          </a:p>
        </p:txBody>
      </p:sp>
      <p:sp>
        <p:nvSpPr>
          <p:cNvPr id="4" name="TextBox 3">
            <a:extLst>
              <a:ext uri="{FF2B5EF4-FFF2-40B4-BE49-F238E27FC236}">
                <a16:creationId xmlns:a16="http://schemas.microsoft.com/office/drawing/2014/main" id="{3233553B-866D-BDED-590E-970690331B5B}"/>
              </a:ext>
            </a:extLst>
          </p:cNvPr>
          <p:cNvSpPr txBox="1"/>
          <p:nvPr/>
        </p:nvSpPr>
        <p:spPr>
          <a:xfrm>
            <a:off x="398682" y="1489056"/>
            <a:ext cx="2672398" cy="369332"/>
          </a:xfrm>
          <a:prstGeom prst="rect">
            <a:avLst/>
          </a:prstGeom>
          <a:noFill/>
        </p:spPr>
        <p:txBody>
          <a:bodyPr wrap="square" rtlCol="0">
            <a:spAutoFit/>
          </a:bodyPr>
          <a:lstStyle/>
          <a:p>
            <a:r>
              <a:rPr lang="en-US" b="1" dirty="0"/>
              <a:t>Transformers Architecture</a:t>
            </a:r>
          </a:p>
        </p:txBody>
      </p:sp>
      <p:sp>
        <p:nvSpPr>
          <p:cNvPr id="5" name="TextBox 4">
            <a:extLst>
              <a:ext uri="{FF2B5EF4-FFF2-40B4-BE49-F238E27FC236}">
                <a16:creationId xmlns:a16="http://schemas.microsoft.com/office/drawing/2014/main" id="{66C4C4E2-2E3B-183E-1F60-3E76DA17BC66}"/>
              </a:ext>
            </a:extLst>
          </p:cNvPr>
          <p:cNvSpPr txBox="1"/>
          <p:nvPr/>
        </p:nvSpPr>
        <p:spPr>
          <a:xfrm>
            <a:off x="7273008" y="3921173"/>
            <a:ext cx="3773725" cy="1200329"/>
          </a:xfrm>
          <a:prstGeom prst="rect">
            <a:avLst/>
          </a:prstGeom>
          <a:noFill/>
        </p:spPr>
        <p:txBody>
          <a:bodyPr wrap="none" rtlCol="0">
            <a:spAutoFit/>
          </a:bodyPr>
          <a:lstStyle/>
          <a:p>
            <a:r>
              <a:rPr lang="en-US" b="1" dirty="0" err="1"/>
              <a:t>KantaiBERT</a:t>
            </a:r>
            <a:r>
              <a:rPr lang="en-US" b="1" dirty="0"/>
              <a:t>(distilled version of BERT):</a:t>
            </a:r>
          </a:p>
          <a:p>
            <a:pPr marL="285750" indent="-285750">
              <a:buFont typeface="Arial" panose="020B0604020202020204" pitchFamily="34" charset="0"/>
              <a:buChar char="•"/>
            </a:pPr>
            <a:r>
              <a:rPr lang="en-US" dirty="0"/>
              <a:t>byte-pair encoding</a:t>
            </a:r>
          </a:p>
          <a:p>
            <a:pPr marL="285750" indent="-285750">
              <a:buFont typeface="Arial" panose="020B0604020202020204" pitchFamily="34" charset="0"/>
              <a:buChar char="•"/>
            </a:pPr>
            <a:r>
              <a:rPr lang="en-US" dirty="0"/>
              <a:t>6 layers, 12 heads</a:t>
            </a:r>
          </a:p>
          <a:p>
            <a:pPr marL="285750" indent="-285750">
              <a:buFont typeface="Arial" panose="020B0604020202020204" pitchFamily="34" charset="0"/>
              <a:buChar char="•"/>
            </a:pPr>
            <a:r>
              <a:rPr lang="en-US" dirty="0"/>
              <a:t>84M parameters</a:t>
            </a:r>
          </a:p>
        </p:txBody>
      </p:sp>
      <p:sp>
        <p:nvSpPr>
          <p:cNvPr id="6" name="TextBox 5">
            <a:extLst>
              <a:ext uri="{FF2B5EF4-FFF2-40B4-BE49-F238E27FC236}">
                <a16:creationId xmlns:a16="http://schemas.microsoft.com/office/drawing/2014/main" id="{205EE120-A48E-D48C-A811-20CE8BFB435D}"/>
              </a:ext>
            </a:extLst>
          </p:cNvPr>
          <p:cNvSpPr txBox="1"/>
          <p:nvPr/>
        </p:nvSpPr>
        <p:spPr>
          <a:xfrm>
            <a:off x="7273008" y="1346493"/>
            <a:ext cx="3976986" cy="1477328"/>
          </a:xfrm>
          <a:prstGeom prst="rect">
            <a:avLst/>
          </a:prstGeom>
          <a:noFill/>
        </p:spPr>
        <p:txBody>
          <a:bodyPr wrap="none" rtlCol="0">
            <a:spAutoFit/>
          </a:bodyPr>
          <a:lstStyle/>
          <a:p>
            <a:r>
              <a:rPr lang="en-US" b="1" dirty="0"/>
              <a:t>BERT:</a:t>
            </a:r>
          </a:p>
          <a:p>
            <a:pPr marL="285750" indent="-285750">
              <a:buFont typeface="Arial" panose="020B0604020202020204" pitchFamily="34" charset="0"/>
              <a:buChar char="•"/>
            </a:pPr>
            <a:r>
              <a:rPr lang="en-US" dirty="0"/>
              <a:t>Bidirectional encoder representation.</a:t>
            </a:r>
          </a:p>
          <a:p>
            <a:pPr marL="285750" indent="-285750">
              <a:buFont typeface="Arial" panose="020B0604020202020204" pitchFamily="34" charset="0"/>
              <a:buChar char="•"/>
            </a:pPr>
            <a:r>
              <a:rPr lang="en-US" dirty="0"/>
              <a:t>Bidirectional self-attention.</a:t>
            </a:r>
          </a:p>
          <a:p>
            <a:pPr marL="285750" indent="-285750">
              <a:buFont typeface="Arial" panose="020B0604020202020204" pitchFamily="34" charset="0"/>
              <a:buChar char="•"/>
            </a:pPr>
            <a:r>
              <a:rPr lang="en-US" dirty="0"/>
              <a:t>Accept unlabeled text.</a:t>
            </a:r>
          </a:p>
          <a:p>
            <a:pPr marL="285750" indent="-285750">
              <a:buFont typeface="Arial" panose="020B0604020202020204" pitchFamily="34" charset="0"/>
              <a:buChar char="•"/>
            </a:pPr>
            <a:r>
              <a:rPr lang="en-US" dirty="0"/>
              <a:t>Masked language modeling (MLM)</a:t>
            </a:r>
          </a:p>
        </p:txBody>
      </p:sp>
      <p:cxnSp>
        <p:nvCxnSpPr>
          <p:cNvPr id="8" name="Connector: Elbow 7">
            <a:extLst>
              <a:ext uri="{FF2B5EF4-FFF2-40B4-BE49-F238E27FC236}">
                <a16:creationId xmlns:a16="http://schemas.microsoft.com/office/drawing/2014/main" id="{7D605914-AE85-9ADB-84A5-A555200EFE31}"/>
              </a:ext>
            </a:extLst>
          </p:cNvPr>
          <p:cNvCxnSpPr>
            <a:cxnSpLocks/>
            <a:stCxn id="9218" idx="3"/>
            <a:endCxn id="6" idx="1"/>
          </p:cNvCxnSpPr>
          <p:nvPr/>
        </p:nvCxnSpPr>
        <p:spPr>
          <a:xfrm flipV="1">
            <a:off x="6096000" y="2085157"/>
            <a:ext cx="1177008" cy="152279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663B1021-4820-B9AB-268E-C89D80CDCAF8}"/>
              </a:ext>
            </a:extLst>
          </p:cNvPr>
          <p:cNvCxnSpPr/>
          <p:nvPr/>
        </p:nvCxnSpPr>
        <p:spPr>
          <a:xfrm>
            <a:off x="8905009" y="2919845"/>
            <a:ext cx="0" cy="768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528110D6-9899-E2A4-6206-FB9146CAD58C}"/>
              </a:ext>
            </a:extLst>
          </p:cNvPr>
          <p:cNvSpPr txBox="1"/>
          <p:nvPr/>
        </p:nvSpPr>
        <p:spPr>
          <a:xfrm>
            <a:off x="9017607" y="6228526"/>
            <a:ext cx="2561960" cy="369332"/>
          </a:xfrm>
          <a:prstGeom prst="rect">
            <a:avLst/>
          </a:prstGeom>
          <a:noFill/>
        </p:spPr>
        <p:txBody>
          <a:bodyPr wrap="square">
            <a:spAutoFit/>
          </a:bodyPr>
          <a:lstStyle/>
          <a:p>
            <a:r>
              <a:rPr lang="en-US" dirty="0"/>
              <a:t>Jacob Devlin </a:t>
            </a:r>
            <a:r>
              <a:rPr lang="en-US" i="1" dirty="0"/>
              <a:t>et al.</a:t>
            </a:r>
            <a:r>
              <a:rPr lang="en-US" dirty="0"/>
              <a:t> 2018</a:t>
            </a:r>
          </a:p>
        </p:txBody>
      </p:sp>
    </p:spTree>
    <p:extLst>
      <p:ext uri="{BB962C8B-B14F-4D97-AF65-F5344CB8AC3E}">
        <p14:creationId xmlns:p14="http://schemas.microsoft.com/office/powerpoint/2010/main" val="310027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A3B3-432B-EFD5-1C47-9AD126EA31CA}"/>
              </a:ext>
            </a:extLst>
          </p:cNvPr>
          <p:cNvSpPr>
            <a:spLocks noGrp="1"/>
          </p:cNvSpPr>
          <p:nvPr>
            <p:ph type="title"/>
          </p:nvPr>
        </p:nvSpPr>
        <p:spPr>
          <a:xfrm>
            <a:off x="838200" y="365126"/>
            <a:ext cx="10515600" cy="788266"/>
          </a:xfrm>
        </p:spPr>
        <p:txBody>
          <a:bodyPr>
            <a:normAutofit/>
          </a:bodyPr>
          <a:lstStyle/>
          <a:p>
            <a:pPr algn="ctr"/>
            <a:r>
              <a:rPr lang="en-US" sz="3000" dirty="0"/>
              <a:t>Virtual screening: Detect Thermophilic Regions (Case I)</a:t>
            </a:r>
          </a:p>
        </p:txBody>
      </p:sp>
      <p:pic>
        <p:nvPicPr>
          <p:cNvPr id="3074" name="Picture 2">
            <a:extLst>
              <a:ext uri="{FF2B5EF4-FFF2-40B4-BE49-F238E27FC236}">
                <a16:creationId xmlns:a16="http://schemas.microsoft.com/office/drawing/2014/main" id="{6C93CAB5-C8B6-F451-94B7-C2C25113D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063" y="1524433"/>
            <a:ext cx="8274484" cy="442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650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2663</TotalTime>
  <Words>1129</Words>
  <Application>Microsoft Office PowerPoint</Application>
  <PresentationFormat>Widescreen</PresentationFormat>
  <Paragraphs>102</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BlinkMacSystemFont</vt:lpstr>
      <vt:lpstr>Arial</vt:lpstr>
      <vt:lpstr>Calibri</vt:lpstr>
      <vt:lpstr>Calibri Light</vt:lpstr>
      <vt:lpstr>Tahoma</vt:lpstr>
      <vt:lpstr>Office Theme</vt:lpstr>
      <vt:lpstr>Virtual Screening of Protein Design: Predict Thermophilic Regions of Enzymes Using Hugging Face Transformers</vt:lpstr>
      <vt:lpstr>Enzyme Characteristics: Optimum Temperature and Temperature Stability</vt:lpstr>
      <vt:lpstr>Train Model from Scratch and Virtual Screening Using Prokaryote, Genome and Protein Annotations</vt:lpstr>
      <vt:lpstr>Generative Machine Learning (GML): Unlabeled Sentence A and B Pair</vt:lpstr>
      <vt:lpstr>Optimum Temperature and Thermal Stability of Enzymes</vt:lpstr>
      <vt:lpstr>Pre-training: Temperature ~ Prokaryotic Incubation</vt:lpstr>
      <vt:lpstr>Fine-Tuning Pre-trained Model</vt:lpstr>
      <vt:lpstr>Large Language Models (LLMs)</vt:lpstr>
      <vt:lpstr>Virtual screening: Detect Thermophilic Regions (Case I)</vt:lpstr>
      <vt:lpstr>Enrichment of Thermal Regions (Case II)</vt:lpstr>
      <vt:lpstr>Amino Acid Compositions of Thermophilic Regions determined by LLM</vt:lpstr>
      <vt:lpstr>Hydrophobicity of Amino Acids in Thermophilic Regions</vt:lpstr>
      <vt:lpstr>Discussion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Tiezheng Yuan</dc:creator>
  <cp:lastModifiedBy>Tiezheng Yuan</cp:lastModifiedBy>
  <cp:revision>24</cp:revision>
  <dcterms:created xsi:type="dcterms:W3CDTF">2025-02-08T19:42:43Z</dcterms:created>
  <dcterms:modified xsi:type="dcterms:W3CDTF">2025-02-10T16:07:11Z</dcterms:modified>
</cp:coreProperties>
</file>