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1" r:id="rId3"/>
    <p:sldId id="264" r:id="rId4"/>
    <p:sldId id="257" r:id="rId5"/>
    <p:sldId id="262" r:id="rId6"/>
    <p:sldId id="266" r:id="rId7"/>
    <p:sldId id="287" r:id="rId8"/>
    <p:sldId id="267" r:id="rId9"/>
    <p:sldId id="268" r:id="rId10"/>
    <p:sldId id="270" r:id="rId11"/>
    <p:sldId id="271" r:id="rId12"/>
    <p:sldId id="272" r:id="rId13"/>
    <p:sldId id="273" r:id="rId14"/>
    <p:sldId id="274" r:id="rId15"/>
    <p:sldId id="275" r:id="rId16"/>
    <p:sldId id="288" r:id="rId17"/>
    <p:sldId id="277" r:id="rId18"/>
    <p:sldId id="278" r:id="rId19"/>
    <p:sldId id="279" r:id="rId20"/>
    <p:sldId id="280" r:id="rId21"/>
    <p:sldId id="286" r:id="rId22"/>
    <p:sldId id="276" r:id="rId23"/>
    <p:sldId id="289" r:id="rId24"/>
    <p:sldId id="285" r:id="rId25"/>
    <p:sldId id="291" r:id="rId26"/>
    <p:sldId id="292" r:id="rId27"/>
    <p:sldId id="293" r:id="rId28"/>
    <p:sldId id="294" r:id="rId29"/>
    <p:sldId id="290" r:id="rId30"/>
    <p:sldId id="265" r:id="rId31"/>
    <p:sldId id="281" r:id="rId32"/>
    <p:sldId id="282" r:id="rId33"/>
    <p:sldId id="283" r:id="rId34"/>
    <p:sldId id="269" r:id="rId35"/>
    <p:sldId id="263" r:id="rId36"/>
    <p:sldId id="28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21A65-4BCD-4D20-9A17-7A7841CE9060}"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4BCA-DBD4-462E-A6F5-E00E4027473D}" type="slidenum">
              <a:rPr lang="en-US" smtClean="0"/>
              <a:t>‹#›</a:t>
            </a:fld>
            <a:endParaRPr lang="en-US"/>
          </a:p>
        </p:txBody>
      </p:sp>
    </p:spTree>
    <p:extLst>
      <p:ext uri="{BB962C8B-B14F-4D97-AF65-F5344CB8AC3E}">
        <p14:creationId xmlns:p14="http://schemas.microsoft.com/office/powerpoint/2010/main" val="419449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plots on the right side are enlarged  from the left side.</a:t>
            </a:r>
          </a:p>
          <a:p>
            <a:r>
              <a:rPr lang="en-US" dirty="0"/>
              <a:t>1. Most antigens are annotated by &lt;5 epitopes. 99% antigens are annotated by &lt;30 epitopes.</a:t>
            </a:r>
          </a:p>
          <a:p>
            <a:r>
              <a:rPr lang="en-US" dirty="0"/>
              <a:t>2.  Most epitopes range from 9 – 20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6</a:t>
            </a:fld>
            <a:endParaRPr lang="en-US"/>
          </a:p>
        </p:txBody>
      </p:sp>
    </p:spTree>
    <p:extLst>
      <p:ext uri="{BB962C8B-B14F-4D97-AF65-F5344CB8AC3E}">
        <p14:creationId xmlns:p14="http://schemas.microsoft.com/office/powerpoint/2010/main" val="86761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31</a:t>
            </a:fld>
            <a:endParaRPr lang="en-US"/>
          </a:p>
        </p:txBody>
      </p:sp>
    </p:spTree>
    <p:extLst>
      <p:ext uri="{BB962C8B-B14F-4D97-AF65-F5344CB8AC3E}">
        <p14:creationId xmlns:p14="http://schemas.microsoft.com/office/powerpoint/2010/main" val="272796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study, I did virtual epitope mapping using that model. K-</a:t>
            </a:r>
            <a:r>
              <a:rPr lang="en-US" dirty="0" err="1"/>
              <a:t>mer</a:t>
            </a:r>
            <a:r>
              <a:rPr lang="en-US" dirty="0"/>
              <a:t> =20 means the epitope  window is 20 AA. Scan the entire protein sequence from N-terminus. The dots stand for prediction on that AA. The orange color lines represents the regions annotated as epitopes region. HER1 is transmembrane protein, which are extracellular, transmembrane, and intracellular regions. Showed in the plot, the cysteine-rich region and transmembrane regions are not predicted as epitopes, consistence with previous bench work study. </a:t>
            </a:r>
            <a:r>
              <a:rPr lang="en-US" b="1" dirty="0"/>
              <a:t>Domain III</a:t>
            </a:r>
            <a:r>
              <a:rPr lang="en-US" dirty="0"/>
              <a:t> contains competitively binding sites used by lots of monoclonal antibody drugs which are labeled by vertical bars.</a:t>
            </a:r>
          </a:p>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32</a:t>
            </a:fld>
            <a:endParaRPr lang="en-US"/>
          </a:p>
        </p:txBody>
      </p:sp>
    </p:spTree>
    <p:extLst>
      <p:ext uri="{BB962C8B-B14F-4D97-AF65-F5344CB8AC3E}">
        <p14:creationId xmlns:p14="http://schemas.microsoft.com/office/powerpoint/2010/main" val="924141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Antibody production and medicine is a very long and complex process. The screening could be phage, or mice system.</a:t>
            </a:r>
          </a:p>
        </p:txBody>
      </p:sp>
      <p:sp>
        <p:nvSpPr>
          <p:cNvPr id="4" name="Slide Number Placeholder 3"/>
          <p:cNvSpPr>
            <a:spLocks noGrp="1"/>
          </p:cNvSpPr>
          <p:nvPr>
            <p:ph type="sldNum" sz="quarter" idx="5"/>
          </p:nvPr>
        </p:nvSpPr>
        <p:spPr/>
        <p:txBody>
          <a:bodyPr/>
          <a:lstStyle/>
          <a:p>
            <a:fld id="{3B914BCA-DBD4-462E-A6F5-E00E4027473D}" type="slidenum">
              <a:rPr lang="en-US" smtClean="0"/>
              <a:t>35</a:t>
            </a:fld>
            <a:endParaRPr lang="en-US"/>
          </a:p>
        </p:txBody>
      </p:sp>
    </p:spTree>
    <p:extLst>
      <p:ext uri="{BB962C8B-B14F-4D97-AF65-F5344CB8AC3E}">
        <p14:creationId xmlns:p14="http://schemas.microsoft.com/office/powerpoint/2010/main" val="1756694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HER2 () is involved in normal cell growth. But overexpression in cancer cells including </a:t>
            </a:r>
            <a:r>
              <a:rPr lang="en-US" dirty="0" err="1"/>
              <a:t>breact</a:t>
            </a:r>
            <a:r>
              <a:rPr lang="en-US" dirty="0"/>
              <a:t> ovarian, bladder, pancreatic , stomach and esophageal cancers.</a:t>
            </a:r>
          </a:p>
        </p:txBody>
      </p:sp>
      <p:sp>
        <p:nvSpPr>
          <p:cNvPr id="4" name="Slide Number Placeholder 3"/>
          <p:cNvSpPr>
            <a:spLocks noGrp="1"/>
          </p:cNvSpPr>
          <p:nvPr>
            <p:ph type="sldNum" sz="quarter" idx="5"/>
          </p:nvPr>
        </p:nvSpPr>
        <p:spPr/>
        <p:txBody>
          <a:bodyPr/>
          <a:lstStyle/>
          <a:p>
            <a:fld id="{3B914BCA-DBD4-462E-A6F5-E00E4027473D}" type="slidenum">
              <a:rPr lang="en-US" smtClean="0"/>
              <a:t>36</a:t>
            </a:fld>
            <a:endParaRPr lang="en-US"/>
          </a:p>
        </p:txBody>
      </p:sp>
    </p:spTree>
    <p:extLst>
      <p:ext uri="{BB962C8B-B14F-4D97-AF65-F5344CB8AC3E}">
        <p14:creationId xmlns:p14="http://schemas.microsoft.com/office/powerpoint/2010/main" val="213025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AA compositions of epitopes with those in none-epitope sequence regions.  Hydrophobic or neural Aas are more than those in non-epitope regions.</a:t>
            </a:r>
          </a:p>
        </p:txBody>
      </p:sp>
      <p:sp>
        <p:nvSpPr>
          <p:cNvPr id="4" name="Slide Number Placeholder 3"/>
          <p:cNvSpPr>
            <a:spLocks noGrp="1"/>
          </p:cNvSpPr>
          <p:nvPr>
            <p:ph type="sldNum" sz="quarter" idx="5"/>
          </p:nvPr>
        </p:nvSpPr>
        <p:spPr/>
        <p:txBody>
          <a:bodyPr/>
          <a:lstStyle/>
          <a:p>
            <a:fld id="{3B914BCA-DBD4-462E-A6F5-E00E4027473D}" type="slidenum">
              <a:rPr lang="en-US" smtClean="0"/>
              <a:t>8</a:t>
            </a:fld>
            <a:endParaRPr lang="en-US"/>
          </a:p>
        </p:txBody>
      </p:sp>
    </p:spTree>
    <p:extLst>
      <p:ext uri="{BB962C8B-B14F-4D97-AF65-F5344CB8AC3E}">
        <p14:creationId xmlns:p14="http://schemas.microsoft.com/office/powerpoint/2010/main" val="219988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hydrophobicity, rules of polarity and VDWV in epitopes compared with none-epitopes are not obvious.</a:t>
            </a:r>
          </a:p>
        </p:txBody>
      </p:sp>
      <p:sp>
        <p:nvSpPr>
          <p:cNvPr id="4" name="Slide Number Placeholder 3"/>
          <p:cNvSpPr>
            <a:spLocks noGrp="1"/>
          </p:cNvSpPr>
          <p:nvPr>
            <p:ph type="sldNum" sz="quarter" idx="5"/>
          </p:nvPr>
        </p:nvSpPr>
        <p:spPr/>
        <p:txBody>
          <a:bodyPr/>
          <a:lstStyle/>
          <a:p>
            <a:fld id="{3B914BCA-DBD4-462E-A6F5-E00E4027473D}" type="slidenum">
              <a:rPr lang="en-US" smtClean="0"/>
              <a:t>9</a:t>
            </a:fld>
            <a:endParaRPr lang="en-US"/>
          </a:p>
        </p:txBody>
      </p:sp>
    </p:spTree>
    <p:extLst>
      <p:ext uri="{BB962C8B-B14F-4D97-AF65-F5344CB8AC3E}">
        <p14:creationId xmlns:p14="http://schemas.microsoft.com/office/powerpoint/2010/main" val="421655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10</a:t>
            </a:fld>
            <a:endParaRPr lang="en-US"/>
          </a:p>
        </p:txBody>
      </p:sp>
    </p:spTree>
    <p:extLst>
      <p:ext uri="{BB962C8B-B14F-4D97-AF65-F5344CB8AC3E}">
        <p14:creationId xmlns:p14="http://schemas.microsoft.com/office/powerpoint/2010/main" val="15701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RNN, the output is determined by the current input and the hidden unit of latest previous layer. Therefore, a RNN model could predict the next word based on current word in a text sequence. LSTM(long-short term memory) is decoration of conventional RNN.  There are forget, input and output gate added in the model. The three gates update the cell state.  Forget reset the hidden unit to  zero. Input decide if input could be removed. Output decide if hidden unit could be used.</a:t>
            </a:r>
          </a:p>
        </p:txBody>
      </p:sp>
      <p:sp>
        <p:nvSpPr>
          <p:cNvPr id="4" name="Slide Number Placeholder 3"/>
          <p:cNvSpPr>
            <a:spLocks noGrp="1"/>
          </p:cNvSpPr>
          <p:nvPr>
            <p:ph type="sldNum" sz="quarter" idx="5"/>
          </p:nvPr>
        </p:nvSpPr>
        <p:spPr/>
        <p:txBody>
          <a:bodyPr/>
          <a:lstStyle/>
          <a:p>
            <a:fld id="{3B914BCA-DBD4-462E-A6F5-E00E4027473D}" type="slidenum">
              <a:rPr lang="en-US" smtClean="0"/>
              <a:t>17</a:t>
            </a:fld>
            <a:endParaRPr lang="en-US"/>
          </a:p>
        </p:txBody>
      </p:sp>
    </p:spTree>
    <p:extLst>
      <p:ext uri="{BB962C8B-B14F-4D97-AF65-F5344CB8AC3E}">
        <p14:creationId xmlns:p14="http://schemas.microsoft.com/office/powerpoint/2010/main" val="397204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 25 features to 420 features: mean, median, variance of 5 </a:t>
            </a:r>
            <a:r>
              <a:rPr lang="en-US" dirty="0" err="1"/>
              <a:t>phy-che</a:t>
            </a:r>
            <a:r>
              <a:rPr lang="en-US" dirty="0"/>
              <a:t> properties. Frequencies of 1-AA, 2-AA, existences of </a:t>
            </a:r>
            <a:r>
              <a:rPr lang="en-US" dirty="0" err="1"/>
              <a:t>of</a:t>
            </a:r>
            <a:r>
              <a:rPr lang="en-US" dirty="0"/>
              <a:t> 1-AA, and 2-AA (binary). The RF can help us to evaluate importance of features. Showed as the upper plot, mean value of hydrophobicity, frequency of </a:t>
            </a:r>
            <a:r>
              <a:rPr lang="en-US" dirty="0" err="1"/>
              <a:t>cys</a:t>
            </a:r>
            <a:r>
              <a:rPr lang="en-US" dirty="0"/>
              <a:t>, </a:t>
            </a:r>
            <a:r>
              <a:rPr lang="en-US" dirty="0" err="1"/>
              <a:t>tyr,val</a:t>
            </a:r>
            <a:r>
              <a:rPr lang="en-US" dirty="0"/>
              <a:t> </a:t>
            </a:r>
            <a:r>
              <a:rPr lang="en-US" dirty="0" err="1"/>
              <a:t>etc</a:t>
            </a:r>
            <a:r>
              <a:rPr lang="en-US" dirty="0"/>
              <a:t>, existence of </a:t>
            </a:r>
            <a:r>
              <a:rPr lang="en-US" dirty="0" err="1"/>
              <a:t>cys</a:t>
            </a:r>
            <a:r>
              <a:rPr lang="en-US" dirty="0"/>
              <a:t>, </a:t>
            </a:r>
            <a:r>
              <a:rPr lang="en-US" dirty="0" err="1"/>
              <a:t>tyr</a:t>
            </a:r>
            <a:r>
              <a:rPr lang="en-US" dirty="0"/>
              <a:t>, </a:t>
            </a:r>
            <a:r>
              <a:rPr lang="en-US" dirty="0" err="1"/>
              <a:t>val</a:t>
            </a:r>
            <a:r>
              <a:rPr lang="en-US" dirty="0"/>
              <a:t> Ile, or </a:t>
            </a:r>
            <a:r>
              <a:rPr lang="en-US" dirty="0" err="1"/>
              <a:t>Phe</a:t>
            </a:r>
            <a:r>
              <a:rPr lang="en-US" dirty="0"/>
              <a:t>, </a:t>
            </a:r>
          </a:p>
        </p:txBody>
      </p:sp>
      <p:sp>
        <p:nvSpPr>
          <p:cNvPr id="4" name="Slide Number Placeholder 3"/>
          <p:cNvSpPr>
            <a:spLocks noGrp="1"/>
          </p:cNvSpPr>
          <p:nvPr>
            <p:ph type="sldNum" sz="quarter" idx="5"/>
          </p:nvPr>
        </p:nvSpPr>
        <p:spPr/>
        <p:txBody>
          <a:bodyPr/>
          <a:lstStyle/>
          <a:p>
            <a:fld id="{3B914BCA-DBD4-462E-A6F5-E00E4027473D}" type="slidenum">
              <a:rPr lang="en-US" smtClean="0"/>
              <a:t>24</a:t>
            </a:fld>
            <a:endParaRPr lang="en-US"/>
          </a:p>
        </p:txBody>
      </p:sp>
    </p:spTree>
    <p:extLst>
      <p:ext uri="{BB962C8B-B14F-4D97-AF65-F5344CB8AC3E}">
        <p14:creationId xmlns:p14="http://schemas.microsoft.com/office/powerpoint/2010/main" val="118425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AA are hydrophobic amino acid.  Leu is strongest Hydro. </a:t>
            </a:r>
            <a:r>
              <a:rPr lang="en-US" dirty="0" err="1"/>
              <a:t>Cys</a:t>
            </a:r>
            <a:r>
              <a:rPr lang="en-US" dirty="0"/>
              <a:t> is less hydro, of which is close to the neutral AA.  AUC of identification of epitopes containing </a:t>
            </a:r>
            <a:r>
              <a:rPr lang="en-US" dirty="0" err="1"/>
              <a:t>Cys</a:t>
            </a:r>
            <a:r>
              <a:rPr lang="en-US" dirty="0"/>
              <a:t> or without Leu are larger than others.</a:t>
            </a:r>
          </a:p>
        </p:txBody>
      </p:sp>
      <p:sp>
        <p:nvSpPr>
          <p:cNvPr id="4" name="Slide Number Placeholder 3"/>
          <p:cNvSpPr>
            <a:spLocks noGrp="1"/>
          </p:cNvSpPr>
          <p:nvPr>
            <p:ph type="sldNum" sz="quarter" idx="5"/>
          </p:nvPr>
        </p:nvSpPr>
        <p:spPr/>
        <p:txBody>
          <a:bodyPr/>
          <a:lstStyle/>
          <a:p>
            <a:fld id="{3B914BCA-DBD4-462E-A6F5-E00E4027473D}" type="slidenum">
              <a:rPr lang="en-US" smtClean="0"/>
              <a:t>25</a:t>
            </a:fld>
            <a:endParaRPr lang="en-US"/>
          </a:p>
        </p:txBody>
      </p:sp>
    </p:spTree>
    <p:extLst>
      <p:ext uri="{BB962C8B-B14F-4D97-AF65-F5344CB8AC3E}">
        <p14:creationId xmlns:p14="http://schemas.microsoft.com/office/powerpoint/2010/main" val="3452257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62% epitopes contains at least one leu and don’t include </a:t>
            </a:r>
            <a:r>
              <a:rPr lang="en-US" dirty="0" err="1"/>
              <a:t>Cys</a:t>
            </a:r>
            <a:r>
              <a:rPr lang="en-US" dirty="0"/>
              <a:t>. That indicates </a:t>
            </a:r>
            <a:r>
              <a:rPr lang="en-US" dirty="0" err="1"/>
              <a:t>Cys</a:t>
            </a:r>
            <a:r>
              <a:rPr lang="en-US" dirty="0"/>
              <a:t> and Leu are contrary parts in lots of epitopes. Val and Leu is compatible to each other in 41% epitopes.</a:t>
            </a:r>
          </a:p>
        </p:txBody>
      </p:sp>
      <p:sp>
        <p:nvSpPr>
          <p:cNvPr id="4" name="Slide Number Placeholder 3"/>
          <p:cNvSpPr>
            <a:spLocks noGrp="1"/>
          </p:cNvSpPr>
          <p:nvPr>
            <p:ph type="sldNum" sz="quarter" idx="5"/>
          </p:nvPr>
        </p:nvSpPr>
        <p:spPr/>
        <p:txBody>
          <a:bodyPr/>
          <a:lstStyle/>
          <a:p>
            <a:fld id="{3B914BCA-DBD4-462E-A6F5-E00E4027473D}" type="slidenum">
              <a:rPr lang="en-US" smtClean="0"/>
              <a:t>26</a:t>
            </a:fld>
            <a:endParaRPr lang="en-US"/>
          </a:p>
        </p:txBody>
      </p:sp>
    </p:spTree>
    <p:extLst>
      <p:ext uri="{BB962C8B-B14F-4D97-AF65-F5344CB8AC3E}">
        <p14:creationId xmlns:p14="http://schemas.microsoft.com/office/powerpoint/2010/main" val="323482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28</a:t>
            </a:fld>
            <a:endParaRPr lang="en-US"/>
          </a:p>
        </p:txBody>
      </p:sp>
    </p:spTree>
    <p:extLst>
      <p:ext uri="{BB962C8B-B14F-4D97-AF65-F5344CB8AC3E}">
        <p14:creationId xmlns:p14="http://schemas.microsoft.com/office/powerpoint/2010/main" val="282827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0F99-AB2F-BAFB-1270-69C6320E5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DFC68-9FFA-E202-04DA-D76F8A61D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93591-8746-BB7B-2CBE-E5E303127BD1}"/>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B2F9CBA5-9FB5-0213-ED11-A15022D8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BBBF-8B5D-E6CF-00AD-AA3E733BA7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3918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6DC7-710D-A0FA-A29E-7BFC678C6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E97BA-2BC9-F56C-9DD2-9C8E1D05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5D69-B0F5-03E9-C0CD-4DE658477D08}"/>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5F882DB9-1FEA-395B-60DC-A88673ED3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6AC0-0394-6C08-4CDE-A9630794B48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3734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4AC34-1C9B-C4C2-577C-F8A90BCD0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747D1-0C29-D911-87A4-D68829BB5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7CEC7-41A7-639E-940A-8EBD1570240D}"/>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7B16C563-5FEC-40C7-F917-B61A02680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20BBC-2560-89D7-2CC2-2972D8E5557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926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7B5E-88E5-3198-F7CE-B964AF631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4894F-A2FC-096E-CD21-42D36438A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17D20-98DF-EAF3-352F-363D5ED05593}"/>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8F974C25-9DFD-8BAB-4D7C-C4185F494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3ACEA-4F3C-806C-DBDE-85AC678210B7}"/>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5543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DACC-02CC-5153-AEA8-FE00D03F5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A08736-4023-7ABE-94F2-2DFE08C4F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6F47F-B430-4BC7-F630-B4F6DCCAB9D8}"/>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2553512A-51B2-9F8C-A137-050D1166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21C26-B1B8-3321-9326-1C3904BA3A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09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9303-F493-3D04-ACC7-A0CBE19B8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E31F-46CD-44CB-0BDB-1910C6BB0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52D92-E665-C9D0-3A5B-F6838E32F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4B900-E995-8A93-F252-6941668AA536}"/>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88E55067-7975-4E99-245D-8A5A12690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E3036-DE46-AC87-AE41-3C63657A2EC9}"/>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243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5D03-38F1-0F3E-F011-F3255B309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9958-30EE-13AF-3A1D-95530E2AE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50E16-41C5-07B0-8ABD-82BD35882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73CB0-C949-54CF-4237-607BFED47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D1D9D-6AEC-D1BF-3BE3-F6FFC08BA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4CEA2-6061-0239-DF65-609770369943}"/>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8" name="Footer Placeholder 7">
            <a:extLst>
              <a:ext uri="{FF2B5EF4-FFF2-40B4-BE49-F238E27FC236}">
                <a16:creationId xmlns:a16="http://schemas.microsoft.com/office/drawing/2014/main" id="{AF65320A-E65D-216F-C346-E49FFEAD3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ED377-7331-5056-9027-42B3C4D9D29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4061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B06-D5B9-D365-9909-D113F985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76D650-55FA-5529-84C8-1A52338D1E45}"/>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4" name="Footer Placeholder 3">
            <a:extLst>
              <a:ext uri="{FF2B5EF4-FFF2-40B4-BE49-F238E27FC236}">
                <a16:creationId xmlns:a16="http://schemas.microsoft.com/office/drawing/2014/main" id="{68C0DDE0-16DB-5257-2355-C51737788E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1D3B3-B9BE-D221-90EC-8E667B101CF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8244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DF2A1-45C9-9693-AC65-73D4999166A9}"/>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3" name="Footer Placeholder 2">
            <a:extLst>
              <a:ext uri="{FF2B5EF4-FFF2-40B4-BE49-F238E27FC236}">
                <a16:creationId xmlns:a16="http://schemas.microsoft.com/office/drawing/2014/main" id="{35CAD972-B67E-21E9-5F39-8E2B6CD53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42355-09DE-3E4E-B59A-56646EFF3F75}"/>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457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74D6-D3F3-F35E-C93C-34F42B72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4EF68-E338-2FC7-33C7-A4CCB0C96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1AA32-7613-D71D-AF8C-CBA4E4898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8FF6D-F3E5-5C30-550F-5656B7B3D422}"/>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A2B16ED4-096E-9F6F-7F69-A6E156D1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41C90-66F7-617B-0698-A3B6CB8264FF}"/>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89451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98E9-E50C-3A74-5AA6-5E6028EAD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2A10F-CE92-1049-7C31-EF1B39024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2C5FB-EDC4-C6EA-C76F-C5A405330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98D6B-7F13-4CBB-F157-EE43880FF00D}"/>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145AF3ED-E812-E155-F589-713775B84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5023F-A428-3A44-7505-6B1B3E959CE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202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0C22E-F869-DF30-C6A6-472413A7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202C7-52F9-5B13-7442-C7CE90EB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D02F7-BA69-AE6B-4191-97D909E09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5D8294C8-9684-CA28-84AE-36B767A7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4AA59-471D-C9C9-9D3E-DDAEE5FC8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22BB-A9D6-4E9E-BF5D-72EEB8027300}" type="slidenum">
              <a:rPr lang="en-US" smtClean="0"/>
              <a:t>‹#›</a:t>
            </a:fld>
            <a:endParaRPr lang="en-US"/>
          </a:p>
        </p:txBody>
      </p:sp>
    </p:spTree>
    <p:extLst>
      <p:ext uri="{BB962C8B-B14F-4D97-AF65-F5344CB8AC3E}">
        <p14:creationId xmlns:p14="http://schemas.microsoft.com/office/powerpoint/2010/main" val="334039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deeplearningbook.org/contents/rnn.html" TargetMode="External"/><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68E-D261-1893-4BE0-2EB9E26B4BE4}"/>
              </a:ext>
            </a:extLst>
          </p:cNvPr>
          <p:cNvSpPr>
            <a:spLocks noGrp="1"/>
          </p:cNvSpPr>
          <p:nvPr>
            <p:ph type="ctrTitle"/>
          </p:nvPr>
        </p:nvSpPr>
        <p:spPr>
          <a:xfrm>
            <a:off x="1524000" y="1122363"/>
            <a:ext cx="9144000" cy="1655762"/>
          </a:xfrm>
        </p:spPr>
        <p:txBody>
          <a:bodyPr>
            <a:normAutofit/>
          </a:bodyPr>
          <a:lstStyle/>
          <a:p>
            <a:r>
              <a:rPr lang="en-US" sz="4500" b="1" dirty="0"/>
              <a:t>Linear Epitope Prediction: Features Selection and Model Optimization</a:t>
            </a:r>
          </a:p>
        </p:txBody>
      </p:sp>
      <p:sp>
        <p:nvSpPr>
          <p:cNvPr id="3" name="Subtitle 2">
            <a:extLst>
              <a:ext uri="{FF2B5EF4-FFF2-40B4-BE49-F238E27FC236}">
                <a16:creationId xmlns:a16="http://schemas.microsoft.com/office/drawing/2014/main" id="{7B92AD53-2C1B-3860-9599-09E83CE269C8}"/>
              </a:ext>
            </a:extLst>
          </p:cNvPr>
          <p:cNvSpPr>
            <a:spLocks noGrp="1"/>
          </p:cNvSpPr>
          <p:nvPr>
            <p:ph type="subTitle" idx="1"/>
          </p:nvPr>
        </p:nvSpPr>
        <p:spPr/>
        <p:txBody>
          <a:bodyPr/>
          <a:lstStyle/>
          <a:p>
            <a:r>
              <a:rPr lang="en-US" dirty="0"/>
              <a:t>Tiezheng Yuan</a:t>
            </a:r>
          </a:p>
          <a:p>
            <a:r>
              <a:rPr lang="en-US" dirty="0"/>
              <a:t>2024-2025</a:t>
            </a:r>
          </a:p>
        </p:txBody>
      </p:sp>
    </p:spTree>
    <p:extLst>
      <p:ext uri="{BB962C8B-B14F-4D97-AF65-F5344CB8AC3E}">
        <p14:creationId xmlns:p14="http://schemas.microsoft.com/office/powerpoint/2010/main" val="64109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452-9F30-C3EC-6329-FC8FEFB91A66}"/>
              </a:ext>
            </a:extLst>
          </p:cNvPr>
          <p:cNvSpPr>
            <a:spLocks noGrp="1"/>
          </p:cNvSpPr>
          <p:nvPr>
            <p:ph type="title"/>
          </p:nvPr>
        </p:nvSpPr>
        <p:spPr>
          <a:xfrm>
            <a:off x="731196" y="254479"/>
            <a:ext cx="10515600" cy="743828"/>
          </a:xfrm>
        </p:spPr>
        <p:txBody>
          <a:bodyPr>
            <a:normAutofit fontScale="90000"/>
          </a:bodyPr>
          <a:lstStyle/>
          <a:p>
            <a:pPr algn="ctr"/>
            <a:r>
              <a:rPr lang="en-US" sz="3500" dirty="0"/>
              <a:t>Composition Preferences of Neighboring Amino Acids</a:t>
            </a:r>
            <a:br>
              <a:rPr lang="en-US" sz="3500" dirty="0"/>
            </a:br>
            <a:r>
              <a:rPr lang="en-US" sz="3500" dirty="0"/>
              <a:t>in epitopes against non-epitopes.</a:t>
            </a:r>
          </a:p>
        </p:txBody>
      </p:sp>
      <p:pic>
        <p:nvPicPr>
          <p:cNvPr id="5122" name="Picture 2">
            <a:extLst>
              <a:ext uri="{FF2B5EF4-FFF2-40B4-BE49-F238E27FC236}">
                <a16:creationId xmlns:a16="http://schemas.microsoft.com/office/drawing/2014/main" id="{A7903B7B-6A96-A282-8F3C-0FD2E1644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50"/>
          <a:stretch/>
        </p:blipFill>
        <p:spPr bwMode="auto">
          <a:xfrm>
            <a:off x="1272591" y="1780162"/>
            <a:ext cx="9382125" cy="44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04CC-9422-A858-3035-CBB16AE2C8C7}"/>
              </a:ext>
            </a:extLst>
          </p:cNvPr>
          <p:cNvSpPr>
            <a:spLocks noGrp="1"/>
          </p:cNvSpPr>
          <p:nvPr>
            <p:ph type="title"/>
          </p:nvPr>
        </p:nvSpPr>
        <p:spPr>
          <a:xfrm>
            <a:off x="838199" y="128086"/>
            <a:ext cx="10515600" cy="698765"/>
          </a:xfrm>
        </p:spPr>
        <p:txBody>
          <a:bodyPr>
            <a:normAutofit/>
          </a:bodyPr>
          <a:lstStyle/>
          <a:p>
            <a:pPr algn="ctr"/>
            <a:r>
              <a:rPr lang="en-US" sz="3500" dirty="0"/>
              <a:t>Frequency of amino acids in epitopes</a:t>
            </a:r>
          </a:p>
        </p:txBody>
      </p:sp>
      <p:pic>
        <p:nvPicPr>
          <p:cNvPr id="6146" name="Picture 2">
            <a:extLst>
              <a:ext uri="{FF2B5EF4-FFF2-40B4-BE49-F238E27FC236}">
                <a16:creationId xmlns:a16="http://schemas.microsoft.com/office/drawing/2014/main" id="{1865121D-D3C0-113B-6FCA-54EA42AB23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11"/>
          <a:stretch/>
        </p:blipFill>
        <p:spPr bwMode="auto">
          <a:xfrm>
            <a:off x="2301483" y="1621473"/>
            <a:ext cx="7589031" cy="20385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6AED3-09F8-4D53-F095-86F15A630F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19"/>
          <a:stretch/>
        </p:blipFill>
        <p:spPr bwMode="auto">
          <a:xfrm>
            <a:off x="1853504" y="4007796"/>
            <a:ext cx="8889708" cy="233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EFB4-05D3-05EC-E1EA-3CF7128BE86F}"/>
              </a:ext>
            </a:extLst>
          </p:cNvPr>
          <p:cNvSpPr>
            <a:spLocks noGrp="1"/>
          </p:cNvSpPr>
          <p:nvPr>
            <p:ph type="title"/>
          </p:nvPr>
        </p:nvSpPr>
        <p:spPr>
          <a:xfrm>
            <a:off x="101026" y="266474"/>
            <a:ext cx="4830897" cy="741780"/>
          </a:xfrm>
        </p:spPr>
        <p:txBody>
          <a:bodyPr>
            <a:normAutofit/>
          </a:bodyPr>
          <a:lstStyle/>
          <a:p>
            <a:pPr algn="ctr"/>
            <a:r>
              <a:rPr lang="en-US" sz="3500" dirty="0"/>
              <a:t>Artificial Neural Network</a:t>
            </a:r>
          </a:p>
        </p:txBody>
      </p:sp>
      <p:sp>
        <p:nvSpPr>
          <p:cNvPr id="4" name="Rectangle 3">
            <a:extLst>
              <a:ext uri="{FF2B5EF4-FFF2-40B4-BE49-F238E27FC236}">
                <a16:creationId xmlns:a16="http://schemas.microsoft.com/office/drawing/2014/main" id="{11D1E4DE-4A03-F982-DCE5-524288803349}"/>
              </a:ext>
            </a:extLst>
          </p:cNvPr>
          <p:cNvSpPr/>
          <p:nvPr/>
        </p:nvSpPr>
        <p:spPr>
          <a:xfrm>
            <a:off x="5943597" y="637364"/>
            <a:ext cx="5370784"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Normalized Input</a:t>
            </a:r>
          </a:p>
          <a:p>
            <a:pPr marL="0" indent="0" algn="ctr">
              <a:buNone/>
            </a:pPr>
            <a:r>
              <a:rPr lang="en-US" dirty="0"/>
              <a:t>hydrophobicity, polarity, polarizability, VDWV, and frequencies of AA</a:t>
            </a:r>
          </a:p>
        </p:txBody>
      </p:sp>
      <p:sp>
        <p:nvSpPr>
          <p:cNvPr id="7" name="Rectangle 6">
            <a:extLst>
              <a:ext uri="{FF2B5EF4-FFF2-40B4-BE49-F238E27FC236}">
                <a16:creationId xmlns:a16="http://schemas.microsoft.com/office/drawing/2014/main" id="{6285E15C-7BF9-50A3-2428-7800EFF7C5F6}"/>
              </a:ext>
            </a:extLst>
          </p:cNvPr>
          <p:cNvSpPr/>
          <p:nvPr/>
        </p:nvSpPr>
        <p:spPr>
          <a:xfrm>
            <a:off x="5943600" y="1726319"/>
            <a:ext cx="5387240"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2048 * 25 + 2048 = 53,248</a:t>
            </a:r>
          </a:p>
        </p:txBody>
      </p:sp>
      <p:sp>
        <p:nvSpPr>
          <p:cNvPr id="9" name="Rectangle 8">
            <a:extLst>
              <a:ext uri="{FF2B5EF4-FFF2-40B4-BE49-F238E27FC236}">
                <a16:creationId xmlns:a16="http://schemas.microsoft.com/office/drawing/2014/main" id="{78C587E3-46ED-145B-8DF2-5C8EEF34E893}"/>
              </a:ext>
            </a:extLst>
          </p:cNvPr>
          <p:cNvSpPr/>
          <p:nvPr/>
        </p:nvSpPr>
        <p:spPr>
          <a:xfrm>
            <a:off x="5943599" y="3978070"/>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96 * 512 + 96 = 49,248</a:t>
            </a:r>
          </a:p>
        </p:txBody>
      </p:sp>
      <p:sp>
        <p:nvSpPr>
          <p:cNvPr id="20" name="Rectangle 19">
            <a:extLst>
              <a:ext uri="{FF2B5EF4-FFF2-40B4-BE49-F238E27FC236}">
                <a16:creationId xmlns:a16="http://schemas.microsoft.com/office/drawing/2014/main" id="{248DCEC2-C2B1-300A-C031-5A4E83D93EAD}"/>
              </a:ext>
            </a:extLst>
          </p:cNvPr>
          <p:cNvSpPr/>
          <p:nvPr/>
        </p:nvSpPr>
        <p:spPr>
          <a:xfrm>
            <a:off x="5943597" y="6052594"/>
            <a:ext cx="5387243" cy="48109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Binary identity: 1 – epitope, 0 – non-epitope</a:t>
            </a:r>
          </a:p>
        </p:txBody>
      </p:sp>
      <p:sp>
        <p:nvSpPr>
          <p:cNvPr id="27" name="Content Placeholder 2">
            <a:extLst>
              <a:ext uri="{FF2B5EF4-FFF2-40B4-BE49-F238E27FC236}">
                <a16:creationId xmlns:a16="http://schemas.microsoft.com/office/drawing/2014/main" id="{1A5649E6-7428-6C3F-4A7A-831D4E2073B2}"/>
              </a:ext>
            </a:extLst>
          </p:cNvPr>
          <p:cNvSpPr>
            <a:spLocks noGrp="1"/>
          </p:cNvSpPr>
          <p:nvPr>
            <p:ph idx="1"/>
          </p:nvPr>
        </p:nvSpPr>
        <p:spPr>
          <a:xfrm>
            <a:off x="561392" y="4285661"/>
            <a:ext cx="2743198" cy="2007482"/>
          </a:xfrm>
        </p:spPr>
        <p:txBody>
          <a:bodyPr>
            <a:normAutofit lnSpcReduction="10000"/>
          </a:bodyPr>
          <a:lstStyle/>
          <a:p>
            <a:r>
              <a:rPr lang="en-US" b="1" dirty="0"/>
              <a:t>Datasets</a:t>
            </a:r>
            <a:br>
              <a:rPr lang="en-US" b="1" dirty="0"/>
            </a:br>
            <a:r>
              <a:rPr lang="en-US" dirty="0"/>
              <a:t>Train: 1.9M</a:t>
            </a:r>
            <a:br>
              <a:rPr lang="en-US" dirty="0"/>
            </a:br>
            <a:r>
              <a:rPr lang="en-US" dirty="0"/>
              <a:t>Validate: 0.8M</a:t>
            </a:r>
            <a:br>
              <a:rPr lang="en-US" dirty="0"/>
            </a:br>
            <a:r>
              <a:rPr lang="en-US" dirty="0"/>
              <a:t>Test: 0.7M</a:t>
            </a:r>
          </a:p>
          <a:p>
            <a:r>
              <a:rPr lang="en-US" b="1" dirty="0"/>
              <a:t>Features</a:t>
            </a:r>
            <a:r>
              <a:rPr lang="en-US" dirty="0"/>
              <a:t>: 25</a:t>
            </a:r>
          </a:p>
        </p:txBody>
      </p:sp>
      <p:sp>
        <p:nvSpPr>
          <p:cNvPr id="24" name="Rectangle 23">
            <a:extLst>
              <a:ext uri="{FF2B5EF4-FFF2-40B4-BE49-F238E27FC236}">
                <a16:creationId xmlns:a16="http://schemas.microsoft.com/office/drawing/2014/main" id="{A84B8261-1C8F-83BA-17FB-C29C35091925}"/>
              </a:ext>
            </a:extLst>
          </p:cNvPr>
          <p:cNvSpPr/>
          <p:nvPr/>
        </p:nvSpPr>
        <p:spPr>
          <a:xfrm>
            <a:off x="5943600" y="2810122"/>
            <a:ext cx="5387241"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512 * 2048 + 512 = 1,049,088</a:t>
            </a:r>
          </a:p>
        </p:txBody>
      </p:sp>
      <p:sp>
        <p:nvSpPr>
          <p:cNvPr id="28" name="Rectangle 27">
            <a:extLst>
              <a:ext uri="{FF2B5EF4-FFF2-40B4-BE49-F238E27FC236}">
                <a16:creationId xmlns:a16="http://schemas.microsoft.com/office/drawing/2014/main" id="{991F33A0-3C37-9EC3-A971-8CB7B0F89C8A}"/>
              </a:ext>
            </a:extLst>
          </p:cNvPr>
          <p:cNvSpPr/>
          <p:nvPr/>
        </p:nvSpPr>
        <p:spPr>
          <a:xfrm>
            <a:off x="5943599" y="5067025"/>
            <a:ext cx="5387242"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1 * 96 + 1 = 97</a:t>
            </a:r>
          </a:p>
        </p:txBody>
      </p:sp>
      <p:sp>
        <p:nvSpPr>
          <p:cNvPr id="29" name="Arrow: Down 28">
            <a:extLst>
              <a:ext uri="{FF2B5EF4-FFF2-40B4-BE49-F238E27FC236}">
                <a16:creationId xmlns:a16="http://schemas.microsoft.com/office/drawing/2014/main" id="{58F78A43-A1DE-C251-64DD-EC7675067863}"/>
              </a:ext>
            </a:extLst>
          </p:cNvPr>
          <p:cNvSpPr/>
          <p:nvPr/>
        </p:nvSpPr>
        <p:spPr>
          <a:xfrm>
            <a:off x="11385467" y="542341"/>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0BD29BED-41B9-5D6C-5525-5E7BC916CAC7}"/>
              </a:ext>
            </a:extLst>
          </p:cNvPr>
          <p:cNvGraphicFramePr>
            <a:graphicFrameLocks noGrp="1"/>
          </p:cNvGraphicFramePr>
          <p:nvPr>
            <p:extLst>
              <p:ext uri="{D42A27DB-BD31-4B8C-83A1-F6EECF244321}">
                <p14:modId xmlns:p14="http://schemas.microsoft.com/office/powerpoint/2010/main" val="880411155"/>
              </p:ext>
            </p:extLst>
          </p:nvPr>
        </p:nvGraphicFramePr>
        <p:xfrm>
          <a:off x="429544" y="1902157"/>
          <a:ext cx="4171640" cy="2075913"/>
        </p:xfrm>
        <a:graphic>
          <a:graphicData uri="http://schemas.openxmlformats.org/drawingml/2006/table">
            <a:tbl>
              <a:tblPr firstRow="1" bandRow="1">
                <a:tableStyleId>{5C22544A-7EE6-4342-B048-85BDC9FD1C3A}</a:tableStyleId>
              </a:tblPr>
              <a:tblGrid>
                <a:gridCol w="2085820">
                  <a:extLst>
                    <a:ext uri="{9D8B030D-6E8A-4147-A177-3AD203B41FA5}">
                      <a16:colId xmlns:a16="http://schemas.microsoft.com/office/drawing/2014/main" val="3210765895"/>
                    </a:ext>
                  </a:extLst>
                </a:gridCol>
                <a:gridCol w="2085820">
                  <a:extLst>
                    <a:ext uri="{9D8B030D-6E8A-4147-A177-3AD203B41FA5}">
                      <a16:colId xmlns:a16="http://schemas.microsoft.com/office/drawing/2014/main" val="567912042"/>
                    </a:ext>
                  </a:extLst>
                </a:gridCol>
              </a:tblGrid>
              <a:tr h="521433">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49280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521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5918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325B-CAB6-EE8A-D62E-9D1AD9FD9A9B}"/>
              </a:ext>
            </a:extLst>
          </p:cNvPr>
          <p:cNvSpPr>
            <a:spLocks noGrp="1"/>
          </p:cNvSpPr>
          <p:nvPr>
            <p:ph type="title"/>
          </p:nvPr>
        </p:nvSpPr>
        <p:spPr/>
        <p:txBody>
          <a:bodyPr/>
          <a:lstStyle/>
          <a:p>
            <a:pPr algn="ctr"/>
            <a:r>
              <a:rPr lang="en-US" dirty="0"/>
              <a:t>Train ANN model</a:t>
            </a:r>
          </a:p>
        </p:txBody>
      </p:sp>
      <p:pic>
        <p:nvPicPr>
          <p:cNvPr id="4100" name="Picture 4">
            <a:extLst>
              <a:ext uri="{FF2B5EF4-FFF2-40B4-BE49-F238E27FC236}">
                <a16:creationId xmlns:a16="http://schemas.microsoft.com/office/drawing/2014/main" id="{3B80BF6A-B69B-5058-3FFA-EE345F4E9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995488"/>
            <a:ext cx="113252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BEE6-0EA6-E389-B3BC-4C8EB8589E4F}"/>
              </a:ext>
            </a:extLst>
          </p:cNvPr>
          <p:cNvSpPr>
            <a:spLocks noGrp="1"/>
          </p:cNvSpPr>
          <p:nvPr>
            <p:ph type="title"/>
          </p:nvPr>
        </p:nvSpPr>
        <p:spPr>
          <a:xfrm>
            <a:off x="633919" y="1162794"/>
            <a:ext cx="3309533" cy="996746"/>
          </a:xfrm>
        </p:spPr>
        <p:txBody>
          <a:bodyPr>
            <a:normAutofit fontScale="90000"/>
          </a:bodyPr>
          <a:lstStyle/>
          <a:p>
            <a:pPr algn="ctr"/>
            <a:r>
              <a:rPr lang="en-US" sz="3000" dirty="0"/>
              <a:t>Test the ANN model</a:t>
            </a:r>
            <a:br>
              <a:rPr lang="en-US" sz="3000" dirty="0"/>
            </a:br>
            <a:r>
              <a:rPr lang="en-US" sz="3000" dirty="0"/>
              <a:t>using testing dataset</a:t>
            </a:r>
          </a:p>
        </p:txBody>
      </p:sp>
      <p:pic>
        <p:nvPicPr>
          <p:cNvPr id="5126" name="Picture 6">
            <a:extLst>
              <a:ext uri="{FF2B5EF4-FFF2-40B4-BE49-F238E27FC236}">
                <a16:creationId xmlns:a16="http://schemas.microsoft.com/office/drawing/2014/main" id="{AE202F03-4E8E-A93E-BC5D-C39C21F53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787" y="3743124"/>
            <a:ext cx="751522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0CF5DCE-DF2F-9B0A-E759-AE13CCA36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599" y="348169"/>
            <a:ext cx="36290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35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7AC-6B0A-E542-369F-4F5CD97222B0}"/>
              </a:ext>
            </a:extLst>
          </p:cNvPr>
          <p:cNvSpPr>
            <a:spLocks noGrp="1"/>
          </p:cNvSpPr>
          <p:nvPr>
            <p:ph type="title"/>
          </p:nvPr>
        </p:nvSpPr>
        <p:spPr/>
        <p:txBody>
          <a:bodyPr/>
          <a:lstStyle/>
          <a:p>
            <a:pPr algn="ctr"/>
            <a:r>
              <a:rPr lang="en-US" dirty="0"/>
              <a:t>Discussion of the ANN model</a:t>
            </a:r>
          </a:p>
        </p:txBody>
      </p:sp>
      <p:sp>
        <p:nvSpPr>
          <p:cNvPr id="3" name="Content Placeholder 2">
            <a:extLst>
              <a:ext uri="{FF2B5EF4-FFF2-40B4-BE49-F238E27FC236}">
                <a16:creationId xmlns:a16="http://schemas.microsoft.com/office/drawing/2014/main" id="{66B7ADC7-A68A-4CF1-4A1D-13E259EFE5E0}"/>
              </a:ext>
            </a:extLst>
          </p:cNvPr>
          <p:cNvSpPr>
            <a:spLocks noGrp="1"/>
          </p:cNvSpPr>
          <p:nvPr>
            <p:ph idx="1"/>
          </p:nvPr>
        </p:nvSpPr>
        <p:spPr>
          <a:xfrm>
            <a:off x="838200" y="1825625"/>
            <a:ext cx="9641305" cy="4351338"/>
          </a:xfrm>
        </p:spPr>
        <p:txBody>
          <a:bodyPr>
            <a:normAutofit lnSpcReduction="10000"/>
          </a:bodyPr>
          <a:lstStyle/>
          <a:p>
            <a:r>
              <a:rPr lang="en-US" b="1" dirty="0"/>
              <a:t>Strength:</a:t>
            </a:r>
            <a:br>
              <a:rPr lang="en-US" b="1" dirty="0"/>
            </a:br>
            <a:r>
              <a:rPr lang="en-US" dirty="0"/>
              <a:t>- Accuracy is good.</a:t>
            </a:r>
            <a:br>
              <a:rPr lang="en-US" dirty="0"/>
            </a:br>
            <a:r>
              <a:rPr lang="en-US" dirty="0"/>
              <a:t>- It is straight forward to interpret the results.</a:t>
            </a:r>
            <a:br>
              <a:rPr lang="en-US" dirty="0"/>
            </a:br>
            <a:r>
              <a:rPr lang="en-US" dirty="0"/>
              <a:t>- Compatible to various lengths of epitopes</a:t>
            </a:r>
          </a:p>
          <a:p>
            <a:r>
              <a:rPr lang="en-US" b="1" dirty="0"/>
              <a:t>Issues:</a:t>
            </a:r>
            <a:br>
              <a:rPr lang="en-US" b="1" dirty="0"/>
            </a:br>
            <a:r>
              <a:rPr lang="en-US" dirty="0"/>
              <a:t>- It is supposed that all features are random variables. The effect of each feature is accumulative.</a:t>
            </a:r>
            <a:br>
              <a:rPr lang="en-US" dirty="0"/>
            </a:br>
            <a:r>
              <a:rPr lang="en-US" dirty="0"/>
              <a:t>- Doesn’t consider contextual of AA sequence.</a:t>
            </a:r>
            <a:br>
              <a:rPr lang="en-US" dirty="0"/>
            </a:br>
            <a:r>
              <a:rPr lang="en-US" dirty="0"/>
              <a:t>- Doesn’t distinguish various lengths of sequence.</a:t>
            </a:r>
            <a:br>
              <a:rPr lang="en-US" dirty="0"/>
            </a:br>
            <a:r>
              <a:rPr lang="en-US" dirty="0"/>
              <a:t>- Can’t distinguish pseudo-sequence, namely shuffled input.</a:t>
            </a:r>
            <a:br>
              <a:rPr lang="en-US" dirty="0"/>
            </a:br>
            <a:endParaRPr lang="en-US" dirty="0"/>
          </a:p>
        </p:txBody>
      </p:sp>
    </p:spTree>
    <p:extLst>
      <p:ext uri="{BB962C8B-B14F-4D97-AF65-F5344CB8AC3E}">
        <p14:creationId xmlns:p14="http://schemas.microsoft.com/office/powerpoint/2010/main" val="310634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C8D8-D0D0-2157-FBAA-CCC351A86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177E2-6F44-B0B7-EC18-CA29D57D87AD}"/>
              </a:ext>
            </a:extLst>
          </p:cNvPr>
          <p:cNvSpPr>
            <a:spLocks noGrp="1"/>
          </p:cNvSpPr>
          <p:nvPr>
            <p:ph type="title"/>
          </p:nvPr>
        </p:nvSpPr>
        <p:spPr>
          <a:xfrm>
            <a:off x="740923" y="1425440"/>
            <a:ext cx="10515600" cy="1325563"/>
          </a:xfrm>
        </p:spPr>
        <p:txBody>
          <a:bodyPr>
            <a:normAutofit/>
          </a:bodyPr>
          <a:lstStyle/>
          <a:p>
            <a:pPr algn="ctr"/>
            <a:r>
              <a:rPr lang="en-US" sz="3000" dirty="0"/>
              <a:t>RNN Predictor: Amino Acids Sequence</a:t>
            </a:r>
          </a:p>
        </p:txBody>
      </p:sp>
      <p:sp>
        <p:nvSpPr>
          <p:cNvPr id="3" name="Content Placeholder 2">
            <a:extLst>
              <a:ext uri="{FF2B5EF4-FFF2-40B4-BE49-F238E27FC236}">
                <a16:creationId xmlns:a16="http://schemas.microsoft.com/office/drawing/2014/main" id="{521FA0DE-1C27-C8F5-6EBD-E0E9CDAC604A}"/>
              </a:ext>
            </a:extLst>
          </p:cNvPr>
          <p:cNvSpPr>
            <a:spLocks noGrp="1"/>
          </p:cNvSpPr>
          <p:nvPr>
            <p:ph idx="1"/>
          </p:nvPr>
        </p:nvSpPr>
        <p:spPr>
          <a:xfrm>
            <a:off x="838200" y="4474723"/>
            <a:ext cx="10515600" cy="1702240"/>
          </a:xfrm>
        </p:spPr>
        <p:txBody>
          <a:bodyPr/>
          <a:lstStyle/>
          <a:p>
            <a:endParaRPr lang="en-US" dirty="0"/>
          </a:p>
        </p:txBody>
      </p:sp>
    </p:spTree>
    <p:extLst>
      <p:ext uri="{BB962C8B-B14F-4D97-AF65-F5344CB8AC3E}">
        <p14:creationId xmlns:p14="http://schemas.microsoft.com/office/powerpoint/2010/main" val="296658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98DD-1C0B-784A-AF55-D860A8EC57D4}"/>
              </a:ext>
            </a:extLst>
          </p:cNvPr>
          <p:cNvSpPr>
            <a:spLocks noGrp="1"/>
          </p:cNvSpPr>
          <p:nvPr>
            <p:ph type="title"/>
          </p:nvPr>
        </p:nvSpPr>
        <p:spPr>
          <a:xfrm>
            <a:off x="838200" y="365126"/>
            <a:ext cx="10515600" cy="781546"/>
          </a:xfrm>
        </p:spPr>
        <p:txBody>
          <a:bodyPr>
            <a:normAutofit/>
          </a:bodyPr>
          <a:lstStyle/>
          <a:p>
            <a:pPr algn="ctr"/>
            <a:r>
              <a:rPr lang="en-US" sz="3500" dirty="0"/>
              <a:t>Recurrent Neural Network (RNN)</a:t>
            </a:r>
          </a:p>
        </p:txBody>
      </p:sp>
      <p:sp>
        <p:nvSpPr>
          <p:cNvPr id="3" name="Content Placeholder 2">
            <a:extLst>
              <a:ext uri="{FF2B5EF4-FFF2-40B4-BE49-F238E27FC236}">
                <a16:creationId xmlns:a16="http://schemas.microsoft.com/office/drawing/2014/main" id="{5FFE840A-2076-6C15-0D6F-16C167E80A40}"/>
              </a:ext>
            </a:extLst>
          </p:cNvPr>
          <p:cNvSpPr>
            <a:spLocks noGrp="1"/>
          </p:cNvSpPr>
          <p:nvPr>
            <p:ph idx="1"/>
          </p:nvPr>
        </p:nvSpPr>
        <p:spPr>
          <a:xfrm>
            <a:off x="7757571" y="6208727"/>
            <a:ext cx="4427396" cy="568294"/>
          </a:xfrm>
        </p:spPr>
        <p:txBody>
          <a:bodyPr>
            <a:normAutofit fontScale="55000" lnSpcReduction="20000"/>
          </a:bodyPr>
          <a:lstStyle/>
          <a:p>
            <a:pPr marL="0" indent="0">
              <a:buNone/>
            </a:pPr>
            <a:r>
              <a:rPr lang="en-US" dirty="0">
                <a:hlinkClick r:id="rId3"/>
              </a:rPr>
              <a:t>https://www.deeplearningbook.org/contents/rnn.html</a:t>
            </a:r>
            <a:endParaRPr lang="en-US" dirty="0"/>
          </a:p>
          <a:p>
            <a:pPr marL="0" indent="0">
              <a:buNone/>
            </a:pPr>
            <a:r>
              <a:rPr lang="en-US" dirty="0"/>
              <a:t>F. Gers, </a:t>
            </a:r>
            <a:r>
              <a:rPr lang="en-US" i="1" dirty="0"/>
              <a:t>et al. Neural computation</a:t>
            </a:r>
            <a:r>
              <a:rPr lang="en-US" dirty="0"/>
              <a:t> 12, 2451-2471, 2000</a:t>
            </a:r>
          </a:p>
        </p:txBody>
      </p:sp>
      <p:pic>
        <p:nvPicPr>
          <p:cNvPr id="11268" name="Picture 4">
            <a:extLst>
              <a:ext uri="{FF2B5EF4-FFF2-40B4-BE49-F238E27FC236}">
                <a16:creationId xmlns:a16="http://schemas.microsoft.com/office/drawing/2014/main" id="{C2E3E2EB-01E7-4FA1-4BC5-CAF56FF36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13" y="1767186"/>
            <a:ext cx="5209484" cy="221381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DAD8F67F-CF23-FED9-6B1F-B6B95FD263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1" t="8121" r="6211" b="12196"/>
          <a:stretch/>
        </p:blipFill>
        <p:spPr bwMode="auto">
          <a:xfrm>
            <a:off x="6692526" y="1408707"/>
            <a:ext cx="5271471" cy="30319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1C6E03F-8D17-321D-5002-B629119C349B}"/>
                  </a:ext>
                </a:extLst>
              </p:cNvPr>
              <p:cNvSpPr txBox="1"/>
              <p:nvPr/>
            </p:nvSpPr>
            <p:spPr>
              <a:xfrm>
                <a:off x="1094444" y="4417422"/>
                <a:ext cx="23644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e>
                      </m:d>
                    </m:oMath>
                  </m:oMathPara>
                </a14:m>
                <a:endParaRPr lang="en-US" dirty="0"/>
              </a:p>
            </p:txBody>
          </p:sp>
        </mc:Choice>
        <mc:Fallback>
          <p:sp>
            <p:nvSpPr>
              <p:cNvPr id="8" name="TextBox 7">
                <a:extLst>
                  <a:ext uri="{FF2B5EF4-FFF2-40B4-BE49-F238E27FC236}">
                    <a16:creationId xmlns:a16="http://schemas.microsoft.com/office/drawing/2014/main" id="{E1C6E03F-8D17-321D-5002-B629119C349B}"/>
                  </a:ext>
                </a:extLst>
              </p:cNvPr>
              <p:cNvSpPr txBox="1">
                <a:spLocks noRot="1" noChangeAspect="1" noMove="1" noResize="1" noEditPoints="1" noAdjustHandles="1" noChangeArrowheads="1" noChangeShapeType="1" noTextEdit="1"/>
              </p:cNvSpPr>
              <p:nvPr/>
            </p:nvSpPr>
            <p:spPr>
              <a:xfrm>
                <a:off x="1094444" y="4417422"/>
                <a:ext cx="2364493" cy="276999"/>
              </a:xfrm>
              <a:prstGeom prst="rect">
                <a:avLst/>
              </a:prstGeom>
              <a:blipFill>
                <a:blip r:embed="rId6"/>
                <a:stretch>
                  <a:fillRect l="-2067"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3533E6-71F8-6326-AD00-E06B4A9928FE}"/>
                  </a:ext>
                </a:extLst>
              </p:cNvPr>
              <p:cNvSpPr txBox="1"/>
              <p:nvPr/>
            </p:nvSpPr>
            <p:spPr>
              <a:xfrm>
                <a:off x="1240359" y="5074403"/>
                <a:ext cx="33530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h</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h</m:t>
                              </m:r>
                            </m:sub>
                          </m:sSub>
                        </m:e>
                      </m:d>
                    </m:oMath>
                  </m:oMathPara>
                </a14:m>
                <a:endParaRPr lang="en-US" dirty="0"/>
              </a:p>
            </p:txBody>
          </p:sp>
        </mc:Choice>
        <mc:Fallback>
          <p:sp>
            <p:nvSpPr>
              <p:cNvPr id="9" name="TextBox 8">
                <a:extLst>
                  <a:ext uri="{FF2B5EF4-FFF2-40B4-BE49-F238E27FC236}">
                    <a16:creationId xmlns:a16="http://schemas.microsoft.com/office/drawing/2014/main" id="{FF3533E6-71F8-6326-AD00-E06B4A9928FE}"/>
                  </a:ext>
                </a:extLst>
              </p:cNvPr>
              <p:cNvSpPr txBox="1">
                <a:spLocks noRot="1" noChangeAspect="1" noMove="1" noResize="1" noEditPoints="1" noAdjustHandles="1" noChangeArrowheads="1" noChangeShapeType="1" noTextEdit="1"/>
              </p:cNvSpPr>
              <p:nvPr/>
            </p:nvSpPr>
            <p:spPr>
              <a:xfrm>
                <a:off x="1240359" y="5074403"/>
                <a:ext cx="3353097" cy="276999"/>
              </a:xfrm>
              <a:prstGeom prst="rect">
                <a:avLst/>
              </a:prstGeom>
              <a:blipFill>
                <a:blip r:embed="rId7"/>
                <a:stretch>
                  <a:fillRect l="-181" b="-173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C1FDCDB-95D4-C08A-1220-9514F79AC30D}"/>
              </a:ext>
            </a:extLst>
          </p:cNvPr>
          <p:cNvCxnSpPr/>
          <p:nvPr/>
        </p:nvCxnSpPr>
        <p:spPr>
          <a:xfrm flipH="1">
            <a:off x="1439694" y="4717664"/>
            <a:ext cx="1274323" cy="356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7F00D-99AA-10F9-C896-F01FF125FCAB}"/>
              </a:ext>
            </a:extLst>
          </p:cNvPr>
          <p:cNvSpPr txBox="1"/>
          <p:nvPr/>
        </p:nvSpPr>
        <p:spPr>
          <a:xfrm>
            <a:off x="-60850" y="5022158"/>
            <a:ext cx="1289135" cy="369332"/>
          </a:xfrm>
          <a:prstGeom prst="rect">
            <a:avLst/>
          </a:prstGeom>
          <a:noFill/>
        </p:spPr>
        <p:txBody>
          <a:bodyPr wrap="none" rtlCol="0">
            <a:spAutoFit/>
          </a:bodyPr>
          <a:lstStyle/>
          <a:p>
            <a:r>
              <a:rPr lang="en-US" dirty="0"/>
              <a:t>Hidden unit</a:t>
            </a:r>
          </a:p>
        </p:txBody>
      </p:sp>
      <p:sp>
        <p:nvSpPr>
          <p:cNvPr id="13" name="TextBox 12">
            <a:extLst>
              <a:ext uri="{FF2B5EF4-FFF2-40B4-BE49-F238E27FC236}">
                <a16:creationId xmlns:a16="http://schemas.microsoft.com/office/drawing/2014/main" id="{FB43E42E-B1C1-CF3C-FDE7-CD391D262AAF}"/>
              </a:ext>
            </a:extLst>
          </p:cNvPr>
          <p:cNvSpPr txBox="1"/>
          <p:nvPr/>
        </p:nvSpPr>
        <p:spPr>
          <a:xfrm>
            <a:off x="6483677" y="4650469"/>
            <a:ext cx="1312282" cy="923330"/>
          </a:xfrm>
          <a:prstGeom prst="rect">
            <a:avLst/>
          </a:prstGeom>
          <a:noFill/>
        </p:spPr>
        <p:txBody>
          <a:bodyPr wrap="none" rtlCol="0">
            <a:spAutoFit/>
          </a:bodyPr>
          <a:lstStyle/>
          <a:p>
            <a:r>
              <a:rPr lang="en-US" dirty="0"/>
              <a:t>Forget gate</a:t>
            </a:r>
          </a:p>
          <a:p>
            <a:r>
              <a:rPr lang="en-US" dirty="0"/>
              <a:t>Input gate</a:t>
            </a:r>
          </a:p>
          <a:p>
            <a:r>
              <a:rPr lang="en-US" dirty="0"/>
              <a:t>Output gate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CB6F176-40BF-3DD6-0C5D-D5129792B9D1}"/>
                  </a:ext>
                </a:extLst>
              </p:cNvPr>
              <p:cNvSpPr txBox="1"/>
              <p:nvPr/>
            </p:nvSpPr>
            <p:spPr>
              <a:xfrm>
                <a:off x="7848087" y="4654825"/>
                <a:ext cx="3199722" cy="318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e>
                      </m:d>
                    </m:oMath>
                  </m:oMathPara>
                </a14:m>
                <a:endParaRPr lang="en-US" dirty="0"/>
              </a:p>
            </p:txBody>
          </p:sp>
        </mc:Choice>
        <mc:Fallback>
          <p:sp>
            <p:nvSpPr>
              <p:cNvPr id="14" name="TextBox 13">
                <a:extLst>
                  <a:ext uri="{FF2B5EF4-FFF2-40B4-BE49-F238E27FC236}">
                    <a16:creationId xmlns:a16="http://schemas.microsoft.com/office/drawing/2014/main" id="{5CB6F176-40BF-3DD6-0C5D-D5129792B9D1}"/>
                  </a:ext>
                </a:extLst>
              </p:cNvPr>
              <p:cNvSpPr txBox="1">
                <a:spLocks noRot="1" noChangeAspect="1" noMove="1" noResize="1" noEditPoints="1" noAdjustHandles="1" noChangeArrowheads="1" noChangeShapeType="1" noTextEdit="1"/>
              </p:cNvSpPr>
              <p:nvPr/>
            </p:nvSpPr>
            <p:spPr>
              <a:xfrm>
                <a:off x="7848087" y="4654825"/>
                <a:ext cx="3199722" cy="318998"/>
              </a:xfrm>
              <a:prstGeom prst="rect">
                <a:avLst/>
              </a:prstGeom>
              <a:blipFill>
                <a:blip r:embed="rId8"/>
                <a:stretch>
                  <a:fillRect l="-952" b="-26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6E35A9-5190-B1A1-7C3A-B659014E318C}"/>
                  </a:ext>
                </a:extLst>
              </p:cNvPr>
              <p:cNvSpPr txBox="1"/>
              <p:nvPr/>
            </p:nvSpPr>
            <p:spPr>
              <a:xfrm>
                <a:off x="7808033" y="4953908"/>
                <a:ext cx="30753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p:sp>
            <p:nvSpPr>
              <p:cNvPr id="15" name="TextBox 14">
                <a:extLst>
                  <a:ext uri="{FF2B5EF4-FFF2-40B4-BE49-F238E27FC236}">
                    <a16:creationId xmlns:a16="http://schemas.microsoft.com/office/drawing/2014/main" id="{BA6E35A9-5190-B1A1-7C3A-B659014E318C}"/>
                  </a:ext>
                </a:extLst>
              </p:cNvPr>
              <p:cNvSpPr txBox="1">
                <a:spLocks noRot="1" noChangeAspect="1" noMove="1" noResize="1" noEditPoints="1" noAdjustHandles="1" noChangeArrowheads="1" noChangeShapeType="1" noTextEdit="1"/>
              </p:cNvSpPr>
              <p:nvPr/>
            </p:nvSpPr>
            <p:spPr>
              <a:xfrm>
                <a:off x="7808033" y="4953908"/>
                <a:ext cx="3075394" cy="276999"/>
              </a:xfrm>
              <a:prstGeom prst="rect">
                <a:avLst/>
              </a:prstGeom>
              <a:blipFill>
                <a:blip r:embed="rId9"/>
                <a:stretch>
                  <a:fillRect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0824C43-EDEC-71C3-CCD9-CCF7131B0E01}"/>
                  </a:ext>
                </a:extLst>
              </p:cNvPr>
              <p:cNvSpPr txBox="1"/>
              <p:nvPr/>
            </p:nvSpPr>
            <p:spPr>
              <a:xfrm>
                <a:off x="7848087" y="5252991"/>
                <a:ext cx="34692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smtClean="0">
                                  <a:latin typeface="Cambria Math" panose="02040503050406030204" pitchFamily="18" charset="0"/>
                                  <a:ea typeface="Cambria Math" panose="02040503050406030204" pitchFamily="18" charset="0"/>
                                </a:rPr>
                                <m:t>𝜏</m:t>
                              </m:r>
                            </m:sub>
                          </m:sSub>
                        </m:e>
                      </m:d>
                    </m:oMath>
                  </m:oMathPara>
                </a14:m>
                <a:endParaRPr lang="en-US" dirty="0"/>
              </a:p>
            </p:txBody>
          </p:sp>
        </mc:Choice>
        <mc:Fallback>
          <p:sp>
            <p:nvSpPr>
              <p:cNvPr id="16" name="TextBox 15">
                <a:extLst>
                  <a:ext uri="{FF2B5EF4-FFF2-40B4-BE49-F238E27FC236}">
                    <a16:creationId xmlns:a16="http://schemas.microsoft.com/office/drawing/2014/main" id="{70824C43-EDEC-71C3-CCD9-CCF7131B0E01}"/>
                  </a:ext>
                </a:extLst>
              </p:cNvPr>
              <p:cNvSpPr txBox="1">
                <a:spLocks noRot="1" noChangeAspect="1" noMove="1" noResize="1" noEditPoints="1" noAdjustHandles="1" noChangeArrowheads="1" noChangeShapeType="1" noTextEdit="1"/>
              </p:cNvSpPr>
              <p:nvPr/>
            </p:nvSpPr>
            <p:spPr>
              <a:xfrm>
                <a:off x="7848087" y="5252991"/>
                <a:ext cx="3469218" cy="276999"/>
              </a:xfrm>
              <a:prstGeom prst="rect">
                <a:avLst/>
              </a:prstGeom>
              <a:blipFill>
                <a:blip r:embed="rId10"/>
                <a:stretch>
                  <a:fillRect b="-17778"/>
                </a:stretch>
              </a:blipFill>
            </p:spPr>
            <p:txBody>
              <a:bodyPr/>
              <a:lstStyle/>
              <a:p>
                <a:r>
                  <a:rPr lang="en-US">
                    <a:noFill/>
                  </a:rPr>
                  <a:t> </a:t>
                </a:r>
              </a:p>
            </p:txBody>
          </p:sp>
        </mc:Fallback>
      </mc:AlternateContent>
    </p:spTree>
    <p:extLst>
      <p:ext uri="{BB962C8B-B14F-4D97-AF65-F5344CB8AC3E}">
        <p14:creationId xmlns:p14="http://schemas.microsoft.com/office/powerpoint/2010/main" val="348883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F91-15F6-9CA9-0ECE-FC8DED70E0E4}"/>
              </a:ext>
            </a:extLst>
          </p:cNvPr>
          <p:cNvSpPr>
            <a:spLocks noGrp="1"/>
          </p:cNvSpPr>
          <p:nvPr>
            <p:ph type="title"/>
          </p:nvPr>
        </p:nvSpPr>
        <p:spPr>
          <a:xfrm>
            <a:off x="838200" y="365125"/>
            <a:ext cx="3793958" cy="1325563"/>
          </a:xfrm>
        </p:spPr>
        <p:txBody>
          <a:bodyPr/>
          <a:lstStyle/>
          <a:p>
            <a:r>
              <a:rPr lang="en-US" dirty="0"/>
              <a:t>LSTM model</a:t>
            </a:r>
          </a:p>
        </p:txBody>
      </p:sp>
      <p:sp>
        <p:nvSpPr>
          <p:cNvPr id="4" name="Rectangle 3">
            <a:extLst>
              <a:ext uri="{FF2B5EF4-FFF2-40B4-BE49-F238E27FC236}">
                <a16:creationId xmlns:a16="http://schemas.microsoft.com/office/drawing/2014/main" id="{3BC27213-471A-9D4F-8382-794A73DCF9D9}"/>
              </a:ext>
            </a:extLst>
          </p:cNvPr>
          <p:cNvSpPr/>
          <p:nvPr/>
        </p:nvSpPr>
        <p:spPr>
          <a:xfrm>
            <a:off x="6878044" y="32989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amino acids sequence</a:t>
            </a:r>
          </a:p>
          <a:p>
            <a:pPr algn="ctr"/>
            <a:r>
              <a:rPr lang="en-US" dirty="0"/>
              <a:t>Text: 32 x p; lengths: 32 x 1</a:t>
            </a:r>
          </a:p>
        </p:txBody>
      </p:sp>
      <p:sp>
        <p:nvSpPr>
          <p:cNvPr id="5" name="Rectangle 4">
            <a:extLst>
              <a:ext uri="{FF2B5EF4-FFF2-40B4-BE49-F238E27FC236}">
                <a16:creationId xmlns:a16="http://schemas.microsoft.com/office/drawing/2014/main" id="{311E53F4-F08F-B903-65F0-4A25EDB25826}"/>
              </a:ext>
            </a:extLst>
          </p:cNvPr>
          <p:cNvSpPr/>
          <p:nvPr/>
        </p:nvSpPr>
        <p:spPr>
          <a:xfrm>
            <a:off x="6878046" y="128403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Embedding layer</a:t>
            </a:r>
          </a:p>
          <a:p>
            <a:pPr algn="ctr"/>
            <a:r>
              <a:rPr lang="en-US" dirty="0"/>
              <a:t>32 x </a:t>
            </a:r>
            <a:r>
              <a:rPr lang="en-US" dirty="0" err="1"/>
              <a:t>max_len</a:t>
            </a:r>
            <a:r>
              <a:rPr lang="en-US" dirty="0"/>
              <a:t> x 48</a:t>
            </a:r>
          </a:p>
        </p:txBody>
      </p:sp>
      <p:sp>
        <p:nvSpPr>
          <p:cNvPr id="6" name="Rectangle 5">
            <a:extLst>
              <a:ext uri="{FF2B5EF4-FFF2-40B4-BE49-F238E27FC236}">
                <a16:creationId xmlns:a16="http://schemas.microsoft.com/office/drawing/2014/main" id="{F8307DDF-DF20-3F7A-953D-84961315B9F1}"/>
              </a:ext>
            </a:extLst>
          </p:cNvPr>
          <p:cNvSpPr/>
          <p:nvPr/>
        </p:nvSpPr>
        <p:spPr>
          <a:xfrm>
            <a:off x="6878045" y="30821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LSTM layer</a:t>
            </a:r>
          </a:p>
          <a:p>
            <a:pPr algn="ctr"/>
            <a:r>
              <a:rPr lang="en-US" dirty="0"/>
              <a:t>Sum of lengths x 64</a:t>
            </a:r>
          </a:p>
        </p:txBody>
      </p:sp>
      <p:sp>
        <p:nvSpPr>
          <p:cNvPr id="7" name="Rectangle 6">
            <a:extLst>
              <a:ext uri="{FF2B5EF4-FFF2-40B4-BE49-F238E27FC236}">
                <a16:creationId xmlns:a16="http://schemas.microsoft.com/office/drawing/2014/main" id="{C8C07CAA-1851-ABBC-2ABC-6DBCCA0DE202}"/>
              </a:ext>
            </a:extLst>
          </p:cNvPr>
          <p:cNvSpPr/>
          <p:nvPr/>
        </p:nvSpPr>
        <p:spPr>
          <a:xfrm>
            <a:off x="6878045" y="403628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128</a:t>
            </a:r>
          </a:p>
        </p:txBody>
      </p:sp>
      <p:sp>
        <p:nvSpPr>
          <p:cNvPr id="8" name="Rectangle 7">
            <a:extLst>
              <a:ext uri="{FF2B5EF4-FFF2-40B4-BE49-F238E27FC236}">
                <a16:creationId xmlns:a16="http://schemas.microsoft.com/office/drawing/2014/main" id="{D226846C-87DE-E850-42EE-43042B28BC0A}"/>
              </a:ext>
            </a:extLst>
          </p:cNvPr>
          <p:cNvSpPr/>
          <p:nvPr/>
        </p:nvSpPr>
        <p:spPr>
          <a:xfrm>
            <a:off x="6878048" y="498220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a:t>
            </a:r>
          </a:p>
        </p:txBody>
      </p:sp>
      <p:sp>
        <p:nvSpPr>
          <p:cNvPr id="10" name="Rectangle 9">
            <a:extLst>
              <a:ext uri="{FF2B5EF4-FFF2-40B4-BE49-F238E27FC236}">
                <a16:creationId xmlns:a16="http://schemas.microsoft.com/office/drawing/2014/main" id="{C9238019-52A8-7042-B5FE-DF5E980B12B4}"/>
              </a:ext>
            </a:extLst>
          </p:cNvPr>
          <p:cNvSpPr/>
          <p:nvPr/>
        </p:nvSpPr>
        <p:spPr>
          <a:xfrm>
            <a:off x="6878048" y="5908049"/>
            <a:ext cx="4259179" cy="87226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Loss: Binary Cross Entropy</a:t>
            </a:r>
          </a:p>
          <a:p>
            <a:pPr algn="ctr"/>
            <a:r>
              <a:rPr lang="en-US" dirty="0"/>
              <a:t>Labels: 1 - epitope, </a:t>
            </a:r>
          </a:p>
          <a:p>
            <a:pPr algn="ctr"/>
            <a:r>
              <a:rPr lang="en-US" dirty="0"/>
              <a:t>0 – non-epitope , random sequence</a:t>
            </a:r>
          </a:p>
        </p:txBody>
      </p:sp>
      <p:sp>
        <p:nvSpPr>
          <p:cNvPr id="11" name="Rectangle 10">
            <a:extLst>
              <a:ext uri="{FF2B5EF4-FFF2-40B4-BE49-F238E27FC236}">
                <a16:creationId xmlns:a16="http://schemas.microsoft.com/office/drawing/2014/main" id="{8C429260-AE13-1BBC-00C5-06927B9AFF4C}"/>
              </a:ext>
            </a:extLst>
          </p:cNvPr>
          <p:cNvSpPr/>
          <p:nvPr/>
        </p:nvSpPr>
        <p:spPr>
          <a:xfrm>
            <a:off x="6878045" y="21537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packing</a:t>
            </a:r>
          </a:p>
          <a:p>
            <a:pPr algn="ctr"/>
            <a:r>
              <a:rPr lang="en-US" dirty="0"/>
              <a:t>Sum of lengths x 48</a:t>
            </a:r>
          </a:p>
        </p:txBody>
      </p:sp>
      <p:sp>
        <p:nvSpPr>
          <p:cNvPr id="12" name="Arrow: Down 11">
            <a:extLst>
              <a:ext uri="{FF2B5EF4-FFF2-40B4-BE49-F238E27FC236}">
                <a16:creationId xmlns:a16="http://schemas.microsoft.com/office/drawing/2014/main" id="{DD9F3F52-BEAC-277D-CAF2-422B993D39E0}"/>
              </a:ext>
            </a:extLst>
          </p:cNvPr>
          <p:cNvSpPr/>
          <p:nvPr/>
        </p:nvSpPr>
        <p:spPr>
          <a:xfrm>
            <a:off x="11401927" y="365125"/>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A5EDEA6-B777-B10C-18E1-FC55DF70F991}"/>
              </a:ext>
            </a:extLst>
          </p:cNvPr>
          <p:cNvSpPr txBox="1"/>
          <p:nvPr/>
        </p:nvSpPr>
        <p:spPr>
          <a:xfrm>
            <a:off x="1257299" y="4602523"/>
            <a:ext cx="2692130" cy="1384995"/>
          </a:xfrm>
          <a:prstGeom prst="rect">
            <a:avLst/>
          </a:prstGeom>
          <a:noFill/>
        </p:spPr>
        <p:txBody>
          <a:bodyPr wrap="square">
            <a:spAutoFit/>
          </a:bodyPr>
          <a:lstStyle/>
          <a:p>
            <a:r>
              <a:rPr lang="en-US" sz="3000" b="1" dirty="0"/>
              <a:t>Datasets:</a:t>
            </a:r>
          </a:p>
          <a:p>
            <a:r>
              <a:rPr lang="en-US" dirty="0"/>
              <a:t>Train: 4.1M</a:t>
            </a:r>
            <a:br>
              <a:rPr lang="en-US" dirty="0"/>
            </a:br>
            <a:r>
              <a:rPr lang="en-US" dirty="0"/>
              <a:t>Validate: 1.4M</a:t>
            </a:r>
            <a:br>
              <a:rPr lang="en-US" dirty="0"/>
            </a:br>
            <a:r>
              <a:rPr lang="en-US" dirty="0"/>
              <a:t>Test: 1.4M</a:t>
            </a:r>
          </a:p>
        </p:txBody>
      </p:sp>
      <p:graphicFrame>
        <p:nvGraphicFramePr>
          <p:cNvPr id="18" name="Table 17">
            <a:extLst>
              <a:ext uri="{FF2B5EF4-FFF2-40B4-BE49-F238E27FC236}">
                <a16:creationId xmlns:a16="http://schemas.microsoft.com/office/drawing/2014/main" id="{2FAEDD37-7553-B993-1956-D0787FE0B2AD}"/>
              </a:ext>
            </a:extLst>
          </p:cNvPr>
          <p:cNvGraphicFramePr>
            <a:graphicFrameLocks noGrp="1"/>
          </p:cNvGraphicFramePr>
          <p:nvPr>
            <p:extLst>
              <p:ext uri="{D42A27DB-BD31-4B8C-83A1-F6EECF244321}">
                <p14:modId xmlns:p14="http://schemas.microsoft.com/office/powerpoint/2010/main" val="3174103886"/>
              </p:ext>
            </p:extLst>
          </p:nvPr>
        </p:nvGraphicFramePr>
        <p:xfrm>
          <a:off x="381674" y="2084847"/>
          <a:ext cx="5540244" cy="1994602"/>
        </p:xfrm>
        <a:graphic>
          <a:graphicData uri="http://schemas.openxmlformats.org/drawingml/2006/table">
            <a:tbl>
              <a:tblPr firstRow="1" bandRow="1">
                <a:tableStyleId>{5C22544A-7EE6-4342-B048-85BDC9FD1C3A}</a:tableStyleId>
              </a:tblPr>
              <a:tblGrid>
                <a:gridCol w="2770122">
                  <a:extLst>
                    <a:ext uri="{9D8B030D-6E8A-4147-A177-3AD203B41FA5}">
                      <a16:colId xmlns:a16="http://schemas.microsoft.com/office/drawing/2014/main" val="3210765895"/>
                    </a:ext>
                  </a:extLst>
                </a:gridCol>
                <a:gridCol w="2770122">
                  <a:extLst>
                    <a:ext uri="{9D8B030D-6E8A-4147-A177-3AD203B41FA5}">
                      <a16:colId xmlns:a16="http://schemas.microsoft.com/office/drawing/2014/main" val="567912042"/>
                    </a:ext>
                  </a:extLst>
                </a:gridCol>
              </a:tblGrid>
              <a:tr h="677261">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547127">
                <a:tc>
                  <a:txBody>
                    <a:bodyPr/>
                    <a:lstStyle/>
                    <a:p>
                      <a:r>
                        <a:rPr lang="en-US" dirty="0"/>
                        <a:t>Epitopes (positive labels)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677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 (negative labels)</a:t>
                      </a:r>
                    </a:p>
                  </a:txBody>
                  <a:tcPr/>
                </a:tc>
                <a:tc>
                  <a:txBody>
                    <a:bodyPr/>
                    <a:lstStyle/>
                    <a:p>
                      <a:r>
                        <a:rPr lang="en-US" dirty="0"/>
                        <a:t>Non-epitopes: ~ 3.2M</a:t>
                      </a:r>
                    </a:p>
                    <a:p>
                      <a:r>
                        <a:rPr lang="en-US" dirty="0"/>
                        <a:t>Random ligands: ~ 1.9M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3414009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08B-D018-AEC5-7806-04E736F11CCC}"/>
              </a:ext>
            </a:extLst>
          </p:cNvPr>
          <p:cNvSpPr>
            <a:spLocks noGrp="1"/>
          </p:cNvSpPr>
          <p:nvPr>
            <p:ph type="title"/>
          </p:nvPr>
        </p:nvSpPr>
        <p:spPr/>
        <p:txBody>
          <a:bodyPr/>
          <a:lstStyle/>
          <a:p>
            <a:pPr algn="ctr"/>
            <a:r>
              <a:rPr lang="en-US" dirty="0"/>
              <a:t>Train RNN model</a:t>
            </a:r>
          </a:p>
        </p:txBody>
      </p:sp>
      <p:pic>
        <p:nvPicPr>
          <p:cNvPr id="1026" name="Picture 2">
            <a:extLst>
              <a:ext uri="{FF2B5EF4-FFF2-40B4-BE49-F238E27FC236}">
                <a16:creationId xmlns:a16="http://schemas.microsoft.com/office/drawing/2014/main" id="{C087092B-68BE-1A8D-7291-C118B8367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1924050"/>
            <a:ext cx="814387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5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0847-5515-98D0-539D-14A67F97DF72}"/>
              </a:ext>
            </a:extLst>
          </p:cNvPr>
          <p:cNvSpPr>
            <a:spLocks noGrp="1"/>
          </p:cNvSpPr>
          <p:nvPr>
            <p:ph type="title"/>
          </p:nvPr>
        </p:nvSpPr>
        <p:spPr>
          <a:xfrm>
            <a:off x="838200" y="365126"/>
            <a:ext cx="10515600" cy="791322"/>
          </a:xfrm>
        </p:spPr>
        <p:txBody>
          <a:bodyPr>
            <a:normAutofit/>
          </a:bodyPr>
          <a:lstStyle/>
          <a:p>
            <a:pPr algn="ctr"/>
            <a:r>
              <a:rPr lang="en-US" sz="4000" dirty="0"/>
              <a:t>Outline</a:t>
            </a:r>
          </a:p>
        </p:txBody>
      </p:sp>
      <p:sp>
        <p:nvSpPr>
          <p:cNvPr id="3" name="Content Placeholder 2">
            <a:extLst>
              <a:ext uri="{FF2B5EF4-FFF2-40B4-BE49-F238E27FC236}">
                <a16:creationId xmlns:a16="http://schemas.microsoft.com/office/drawing/2014/main" id="{4B99E554-52CE-D455-2C53-B1F571AEE2AF}"/>
              </a:ext>
            </a:extLst>
          </p:cNvPr>
          <p:cNvSpPr>
            <a:spLocks noGrp="1"/>
          </p:cNvSpPr>
          <p:nvPr>
            <p:ph idx="1"/>
          </p:nvPr>
        </p:nvSpPr>
        <p:spPr>
          <a:xfrm>
            <a:off x="838200" y="1825625"/>
            <a:ext cx="10515600" cy="2998924"/>
          </a:xfrm>
        </p:spPr>
        <p:txBody>
          <a:bodyPr/>
          <a:lstStyle/>
          <a:p>
            <a:r>
              <a:rPr lang="en-US" dirty="0"/>
              <a:t>Introduction</a:t>
            </a:r>
          </a:p>
          <a:p>
            <a:r>
              <a:rPr lang="en-US" dirty="0"/>
              <a:t>Employ composition of amino acids: RF, ANN.</a:t>
            </a:r>
          </a:p>
          <a:p>
            <a:r>
              <a:rPr lang="en-US" dirty="0"/>
              <a:t>Explore protein sequence as contextual: RNN.</a:t>
            </a:r>
          </a:p>
          <a:p>
            <a:r>
              <a:rPr lang="en-US" dirty="0"/>
              <a:t>Optimize predictor: feature selection, and model optimization.</a:t>
            </a:r>
          </a:p>
          <a:p>
            <a:r>
              <a:rPr lang="en-US" dirty="0"/>
              <a:t>Discussion</a:t>
            </a:r>
          </a:p>
        </p:txBody>
      </p:sp>
    </p:spTree>
    <p:extLst>
      <p:ext uri="{BB962C8B-B14F-4D97-AF65-F5344CB8AC3E}">
        <p14:creationId xmlns:p14="http://schemas.microsoft.com/office/powerpoint/2010/main" val="194689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4B19-DC71-A612-861B-066F3CC76D60}"/>
              </a:ext>
            </a:extLst>
          </p:cNvPr>
          <p:cNvSpPr>
            <a:spLocks noGrp="1"/>
          </p:cNvSpPr>
          <p:nvPr>
            <p:ph type="title"/>
          </p:nvPr>
        </p:nvSpPr>
        <p:spPr>
          <a:xfrm>
            <a:off x="264267" y="211813"/>
            <a:ext cx="3724073" cy="1793875"/>
          </a:xfrm>
        </p:spPr>
        <p:txBody>
          <a:bodyPr>
            <a:normAutofit/>
          </a:bodyPr>
          <a:lstStyle/>
          <a:p>
            <a:pPr algn="ctr"/>
            <a:r>
              <a:rPr lang="en-US" sz="3000" dirty="0"/>
              <a:t>Test the trained model using test data</a:t>
            </a:r>
          </a:p>
        </p:txBody>
      </p:sp>
      <p:pic>
        <p:nvPicPr>
          <p:cNvPr id="2050" name="Picture 2">
            <a:extLst>
              <a:ext uri="{FF2B5EF4-FFF2-40B4-BE49-F238E27FC236}">
                <a16:creationId xmlns:a16="http://schemas.microsoft.com/office/drawing/2014/main" id="{73A25C5C-7E3D-E3B8-8573-ABD6771BC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683912"/>
            <a:ext cx="843915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A883D78-2D33-C76E-2A53-0D951A2EA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3898" y="226447"/>
            <a:ext cx="3990874" cy="320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7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F0707-B082-23AA-C611-C50A00EBA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C3473-5EA2-DFC9-821F-6447F86E8C8D}"/>
              </a:ext>
            </a:extLst>
          </p:cNvPr>
          <p:cNvSpPr>
            <a:spLocks noGrp="1"/>
          </p:cNvSpPr>
          <p:nvPr>
            <p:ph type="title"/>
          </p:nvPr>
        </p:nvSpPr>
        <p:spPr>
          <a:xfrm>
            <a:off x="838201" y="365125"/>
            <a:ext cx="2267014" cy="821649"/>
          </a:xfrm>
        </p:spPr>
        <p:txBody>
          <a:bodyPr>
            <a:normAutofit/>
          </a:bodyPr>
          <a:lstStyle/>
          <a:p>
            <a:r>
              <a:rPr lang="en-US" sz="3500" dirty="0"/>
              <a:t>LSTM+ANN</a:t>
            </a:r>
          </a:p>
        </p:txBody>
      </p:sp>
      <p:sp>
        <p:nvSpPr>
          <p:cNvPr id="4" name="Rectangle 3">
            <a:extLst>
              <a:ext uri="{FF2B5EF4-FFF2-40B4-BE49-F238E27FC236}">
                <a16:creationId xmlns:a16="http://schemas.microsoft.com/office/drawing/2014/main" id="{7A43D428-787B-8722-63F1-8FABFA2ED829}"/>
              </a:ext>
            </a:extLst>
          </p:cNvPr>
          <p:cNvSpPr/>
          <p:nvPr/>
        </p:nvSpPr>
        <p:spPr>
          <a:xfrm>
            <a:off x="8093413" y="329898"/>
            <a:ext cx="3043810"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amino acids sequence</a:t>
            </a:r>
          </a:p>
          <a:p>
            <a:pPr algn="ctr"/>
            <a:r>
              <a:rPr lang="en-US" dirty="0"/>
              <a:t>Text: 32 x p; lengths: 32 x 1</a:t>
            </a:r>
          </a:p>
        </p:txBody>
      </p:sp>
      <p:sp>
        <p:nvSpPr>
          <p:cNvPr id="5" name="Rectangle 4">
            <a:extLst>
              <a:ext uri="{FF2B5EF4-FFF2-40B4-BE49-F238E27FC236}">
                <a16:creationId xmlns:a16="http://schemas.microsoft.com/office/drawing/2014/main" id="{DCF494E9-DFAB-8289-B48A-E61C502644EF}"/>
              </a:ext>
            </a:extLst>
          </p:cNvPr>
          <p:cNvSpPr/>
          <p:nvPr/>
        </p:nvSpPr>
        <p:spPr>
          <a:xfrm>
            <a:off x="9105088" y="1284035"/>
            <a:ext cx="2032137"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Embedding layer</a:t>
            </a:r>
          </a:p>
          <a:p>
            <a:pPr algn="ctr"/>
            <a:r>
              <a:rPr lang="en-US" dirty="0"/>
              <a:t>32 x </a:t>
            </a:r>
            <a:r>
              <a:rPr lang="en-US" dirty="0" err="1"/>
              <a:t>max_len</a:t>
            </a:r>
            <a:r>
              <a:rPr lang="en-US" dirty="0"/>
              <a:t> x 48</a:t>
            </a:r>
          </a:p>
        </p:txBody>
      </p:sp>
      <p:sp>
        <p:nvSpPr>
          <p:cNvPr id="6" name="Rectangle 5">
            <a:extLst>
              <a:ext uri="{FF2B5EF4-FFF2-40B4-BE49-F238E27FC236}">
                <a16:creationId xmlns:a16="http://schemas.microsoft.com/office/drawing/2014/main" id="{F8BF38D3-E0BC-EB8F-1CB5-2BB8F1383D1A}"/>
              </a:ext>
            </a:extLst>
          </p:cNvPr>
          <p:cNvSpPr/>
          <p:nvPr/>
        </p:nvSpPr>
        <p:spPr>
          <a:xfrm>
            <a:off x="9105087" y="3082148"/>
            <a:ext cx="2032137"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LSTM layer</a:t>
            </a:r>
          </a:p>
          <a:p>
            <a:pPr algn="ctr"/>
            <a:r>
              <a:rPr lang="en-US" dirty="0"/>
              <a:t>Sum of lengths x 64</a:t>
            </a:r>
          </a:p>
        </p:txBody>
      </p:sp>
      <p:sp>
        <p:nvSpPr>
          <p:cNvPr id="7" name="Rectangle 6">
            <a:extLst>
              <a:ext uri="{FF2B5EF4-FFF2-40B4-BE49-F238E27FC236}">
                <a16:creationId xmlns:a16="http://schemas.microsoft.com/office/drawing/2014/main" id="{A7AD9116-1C1C-5CCF-8ED4-B8EB0C67D0B9}"/>
              </a:ext>
            </a:extLst>
          </p:cNvPr>
          <p:cNvSpPr/>
          <p:nvPr/>
        </p:nvSpPr>
        <p:spPr>
          <a:xfrm>
            <a:off x="6878045" y="403628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128</a:t>
            </a:r>
          </a:p>
        </p:txBody>
      </p:sp>
      <p:sp>
        <p:nvSpPr>
          <p:cNvPr id="8" name="Rectangle 7">
            <a:extLst>
              <a:ext uri="{FF2B5EF4-FFF2-40B4-BE49-F238E27FC236}">
                <a16:creationId xmlns:a16="http://schemas.microsoft.com/office/drawing/2014/main" id="{990FEBE5-F93E-EF5F-02C4-9FED4A72F30A}"/>
              </a:ext>
            </a:extLst>
          </p:cNvPr>
          <p:cNvSpPr/>
          <p:nvPr/>
        </p:nvSpPr>
        <p:spPr>
          <a:xfrm>
            <a:off x="6878048" y="498220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a:t>
            </a:r>
          </a:p>
        </p:txBody>
      </p:sp>
      <p:sp>
        <p:nvSpPr>
          <p:cNvPr id="10" name="Rectangle 9">
            <a:extLst>
              <a:ext uri="{FF2B5EF4-FFF2-40B4-BE49-F238E27FC236}">
                <a16:creationId xmlns:a16="http://schemas.microsoft.com/office/drawing/2014/main" id="{5E10DCE8-274C-7965-BA31-58BC00B83637}"/>
              </a:ext>
            </a:extLst>
          </p:cNvPr>
          <p:cNvSpPr/>
          <p:nvPr/>
        </p:nvSpPr>
        <p:spPr>
          <a:xfrm>
            <a:off x="5778230" y="6154670"/>
            <a:ext cx="5358997"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Loss: Binary Cross Entropy</a:t>
            </a:r>
          </a:p>
          <a:p>
            <a:pPr algn="ctr"/>
            <a:r>
              <a:rPr lang="en-US" dirty="0"/>
              <a:t>Labels: 1 - epitope, 0 – non-epitope , random sequence</a:t>
            </a:r>
          </a:p>
        </p:txBody>
      </p:sp>
      <p:sp>
        <p:nvSpPr>
          <p:cNvPr id="11" name="Rectangle 10">
            <a:extLst>
              <a:ext uri="{FF2B5EF4-FFF2-40B4-BE49-F238E27FC236}">
                <a16:creationId xmlns:a16="http://schemas.microsoft.com/office/drawing/2014/main" id="{A54D6CFB-1332-D31C-9DE1-6DF8DEBAEBA1}"/>
              </a:ext>
            </a:extLst>
          </p:cNvPr>
          <p:cNvSpPr/>
          <p:nvPr/>
        </p:nvSpPr>
        <p:spPr>
          <a:xfrm>
            <a:off x="9105088" y="2153748"/>
            <a:ext cx="2032135"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packing</a:t>
            </a:r>
          </a:p>
          <a:p>
            <a:pPr algn="ctr"/>
            <a:r>
              <a:rPr lang="en-US" dirty="0"/>
              <a:t>Sum of lengths x 48</a:t>
            </a:r>
          </a:p>
        </p:txBody>
      </p:sp>
      <p:sp>
        <p:nvSpPr>
          <p:cNvPr id="12" name="Arrow: Down 11">
            <a:extLst>
              <a:ext uri="{FF2B5EF4-FFF2-40B4-BE49-F238E27FC236}">
                <a16:creationId xmlns:a16="http://schemas.microsoft.com/office/drawing/2014/main" id="{928F12B5-9382-8C6A-C89D-545527FC6F42}"/>
              </a:ext>
            </a:extLst>
          </p:cNvPr>
          <p:cNvSpPr/>
          <p:nvPr/>
        </p:nvSpPr>
        <p:spPr>
          <a:xfrm>
            <a:off x="11401927" y="365125"/>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33E5951-A376-5687-8255-707F7C3E9F50}"/>
              </a:ext>
            </a:extLst>
          </p:cNvPr>
          <p:cNvSpPr txBox="1"/>
          <p:nvPr/>
        </p:nvSpPr>
        <p:spPr>
          <a:xfrm>
            <a:off x="413084" y="4661927"/>
            <a:ext cx="2692130" cy="1384995"/>
          </a:xfrm>
          <a:prstGeom prst="rect">
            <a:avLst/>
          </a:prstGeom>
          <a:noFill/>
        </p:spPr>
        <p:txBody>
          <a:bodyPr wrap="square">
            <a:spAutoFit/>
          </a:bodyPr>
          <a:lstStyle/>
          <a:p>
            <a:r>
              <a:rPr lang="en-US" sz="3000" b="1" dirty="0"/>
              <a:t>Datasets:</a:t>
            </a:r>
          </a:p>
          <a:p>
            <a:r>
              <a:rPr lang="en-US" dirty="0"/>
              <a:t>Train: ~2.6M</a:t>
            </a:r>
            <a:br>
              <a:rPr lang="en-US" dirty="0"/>
            </a:br>
            <a:r>
              <a:rPr lang="en-US" dirty="0"/>
              <a:t>Validate: ~0.9M</a:t>
            </a:r>
            <a:br>
              <a:rPr lang="en-US" dirty="0"/>
            </a:br>
            <a:r>
              <a:rPr lang="en-US" dirty="0"/>
              <a:t>Test: ~0.9M</a:t>
            </a:r>
          </a:p>
        </p:txBody>
      </p:sp>
      <p:graphicFrame>
        <p:nvGraphicFramePr>
          <p:cNvPr id="18" name="Table 17">
            <a:extLst>
              <a:ext uri="{FF2B5EF4-FFF2-40B4-BE49-F238E27FC236}">
                <a16:creationId xmlns:a16="http://schemas.microsoft.com/office/drawing/2014/main" id="{117CAAE7-15FB-338E-4102-B2344E198EEC}"/>
              </a:ext>
            </a:extLst>
          </p:cNvPr>
          <p:cNvGraphicFramePr>
            <a:graphicFrameLocks noGrp="1"/>
          </p:cNvGraphicFramePr>
          <p:nvPr>
            <p:extLst>
              <p:ext uri="{D42A27DB-BD31-4B8C-83A1-F6EECF244321}">
                <p14:modId xmlns:p14="http://schemas.microsoft.com/office/powerpoint/2010/main" val="2541945257"/>
              </p:ext>
            </p:extLst>
          </p:nvPr>
        </p:nvGraphicFramePr>
        <p:xfrm>
          <a:off x="284399" y="1869442"/>
          <a:ext cx="3353746" cy="2202437"/>
        </p:xfrm>
        <a:graphic>
          <a:graphicData uri="http://schemas.openxmlformats.org/drawingml/2006/table">
            <a:tbl>
              <a:tblPr firstRow="1" bandRow="1">
                <a:tableStyleId>{5C22544A-7EE6-4342-B048-85BDC9FD1C3A}</a:tableStyleId>
              </a:tblPr>
              <a:tblGrid>
                <a:gridCol w="1113236">
                  <a:extLst>
                    <a:ext uri="{9D8B030D-6E8A-4147-A177-3AD203B41FA5}">
                      <a16:colId xmlns:a16="http://schemas.microsoft.com/office/drawing/2014/main" val="3210765895"/>
                    </a:ext>
                  </a:extLst>
                </a:gridCol>
                <a:gridCol w="2240510">
                  <a:extLst>
                    <a:ext uri="{9D8B030D-6E8A-4147-A177-3AD203B41FA5}">
                      <a16:colId xmlns:a16="http://schemas.microsoft.com/office/drawing/2014/main" val="567912042"/>
                    </a:ext>
                  </a:extLst>
                </a:gridCol>
              </a:tblGrid>
              <a:tr h="373637">
                <a:tc>
                  <a:txBody>
                    <a:bodyPr/>
                    <a:lstStyle/>
                    <a:p>
                      <a:r>
                        <a:rPr lang="en-US" dirty="0"/>
                        <a:t>Label</a:t>
                      </a:r>
                    </a:p>
                  </a:txBody>
                  <a:tcPr/>
                </a:tc>
                <a:tc>
                  <a:txBody>
                    <a:bodyPr/>
                    <a:lstStyle/>
                    <a:p>
                      <a:r>
                        <a:rPr lang="en-US" dirty="0"/>
                        <a:t>Size</a:t>
                      </a:r>
                    </a:p>
                  </a:txBody>
                  <a:tcPr/>
                </a:tc>
                <a:extLst>
                  <a:ext uri="{0D108BD9-81ED-4DB2-BD59-A6C34878D82A}">
                    <a16:rowId xmlns:a16="http://schemas.microsoft.com/office/drawing/2014/main" val="3704484777"/>
                  </a:ext>
                </a:extLst>
              </a:tr>
              <a:tr h="838584">
                <a:tc>
                  <a:txBody>
                    <a:bodyPr/>
                    <a:lstStyle/>
                    <a:p>
                      <a:r>
                        <a:rPr lang="en-US" dirty="0"/>
                        <a:t>Epitopes</a:t>
                      </a:r>
                    </a:p>
                  </a:txBody>
                  <a:tcPr/>
                </a:tc>
                <a:tc>
                  <a:txBody>
                    <a:bodyPr/>
                    <a:lstStyle/>
                    <a:p>
                      <a:r>
                        <a:rPr lang="en-US" dirty="0"/>
                        <a:t>Filtered epitopes: ~ 1.9M</a:t>
                      </a:r>
                    </a:p>
                    <a:p>
                      <a:endParaRPr lang="en-US" dirty="0"/>
                    </a:p>
                  </a:txBody>
                  <a:tcPr/>
                </a:tc>
                <a:extLst>
                  <a:ext uri="{0D108BD9-81ED-4DB2-BD59-A6C34878D82A}">
                    <a16:rowId xmlns:a16="http://schemas.microsoft.com/office/drawing/2014/main" val="1500649421"/>
                  </a:ext>
                </a:extLst>
              </a:tr>
              <a:tr h="838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Non-epitopes</a:t>
                      </a:r>
                    </a:p>
                  </a:txBody>
                  <a:tcPr/>
                </a:tc>
                <a:tc>
                  <a:txBody>
                    <a:bodyPr/>
                    <a:lstStyle/>
                    <a:p>
                      <a:r>
                        <a:rPr lang="en-US" dirty="0"/>
                        <a:t>Non-epitopes: ~ 1.6M</a:t>
                      </a:r>
                    </a:p>
                    <a:p>
                      <a:r>
                        <a:rPr lang="en-US" dirty="0"/>
                        <a:t>Random ligands: ~ 0.9M</a:t>
                      </a:r>
                    </a:p>
                  </a:txBody>
                  <a:tcPr/>
                </a:tc>
                <a:extLst>
                  <a:ext uri="{0D108BD9-81ED-4DB2-BD59-A6C34878D82A}">
                    <a16:rowId xmlns:a16="http://schemas.microsoft.com/office/drawing/2014/main" val="1548390"/>
                  </a:ext>
                </a:extLst>
              </a:tr>
            </a:tbl>
          </a:graphicData>
        </a:graphic>
      </p:graphicFrame>
    </p:spTree>
    <p:extLst>
      <p:ext uri="{BB962C8B-B14F-4D97-AF65-F5344CB8AC3E}">
        <p14:creationId xmlns:p14="http://schemas.microsoft.com/office/powerpoint/2010/main" val="270739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2ED-97A0-0CEF-2CC5-CDFF25DA4FD7}"/>
              </a:ext>
            </a:extLst>
          </p:cNvPr>
          <p:cNvSpPr>
            <a:spLocks noGrp="1"/>
          </p:cNvSpPr>
          <p:nvPr>
            <p:ph type="title"/>
          </p:nvPr>
        </p:nvSpPr>
        <p:spPr/>
        <p:txBody>
          <a:bodyPr/>
          <a:lstStyle/>
          <a:p>
            <a:r>
              <a:rPr lang="en-US" dirty="0"/>
              <a:t>Discussion of the RNN model</a:t>
            </a:r>
          </a:p>
        </p:txBody>
      </p:sp>
      <p:sp>
        <p:nvSpPr>
          <p:cNvPr id="3" name="Content Placeholder 2">
            <a:extLst>
              <a:ext uri="{FF2B5EF4-FFF2-40B4-BE49-F238E27FC236}">
                <a16:creationId xmlns:a16="http://schemas.microsoft.com/office/drawing/2014/main" id="{092F2BC0-C46A-39A8-F8FC-456545FA8B58}"/>
              </a:ext>
            </a:extLst>
          </p:cNvPr>
          <p:cNvSpPr>
            <a:spLocks noGrp="1"/>
          </p:cNvSpPr>
          <p:nvPr>
            <p:ph idx="1"/>
          </p:nvPr>
        </p:nvSpPr>
        <p:spPr/>
        <p:txBody>
          <a:bodyPr/>
          <a:lstStyle/>
          <a:p>
            <a:r>
              <a:rPr lang="en-US" b="1" dirty="0"/>
              <a:t>Strength:</a:t>
            </a:r>
            <a:br>
              <a:rPr lang="en-US" b="1" dirty="0"/>
            </a:br>
            <a:r>
              <a:rPr lang="en-US" dirty="0"/>
              <a:t>Consider the contextual of amino acid sequences.</a:t>
            </a:r>
            <a:br>
              <a:rPr lang="en-US" dirty="0"/>
            </a:br>
            <a:r>
              <a:rPr lang="en-US" dirty="0"/>
              <a:t>Being compatible with various length of sequences. </a:t>
            </a:r>
            <a:br>
              <a:rPr lang="en-US" dirty="0"/>
            </a:br>
            <a:r>
              <a:rPr lang="en-US" dirty="0"/>
              <a:t>Both accuracy and recall using validation and testing data are &gt; 80%.</a:t>
            </a:r>
          </a:p>
          <a:p>
            <a:r>
              <a:rPr lang="en-US" b="1" dirty="0"/>
              <a:t>Ready for improvements:</a:t>
            </a:r>
            <a:br>
              <a:rPr lang="en-US" b="1" dirty="0"/>
            </a:br>
            <a:r>
              <a:rPr lang="en-US" dirty="0"/>
              <a:t>Accuracy would decrease when sequences are &gt; 50 AA.</a:t>
            </a:r>
            <a:br>
              <a:rPr lang="en-US" dirty="0"/>
            </a:br>
            <a:r>
              <a:rPr lang="en-US" dirty="0"/>
              <a:t>Optimization for better recall (&gt; 90%).</a:t>
            </a:r>
            <a:br>
              <a:rPr lang="en-US" dirty="0"/>
            </a:br>
            <a:r>
              <a:rPr lang="en-US" dirty="0"/>
              <a:t>Tokenization of single amino acid is lack of variety.</a:t>
            </a:r>
            <a:br>
              <a:rPr lang="en-US" dirty="0"/>
            </a:br>
            <a:r>
              <a:rPr lang="en-US" dirty="0"/>
              <a:t>RNN model doesn’t accept high dimensional input.</a:t>
            </a:r>
          </a:p>
        </p:txBody>
      </p:sp>
    </p:spTree>
    <p:extLst>
      <p:ext uri="{BB962C8B-B14F-4D97-AF65-F5344CB8AC3E}">
        <p14:creationId xmlns:p14="http://schemas.microsoft.com/office/powerpoint/2010/main" val="59901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AB9F6-74E2-3CE5-6E96-288EB4AC3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74E14-C782-0B0C-395E-D53FDF0CC412}"/>
              </a:ext>
            </a:extLst>
          </p:cNvPr>
          <p:cNvSpPr>
            <a:spLocks noGrp="1"/>
          </p:cNvSpPr>
          <p:nvPr>
            <p:ph type="title"/>
          </p:nvPr>
        </p:nvSpPr>
        <p:spPr>
          <a:xfrm>
            <a:off x="740923" y="1425440"/>
            <a:ext cx="10515600" cy="1325563"/>
          </a:xfrm>
        </p:spPr>
        <p:txBody>
          <a:bodyPr>
            <a:normAutofit/>
          </a:bodyPr>
          <a:lstStyle/>
          <a:p>
            <a:pPr algn="ctr"/>
            <a:r>
              <a:rPr lang="en-US" sz="3000" dirty="0"/>
              <a:t>Optimize Predictor</a:t>
            </a:r>
          </a:p>
        </p:txBody>
      </p:sp>
      <p:sp>
        <p:nvSpPr>
          <p:cNvPr id="3" name="Content Placeholder 2">
            <a:extLst>
              <a:ext uri="{FF2B5EF4-FFF2-40B4-BE49-F238E27FC236}">
                <a16:creationId xmlns:a16="http://schemas.microsoft.com/office/drawing/2014/main" id="{41381072-2166-C613-3A8C-8F23C993D664}"/>
              </a:ext>
            </a:extLst>
          </p:cNvPr>
          <p:cNvSpPr>
            <a:spLocks noGrp="1"/>
          </p:cNvSpPr>
          <p:nvPr>
            <p:ph idx="1"/>
          </p:nvPr>
        </p:nvSpPr>
        <p:spPr>
          <a:xfrm>
            <a:off x="838200" y="3161489"/>
            <a:ext cx="10515600" cy="3015474"/>
          </a:xfrm>
        </p:spPr>
        <p:txBody>
          <a:bodyPr/>
          <a:lstStyle/>
          <a:p>
            <a:r>
              <a:rPr lang="en-US" dirty="0"/>
              <a:t>Include more features and Select features.</a:t>
            </a:r>
          </a:p>
          <a:p>
            <a:r>
              <a:rPr lang="en-US" dirty="0"/>
              <a:t>Specialize predictors on categorized data.</a:t>
            </a:r>
          </a:p>
          <a:p>
            <a:r>
              <a:rPr lang="en-US" dirty="0"/>
              <a:t>Combine ANN and RNN</a:t>
            </a:r>
          </a:p>
        </p:txBody>
      </p:sp>
    </p:spTree>
    <p:extLst>
      <p:ext uri="{BB962C8B-B14F-4D97-AF65-F5344CB8AC3E}">
        <p14:creationId xmlns:p14="http://schemas.microsoft.com/office/powerpoint/2010/main" val="341467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5336-9B06-6606-BC4C-24DFCA184EAA}"/>
              </a:ext>
            </a:extLst>
          </p:cNvPr>
          <p:cNvSpPr>
            <a:spLocks noGrp="1"/>
          </p:cNvSpPr>
          <p:nvPr>
            <p:ph type="title"/>
          </p:nvPr>
        </p:nvSpPr>
        <p:spPr>
          <a:xfrm>
            <a:off x="497731" y="4484451"/>
            <a:ext cx="4434192" cy="1991347"/>
          </a:xfrm>
        </p:spPr>
        <p:txBody>
          <a:bodyPr>
            <a:normAutofit/>
          </a:bodyPr>
          <a:lstStyle/>
          <a:p>
            <a:pPr algn="ctr"/>
            <a:r>
              <a:rPr lang="en-US" sz="3000" dirty="0"/>
              <a:t>Select Features: Feature importance determined by Random Forest </a:t>
            </a:r>
          </a:p>
        </p:txBody>
      </p:sp>
      <p:pic>
        <p:nvPicPr>
          <p:cNvPr id="7172" name="Picture 4">
            <a:extLst>
              <a:ext uri="{FF2B5EF4-FFF2-40B4-BE49-F238E27FC236}">
                <a16:creationId xmlns:a16="http://schemas.microsoft.com/office/drawing/2014/main" id="{1AACA551-A78D-29C9-B13C-5DA5EDEB9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40"/>
          <a:stretch/>
        </p:blipFill>
        <p:spPr bwMode="auto">
          <a:xfrm>
            <a:off x="412312" y="1"/>
            <a:ext cx="11172825" cy="383269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55E5B79-0AEF-3F1E-EF4C-25AF279D7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3400121"/>
            <a:ext cx="3404681" cy="345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680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FCBB-2D3D-BDB6-A99C-A9D787010A4A}"/>
              </a:ext>
            </a:extLst>
          </p:cNvPr>
          <p:cNvSpPr>
            <a:spLocks noGrp="1"/>
          </p:cNvSpPr>
          <p:nvPr>
            <p:ph type="title"/>
          </p:nvPr>
        </p:nvSpPr>
        <p:spPr>
          <a:xfrm>
            <a:off x="838200" y="365125"/>
            <a:ext cx="10515600" cy="383905"/>
          </a:xfrm>
        </p:spPr>
        <p:txBody>
          <a:bodyPr>
            <a:normAutofit fontScale="90000"/>
          </a:bodyPr>
          <a:lstStyle/>
          <a:p>
            <a:endParaRPr lang="en-US" dirty="0"/>
          </a:p>
        </p:txBody>
      </p:sp>
      <p:pic>
        <p:nvPicPr>
          <p:cNvPr id="8194" name="Picture 2">
            <a:extLst>
              <a:ext uri="{FF2B5EF4-FFF2-40B4-BE49-F238E27FC236}">
                <a16:creationId xmlns:a16="http://schemas.microsoft.com/office/drawing/2014/main" id="{0955C545-AE7C-9AD9-A771-B93AA2722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1119188"/>
            <a:ext cx="12106275"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2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1E95-5955-1197-F951-8D8194DBE085}"/>
              </a:ext>
            </a:extLst>
          </p:cNvPr>
          <p:cNvSpPr>
            <a:spLocks noGrp="1"/>
          </p:cNvSpPr>
          <p:nvPr>
            <p:ph type="title"/>
          </p:nvPr>
        </p:nvSpPr>
        <p:spPr>
          <a:xfrm>
            <a:off x="5914417" y="491586"/>
            <a:ext cx="4834647" cy="967564"/>
          </a:xfrm>
        </p:spPr>
        <p:txBody>
          <a:bodyPr>
            <a:normAutofit/>
          </a:bodyPr>
          <a:lstStyle/>
          <a:p>
            <a:pPr algn="ctr"/>
            <a:r>
              <a:rPr lang="en-US" sz="3000" dirty="0"/>
              <a:t>Percentage of AA-specific epitopes among 1.9M</a:t>
            </a:r>
          </a:p>
        </p:txBody>
      </p:sp>
      <p:pic>
        <p:nvPicPr>
          <p:cNvPr id="9218" name="Picture 2">
            <a:extLst>
              <a:ext uri="{FF2B5EF4-FFF2-40B4-BE49-F238E27FC236}">
                <a16:creationId xmlns:a16="http://schemas.microsoft.com/office/drawing/2014/main" id="{E4246F0B-37C9-B041-E15C-A2F3BB6770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003" t="14839" r="20945"/>
          <a:stretch/>
        </p:blipFill>
        <p:spPr bwMode="auto">
          <a:xfrm>
            <a:off x="1285671" y="170870"/>
            <a:ext cx="2862017" cy="29225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6E79F58-D5F0-802F-960E-B241AB8D8B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316" t="10935" r="13820"/>
          <a:stretch/>
        </p:blipFill>
        <p:spPr bwMode="auto">
          <a:xfrm>
            <a:off x="6235430" y="2432900"/>
            <a:ext cx="4670899" cy="378529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48D1B82D-B59E-A4E3-F3E5-DD7B2C7DC9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45" t="15545" r="19490"/>
          <a:stretch/>
        </p:blipFill>
        <p:spPr bwMode="auto">
          <a:xfrm>
            <a:off x="1285670" y="3935053"/>
            <a:ext cx="2862017" cy="268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79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853B-2F5F-6C1D-818C-6FAE0DE72CD0}"/>
              </a:ext>
            </a:extLst>
          </p:cNvPr>
          <p:cNvSpPr>
            <a:spLocks noGrp="1"/>
          </p:cNvSpPr>
          <p:nvPr>
            <p:ph type="title"/>
          </p:nvPr>
        </p:nvSpPr>
        <p:spPr>
          <a:xfrm>
            <a:off x="3998001" y="315341"/>
            <a:ext cx="4649888" cy="1002524"/>
          </a:xfrm>
        </p:spPr>
        <p:txBody>
          <a:bodyPr>
            <a:normAutofit fontScale="90000"/>
          </a:bodyPr>
          <a:lstStyle/>
          <a:p>
            <a:r>
              <a:rPr lang="en-US" sz="4000" b="1" dirty="0"/>
              <a:t>Optimize ANN and RNN</a:t>
            </a:r>
          </a:p>
        </p:txBody>
      </p:sp>
      <p:sp>
        <p:nvSpPr>
          <p:cNvPr id="4" name="Rectangle 3">
            <a:extLst>
              <a:ext uri="{FF2B5EF4-FFF2-40B4-BE49-F238E27FC236}">
                <a16:creationId xmlns:a16="http://schemas.microsoft.com/office/drawing/2014/main" id="{193387E5-44B9-01C3-3D37-3FA9BC0598AE}"/>
              </a:ext>
            </a:extLst>
          </p:cNvPr>
          <p:cNvSpPr/>
          <p:nvPr/>
        </p:nvSpPr>
        <p:spPr>
          <a:xfrm>
            <a:off x="4533089" y="1740409"/>
            <a:ext cx="3043810"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Data</a:t>
            </a:r>
          </a:p>
        </p:txBody>
      </p:sp>
      <p:sp>
        <p:nvSpPr>
          <p:cNvPr id="5" name="Rectangle 4">
            <a:extLst>
              <a:ext uri="{FF2B5EF4-FFF2-40B4-BE49-F238E27FC236}">
                <a16:creationId xmlns:a16="http://schemas.microsoft.com/office/drawing/2014/main" id="{68208F06-B1B6-C575-ABBB-B087E3F1DBED}"/>
              </a:ext>
            </a:extLst>
          </p:cNvPr>
          <p:cNvSpPr/>
          <p:nvPr/>
        </p:nvSpPr>
        <p:spPr>
          <a:xfrm>
            <a:off x="340468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Without </a:t>
            </a:r>
            <a:r>
              <a:rPr lang="en-US" dirty="0" err="1"/>
              <a:t>Cys</a:t>
            </a:r>
            <a:r>
              <a:rPr lang="en-US" dirty="0"/>
              <a:t>, having Leu</a:t>
            </a:r>
          </a:p>
        </p:txBody>
      </p:sp>
      <p:sp>
        <p:nvSpPr>
          <p:cNvPr id="6" name="Rectangle 5">
            <a:extLst>
              <a:ext uri="{FF2B5EF4-FFF2-40B4-BE49-F238E27FC236}">
                <a16:creationId xmlns:a16="http://schemas.microsoft.com/office/drawing/2014/main" id="{98870C0B-CBA2-7332-97DC-928E4E83FEE2}"/>
              </a:ext>
            </a:extLst>
          </p:cNvPr>
          <p:cNvSpPr/>
          <p:nvPr/>
        </p:nvSpPr>
        <p:spPr>
          <a:xfrm>
            <a:off x="6402421" y="3069856"/>
            <a:ext cx="2519464"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Epitopes</a:t>
            </a:r>
          </a:p>
          <a:p>
            <a:pPr algn="ctr"/>
            <a:r>
              <a:rPr lang="en-US" dirty="0"/>
              <a:t>Having </a:t>
            </a:r>
            <a:r>
              <a:rPr lang="en-US" dirty="0" err="1"/>
              <a:t>Cys</a:t>
            </a:r>
            <a:r>
              <a:rPr lang="en-US" dirty="0"/>
              <a:t>, without Leu</a:t>
            </a:r>
          </a:p>
        </p:txBody>
      </p:sp>
      <p:cxnSp>
        <p:nvCxnSpPr>
          <p:cNvPr id="10" name="Connector: Elbow 9">
            <a:extLst>
              <a:ext uri="{FF2B5EF4-FFF2-40B4-BE49-F238E27FC236}">
                <a16:creationId xmlns:a16="http://schemas.microsoft.com/office/drawing/2014/main" id="{24A1E76F-D0E6-B0BC-AB20-E435392823B0}"/>
              </a:ext>
            </a:extLst>
          </p:cNvPr>
          <p:cNvCxnSpPr>
            <a:stCxn id="4" idx="2"/>
            <a:endCxn id="5" idx="0"/>
          </p:cNvCxnSpPr>
          <p:nvPr/>
        </p:nvCxnSpPr>
        <p:spPr>
          <a:xfrm rot="5400000">
            <a:off x="5007802" y="2022663"/>
            <a:ext cx="703805" cy="139058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F3B0567-E844-27FA-CE2C-7B5233293EE7}"/>
              </a:ext>
            </a:extLst>
          </p:cNvPr>
          <p:cNvCxnSpPr>
            <a:cxnSpLocks/>
            <a:stCxn id="4" idx="2"/>
            <a:endCxn id="6" idx="0"/>
          </p:cNvCxnSpPr>
          <p:nvPr/>
        </p:nvCxnSpPr>
        <p:spPr>
          <a:xfrm rot="16200000" flipH="1">
            <a:off x="6506671" y="1914373"/>
            <a:ext cx="703805" cy="16071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9DD8D3F-C1CB-E3F6-4C60-E239804858CD}"/>
              </a:ext>
            </a:extLst>
          </p:cNvPr>
          <p:cNvSpPr/>
          <p:nvPr/>
        </p:nvSpPr>
        <p:spPr>
          <a:xfrm>
            <a:off x="4681029" y="4535115"/>
            <a:ext cx="3820945"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ANN model (I or II), RNN model (I or II)</a:t>
            </a:r>
          </a:p>
        </p:txBody>
      </p:sp>
      <p:cxnSp>
        <p:nvCxnSpPr>
          <p:cNvPr id="20" name="Straight Arrow Connector 19">
            <a:extLst>
              <a:ext uri="{FF2B5EF4-FFF2-40B4-BE49-F238E27FC236}">
                <a16:creationId xmlns:a16="http://schemas.microsoft.com/office/drawing/2014/main" id="{CBC943B7-E6F6-130C-AD27-EF5429F8D055}"/>
              </a:ext>
            </a:extLst>
          </p:cNvPr>
          <p:cNvCxnSpPr>
            <a:cxnSpLocks/>
            <a:stCxn id="15" idx="2"/>
            <a:endCxn id="23" idx="0"/>
          </p:cNvCxnSpPr>
          <p:nvPr/>
        </p:nvCxnSpPr>
        <p:spPr>
          <a:xfrm flipH="1">
            <a:off x="6591501" y="5160757"/>
            <a:ext cx="1" cy="503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89C6B5A-A88C-80B4-3EFB-D7CB193509DE}"/>
              </a:ext>
            </a:extLst>
          </p:cNvPr>
          <p:cNvSpPr/>
          <p:nvPr/>
        </p:nvSpPr>
        <p:spPr>
          <a:xfrm>
            <a:off x="1593714" y="2382155"/>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Filter</a:t>
            </a:r>
          </a:p>
        </p:txBody>
      </p:sp>
      <p:sp>
        <p:nvSpPr>
          <p:cNvPr id="23" name="Rectangle 22">
            <a:extLst>
              <a:ext uri="{FF2B5EF4-FFF2-40B4-BE49-F238E27FC236}">
                <a16:creationId xmlns:a16="http://schemas.microsoft.com/office/drawing/2014/main" id="{C255BC12-786D-4419-08E9-198A4EA4E7DB}"/>
              </a:ext>
            </a:extLst>
          </p:cNvPr>
          <p:cNvSpPr/>
          <p:nvPr/>
        </p:nvSpPr>
        <p:spPr>
          <a:xfrm>
            <a:off x="5934479" y="5663863"/>
            <a:ext cx="1314043" cy="53640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Prediction</a:t>
            </a:r>
          </a:p>
        </p:txBody>
      </p:sp>
      <p:cxnSp>
        <p:nvCxnSpPr>
          <p:cNvPr id="25" name="Connector: Elbow 24">
            <a:extLst>
              <a:ext uri="{FF2B5EF4-FFF2-40B4-BE49-F238E27FC236}">
                <a16:creationId xmlns:a16="http://schemas.microsoft.com/office/drawing/2014/main" id="{5A8763F5-DF88-45A2-9627-559E25EF9425}"/>
              </a:ext>
            </a:extLst>
          </p:cNvPr>
          <p:cNvCxnSpPr>
            <a:cxnSpLocks/>
            <a:stCxn id="6" idx="2"/>
            <a:endCxn id="15" idx="0"/>
          </p:cNvCxnSpPr>
          <p:nvPr/>
        </p:nvCxnSpPr>
        <p:spPr>
          <a:xfrm rot="5400000">
            <a:off x="6707020" y="3579981"/>
            <a:ext cx="839617" cy="10706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8F69D0B-0062-D5D4-B430-F752AB168B71}"/>
              </a:ext>
            </a:extLst>
          </p:cNvPr>
          <p:cNvCxnSpPr>
            <a:stCxn id="22" idx="3"/>
          </p:cNvCxnSpPr>
          <p:nvPr/>
        </p:nvCxnSpPr>
        <p:spPr>
          <a:xfrm flipV="1">
            <a:off x="2907757" y="2650356"/>
            <a:ext cx="314723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9137BB20-5583-BF82-4921-729B91AE6ABD}"/>
              </a:ext>
            </a:extLst>
          </p:cNvPr>
          <p:cNvCxnSpPr>
            <a:cxnSpLocks/>
            <a:stCxn id="22" idx="2"/>
            <a:endCxn id="15" idx="1"/>
          </p:cNvCxnSpPr>
          <p:nvPr/>
        </p:nvCxnSpPr>
        <p:spPr>
          <a:xfrm rot="16200000" flipH="1">
            <a:off x="2501193" y="2668100"/>
            <a:ext cx="1929378" cy="243029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B82F2AB-1F3E-E0F4-6C27-F87828DE0145}"/>
              </a:ext>
            </a:extLst>
          </p:cNvPr>
          <p:cNvCxnSpPr>
            <a:cxnSpLocks/>
            <a:stCxn id="5" idx="2"/>
            <a:endCxn id="15" idx="0"/>
          </p:cNvCxnSpPr>
          <p:nvPr/>
        </p:nvCxnSpPr>
        <p:spPr>
          <a:xfrm rot="16200000" flipH="1">
            <a:off x="5208149" y="3151761"/>
            <a:ext cx="839617" cy="19270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B8D6FAE-7F5D-2254-30C9-A9572C7A7C61}"/>
              </a:ext>
            </a:extLst>
          </p:cNvPr>
          <p:cNvSpPr txBox="1"/>
          <p:nvPr/>
        </p:nvSpPr>
        <p:spPr>
          <a:xfrm>
            <a:off x="4664412" y="3724686"/>
            <a:ext cx="3103735" cy="400110"/>
          </a:xfrm>
          <a:prstGeom prst="rect">
            <a:avLst/>
          </a:prstGeom>
          <a:noFill/>
        </p:spPr>
        <p:txBody>
          <a:bodyPr wrap="none" rtlCol="0">
            <a:spAutoFit/>
          </a:bodyPr>
          <a:lstStyle/>
          <a:p>
            <a:r>
              <a:rPr lang="en-US" sz="2000" b="1" dirty="0"/>
              <a:t>I                                              II</a:t>
            </a:r>
          </a:p>
        </p:txBody>
      </p:sp>
    </p:spTree>
    <p:extLst>
      <p:ext uri="{BB962C8B-B14F-4D97-AF65-F5344CB8AC3E}">
        <p14:creationId xmlns:p14="http://schemas.microsoft.com/office/powerpoint/2010/main" val="1025740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F082616-29EC-FEE4-754F-433ED37DC5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627"/>
          <a:stretch/>
        </p:blipFill>
        <p:spPr bwMode="auto">
          <a:xfrm>
            <a:off x="633917" y="1039886"/>
            <a:ext cx="7027829" cy="229183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CC960E49-F06A-A44E-1566-70D30146D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1115" y="965642"/>
            <a:ext cx="3082350" cy="2556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7762DE3-13BC-3991-5622-2309D096AAAF}"/>
              </a:ext>
            </a:extLst>
          </p:cNvPr>
          <p:cNvSpPr txBox="1"/>
          <p:nvPr/>
        </p:nvSpPr>
        <p:spPr>
          <a:xfrm>
            <a:off x="389105" y="452982"/>
            <a:ext cx="4655698" cy="400110"/>
          </a:xfrm>
          <a:prstGeom prst="rect">
            <a:avLst/>
          </a:prstGeom>
          <a:noFill/>
        </p:spPr>
        <p:txBody>
          <a:bodyPr wrap="none" rtlCol="0">
            <a:spAutoFit/>
          </a:bodyPr>
          <a:lstStyle/>
          <a:p>
            <a:r>
              <a:rPr lang="en-US" sz="2000" b="1" dirty="0"/>
              <a:t>ANN, Epitopes without </a:t>
            </a:r>
            <a:r>
              <a:rPr lang="en-US" sz="2000" b="1" dirty="0" err="1"/>
              <a:t>Cys</a:t>
            </a:r>
            <a:r>
              <a:rPr lang="en-US" sz="2000" b="1" dirty="0"/>
              <a:t> but having Leu</a:t>
            </a:r>
          </a:p>
        </p:txBody>
      </p:sp>
      <p:pic>
        <p:nvPicPr>
          <p:cNvPr id="10248" name="Picture 8">
            <a:extLst>
              <a:ext uri="{FF2B5EF4-FFF2-40B4-BE49-F238E27FC236}">
                <a16:creationId xmlns:a16="http://schemas.microsoft.com/office/drawing/2014/main" id="{B02F780C-8603-DB72-E1B1-FC5E5785A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17" y="4105418"/>
            <a:ext cx="7027829" cy="268448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a:extLst>
              <a:ext uri="{FF2B5EF4-FFF2-40B4-BE49-F238E27FC236}">
                <a16:creationId xmlns:a16="http://schemas.microsoft.com/office/drawing/2014/main" id="{1C9A01E5-EFD2-D9D9-35FC-D88FD1D03A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2102" y="4173512"/>
            <a:ext cx="2861363" cy="23732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4487FC-6BBC-2989-1AD5-0548868C8C23}"/>
              </a:ext>
            </a:extLst>
          </p:cNvPr>
          <p:cNvSpPr txBox="1"/>
          <p:nvPr/>
        </p:nvSpPr>
        <p:spPr>
          <a:xfrm>
            <a:off x="389105" y="3678729"/>
            <a:ext cx="4644477" cy="400110"/>
          </a:xfrm>
          <a:prstGeom prst="rect">
            <a:avLst/>
          </a:prstGeom>
          <a:noFill/>
        </p:spPr>
        <p:txBody>
          <a:bodyPr wrap="none" rtlCol="0">
            <a:spAutoFit/>
          </a:bodyPr>
          <a:lstStyle/>
          <a:p>
            <a:r>
              <a:rPr lang="en-US" sz="2000" b="1" dirty="0"/>
              <a:t>RNN, Epitopes without Leu but having </a:t>
            </a:r>
            <a:r>
              <a:rPr lang="en-US" sz="2000" b="1" dirty="0" err="1"/>
              <a:t>Cys</a:t>
            </a:r>
            <a:endParaRPr lang="en-US" sz="2000" b="1" dirty="0"/>
          </a:p>
        </p:txBody>
      </p:sp>
    </p:spTree>
    <p:extLst>
      <p:ext uri="{BB962C8B-B14F-4D97-AF65-F5344CB8AC3E}">
        <p14:creationId xmlns:p14="http://schemas.microsoft.com/office/powerpoint/2010/main" val="2032708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2508-EC2C-D9C0-649E-EDE1EBE1F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CE58C-A7E7-09E1-6C3C-EF304504F87C}"/>
              </a:ext>
            </a:extLst>
          </p:cNvPr>
          <p:cNvSpPr>
            <a:spLocks noGrp="1"/>
          </p:cNvSpPr>
          <p:nvPr>
            <p:ph type="title"/>
          </p:nvPr>
        </p:nvSpPr>
        <p:spPr>
          <a:xfrm>
            <a:off x="838200" y="2766218"/>
            <a:ext cx="10515600" cy="1325563"/>
          </a:xfrm>
        </p:spPr>
        <p:txBody>
          <a:bodyPr>
            <a:normAutofit/>
          </a:bodyPr>
          <a:lstStyle/>
          <a:p>
            <a:pPr algn="ctr"/>
            <a:r>
              <a:rPr lang="en-US" sz="4500" b="1" dirty="0"/>
              <a:t>Case Study</a:t>
            </a:r>
          </a:p>
        </p:txBody>
      </p:sp>
    </p:spTree>
    <p:extLst>
      <p:ext uri="{BB962C8B-B14F-4D97-AF65-F5344CB8AC3E}">
        <p14:creationId xmlns:p14="http://schemas.microsoft.com/office/powerpoint/2010/main" val="30377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9958-6DBB-0B59-8C8E-D0A44D53609E}"/>
              </a:ext>
            </a:extLst>
          </p:cNvPr>
          <p:cNvSpPr>
            <a:spLocks noGrp="1"/>
          </p:cNvSpPr>
          <p:nvPr>
            <p:ph type="title"/>
          </p:nvPr>
        </p:nvSpPr>
        <p:spPr/>
        <p:txBody>
          <a:bodyPr>
            <a:normAutofit/>
          </a:bodyPr>
          <a:lstStyle/>
          <a:p>
            <a:pPr algn="ctr"/>
            <a:r>
              <a:rPr lang="en-US" sz="4000" dirty="0"/>
              <a:t>Do we need epitope prediction?</a:t>
            </a:r>
          </a:p>
        </p:txBody>
      </p:sp>
      <p:sp>
        <p:nvSpPr>
          <p:cNvPr id="3" name="Content Placeholder 2">
            <a:extLst>
              <a:ext uri="{FF2B5EF4-FFF2-40B4-BE49-F238E27FC236}">
                <a16:creationId xmlns:a16="http://schemas.microsoft.com/office/drawing/2014/main" id="{06B3E6FA-C35D-1C60-DF1A-099E01DE4037}"/>
              </a:ext>
            </a:extLst>
          </p:cNvPr>
          <p:cNvSpPr>
            <a:spLocks noGrp="1"/>
          </p:cNvSpPr>
          <p:nvPr>
            <p:ph idx="1"/>
          </p:nvPr>
        </p:nvSpPr>
        <p:spPr/>
        <p:txBody>
          <a:bodyPr/>
          <a:lstStyle/>
          <a:p>
            <a:r>
              <a:rPr lang="en-US" dirty="0"/>
              <a:t>Discover antibody clone for therapeutic intent.</a:t>
            </a:r>
          </a:p>
          <a:p>
            <a:r>
              <a:rPr lang="en-US" dirty="0"/>
              <a:t>Discover potential mutation site for overcoming drug resistance.</a:t>
            </a:r>
          </a:p>
          <a:p>
            <a:r>
              <a:rPr lang="en-US" dirty="0"/>
              <a:t>Design mutation sites for assessing antibodies.</a:t>
            </a:r>
          </a:p>
          <a:p>
            <a:r>
              <a:rPr lang="en-US" dirty="0"/>
              <a:t>Produce antibodies.</a:t>
            </a:r>
          </a:p>
          <a:p>
            <a:r>
              <a:rPr lang="en-US" dirty="0"/>
              <a:t>Optimize antibody discovery system.</a:t>
            </a:r>
          </a:p>
        </p:txBody>
      </p:sp>
    </p:spTree>
    <p:extLst>
      <p:ext uri="{BB962C8B-B14F-4D97-AF65-F5344CB8AC3E}">
        <p14:creationId xmlns:p14="http://schemas.microsoft.com/office/powerpoint/2010/main" val="369124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FB94-3B36-6024-9B67-37A8ECB1F45E}"/>
              </a:ext>
            </a:extLst>
          </p:cNvPr>
          <p:cNvSpPr>
            <a:spLocks noGrp="1"/>
          </p:cNvSpPr>
          <p:nvPr>
            <p:ph type="title"/>
          </p:nvPr>
        </p:nvSpPr>
        <p:spPr>
          <a:xfrm>
            <a:off x="1831915" y="1990042"/>
            <a:ext cx="8023889" cy="559399"/>
          </a:xfrm>
        </p:spPr>
        <p:txBody>
          <a:bodyPr>
            <a:normAutofit/>
          </a:bodyPr>
          <a:lstStyle/>
          <a:p>
            <a:pPr algn="ctr"/>
            <a:r>
              <a:rPr lang="en-US" sz="2500" dirty="0"/>
              <a:t>EGFR monoclonal antibody drugs binding to the domain III</a:t>
            </a:r>
          </a:p>
        </p:txBody>
      </p:sp>
      <p:sp>
        <p:nvSpPr>
          <p:cNvPr id="10" name="TextBox 9">
            <a:extLst>
              <a:ext uri="{FF2B5EF4-FFF2-40B4-BE49-F238E27FC236}">
                <a16:creationId xmlns:a16="http://schemas.microsoft.com/office/drawing/2014/main" id="{57DE0243-35DA-73CC-41C2-5C5615F16A13}"/>
              </a:ext>
            </a:extLst>
          </p:cNvPr>
          <p:cNvSpPr txBox="1"/>
          <p:nvPr/>
        </p:nvSpPr>
        <p:spPr>
          <a:xfrm>
            <a:off x="8570259" y="6308209"/>
            <a:ext cx="3394904" cy="369332"/>
          </a:xfrm>
          <a:prstGeom prst="rect">
            <a:avLst/>
          </a:prstGeom>
          <a:noFill/>
        </p:spPr>
        <p:txBody>
          <a:bodyPr wrap="none" rtlCol="0">
            <a:spAutoFit/>
          </a:bodyPr>
          <a:lstStyle/>
          <a:p>
            <a:r>
              <a:rPr lang="en-US" sz="1800" i="1" dirty="0">
                <a:effectLst/>
                <a:latin typeface="Times New Roman" panose="02020603050405020304" pitchFamily="18" charset="0"/>
                <a:ea typeface="DengXian" panose="02010600030101010101" pitchFamily="2" charset="-122"/>
              </a:rPr>
              <a:t>Front Oncol.</a:t>
            </a:r>
            <a:r>
              <a:rPr lang="en-US" sz="1800" dirty="0">
                <a:effectLst/>
                <a:latin typeface="Times New Roman" panose="02020603050405020304" pitchFamily="18" charset="0"/>
                <a:ea typeface="DengXian" panose="02010600030101010101" pitchFamily="2" charset="-122"/>
              </a:rPr>
              <a:t> 2020 Jul 24;10:1249.</a:t>
            </a:r>
            <a:endParaRPr lang="en-US" dirty="0"/>
          </a:p>
        </p:txBody>
      </p:sp>
      <p:graphicFrame>
        <p:nvGraphicFramePr>
          <p:cNvPr id="11" name="Table 10">
            <a:extLst>
              <a:ext uri="{FF2B5EF4-FFF2-40B4-BE49-F238E27FC236}">
                <a16:creationId xmlns:a16="http://schemas.microsoft.com/office/drawing/2014/main" id="{F1CCAD4D-CCCC-2BE4-FC1B-014B176415D9}"/>
              </a:ext>
            </a:extLst>
          </p:cNvPr>
          <p:cNvGraphicFramePr>
            <a:graphicFrameLocks noGrp="1"/>
          </p:cNvGraphicFramePr>
          <p:nvPr>
            <p:extLst>
              <p:ext uri="{D42A27DB-BD31-4B8C-83A1-F6EECF244321}">
                <p14:modId xmlns:p14="http://schemas.microsoft.com/office/powerpoint/2010/main" val="2890835259"/>
              </p:ext>
            </p:extLst>
          </p:nvPr>
        </p:nvGraphicFramePr>
        <p:xfrm>
          <a:off x="1831915" y="2674921"/>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6220225"/>
                    </a:ext>
                  </a:extLst>
                </a:gridCol>
                <a:gridCol w="2709333">
                  <a:extLst>
                    <a:ext uri="{9D8B030D-6E8A-4147-A177-3AD203B41FA5}">
                      <a16:colId xmlns:a16="http://schemas.microsoft.com/office/drawing/2014/main" val="3074669797"/>
                    </a:ext>
                  </a:extLst>
                </a:gridCol>
                <a:gridCol w="2709333">
                  <a:extLst>
                    <a:ext uri="{9D8B030D-6E8A-4147-A177-3AD203B41FA5}">
                      <a16:colId xmlns:a16="http://schemas.microsoft.com/office/drawing/2014/main" val="2394768744"/>
                    </a:ext>
                  </a:extLst>
                </a:gridCol>
              </a:tblGrid>
              <a:tr h="370840">
                <a:tc>
                  <a:txBody>
                    <a:bodyPr/>
                    <a:lstStyle/>
                    <a:p>
                      <a:r>
                        <a:rPr lang="en-US" dirty="0"/>
                        <a:t>Drug (brand name)</a:t>
                      </a:r>
                    </a:p>
                  </a:txBody>
                  <a:tcPr/>
                </a:tc>
                <a:tc>
                  <a:txBody>
                    <a:bodyPr/>
                    <a:lstStyle/>
                    <a:p>
                      <a:r>
                        <a:rPr lang="en-US" dirty="0"/>
                        <a:t>R&amp;D Company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III</a:t>
                      </a:r>
                    </a:p>
                  </a:txBody>
                  <a:tcPr/>
                </a:tc>
                <a:extLst>
                  <a:ext uri="{0D108BD9-81ED-4DB2-BD59-A6C34878D82A}">
                    <a16:rowId xmlns:a16="http://schemas.microsoft.com/office/drawing/2014/main" val="2446101715"/>
                  </a:ext>
                </a:extLst>
              </a:tr>
              <a:tr h="370840">
                <a:tc>
                  <a:txBody>
                    <a:bodyPr/>
                    <a:lstStyle/>
                    <a:p>
                      <a:r>
                        <a:rPr lang="en-US" dirty="0"/>
                        <a:t>Cetuximab</a:t>
                      </a:r>
                    </a:p>
                  </a:txBody>
                  <a:tcPr/>
                </a:tc>
                <a:tc>
                  <a:txBody>
                    <a:bodyPr/>
                    <a:lstStyle/>
                    <a:p>
                      <a:r>
                        <a:rPr lang="en-US" dirty="0"/>
                        <a:t>Eli Lilly</a:t>
                      </a:r>
                    </a:p>
                  </a:txBody>
                  <a:tcPr/>
                </a:tc>
                <a:tc>
                  <a:txBody>
                    <a:bodyPr/>
                    <a:lstStyle/>
                    <a:p>
                      <a:r>
                        <a:rPr lang="en-US" dirty="0"/>
                        <a:t>408-468</a:t>
                      </a:r>
                    </a:p>
                  </a:txBody>
                  <a:tcPr/>
                </a:tc>
                <a:extLst>
                  <a:ext uri="{0D108BD9-81ED-4DB2-BD59-A6C34878D82A}">
                    <a16:rowId xmlns:a16="http://schemas.microsoft.com/office/drawing/2014/main" val="1490772567"/>
                  </a:ext>
                </a:extLst>
              </a:tr>
              <a:tr h="370840">
                <a:tc>
                  <a:txBody>
                    <a:bodyPr/>
                    <a:lstStyle/>
                    <a:p>
                      <a:r>
                        <a:rPr lang="en-US" dirty="0"/>
                        <a:t>GC1118</a:t>
                      </a:r>
                    </a:p>
                  </a:txBody>
                  <a:tcPr/>
                </a:tc>
                <a:tc>
                  <a:txBody>
                    <a:bodyPr/>
                    <a:lstStyle/>
                    <a:p>
                      <a:r>
                        <a:rPr lang="en-US" dirty="0"/>
                        <a:t>Green Cross</a:t>
                      </a:r>
                    </a:p>
                  </a:txBody>
                  <a:tcPr/>
                </a:tc>
                <a:tc>
                  <a:txBody>
                    <a:bodyPr/>
                    <a:lstStyle/>
                    <a:p>
                      <a:r>
                        <a:rPr lang="en-US" dirty="0"/>
                        <a:t>350-360</a:t>
                      </a:r>
                    </a:p>
                  </a:txBody>
                  <a:tcPr/>
                </a:tc>
                <a:extLst>
                  <a:ext uri="{0D108BD9-81ED-4DB2-BD59-A6C34878D82A}">
                    <a16:rowId xmlns:a16="http://schemas.microsoft.com/office/drawing/2014/main" val="3579480913"/>
                  </a:ext>
                </a:extLst>
              </a:tr>
              <a:tr h="370840">
                <a:tc>
                  <a:txBody>
                    <a:bodyPr/>
                    <a:lstStyle/>
                    <a:p>
                      <a:r>
                        <a:rPr lang="en-US" dirty="0" err="1"/>
                        <a:t>Matuzumab</a:t>
                      </a:r>
                      <a:endParaRPr lang="en-US" dirty="0"/>
                    </a:p>
                  </a:txBody>
                  <a:tcPr/>
                </a:tc>
                <a:tc>
                  <a:txBody>
                    <a:bodyPr/>
                    <a:lstStyle/>
                    <a:p>
                      <a:r>
                        <a:rPr lang="en-US" dirty="0"/>
                        <a:t>EMD, Merck</a:t>
                      </a:r>
                    </a:p>
                  </a:txBody>
                  <a:tcPr/>
                </a:tc>
                <a:tc>
                  <a:txBody>
                    <a:bodyPr/>
                    <a:lstStyle/>
                    <a:p>
                      <a:r>
                        <a:rPr lang="en-US" dirty="0"/>
                        <a:t>460-461</a:t>
                      </a:r>
                    </a:p>
                  </a:txBody>
                  <a:tcPr/>
                </a:tc>
                <a:extLst>
                  <a:ext uri="{0D108BD9-81ED-4DB2-BD59-A6C34878D82A}">
                    <a16:rowId xmlns:a16="http://schemas.microsoft.com/office/drawing/2014/main" val="1488026424"/>
                  </a:ext>
                </a:extLst>
              </a:tr>
              <a:tr h="370840">
                <a:tc>
                  <a:txBody>
                    <a:bodyPr/>
                    <a:lstStyle/>
                    <a:p>
                      <a:r>
                        <a:rPr lang="en-US" dirty="0"/>
                        <a:t>Necitumumab</a:t>
                      </a:r>
                    </a:p>
                  </a:txBody>
                  <a:tcPr/>
                </a:tc>
                <a:tc>
                  <a:txBody>
                    <a:bodyPr/>
                    <a:lstStyle/>
                    <a:p>
                      <a:r>
                        <a:rPr lang="en-US" dirty="0"/>
                        <a:t>Eli Lilly</a:t>
                      </a:r>
                    </a:p>
                  </a:txBody>
                  <a:tcPr/>
                </a:tc>
                <a:tc>
                  <a:txBody>
                    <a:bodyPr/>
                    <a:lstStyle/>
                    <a:p>
                      <a:r>
                        <a:rPr lang="en-US" dirty="0"/>
                        <a:t>384-409</a:t>
                      </a:r>
                    </a:p>
                  </a:txBody>
                  <a:tcPr/>
                </a:tc>
                <a:extLst>
                  <a:ext uri="{0D108BD9-81ED-4DB2-BD59-A6C34878D82A}">
                    <a16:rowId xmlns:a16="http://schemas.microsoft.com/office/drawing/2014/main" val="29077959"/>
                  </a:ext>
                </a:extLst>
              </a:tr>
              <a:tr h="370840">
                <a:tc>
                  <a:txBody>
                    <a:bodyPr/>
                    <a:lstStyle/>
                    <a:p>
                      <a:r>
                        <a:rPr lang="en-US" dirty="0"/>
                        <a:t>Nimotuzumab</a:t>
                      </a:r>
                    </a:p>
                  </a:txBody>
                  <a:tcPr/>
                </a:tc>
                <a:tc>
                  <a:txBody>
                    <a:bodyPr/>
                    <a:lstStyle/>
                    <a:p>
                      <a:r>
                        <a:rPr lang="en-US" dirty="0" err="1"/>
                        <a:t>InnoMab</a:t>
                      </a:r>
                      <a:r>
                        <a:rPr lang="en-US" dirty="0"/>
                        <a:t>, Biocon</a:t>
                      </a:r>
                    </a:p>
                  </a:txBody>
                  <a:tcPr/>
                </a:tc>
                <a:tc>
                  <a:txBody>
                    <a:bodyPr/>
                    <a:lstStyle/>
                    <a:p>
                      <a:r>
                        <a:rPr lang="en-US" dirty="0"/>
                        <a:t>353-358</a:t>
                      </a:r>
                    </a:p>
                  </a:txBody>
                  <a:tcPr/>
                </a:tc>
                <a:extLst>
                  <a:ext uri="{0D108BD9-81ED-4DB2-BD59-A6C34878D82A}">
                    <a16:rowId xmlns:a16="http://schemas.microsoft.com/office/drawing/2014/main" val="1969044237"/>
                  </a:ext>
                </a:extLst>
              </a:tr>
              <a:tr h="370840">
                <a:tc>
                  <a:txBody>
                    <a:bodyPr/>
                    <a:lstStyle/>
                    <a:p>
                      <a:r>
                        <a:rPr lang="en-US" dirty="0"/>
                        <a:t>Panitumumab</a:t>
                      </a:r>
                    </a:p>
                  </a:txBody>
                  <a:tcPr/>
                </a:tc>
                <a:tc>
                  <a:txBody>
                    <a:bodyPr/>
                    <a:lstStyle/>
                    <a:p>
                      <a:r>
                        <a:rPr lang="en-US" dirty="0"/>
                        <a:t>Amgen, Takeda</a:t>
                      </a:r>
                    </a:p>
                  </a:txBody>
                  <a:tcPr/>
                </a:tc>
                <a:tc>
                  <a:txBody>
                    <a:bodyPr/>
                    <a:lstStyle/>
                    <a:p>
                      <a:r>
                        <a:rPr lang="en-US" dirty="0"/>
                        <a:t>386-391</a:t>
                      </a:r>
                    </a:p>
                  </a:txBody>
                  <a:tcPr/>
                </a:tc>
                <a:extLst>
                  <a:ext uri="{0D108BD9-81ED-4DB2-BD59-A6C34878D82A}">
                    <a16:rowId xmlns:a16="http://schemas.microsoft.com/office/drawing/2014/main" val="278580719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0147961"/>
                  </a:ext>
                </a:extLst>
              </a:tr>
            </a:tbl>
          </a:graphicData>
        </a:graphic>
      </p:graphicFrame>
      <p:sp>
        <p:nvSpPr>
          <p:cNvPr id="3" name="Title 1">
            <a:extLst>
              <a:ext uri="{FF2B5EF4-FFF2-40B4-BE49-F238E27FC236}">
                <a16:creationId xmlns:a16="http://schemas.microsoft.com/office/drawing/2014/main" id="{EBC6F2ED-13AB-398C-4754-E3636C558258}"/>
              </a:ext>
            </a:extLst>
          </p:cNvPr>
          <p:cNvSpPr txBox="1">
            <a:spLocks/>
          </p:cNvSpPr>
          <p:nvPr/>
        </p:nvSpPr>
        <p:spPr>
          <a:xfrm>
            <a:off x="838200" y="365125"/>
            <a:ext cx="10515600" cy="95834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t>Case study: HER1 (EGFR, epidermal growth factor receptor)</a:t>
            </a:r>
          </a:p>
        </p:txBody>
      </p:sp>
    </p:spTree>
    <p:extLst>
      <p:ext uri="{BB962C8B-B14F-4D97-AF65-F5344CB8AC3E}">
        <p14:creationId xmlns:p14="http://schemas.microsoft.com/office/powerpoint/2010/main" val="2979460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9-D920-A624-7424-8DBB585CDB23}"/>
              </a:ext>
            </a:extLst>
          </p:cNvPr>
          <p:cNvSpPr>
            <a:spLocks noGrp="1"/>
          </p:cNvSpPr>
          <p:nvPr>
            <p:ph type="title"/>
          </p:nvPr>
        </p:nvSpPr>
        <p:spPr>
          <a:xfrm>
            <a:off x="838200" y="365125"/>
            <a:ext cx="10426430" cy="773011"/>
          </a:xfrm>
        </p:spPr>
        <p:txBody>
          <a:bodyPr>
            <a:normAutofit/>
          </a:bodyPr>
          <a:lstStyle/>
          <a:p>
            <a:pPr algn="ctr"/>
            <a:r>
              <a:rPr lang="en-US" sz="3500" dirty="0"/>
              <a:t>Summary of Virtual Epitope Mapping</a:t>
            </a:r>
          </a:p>
        </p:txBody>
      </p:sp>
      <p:sp>
        <p:nvSpPr>
          <p:cNvPr id="3" name="Content Placeholder 2">
            <a:extLst>
              <a:ext uri="{FF2B5EF4-FFF2-40B4-BE49-F238E27FC236}">
                <a16:creationId xmlns:a16="http://schemas.microsoft.com/office/drawing/2014/main" id="{392FBC8C-F019-A6C3-93C4-C0CAC9A496D2}"/>
              </a:ext>
            </a:extLst>
          </p:cNvPr>
          <p:cNvSpPr>
            <a:spLocks noGrp="1"/>
          </p:cNvSpPr>
          <p:nvPr>
            <p:ph idx="1"/>
          </p:nvPr>
        </p:nvSpPr>
        <p:spPr>
          <a:xfrm>
            <a:off x="838200" y="5077325"/>
            <a:ext cx="10515600" cy="1099637"/>
          </a:xfrm>
        </p:spPr>
        <p:txBody>
          <a:bodyPr>
            <a:normAutofit fontScale="92500"/>
          </a:bodyPr>
          <a:lstStyle/>
          <a:p>
            <a:r>
              <a:rPr lang="en-US" dirty="0"/>
              <a:t>270 annotated epitopes (171 unique sequences) with 14 AA on average.</a:t>
            </a:r>
          </a:p>
          <a:p>
            <a:r>
              <a:rPr lang="en-US" dirty="0"/>
              <a:t>The model can detect 130 out of 171 (Probability &gt; 0.5)</a:t>
            </a:r>
          </a:p>
        </p:txBody>
      </p:sp>
      <p:pic>
        <p:nvPicPr>
          <p:cNvPr id="12292" name="Picture 4">
            <a:extLst>
              <a:ext uri="{FF2B5EF4-FFF2-40B4-BE49-F238E27FC236}">
                <a16:creationId xmlns:a16="http://schemas.microsoft.com/office/drawing/2014/main" id="{011AF9F2-FAB5-1B06-1E8D-1769A515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041" y="1595335"/>
            <a:ext cx="8755917" cy="328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76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8D3-64D7-611C-6FBE-DB8EEF4E7966}"/>
              </a:ext>
            </a:extLst>
          </p:cNvPr>
          <p:cNvSpPr>
            <a:spLocks noGrp="1"/>
          </p:cNvSpPr>
          <p:nvPr>
            <p:ph type="title"/>
          </p:nvPr>
        </p:nvSpPr>
        <p:spPr>
          <a:xfrm>
            <a:off x="838200" y="196684"/>
            <a:ext cx="10515600" cy="774784"/>
          </a:xfrm>
        </p:spPr>
        <p:txBody>
          <a:bodyPr>
            <a:normAutofit/>
          </a:bodyPr>
          <a:lstStyle/>
          <a:p>
            <a:pPr algn="ctr"/>
            <a:r>
              <a:rPr lang="en-US" sz="4000" dirty="0"/>
              <a:t>Epitope mapping of EGFR with window 20 AA</a:t>
            </a:r>
          </a:p>
        </p:txBody>
      </p:sp>
      <p:sp>
        <p:nvSpPr>
          <p:cNvPr id="3" name="Content Placeholder 2">
            <a:extLst>
              <a:ext uri="{FF2B5EF4-FFF2-40B4-BE49-F238E27FC236}">
                <a16:creationId xmlns:a16="http://schemas.microsoft.com/office/drawing/2014/main" id="{E7F2E322-626A-306A-518B-F4CCD6ECB562}"/>
              </a:ext>
            </a:extLst>
          </p:cNvPr>
          <p:cNvSpPr>
            <a:spLocks noGrp="1"/>
          </p:cNvSpPr>
          <p:nvPr>
            <p:ph idx="1"/>
          </p:nvPr>
        </p:nvSpPr>
        <p:spPr>
          <a:xfrm>
            <a:off x="838200" y="5402178"/>
            <a:ext cx="10515600" cy="1259138"/>
          </a:xfrm>
        </p:spPr>
        <p:txBody>
          <a:bodyPr>
            <a:normAutofit fontScale="92500" lnSpcReduction="10000"/>
          </a:bodyPr>
          <a:lstStyle/>
          <a:p>
            <a:r>
              <a:rPr lang="en-US" dirty="0"/>
              <a:t>~600 AA: extracellular – transmembrane – intracellular</a:t>
            </a:r>
          </a:p>
          <a:p>
            <a:r>
              <a:rPr lang="en-US" b="1" dirty="0"/>
              <a:t>Domain III</a:t>
            </a:r>
            <a:r>
              <a:rPr lang="en-US" dirty="0"/>
              <a:t> contains competitively binding sites used by lots of monoclonal antibody drugs.</a:t>
            </a:r>
          </a:p>
        </p:txBody>
      </p:sp>
      <p:pic>
        <p:nvPicPr>
          <p:cNvPr id="13316" name="Picture 4">
            <a:extLst>
              <a:ext uri="{FF2B5EF4-FFF2-40B4-BE49-F238E27FC236}">
                <a16:creationId xmlns:a16="http://schemas.microsoft.com/office/drawing/2014/main" id="{CD2FF1AB-6087-925A-1C56-A9816316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0" y="1406692"/>
            <a:ext cx="10941519" cy="345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85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8AA-54EE-A843-714E-1EAE39B56E70}"/>
              </a:ext>
            </a:extLst>
          </p:cNvPr>
          <p:cNvSpPr>
            <a:spLocks noGrp="1"/>
          </p:cNvSpPr>
          <p:nvPr>
            <p:ph type="title"/>
          </p:nvPr>
        </p:nvSpPr>
        <p:spPr>
          <a:xfrm>
            <a:off x="838200" y="365126"/>
            <a:ext cx="10515600" cy="909198"/>
          </a:xfrm>
        </p:spPr>
        <p:txBody>
          <a:bodyPr>
            <a:normAutofit/>
          </a:bodyPr>
          <a:lstStyle/>
          <a:p>
            <a:pPr algn="ctr"/>
            <a:r>
              <a:rPr lang="en-US" sz="4000" dirty="0"/>
              <a:t>Discussion of epitope predictions</a:t>
            </a:r>
          </a:p>
        </p:txBody>
      </p:sp>
      <p:sp>
        <p:nvSpPr>
          <p:cNvPr id="3" name="Content Placeholder 2">
            <a:extLst>
              <a:ext uri="{FF2B5EF4-FFF2-40B4-BE49-F238E27FC236}">
                <a16:creationId xmlns:a16="http://schemas.microsoft.com/office/drawing/2014/main" id="{D03CF74C-221B-8B07-ABE5-9CB60AEED380}"/>
              </a:ext>
            </a:extLst>
          </p:cNvPr>
          <p:cNvSpPr>
            <a:spLocks noGrp="1"/>
          </p:cNvSpPr>
          <p:nvPr>
            <p:ph idx="1"/>
          </p:nvPr>
        </p:nvSpPr>
        <p:spPr/>
        <p:txBody>
          <a:bodyPr/>
          <a:lstStyle/>
          <a:p>
            <a:r>
              <a:rPr lang="en-US" dirty="0"/>
              <a:t>Applications:</a:t>
            </a:r>
            <a:br>
              <a:rPr lang="en-US" dirty="0"/>
            </a:br>
            <a:r>
              <a:rPr lang="en-US" dirty="0"/>
              <a:t>- Discover antibody clone.</a:t>
            </a:r>
            <a:br>
              <a:rPr lang="en-US" dirty="0"/>
            </a:br>
            <a:r>
              <a:rPr lang="en-US" dirty="0"/>
              <a:t>- Discover mutated epitopes for solving drug resistance.</a:t>
            </a:r>
            <a:br>
              <a:rPr lang="en-US" dirty="0"/>
            </a:br>
            <a:r>
              <a:rPr lang="en-US" dirty="0"/>
              <a:t>- Design peptide libraries for epitopes mapping.</a:t>
            </a:r>
            <a:br>
              <a:rPr lang="en-US" dirty="0"/>
            </a:br>
            <a:r>
              <a:rPr lang="en-US" dirty="0"/>
              <a:t>- Screen epitopes with high affinity for antibody production.</a:t>
            </a:r>
          </a:p>
          <a:p>
            <a:r>
              <a:rPr lang="en-US" dirty="0"/>
              <a:t>Challenges of ML models:</a:t>
            </a:r>
            <a:br>
              <a:rPr lang="en-US" dirty="0"/>
            </a:br>
            <a:r>
              <a:rPr lang="en-US" dirty="0"/>
              <a:t>- Uncertain negative labels.</a:t>
            </a:r>
            <a:br>
              <a:rPr lang="en-US" dirty="0"/>
            </a:br>
            <a:r>
              <a:rPr lang="en-US" dirty="0"/>
              <a:t>- Sequence representations: token.</a:t>
            </a:r>
            <a:br>
              <a:rPr lang="en-US" dirty="0"/>
            </a:br>
            <a:r>
              <a:rPr lang="en-US" dirty="0"/>
              <a:t>- Orchestrate your screening systems.</a:t>
            </a:r>
          </a:p>
        </p:txBody>
      </p:sp>
    </p:spTree>
    <p:extLst>
      <p:ext uri="{BB962C8B-B14F-4D97-AF65-F5344CB8AC3E}">
        <p14:creationId xmlns:p14="http://schemas.microsoft.com/office/powerpoint/2010/main" val="159145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4BF4-38E2-A7F0-7D3E-952C9BED2E51}"/>
              </a:ext>
            </a:extLst>
          </p:cNvPr>
          <p:cNvSpPr>
            <a:spLocks noGrp="1"/>
          </p:cNvSpPr>
          <p:nvPr>
            <p:ph type="title"/>
          </p:nvPr>
        </p:nvSpPr>
        <p:spPr>
          <a:xfrm>
            <a:off x="3389812" y="1343819"/>
            <a:ext cx="4996543" cy="1325563"/>
          </a:xfrm>
        </p:spPr>
        <p:txBody>
          <a:bodyPr/>
          <a:lstStyle/>
          <a:p>
            <a:pPr algn="ctr"/>
            <a:r>
              <a:rPr lang="en-US" dirty="0"/>
              <a:t>Thanks</a:t>
            </a:r>
          </a:p>
        </p:txBody>
      </p:sp>
      <p:sp>
        <p:nvSpPr>
          <p:cNvPr id="3" name="Content Placeholder 2">
            <a:extLst>
              <a:ext uri="{FF2B5EF4-FFF2-40B4-BE49-F238E27FC236}">
                <a16:creationId xmlns:a16="http://schemas.microsoft.com/office/drawing/2014/main" id="{717C9353-F597-521D-AE4A-0668FB49964E}"/>
              </a:ext>
            </a:extLst>
          </p:cNvPr>
          <p:cNvSpPr>
            <a:spLocks noGrp="1"/>
          </p:cNvSpPr>
          <p:nvPr>
            <p:ph idx="1"/>
          </p:nvPr>
        </p:nvSpPr>
        <p:spPr>
          <a:xfrm>
            <a:off x="838200" y="4851399"/>
            <a:ext cx="10515600" cy="1325563"/>
          </a:xfrm>
        </p:spPr>
        <p:txBody>
          <a:bodyPr/>
          <a:lstStyle/>
          <a:p>
            <a:r>
              <a:rPr lang="en-US" dirty="0"/>
              <a:t>Source code: https://github.com/Tiezhengyuan/ml_epitope/</a:t>
            </a:r>
          </a:p>
        </p:txBody>
      </p:sp>
    </p:spTree>
    <p:extLst>
      <p:ext uri="{BB962C8B-B14F-4D97-AF65-F5344CB8AC3E}">
        <p14:creationId xmlns:p14="http://schemas.microsoft.com/office/powerpoint/2010/main" val="2207951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A01-BF72-CFFD-CBAA-2DB6771589C9}"/>
              </a:ext>
            </a:extLst>
          </p:cNvPr>
          <p:cNvSpPr>
            <a:spLocks noGrp="1"/>
          </p:cNvSpPr>
          <p:nvPr>
            <p:ph type="title"/>
          </p:nvPr>
        </p:nvSpPr>
        <p:spPr/>
        <p:txBody>
          <a:bodyPr>
            <a:normAutofit/>
          </a:bodyPr>
          <a:lstStyle/>
          <a:p>
            <a:pPr algn="ctr"/>
            <a:r>
              <a:rPr lang="en-US" sz="4000" dirty="0"/>
              <a:t>Epitope prediction is pre-beginning</a:t>
            </a:r>
            <a:br>
              <a:rPr lang="en-US" sz="4000" dirty="0"/>
            </a:br>
            <a:r>
              <a:rPr lang="en-US" sz="4000" dirty="0"/>
              <a:t>rather than beginning in screening</a:t>
            </a:r>
          </a:p>
        </p:txBody>
      </p:sp>
      <p:sp>
        <p:nvSpPr>
          <p:cNvPr id="3" name="Content Placeholder 2">
            <a:extLst>
              <a:ext uri="{FF2B5EF4-FFF2-40B4-BE49-F238E27FC236}">
                <a16:creationId xmlns:a16="http://schemas.microsoft.com/office/drawing/2014/main" id="{35C0BA76-BBE0-31C4-DD0B-4A942672CC94}"/>
              </a:ext>
            </a:extLst>
          </p:cNvPr>
          <p:cNvSpPr>
            <a:spLocks noGrp="1"/>
          </p:cNvSpPr>
          <p:nvPr>
            <p:ph idx="1"/>
          </p:nvPr>
        </p:nvSpPr>
        <p:spPr/>
        <p:txBody>
          <a:bodyPr/>
          <a:lstStyle/>
          <a:p>
            <a:r>
              <a:rPr lang="en-US" dirty="0"/>
              <a:t>Shall I try bioinformatics predictors as much as I can ?</a:t>
            </a:r>
            <a:br>
              <a:rPr lang="en-US" dirty="0"/>
            </a:br>
            <a:r>
              <a:rPr lang="en-US" dirty="0"/>
              <a:t>- I’m going to design a protocol according to epitope predictions.</a:t>
            </a:r>
          </a:p>
          <a:p>
            <a:r>
              <a:rPr lang="en-US" dirty="0"/>
              <a:t>What epitope-related features are employed for modeling ?</a:t>
            </a:r>
            <a:br>
              <a:rPr lang="en-US" dirty="0"/>
            </a:br>
            <a:r>
              <a:rPr lang="en-US" dirty="0"/>
              <a:t>- Try to interpret the predictions using biological knowledge.</a:t>
            </a:r>
          </a:p>
          <a:p>
            <a:r>
              <a:rPr lang="en-US" dirty="0"/>
              <a:t>What is the best hit?</a:t>
            </a:r>
            <a:br>
              <a:rPr lang="en-US" dirty="0"/>
            </a:br>
            <a:r>
              <a:rPr lang="en-US" dirty="0"/>
              <a:t>- Narrow down my scope and reduce work load.</a:t>
            </a:r>
          </a:p>
          <a:p>
            <a:r>
              <a:rPr lang="en-US" dirty="0"/>
              <a:t>Can assay data be integrated into you modeling process?</a:t>
            </a:r>
            <a:br>
              <a:rPr lang="en-US" dirty="0"/>
            </a:br>
            <a:r>
              <a:rPr lang="en-US" dirty="0"/>
              <a:t>- Gradient descent to the target based on previous bench work.</a:t>
            </a:r>
          </a:p>
        </p:txBody>
      </p:sp>
    </p:spTree>
    <p:extLst>
      <p:ext uri="{BB962C8B-B14F-4D97-AF65-F5344CB8AC3E}">
        <p14:creationId xmlns:p14="http://schemas.microsoft.com/office/powerpoint/2010/main" val="233606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BDB-B556-65F0-59FD-5362638E8818}"/>
              </a:ext>
            </a:extLst>
          </p:cNvPr>
          <p:cNvSpPr>
            <a:spLocks noGrp="1"/>
          </p:cNvSpPr>
          <p:nvPr>
            <p:ph type="title"/>
          </p:nvPr>
        </p:nvSpPr>
        <p:spPr/>
        <p:txBody>
          <a:bodyPr>
            <a:normAutofit/>
          </a:bodyPr>
          <a:lstStyle/>
          <a:p>
            <a:pPr algn="ctr"/>
            <a:endParaRPr lang="en-US" sz="4000" dirty="0"/>
          </a:p>
        </p:txBody>
      </p:sp>
      <p:sp>
        <p:nvSpPr>
          <p:cNvPr id="3" name="Content Placeholder 2">
            <a:extLst>
              <a:ext uri="{FF2B5EF4-FFF2-40B4-BE49-F238E27FC236}">
                <a16:creationId xmlns:a16="http://schemas.microsoft.com/office/drawing/2014/main" id="{6EAB566B-E2BC-6FD5-A253-54C15B2A73D2}"/>
              </a:ext>
            </a:extLst>
          </p:cNvPr>
          <p:cNvSpPr>
            <a:spLocks noGrp="1"/>
          </p:cNvSpPr>
          <p:nvPr>
            <p:ph idx="1"/>
          </p:nvPr>
        </p:nvSpPr>
        <p:spPr>
          <a:xfrm>
            <a:off x="838200" y="3428999"/>
            <a:ext cx="10515600" cy="2747963"/>
          </a:xfrm>
        </p:spPr>
        <p:txBody>
          <a:bodyPr/>
          <a:lstStyle/>
          <a:p>
            <a:endParaRPr lang="en-US" dirty="0"/>
          </a:p>
        </p:txBody>
      </p:sp>
    </p:spTree>
    <p:extLst>
      <p:ext uri="{BB962C8B-B14F-4D97-AF65-F5344CB8AC3E}">
        <p14:creationId xmlns:p14="http://schemas.microsoft.com/office/powerpoint/2010/main" val="42801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DA98-F207-DE53-CC3D-0C0FF72E657C}"/>
              </a:ext>
            </a:extLst>
          </p:cNvPr>
          <p:cNvSpPr>
            <a:spLocks noGrp="1"/>
          </p:cNvSpPr>
          <p:nvPr>
            <p:ph type="title"/>
          </p:nvPr>
        </p:nvSpPr>
        <p:spPr>
          <a:xfrm>
            <a:off x="838200" y="365125"/>
            <a:ext cx="10515600" cy="827181"/>
          </a:xfrm>
        </p:spPr>
        <p:txBody>
          <a:bodyPr>
            <a:normAutofit/>
          </a:bodyPr>
          <a:lstStyle/>
          <a:p>
            <a:pPr algn="ctr"/>
            <a:r>
              <a:rPr lang="en-US" sz="4000" dirty="0"/>
              <a:t>Algorithms Used by Epitope Predictors</a:t>
            </a:r>
          </a:p>
        </p:txBody>
      </p:sp>
      <p:sp>
        <p:nvSpPr>
          <p:cNvPr id="3" name="Content Placeholder 2">
            <a:extLst>
              <a:ext uri="{FF2B5EF4-FFF2-40B4-BE49-F238E27FC236}">
                <a16:creationId xmlns:a16="http://schemas.microsoft.com/office/drawing/2014/main" id="{E37AA834-D22F-B5A2-C8E3-6C3AB45F162F}"/>
              </a:ext>
            </a:extLst>
          </p:cNvPr>
          <p:cNvSpPr>
            <a:spLocks noGrp="1"/>
          </p:cNvSpPr>
          <p:nvPr>
            <p:ph idx="1"/>
          </p:nvPr>
        </p:nvSpPr>
        <p:spPr/>
        <p:txBody>
          <a:bodyPr>
            <a:normAutofit fontScale="85000" lnSpcReduction="20000"/>
          </a:bodyPr>
          <a:lstStyle/>
          <a:p>
            <a:r>
              <a:rPr lang="en-US" b="1" dirty="0"/>
              <a:t>Calculate statistics</a:t>
            </a:r>
            <a:r>
              <a:rPr lang="en-US" dirty="0"/>
              <a:t>:</a:t>
            </a:r>
            <a:br>
              <a:rPr lang="en-US" dirty="0"/>
            </a:br>
            <a:r>
              <a:rPr lang="en-US" dirty="0"/>
              <a:t>epitope score: </a:t>
            </a:r>
            <a:r>
              <a:rPr lang="en-US" dirty="0" err="1"/>
              <a:t>EpiPred</a:t>
            </a:r>
            <a:r>
              <a:rPr lang="en-US" dirty="0"/>
              <a:t> ( 2014), SEPPA (2009), PEPITO (2008)</a:t>
            </a:r>
            <a:br>
              <a:rPr lang="en-US" dirty="0"/>
            </a:br>
            <a:r>
              <a:rPr lang="en-US" dirty="0" err="1"/>
              <a:t>Baysian</a:t>
            </a:r>
            <a:r>
              <a:rPr lang="en-US" dirty="0"/>
              <a:t>: </a:t>
            </a:r>
            <a:r>
              <a:rPr lang="en-US" dirty="0" err="1"/>
              <a:t>Epitopia</a:t>
            </a:r>
            <a:r>
              <a:rPr lang="en-US" dirty="0"/>
              <a:t> (2009)</a:t>
            </a:r>
          </a:p>
          <a:p>
            <a:r>
              <a:rPr lang="en-US" b="1" dirty="0"/>
              <a:t>Machine learning</a:t>
            </a:r>
            <a:r>
              <a:rPr lang="en-US" dirty="0"/>
              <a:t>:</a:t>
            </a:r>
            <a:br>
              <a:rPr lang="en-US" dirty="0"/>
            </a:br>
            <a:r>
              <a:rPr lang="en-US" dirty="0"/>
              <a:t>SVM: </a:t>
            </a:r>
            <a:r>
              <a:rPr lang="en-US" dirty="0" err="1"/>
              <a:t>LBTope</a:t>
            </a:r>
            <a:r>
              <a:rPr lang="en-US" dirty="0"/>
              <a:t> (2013), </a:t>
            </a:r>
            <a:r>
              <a:rPr lang="en-US" dirty="0" err="1"/>
              <a:t>SVMTrip</a:t>
            </a:r>
            <a:r>
              <a:rPr lang="en-US" dirty="0"/>
              <a:t> (2012), </a:t>
            </a:r>
            <a:r>
              <a:rPr lang="en-US" dirty="0" err="1"/>
              <a:t>COBEpro</a:t>
            </a:r>
            <a:r>
              <a:rPr lang="en-US" dirty="0"/>
              <a:t> (2009)</a:t>
            </a:r>
            <a:br>
              <a:rPr lang="en-US" dirty="0"/>
            </a:br>
            <a:r>
              <a:rPr lang="en-US" dirty="0"/>
              <a:t>random tree: </a:t>
            </a:r>
            <a:r>
              <a:rPr lang="en-US" dirty="0" err="1"/>
              <a:t>iBCE</a:t>
            </a:r>
            <a:r>
              <a:rPr lang="en-US" dirty="0"/>
              <a:t>-EL (2015)</a:t>
            </a:r>
            <a:br>
              <a:rPr lang="en-US" dirty="0"/>
            </a:br>
            <a:r>
              <a:rPr lang="en-US" dirty="0"/>
              <a:t>bootstrap: </a:t>
            </a:r>
            <a:r>
              <a:rPr lang="en-US" dirty="0" err="1"/>
              <a:t>BepiTBR</a:t>
            </a:r>
            <a:r>
              <a:rPr lang="en-US" dirty="0"/>
              <a:t> (2022), epitope3D (2022)</a:t>
            </a:r>
          </a:p>
          <a:p>
            <a:r>
              <a:rPr lang="en-US" b="1" dirty="0"/>
              <a:t>Deep learning</a:t>
            </a:r>
            <a:r>
              <a:rPr lang="en-US" dirty="0"/>
              <a:t>:</a:t>
            </a:r>
            <a:br>
              <a:rPr lang="en-US" dirty="0"/>
            </a:br>
            <a:r>
              <a:rPr lang="en-US" dirty="0"/>
              <a:t>ANN: Martin </a:t>
            </a:r>
            <a:r>
              <a:rPr lang="en-US" dirty="0" err="1"/>
              <a:t>etal</a:t>
            </a:r>
            <a:r>
              <a:rPr lang="en-US" dirty="0"/>
              <a:t>. (2019)</a:t>
            </a:r>
            <a:br>
              <a:rPr lang="en-US" dirty="0"/>
            </a:br>
            <a:r>
              <a:rPr lang="en-US" dirty="0"/>
              <a:t>CNN: EPMP (2021)</a:t>
            </a:r>
            <a:br>
              <a:rPr lang="en-US" dirty="0"/>
            </a:br>
            <a:r>
              <a:rPr lang="en-US" dirty="0"/>
              <a:t>RNN: </a:t>
            </a:r>
            <a:r>
              <a:rPr lang="en-US" dirty="0" err="1"/>
              <a:t>BepiPred</a:t>
            </a:r>
            <a:r>
              <a:rPr lang="en-US" dirty="0"/>
              <a:t> (2022), </a:t>
            </a:r>
            <a:r>
              <a:rPr lang="en-US" dirty="0" err="1"/>
              <a:t>EpiDope</a:t>
            </a:r>
            <a:r>
              <a:rPr lang="en-US" dirty="0"/>
              <a:t> (2021), </a:t>
            </a:r>
            <a:r>
              <a:rPr lang="en-US" dirty="0" err="1"/>
              <a:t>ABCPred</a:t>
            </a:r>
            <a:r>
              <a:rPr lang="en-US" dirty="0"/>
              <a:t> (2006)</a:t>
            </a:r>
          </a:p>
          <a:p>
            <a:r>
              <a:rPr lang="en-US" b="1" dirty="0"/>
              <a:t>large language models</a:t>
            </a:r>
            <a:r>
              <a:rPr lang="en-US" dirty="0"/>
              <a:t>:</a:t>
            </a:r>
            <a:br>
              <a:rPr lang="en-US" dirty="0"/>
            </a:br>
            <a:r>
              <a:rPr lang="en-US" dirty="0"/>
              <a:t>BERT: LECE-BERT (2024)</a:t>
            </a:r>
            <a:br>
              <a:rPr lang="en-US" dirty="0"/>
            </a:br>
            <a:r>
              <a:rPr lang="en-US" dirty="0"/>
              <a:t>ESM: </a:t>
            </a:r>
            <a:r>
              <a:rPr lang="en-US" dirty="0" err="1"/>
              <a:t>DiscoTope</a:t>
            </a:r>
            <a:r>
              <a:rPr lang="en-US" dirty="0"/>
              <a:t> (2024), SEMA (2022)</a:t>
            </a:r>
          </a:p>
        </p:txBody>
      </p:sp>
    </p:spTree>
    <p:extLst>
      <p:ext uri="{BB962C8B-B14F-4D97-AF65-F5344CB8AC3E}">
        <p14:creationId xmlns:p14="http://schemas.microsoft.com/office/powerpoint/2010/main" val="9580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7A4-EF03-EB73-22B8-134FB5829D19}"/>
              </a:ext>
            </a:extLst>
          </p:cNvPr>
          <p:cNvSpPr>
            <a:spLocks noGrp="1"/>
          </p:cNvSpPr>
          <p:nvPr>
            <p:ph type="title"/>
          </p:nvPr>
        </p:nvSpPr>
        <p:spPr>
          <a:xfrm>
            <a:off x="838200" y="365126"/>
            <a:ext cx="10515600" cy="1096122"/>
          </a:xfrm>
        </p:spPr>
        <p:txBody>
          <a:bodyPr>
            <a:normAutofit/>
          </a:bodyPr>
          <a:lstStyle/>
          <a:p>
            <a:pPr algn="ctr"/>
            <a:r>
              <a:rPr lang="en-US" sz="4000" dirty="0"/>
              <a:t>Features used by epitope predictors</a:t>
            </a:r>
          </a:p>
        </p:txBody>
      </p:sp>
      <p:sp>
        <p:nvSpPr>
          <p:cNvPr id="3" name="Content Placeholder 2">
            <a:extLst>
              <a:ext uri="{FF2B5EF4-FFF2-40B4-BE49-F238E27FC236}">
                <a16:creationId xmlns:a16="http://schemas.microsoft.com/office/drawing/2014/main" id="{69C94E47-EFFD-9486-70AC-4C6DFCC36B8D}"/>
              </a:ext>
            </a:extLst>
          </p:cNvPr>
          <p:cNvSpPr>
            <a:spLocks noGrp="1"/>
          </p:cNvSpPr>
          <p:nvPr>
            <p:ph idx="1"/>
          </p:nvPr>
        </p:nvSpPr>
        <p:spPr/>
        <p:txBody>
          <a:bodyPr/>
          <a:lstStyle/>
          <a:p>
            <a:r>
              <a:rPr lang="en-US" dirty="0"/>
              <a:t>Amino acids:</a:t>
            </a:r>
            <a:br>
              <a:rPr lang="en-US" dirty="0"/>
            </a:br>
            <a:r>
              <a:rPr lang="en-US" dirty="0"/>
              <a:t>Frequency of AA</a:t>
            </a:r>
            <a:br>
              <a:rPr lang="en-US" dirty="0"/>
            </a:br>
            <a:r>
              <a:rPr lang="en-US" dirty="0"/>
              <a:t>Physical-chemical properties including hydrophobicity, polarity, polarizability, Van de Waals volume</a:t>
            </a:r>
          </a:p>
          <a:p>
            <a:r>
              <a:rPr lang="en-US" dirty="0"/>
              <a:t>Protein sequence as contextual</a:t>
            </a:r>
          </a:p>
          <a:p>
            <a:r>
              <a:rPr lang="en-US" dirty="0"/>
              <a:t>Secondary structure (ligands) from PDB</a:t>
            </a:r>
          </a:p>
          <a:p>
            <a:endParaRPr lang="en-US" dirty="0"/>
          </a:p>
        </p:txBody>
      </p:sp>
    </p:spTree>
    <p:extLst>
      <p:ext uri="{BB962C8B-B14F-4D97-AF65-F5344CB8AC3E}">
        <p14:creationId xmlns:p14="http://schemas.microsoft.com/office/powerpoint/2010/main" val="9144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C955478-2680-8D7E-7DD1-C4687934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87" y="3618755"/>
            <a:ext cx="6921296" cy="2859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C9CD03-AE83-E6E6-6C0D-73A948446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392" y="702723"/>
            <a:ext cx="6597991" cy="27262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7A30E5C-8C7D-9FEE-D9D2-7093A7C41AA2}"/>
              </a:ext>
            </a:extLst>
          </p:cNvPr>
          <p:cNvSpPr>
            <a:spLocks noGrp="1"/>
          </p:cNvSpPr>
          <p:nvPr>
            <p:ph type="title"/>
          </p:nvPr>
        </p:nvSpPr>
        <p:spPr>
          <a:xfrm>
            <a:off x="0" y="0"/>
            <a:ext cx="3500337" cy="1868638"/>
          </a:xfrm>
        </p:spPr>
        <p:txBody>
          <a:bodyPr>
            <a:noAutofit/>
          </a:bodyPr>
          <a:lstStyle/>
          <a:p>
            <a:pPr algn="ctr"/>
            <a:r>
              <a:rPr lang="en-US" sz="3500" dirty="0"/>
              <a:t>Summary of</a:t>
            </a:r>
            <a:br>
              <a:rPr lang="en-US" sz="3500" dirty="0"/>
            </a:br>
            <a:r>
              <a:rPr lang="en-US" sz="3500" dirty="0"/>
              <a:t>Annotated Epitopes</a:t>
            </a:r>
            <a:endParaRPr lang="en-US" sz="3000" dirty="0"/>
          </a:p>
        </p:txBody>
      </p:sp>
      <p:sp>
        <p:nvSpPr>
          <p:cNvPr id="2" name="TextBox 1">
            <a:extLst>
              <a:ext uri="{FF2B5EF4-FFF2-40B4-BE49-F238E27FC236}">
                <a16:creationId xmlns:a16="http://schemas.microsoft.com/office/drawing/2014/main" id="{A62103D5-43DC-CAF2-9DB3-50BC3AF769BB}"/>
              </a:ext>
            </a:extLst>
          </p:cNvPr>
          <p:cNvSpPr txBox="1"/>
          <p:nvPr/>
        </p:nvSpPr>
        <p:spPr>
          <a:xfrm>
            <a:off x="164746" y="4200355"/>
            <a:ext cx="2705741" cy="1015663"/>
          </a:xfrm>
          <a:prstGeom prst="rect">
            <a:avLst/>
          </a:prstGeom>
          <a:noFill/>
        </p:spPr>
        <p:txBody>
          <a:bodyPr wrap="none" rtlCol="0">
            <a:spAutoFit/>
          </a:bodyPr>
          <a:lstStyle/>
          <a:p>
            <a:r>
              <a:rPr lang="en-US" sz="3000" dirty="0"/>
              <a:t>~3.6M epitopes</a:t>
            </a:r>
          </a:p>
          <a:p>
            <a:r>
              <a:rPr lang="en-US" sz="3000" dirty="0"/>
              <a:t>(IEDB, Jan 2004)</a:t>
            </a:r>
          </a:p>
        </p:txBody>
      </p:sp>
    </p:spTree>
    <p:extLst>
      <p:ext uri="{BB962C8B-B14F-4D97-AF65-F5344CB8AC3E}">
        <p14:creationId xmlns:p14="http://schemas.microsoft.com/office/powerpoint/2010/main" val="17577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59C6-BFE4-1BB5-D8B2-B6632A847BAD}"/>
              </a:ext>
            </a:extLst>
          </p:cNvPr>
          <p:cNvSpPr>
            <a:spLocks noGrp="1"/>
          </p:cNvSpPr>
          <p:nvPr>
            <p:ph type="title"/>
          </p:nvPr>
        </p:nvSpPr>
        <p:spPr>
          <a:xfrm>
            <a:off x="740923" y="1425440"/>
            <a:ext cx="10515600" cy="1325563"/>
          </a:xfrm>
        </p:spPr>
        <p:txBody>
          <a:bodyPr>
            <a:normAutofit/>
          </a:bodyPr>
          <a:lstStyle/>
          <a:p>
            <a:pPr algn="ctr"/>
            <a:r>
              <a:rPr lang="en-US" sz="3000" dirty="0"/>
              <a:t>ANN Predictor: Physical-chemical Properties and</a:t>
            </a:r>
            <a:br>
              <a:rPr lang="en-US" sz="3000" dirty="0"/>
            </a:br>
            <a:r>
              <a:rPr lang="en-US" sz="3000" dirty="0"/>
              <a:t>Frequencies of Amino Acids</a:t>
            </a:r>
          </a:p>
        </p:txBody>
      </p:sp>
      <p:sp>
        <p:nvSpPr>
          <p:cNvPr id="3" name="Content Placeholder 2">
            <a:extLst>
              <a:ext uri="{FF2B5EF4-FFF2-40B4-BE49-F238E27FC236}">
                <a16:creationId xmlns:a16="http://schemas.microsoft.com/office/drawing/2014/main" id="{10C51E55-44B5-4AE7-F372-FCD8D13DA3C8}"/>
              </a:ext>
            </a:extLst>
          </p:cNvPr>
          <p:cNvSpPr>
            <a:spLocks noGrp="1"/>
          </p:cNvSpPr>
          <p:nvPr>
            <p:ph idx="1"/>
          </p:nvPr>
        </p:nvSpPr>
        <p:spPr>
          <a:xfrm>
            <a:off x="838200" y="4474723"/>
            <a:ext cx="10515600" cy="1702240"/>
          </a:xfrm>
        </p:spPr>
        <p:txBody>
          <a:bodyPr/>
          <a:lstStyle/>
          <a:p>
            <a:endParaRPr lang="en-US" dirty="0"/>
          </a:p>
        </p:txBody>
      </p:sp>
    </p:spTree>
    <p:extLst>
      <p:ext uri="{BB962C8B-B14F-4D97-AF65-F5344CB8AC3E}">
        <p14:creationId xmlns:p14="http://schemas.microsoft.com/office/powerpoint/2010/main" val="180538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989C-E531-0241-6E69-BC0B34C2A60A}"/>
              </a:ext>
            </a:extLst>
          </p:cNvPr>
          <p:cNvSpPr>
            <a:spLocks noGrp="1"/>
          </p:cNvSpPr>
          <p:nvPr>
            <p:ph type="title"/>
          </p:nvPr>
        </p:nvSpPr>
        <p:spPr>
          <a:xfrm>
            <a:off x="838200" y="181127"/>
            <a:ext cx="10303042" cy="838033"/>
          </a:xfrm>
        </p:spPr>
        <p:txBody>
          <a:bodyPr>
            <a:normAutofit/>
          </a:bodyPr>
          <a:lstStyle/>
          <a:p>
            <a:pPr algn="ctr"/>
            <a:r>
              <a:rPr lang="en-US" sz="4000" dirty="0"/>
              <a:t>Hydrophobicity of Amino Acids (AA)</a:t>
            </a:r>
          </a:p>
        </p:txBody>
      </p:sp>
      <p:sp>
        <p:nvSpPr>
          <p:cNvPr id="3" name="Content Placeholder 2">
            <a:extLst>
              <a:ext uri="{FF2B5EF4-FFF2-40B4-BE49-F238E27FC236}">
                <a16:creationId xmlns:a16="http://schemas.microsoft.com/office/drawing/2014/main" id="{C524CDC9-0B6E-653D-7198-90D1388EF2F4}"/>
              </a:ext>
            </a:extLst>
          </p:cNvPr>
          <p:cNvSpPr>
            <a:spLocks noGrp="1"/>
          </p:cNvSpPr>
          <p:nvPr>
            <p:ph idx="1"/>
          </p:nvPr>
        </p:nvSpPr>
        <p:spPr>
          <a:xfrm>
            <a:off x="838200" y="5554494"/>
            <a:ext cx="10515600" cy="603014"/>
          </a:xfrm>
        </p:spPr>
        <p:txBody>
          <a:bodyPr/>
          <a:lstStyle/>
          <a:p>
            <a:r>
              <a:rPr lang="en-US" dirty="0"/>
              <a:t>More hydrophobic/neural AAs in epitopes</a:t>
            </a:r>
          </a:p>
        </p:txBody>
      </p:sp>
      <p:pic>
        <p:nvPicPr>
          <p:cNvPr id="3076" name="Picture 4">
            <a:extLst>
              <a:ext uri="{FF2B5EF4-FFF2-40B4-BE49-F238E27FC236}">
                <a16:creationId xmlns:a16="http://schemas.microsoft.com/office/drawing/2014/main" id="{115C61D6-EE50-6E9B-D5BD-184473FB0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56" r="3329"/>
          <a:stretch/>
        </p:blipFill>
        <p:spPr bwMode="auto">
          <a:xfrm>
            <a:off x="1923084" y="1260524"/>
            <a:ext cx="7817264" cy="4040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EDDC21-883C-814A-1650-4B40DB4B184C}"/>
              </a:ext>
            </a:extLst>
          </p:cNvPr>
          <p:cNvSpPr txBox="1"/>
          <p:nvPr/>
        </p:nvSpPr>
        <p:spPr>
          <a:xfrm>
            <a:off x="1058779" y="6398872"/>
            <a:ext cx="15662686" cy="369332"/>
          </a:xfrm>
          <a:prstGeom prst="rect">
            <a:avLst/>
          </a:prstGeom>
          <a:noFill/>
        </p:spPr>
        <p:txBody>
          <a:bodyPr wrap="none" rtlCol="0">
            <a:spAutoFit/>
          </a:bodyPr>
          <a:lstStyle/>
          <a:p>
            <a:r>
              <a:rPr lang="en-US" dirty="0"/>
              <a:t>https://www.sigmaaldrich.com/US/en/technical-documents/technical-article/protein-biology/protein-structural-analysis/amino-acid-reference-chart#hydrophobicity</a:t>
            </a:r>
          </a:p>
        </p:txBody>
      </p:sp>
      <p:sp>
        <p:nvSpPr>
          <p:cNvPr id="4" name="TextBox 3">
            <a:extLst>
              <a:ext uri="{FF2B5EF4-FFF2-40B4-BE49-F238E27FC236}">
                <a16:creationId xmlns:a16="http://schemas.microsoft.com/office/drawing/2014/main" id="{AE44D173-FFFA-AABB-2C36-DEB9951D7462}"/>
              </a:ext>
            </a:extLst>
          </p:cNvPr>
          <p:cNvSpPr txBox="1"/>
          <p:nvPr/>
        </p:nvSpPr>
        <p:spPr>
          <a:xfrm>
            <a:off x="9880561" y="1431234"/>
            <a:ext cx="1388522" cy="3416320"/>
          </a:xfrm>
          <a:prstGeom prst="rect">
            <a:avLst/>
          </a:prstGeom>
          <a:noFill/>
        </p:spPr>
        <p:txBody>
          <a:bodyPr wrap="none" rtlCol="0">
            <a:spAutoFit/>
          </a:bodyPr>
          <a:lstStyle/>
          <a:p>
            <a:r>
              <a:rPr lang="en-US" dirty="0"/>
              <a:t>Hydrophobic</a:t>
            </a:r>
          </a:p>
          <a:p>
            <a:endParaRPr lang="en-US" dirty="0"/>
          </a:p>
          <a:p>
            <a:endParaRPr lang="en-US" dirty="0"/>
          </a:p>
          <a:p>
            <a:endParaRPr lang="en-US" dirty="0"/>
          </a:p>
          <a:p>
            <a:endParaRPr lang="en-US" dirty="0"/>
          </a:p>
          <a:p>
            <a:endParaRPr lang="en-US" dirty="0"/>
          </a:p>
          <a:p>
            <a:endParaRPr lang="en-US" dirty="0"/>
          </a:p>
          <a:p>
            <a:r>
              <a:rPr lang="en-US" dirty="0"/>
              <a:t>Neural</a:t>
            </a:r>
          </a:p>
          <a:p>
            <a:endParaRPr lang="en-US" dirty="0"/>
          </a:p>
          <a:p>
            <a:endParaRPr lang="en-US" dirty="0"/>
          </a:p>
          <a:p>
            <a:endParaRPr lang="en-US" dirty="0"/>
          </a:p>
          <a:p>
            <a:r>
              <a:rPr lang="en-US" dirty="0"/>
              <a:t>Hydrophilic</a:t>
            </a:r>
          </a:p>
        </p:txBody>
      </p:sp>
    </p:spTree>
    <p:extLst>
      <p:ext uri="{BB962C8B-B14F-4D97-AF65-F5344CB8AC3E}">
        <p14:creationId xmlns:p14="http://schemas.microsoft.com/office/powerpoint/2010/main" val="2135063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EC06C-A521-0CAC-0EDE-C056BE7254DC}"/>
              </a:ext>
            </a:extLst>
          </p:cNvPr>
          <p:cNvSpPr>
            <a:spLocks noGrp="1"/>
          </p:cNvSpPr>
          <p:nvPr>
            <p:ph idx="1"/>
          </p:nvPr>
        </p:nvSpPr>
        <p:spPr>
          <a:xfrm>
            <a:off x="838200" y="4833567"/>
            <a:ext cx="4021183" cy="603476"/>
          </a:xfrm>
        </p:spPr>
        <p:txBody>
          <a:bodyPr/>
          <a:lstStyle/>
          <a:p>
            <a:r>
              <a:rPr lang="en-US" dirty="0"/>
              <a:t>polarity</a:t>
            </a:r>
          </a:p>
        </p:txBody>
      </p:sp>
      <p:sp>
        <p:nvSpPr>
          <p:cNvPr id="4" name="Title 1">
            <a:extLst>
              <a:ext uri="{FF2B5EF4-FFF2-40B4-BE49-F238E27FC236}">
                <a16:creationId xmlns:a16="http://schemas.microsoft.com/office/drawing/2014/main" id="{953795D3-9166-5CEC-E6D4-99ADA7A4A500}"/>
              </a:ext>
            </a:extLst>
          </p:cNvPr>
          <p:cNvSpPr>
            <a:spLocks noGrp="1"/>
          </p:cNvSpPr>
          <p:nvPr>
            <p:ph type="title"/>
          </p:nvPr>
        </p:nvSpPr>
        <p:spPr>
          <a:xfrm>
            <a:off x="838200" y="365125"/>
            <a:ext cx="10515600" cy="938381"/>
          </a:xfrm>
        </p:spPr>
        <p:txBody>
          <a:bodyPr>
            <a:normAutofit/>
          </a:bodyPr>
          <a:lstStyle/>
          <a:p>
            <a:pPr algn="ctr"/>
            <a:r>
              <a:rPr lang="en-US" sz="4000" dirty="0"/>
              <a:t>Polarity and VDWV of AA</a:t>
            </a:r>
          </a:p>
        </p:txBody>
      </p:sp>
      <p:pic>
        <p:nvPicPr>
          <p:cNvPr id="4098" name="Picture 2">
            <a:extLst>
              <a:ext uri="{FF2B5EF4-FFF2-40B4-BE49-F238E27FC236}">
                <a16:creationId xmlns:a16="http://schemas.microsoft.com/office/drawing/2014/main" id="{45D903E4-C331-243F-6F58-136BF4F97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72"/>
          <a:stretch/>
        </p:blipFill>
        <p:spPr bwMode="auto">
          <a:xfrm>
            <a:off x="304527" y="1582490"/>
            <a:ext cx="5909215" cy="29720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3E9B889-60AA-714B-C7C5-1A63F8522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12"/>
          <a:stretch/>
        </p:blipFill>
        <p:spPr bwMode="auto">
          <a:xfrm>
            <a:off x="6213742" y="1658416"/>
            <a:ext cx="5866191" cy="29720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81C3472-3791-2AB5-3B90-EFCC630F3B75}"/>
              </a:ext>
            </a:extLst>
          </p:cNvPr>
          <p:cNvSpPr txBox="1">
            <a:spLocks/>
          </p:cNvSpPr>
          <p:nvPr/>
        </p:nvSpPr>
        <p:spPr>
          <a:xfrm>
            <a:off x="6916506" y="4985419"/>
            <a:ext cx="4021183" cy="603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 der Waals Volume</a:t>
            </a:r>
          </a:p>
        </p:txBody>
      </p:sp>
      <p:sp>
        <p:nvSpPr>
          <p:cNvPr id="6" name="TextBox 5">
            <a:extLst>
              <a:ext uri="{FF2B5EF4-FFF2-40B4-BE49-F238E27FC236}">
                <a16:creationId xmlns:a16="http://schemas.microsoft.com/office/drawing/2014/main" id="{CD128164-FA89-F173-E049-A0F46C310E62}"/>
              </a:ext>
            </a:extLst>
          </p:cNvPr>
          <p:cNvSpPr txBox="1"/>
          <p:nvPr/>
        </p:nvSpPr>
        <p:spPr>
          <a:xfrm>
            <a:off x="6752070" y="6488668"/>
            <a:ext cx="5127109" cy="369332"/>
          </a:xfrm>
          <a:prstGeom prst="rect">
            <a:avLst/>
          </a:prstGeom>
          <a:noFill/>
        </p:spPr>
        <p:txBody>
          <a:bodyPr wrap="none" rtlCol="0">
            <a:spAutoFit/>
          </a:bodyPr>
          <a:lstStyle/>
          <a:p>
            <a:r>
              <a:rPr lang="en-US" dirty="0"/>
              <a:t>https://pmc.ncbi.nlm.nih.gov/articles/PMC5037676/</a:t>
            </a:r>
          </a:p>
        </p:txBody>
      </p:sp>
    </p:spTree>
    <p:extLst>
      <p:ext uri="{BB962C8B-B14F-4D97-AF65-F5344CB8AC3E}">
        <p14:creationId xmlns:p14="http://schemas.microsoft.com/office/powerpoint/2010/main" val="484748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23620</TotalTime>
  <Words>1839</Words>
  <Application>Microsoft Office PowerPoint</Application>
  <PresentationFormat>Widescreen</PresentationFormat>
  <Paragraphs>225</Paragraphs>
  <Slides>36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Times New Roman</vt:lpstr>
      <vt:lpstr>Office Theme</vt:lpstr>
      <vt:lpstr>Linear Epitope Prediction: Features Selection and Model Optimization</vt:lpstr>
      <vt:lpstr>Outline</vt:lpstr>
      <vt:lpstr>Do we need epitope prediction?</vt:lpstr>
      <vt:lpstr>Algorithms Used by Epitope Predictors</vt:lpstr>
      <vt:lpstr>Features used by epitope predictors</vt:lpstr>
      <vt:lpstr>Summary of Annotated Epitopes</vt:lpstr>
      <vt:lpstr>ANN Predictor: Physical-chemical Properties and Frequencies of Amino Acids</vt:lpstr>
      <vt:lpstr>Hydrophobicity of Amino Acids (AA)</vt:lpstr>
      <vt:lpstr>Polarity and VDWV of AA</vt:lpstr>
      <vt:lpstr>Composition Preferences of Neighboring Amino Acids in epitopes against non-epitopes.</vt:lpstr>
      <vt:lpstr>Frequency of amino acids in epitopes</vt:lpstr>
      <vt:lpstr>Artificial Neural Network</vt:lpstr>
      <vt:lpstr>Train ANN model</vt:lpstr>
      <vt:lpstr>Test the ANN model using testing dataset</vt:lpstr>
      <vt:lpstr>Discussion of the ANN model</vt:lpstr>
      <vt:lpstr>RNN Predictor: Amino Acids Sequence</vt:lpstr>
      <vt:lpstr>Recurrent Neural Network (RNN)</vt:lpstr>
      <vt:lpstr>LSTM model</vt:lpstr>
      <vt:lpstr>Train RNN model</vt:lpstr>
      <vt:lpstr>Test the trained model using test data</vt:lpstr>
      <vt:lpstr>LSTM+ANN</vt:lpstr>
      <vt:lpstr>Discussion of the RNN model</vt:lpstr>
      <vt:lpstr>Optimize Predictor</vt:lpstr>
      <vt:lpstr>Select Features: Feature importance determined by Random Forest </vt:lpstr>
      <vt:lpstr>PowerPoint Presentation</vt:lpstr>
      <vt:lpstr>Percentage of AA-specific epitopes among 1.9M</vt:lpstr>
      <vt:lpstr>Optimize ANN and RNN</vt:lpstr>
      <vt:lpstr>PowerPoint Presentation</vt:lpstr>
      <vt:lpstr>Case Study</vt:lpstr>
      <vt:lpstr>EGFR monoclonal antibody drugs binding to the domain III</vt:lpstr>
      <vt:lpstr>Summary of Virtual Epitope Mapping</vt:lpstr>
      <vt:lpstr>Epitope mapping of EGFR with window 20 AA</vt:lpstr>
      <vt:lpstr>Discussion of epitope predictions</vt:lpstr>
      <vt:lpstr>Thanks</vt:lpstr>
      <vt:lpstr>Epitope prediction is pre-beginning rather than beginning in screening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Tiezheng Yuan</dc:creator>
  <cp:lastModifiedBy>Tiezheng Yuan</cp:lastModifiedBy>
  <cp:revision>53</cp:revision>
  <dcterms:created xsi:type="dcterms:W3CDTF">2024-11-26T03:17:00Z</dcterms:created>
  <dcterms:modified xsi:type="dcterms:W3CDTF">2025-01-16T21:20:05Z</dcterms:modified>
</cp:coreProperties>
</file>