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handoutMasterIdLst>
    <p:handoutMasterId r:id="rId7"/>
  </p:handoutMasterIdLst>
  <p:sldIdLst>
    <p:sldId id="256" r:id="rId3"/>
    <p:sldId id="258" r:id="rId4"/>
    <p:sldId id="259" r:id="rId5"/>
  </p:sldIdLst>
  <p:sldSz cx="10080625" cy="567055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09" autoAdjust="0"/>
  </p:normalViewPr>
  <p:slideViewPr>
    <p:cSldViewPr snapToGrid="0">
      <p:cViewPr varScale="1">
        <p:scale>
          <a:sx n="110" d="100"/>
          <a:sy n="110" d="100"/>
        </p:scale>
        <p:origin x="7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F512F53-0535-17EE-2F87-3830E2F4AFC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134AEFD-2397-F82C-8628-30F2480C08BF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EB6C04-0DF6-4B19-7E7F-32C7249055B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661D64F-6BAD-6949-84D5-01F1269C829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C3C3AEF6-C4D1-47C1-83DC-661348D6546C}" type="slidenum">
              <a:t>‹N°›</a:t>
            </a:fld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73755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19BF9DF-D1F2-8225-7707-D72AC183A9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6556A9F-8B89-8BC2-DA3D-3AB06951386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13D8F995-DF99-0490-2F67-A674DE320A1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748C84-9FC2-5028-0A39-44D6B045E9E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630733-48FC-5D08-BF60-32748B6C232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A3BF34-21BF-5489-769B-820F007D54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AA150474-D4E6-4323-9A37-27FC4BCD4C4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r-F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9743BA-5008-73EF-2329-08C6E9DEDE5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7959DE7-D54A-433D-BFCA-CD2A844957A5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72901A1-DAA8-70AD-9892-3504789B09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13BDB99-0E40-B0BE-80BE-4F6F7D37506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 vert="horz">
            <a:spAutoFit/>
          </a:bodyPr>
          <a:lstStyle/>
          <a:p>
            <a:pPr indent="0"/>
            <a:endParaRPr lang="fr-FR" sz="294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28FDD-CEF1-FEEE-BBC4-8151076CA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AEA25E-2274-0BE9-69AE-FE28CCF37A1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DEC8314-3587-4C73-96B9-438DFB529FCC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FBA3033-AA89-9CAA-E959-FA883612416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E376253-F0BB-AD25-F29A-16EA911C921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egoe UI" pitchFamily="2"/>
                <a:cs typeface="Tahoma" pitchFamily="2"/>
              </a:rPr>
              <a:t>Une donnée numérique est une information stockée et manipulée sous forme numérique (par exemple, un texte, un nombre, une image, etc...)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b="0" i="0" u="none" strike="noStrike" kern="1200" dirty="0">
              <a:ln>
                <a:noFill/>
              </a:ln>
              <a:solidFill>
                <a:srgbClr val="000000"/>
              </a:solidFill>
              <a:latin typeface="Calibri" pitchFamily="34"/>
              <a:ea typeface="Segoe UI" pitchFamily="2"/>
              <a:cs typeface="Tahoma" pitchFamily="2"/>
            </a:endParaRP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egoe UI" pitchFamily="2"/>
                <a:cs typeface="Tahoma" pitchFamily="2"/>
              </a:rPr>
              <a:t>Les données sont au cœur des processus décisionnels dans de nombreux secteurs : Marketing, Finance, Logistique, etc…</a:t>
            </a:r>
          </a:p>
          <a:p>
            <a:pPr marL="0" indent="0"/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14922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2FF29-C1EA-CC6B-66CA-E887E9D12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75B81D-7382-43A3-C874-3834D6227D9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DEC8314-3587-4C73-96B9-438DFB529FCC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E390566-6753-A761-165F-5E9F144902A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8FBD473-B33A-06C2-F605-D3E52EEFEC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indent="0"/>
            <a:r>
              <a:rPr lang="fr-FR" sz="1800" dirty="0"/>
              <a:t>Données textuelles : noms de clients, adresse e-mail</a:t>
            </a:r>
          </a:p>
          <a:p>
            <a:pPr marL="0" indent="0"/>
            <a:endParaRPr lang="fr-FR" sz="1800" dirty="0"/>
          </a:p>
          <a:p>
            <a:pPr marL="0" indent="0"/>
            <a:r>
              <a:rPr lang="fr-FR" sz="1800" dirty="0"/>
              <a:t>Données numériques : chiffre de ventes, montants de factures</a:t>
            </a:r>
          </a:p>
        </p:txBody>
      </p:sp>
    </p:spTree>
    <p:extLst>
      <p:ext uri="{BB962C8B-B14F-4D97-AF65-F5344CB8AC3E}">
        <p14:creationId xmlns:p14="http://schemas.microsoft.com/office/powerpoint/2010/main" val="129471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1045B4-5569-D0AA-6E66-EAFC45A92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BA7059-6029-E58C-6EAB-F982F0344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768DCE-FCEB-C9D4-918E-3E09FF928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A95C3F-EEC0-2302-5047-7CEDBE17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411B6D-18C9-E549-B3F7-5D77E31F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DAEBB2-CD80-47A7-991A-5284B1572BB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32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1444EC-2E50-BEBA-1353-318D4689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B4CD71-8626-444D-12AE-70EC21664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766405-E283-A08B-4795-23DC9BB0B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956B95-3EA6-B68C-5051-61C4198B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F53627-8625-BA2B-FFEF-B306FE61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9D50D9-53AA-4846-8C91-9CFF4770F1F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06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58EFD37-2A02-1F44-F0DD-CF7B20314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345836-BC1A-4EE1-167D-24F4BFC8C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9BBA94-594A-9248-E9CB-BDF3AAB3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0EB6E6-0266-1F6B-F20D-6D748302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89805E-2C8A-01B4-2791-07096C98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EC14AAD-882E-437E-940A-B14420AD0E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20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C7D7FD-224D-6360-418D-DF95E0799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910C54-EC0F-7B1C-D463-BED67B9F4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9CCC09-0A2F-ACA7-1E34-8A162482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EFC428-86E1-80A2-D475-B8B489C4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D28D1C-2D9A-F7B8-449E-FA6D4456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6D8686-B86E-4AE5-A985-8BEBC35A1A2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285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2DDC82-5798-6052-78E4-0B4E7A34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F6C9DB-FAD9-F36D-619C-1B32E653D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7AC9FA-6919-2D54-5E3E-675442A6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BA736E-8D4D-3D41-6B21-11CA9EC6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2758CE-F745-9B50-51F0-F7ABE907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D55D6A-A3A2-4A7C-B507-EA84A7062BD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816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C200D-57EA-652E-7AE6-CE2EE88A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2191D7-1AB1-A274-AC16-3D01A04EB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986130-9158-BF7D-716F-43069EFCE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343FB6-2B4F-B4D5-333F-2A31F937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39EAE2-1CFD-8AB2-1F7B-1E85E33D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CE187F-8C01-4D32-A7F1-DD8727DF83C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45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92681D-B361-2D4C-9A61-12BFCC2A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45A849-EF96-2419-2E4C-9CA8E672C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750" y="1349375"/>
            <a:ext cx="4422775" cy="36004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CEBBE0-EF01-1F4C-496D-BBFFDC60C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49375"/>
            <a:ext cx="4424363" cy="36004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93D715-219E-22BA-C548-439E3774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340C14-71B0-63A2-EB13-79A50AE3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74C117-FBDB-895D-AAC6-390E820F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73AFB2-4B09-4B9B-AE33-12A3B445906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619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46F39-33F2-1334-0FD7-E6892C64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9347DE-C50F-1CD7-90A2-D95776E58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354109-2202-404C-90C6-3AD60DC82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34B450C-3AAA-7A22-2553-1F1174931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C5D3A91-75E0-1E86-2F1F-44DF87646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09FED0F-A6C8-8A9B-7676-2990D413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70D59C5-938B-5336-A65C-F3CD7C094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922D043-B6FD-85BE-ABBF-C9DED150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8071B5-45FB-4F4F-959A-230171B5BAA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820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3A4F1-4CA6-C633-374A-B67A07ED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F0D8A2-DDFD-B725-8D77-04A57842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DB6F8C-79C3-36ED-44F7-180074DB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16227D-65B5-D398-A97F-16882D645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124B27-A291-43E9-A657-E5E6C90BA87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423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39B339-68B5-DE29-03B4-7348E2F1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DD8CF2-1DBD-9E7F-602A-F108965E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9215D4-2657-DF18-CA09-C79FC27F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2F15393-7023-4BDC-8DE1-93B75FA77B4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66323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A57C79-5A83-0E6C-EE16-DE593A7C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9211C5-D80B-EE38-512C-938794151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F25F01-EEEB-FA0D-FD7A-96F9753DC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452CBD-C1FD-613B-69FD-D84C52C7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6C616D-4A74-603D-E507-C580EA52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B3C336-18C7-D2E8-9840-50262FDA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09E617-C2E9-48F3-871A-6EF0EA89D95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87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1A98D-9FB5-7779-714F-D70909B3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6F129F-BFFE-FF9D-F179-A1F447394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E245B4-8F6C-5DF9-ECDE-12376CBE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F15CC1-225C-1B30-172C-9B9BD00C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0B649B-4134-8A69-9A1B-3437F0BC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B560F3-BED8-43D6-BDC6-EE37F06D46F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865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23F86-FCF0-407C-4056-997A157A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EDABD7-1487-1DDE-F6DA-2E703F76C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9292C9-54A9-3E52-83AC-3F5771883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836156-8601-D03C-B8E0-6D2E8506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0326B0-1397-A8BA-D253-46913466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48B1B0-5A97-635E-DC2C-4805224E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22F8D2-4748-4F26-A2B5-4CE05B5EDCC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867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74353-A494-A5E1-105C-5BEE24E9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20670B-17DA-0182-32E0-F7A6BC4EB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852540-7EF9-05D4-5671-9357CB03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21BD11-2FC9-2DD7-DEA1-083FEA4E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431764-B5D9-A3BE-65AC-15CD0BAB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51B1A6-4969-4B69-AEF1-43CC44F2085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0113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C1FDC9D-E22B-5F1B-8424-3D4D65168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89800" y="449263"/>
            <a:ext cx="2249488" cy="4500562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80C9B8-5036-EA2B-4306-8CD585189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9750" y="449263"/>
            <a:ext cx="6597650" cy="4500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01CCE4-F34F-0728-0E07-A07317849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354F2A-83B0-442D-7389-8C48AE83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765677-17F6-23CC-309A-56773C32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29BD00-1A57-4EDB-8416-1CA75E02B9C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09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08A4A1-9839-2EC9-73B6-021BBC9E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192AC9-89E4-2D8C-F258-6362316CB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6A77B7-B2F2-BD45-392A-83DF0F8E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3F4F11-D68F-5899-7F5D-C66F73EA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FF07B3-C0DB-C3D8-4847-411D53F9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F9BBC6-538A-4FD7-A7E1-C420AE42AEC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74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DDF7B-1ACD-7F80-5F36-3215C92F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050663-46C1-77C7-3484-BCFD0E51D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264C4A-E164-FF52-5DC4-138ACAA80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35A1E6-EE1D-2961-C8C4-8855E4CD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58E82F-CEA7-4E22-1F2B-4B1722DE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A2B993-39F3-E5FF-CB8B-B987C719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CCD640-9DF8-4121-8578-19CFE3640E9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76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C8785F-A8A4-DFC5-ADBC-9121D7D8C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15507C-9005-32BD-E0FF-D3DBE9644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789371-5299-DAC1-DF7B-F0C3EC6C0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17DEC9-7CEB-3697-3CE6-83F77FBB1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AD13DD-0ECC-F3CC-BB0E-968E8D57F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5C446EF-8075-64EE-ABC9-545B46C53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2CD0BEE-4497-B98D-8A0F-6E205D9E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698C4C-89A7-AFF2-D59C-B84A8D63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605C54-ADCF-4F2B-A2CA-9D6B1DC9040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60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86B1-8D83-0CC4-C7CD-A93274CC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225668-3944-A114-0759-06C246FF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017A80-D296-B584-A7AF-7A9B8B70F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A3A95D-7F99-8CB0-297B-846BDD1B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54C33C-A21A-4CA9-B38E-C64AC454D48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92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584C339-C516-70CF-49C8-2E745C6E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AD9C24-3F95-F54E-DC68-E88DF530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2199A0-0D3D-754F-241F-08552CEC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B95551-D892-4F34-A55C-DF5C4979DC1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30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58C28B-82B9-8727-D28B-137B48E5A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FFA676-6AC3-7DE8-BAC9-943617332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CE94F4-E0AF-8868-5BAD-757AD8526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B7A20E-5D14-0626-95E1-BB8FBC5F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24382C-710D-C8BE-F4AA-8FB34F2A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9D35D6-95AF-5CDD-BB83-77FED544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416E2D-A504-4B56-9DB3-D1C86FD0351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23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358D2E-F5AE-E6FB-CCFF-B7C28335C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63A9FD0-8BBD-F329-D2BE-F95606469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D47122-288A-0BA9-5B62-D6C2255C0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8D24A2-EEA2-0C86-2134-0BA21ACD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5C282C-8854-52D4-4937-8003C7E3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78F1F7-83DB-E598-8FBA-C50ED7E7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CE8A29-93C5-46B8-AB38-4742B7EA2B8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08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68C11E5-FE31-AE3D-B181-12CDF98925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80BF5F-C992-7767-DF3D-10CDE6B463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20989F-7393-7C57-A2E0-8C92BF9F34E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CDDC50-A344-D6AF-28A3-12D814B4429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73B7D8-3939-C30B-9C3F-14F990D440B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105FE9F5-0CDC-4FED-9926-C577A2573762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fr-FR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fr-F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254421C3-4445-E150-CA63-14B47F20ED60}"/>
              </a:ext>
            </a:extLst>
          </p:cNvPr>
          <p:cNvSpPr/>
          <p:nvPr/>
        </p:nvSpPr>
        <p:spPr>
          <a:xfrm rot="16200000">
            <a:off x="44100" y="539101"/>
            <a:ext cx="854999" cy="720000"/>
          </a:xfrm>
          <a:custGeom>
            <a:avLst>
              <a:gd name="f0" fmla="val 563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*/ 21600 10800 1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21600"/>
              <a:gd name="f15" fmla="*/ f11 f1 1"/>
              <a:gd name="f16" fmla="val f14"/>
              <a:gd name="f17" fmla="+- 21600 0 f14"/>
              <a:gd name="f18" fmla="*/ f14 10 1"/>
              <a:gd name="f19" fmla="*/ f14 f12 1"/>
              <a:gd name="f20" fmla="*/ f6 f13 1"/>
              <a:gd name="f21" fmla="*/ 0 f13 1"/>
              <a:gd name="f22" fmla="*/ f15 1 f3"/>
              <a:gd name="f23" fmla="*/ 10800 f12 1"/>
              <a:gd name="f24" fmla="*/ 10800 f13 1"/>
              <a:gd name="f25" fmla="*/ 21600 f13 1"/>
              <a:gd name="f26" fmla="*/ f18 1 24"/>
              <a:gd name="f27" fmla="*/ f16 1 2"/>
              <a:gd name="f28" fmla="+- f16 0 10800"/>
              <a:gd name="f29" fmla="*/ f8 1 f16"/>
              <a:gd name="f30" fmla="+- f22 0 f2"/>
              <a:gd name="f31" fmla="+- f26 1750 0"/>
              <a:gd name="f32" fmla="+- 10800 f27 0"/>
              <a:gd name="f33" fmla="+- 10800 0 f27"/>
              <a:gd name="f34" fmla="?: f28 f29 21600"/>
              <a:gd name="f35" fmla="+- 21600 0 f27"/>
              <a:gd name="f36" fmla="+- 21600 0 f29"/>
              <a:gd name="f37" fmla="*/ f27 f12 1"/>
              <a:gd name="f38" fmla="+- 21600 0 f31"/>
              <a:gd name="f39" fmla="?: f28 f36 0"/>
              <a:gd name="f40" fmla="*/ f31 f12 1"/>
              <a:gd name="f41" fmla="*/ f31 f13 1"/>
              <a:gd name="f42" fmla="*/ f32 f12 1"/>
              <a:gd name="f43" fmla="*/ f35 f12 1"/>
              <a:gd name="f44" fmla="*/ f33 f12 1"/>
              <a:gd name="f45" fmla="*/ f34 f13 1"/>
              <a:gd name="f46" fmla="*/ f38 f12 1"/>
              <a:gd name="f47" fmla="*/ f38 f13 1"/>
              <a:gd name="f48" fmla="*/ f39 f13 1"/>
            </a:gdLst>
            <a:ahLst>
              <a:ahXY gdRefX="f0" minX="f6" maxX="f7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42" y="f21"/>
              </a:cxn>
              <a:cxn ang="f30">
                <a:pos x="f23" y="f48"/>
              </a:cxn>
              <a:cxn ang="f30">
                <a:pos x="f43" y="f24"/>
              </a:cxn>
              <a:cxn ang="f30">
                <a:pos x="f44" y="f25"/>
              </a:cxn>
              <a:cxn ang="f30">
                <a:pos x="f23" y="f45"/>
              </a:cxn>
              <a:cxn ang="f30">
                <a:pos x="f37" y="f24"/>
              </a:cxn>
            </a:cxnLst>
            <a:rect l="f40" t="f41" r="f46" b="f47"/>
            <a:pathLst>
              <a:path w="21600" h="21600">
                <a:moveTo>
                  <a:pt x="f16" y="f6"/>
                </a:moveTo>
                <a:lnTo>
                  <a:pt x="f7" y="f6"/>
                </a:lnTo>
                <a:lnTo>
                  <a:pt x="f1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B5E77D">
              <a:alpha val="49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DEC730A-15BA-A384-F3FD-4DCD71A8FDCE}"/>
              </a:ext>
            </a:extLst>
          </p:cNvPr>
          <p:cNvSpPr/>
          <p:nvPr/>
        </p:nvSpPr>
        <p:spPr>
          <a:xfrm>
            <a:off x="7640280" y="100800"/>
            <a:ext cx="1201320" cy="370800"/>
          </a:xfrm>
          <a:custGeom>
            <a:avLst>
              <a:gd name="f0" fmla="val 5901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*/ 21600 10800 1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21600"/>
              <a:gd name="f15" fmla="*/ f11 f1 1"/>
              <a:gd name="f16" fmla="val f14"/>
              <a:gd name="f17" fmla="+- 21600 0 f14"/>
              <a:gd name="f18" fmla="*/ f14 10 1"/>
              <a:gd name="f19" fmla="*/ f14 f12 1"/>
              <a:gd name="f20" fmla="*/ f6 f13 1"/>
              <a:gd name="f21" fmla="*/ 0 f13 1"/>
              <a:gd name="f22" fmla="*/ f15 1 f3"/>
              <a:gd name="f23" fmla="*/ 10800 f12 1"/>
              <a:gd name="f24" fmla="*/ 10800 f13 1"/>
              <a:gd name="f25" fmla="*/ 21600 f13 1"/>
              <a:gd name="f26" fmla="*/ f18 1 24"/>
              <a:gd name="f27" fmla="*/ f16 1 2"/>
              <a:gd name="f28" fmla="+- f16 0 10800"/>
              <a:gd name="f29" fmla="*/ f8 1 f16"/>
              <a:gd name="f30" fmla="+- f22 0 f2"/>
              <a:gd name="f31" fmla="+- f26 1750 0"/>
              <a:gd name="f32" fmla="+- 10800 f27 0"/>
              <a:gd name="f33" fmla="+- 10800 0 f27"/>
              <a:gd name="f34" fmla="?: f28 f29 21600"/>
              <a:gd name="f35" fmla="+- 21600 0 f27"/>
              <a:gd name="f36" fmla="+- 21600 0 f29"/>
              <a:gd name="f37" fmla="*/ f27 f12 1"/>
              <a:gd name="f38" fmla="+- 21600 0 f31"/>
              <a:gd name="f39" fmla="?: f28 f36 0"/>
              <a:gd name="f40" fmla="*/ f31 f12 1"/>
              <a:gd name="f41" fmla="*/ f31 f13 1"/>
              <a:gd name="f42" fmla="*/ f32 f12 1"/>
              <a:gd name="f43" fmla="*/ f35 f12 1"/>
              <a:gd name="f44" fmla="*/ f33 f12 1"/>
              <a:gd name="f45" fmla="*/ f34 f13 1"/>
              <a:gd name="f46" fmla="*/ f38 f12 1"/>
              <a:gd name="f47" fmla="*/ f38 f13 1"/>
              <a:gd name="f48" fmla="*/ f39 f13 1"/>
            </a:gdLst>
            <a:ahLst>
              <a:ahXY gdRefX="f0" minX="f6" maxX="f7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42" y="f21"/>
              </a:cxn>
              <a:cxn ang="f30">
                <a:pos x="f23" y="f48"/>
              </a:cxn>
              <a:cxn ang="f30">
                <a:pos x="f43" y="f24"/>
              </a:cxn>
              <a:cxn ang="f30">
                <a:pos x="f44" y="f25"/>
              </a:cxn>
              <a:cxn ang="f30">
                <a:pos x="f23" y="f45"/>
              </a:cxn>
              <a:cxn ang="f30">
                <a:pos x="f37" y="f24"/>
              </a:cxn>
            </a:cxnLst>
            <a:rect l="f40" t="f41" r="f46" b="f47"/>
            <a:pathLst>
              <a:path w="21600" h="21600">
                <a:moveTo>
                  <a:pt x="f16" y="f6"/>
                </a:moveTo>
                <a:lnTo>
                  <a:pt x="f7" y="f6"/>
                </a:lnTo>
                <a:lnTo>
                  <a:pt x="f1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81ACA6">
              <a:alpha val="39000"/>
            </a:srgbClr>
          </a:solidFill>
          <a:ln>
            <a:noFill/>
            <a:prstDash val="solid"/>
          </a:ln>
          <a:effectLst>
            <a:outerShdw dir="16200000" algn="tl">
              <a:srgbClr val="B2B2B2"/>
            </a:outerShdw>
          </a:effectLst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22356716-42E8-0580-B2DC-DDA49B4396C1}"/>
              </a:ext>
            </a:extLst>
          </p:cNvPr>
          <p:cNvSpPr/>
          <p:nvPr/>
        </p:nvSpPr>
        <p:spPr>
          <a:xfrm>
            <a:off x="270000" y="180000"/>
            <a:ext cx="9540000" cy="48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0" tIns="0" rIns="0" bIns="0" anchor="ctr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5" name="rest2">
            <a:extLst>
              <a:ext uri="{FF2B5EF4-FFF2-40B4-BE49-F238E27FC236}">
                <a16:creationId xmlns:a16="http://schemas.microsoft.com/office/drawing/2014/main" id="{C986D690-4DF2-3205-1DB5-FE82591212CA}"/>
              </a:ext>
            </a:extLst>
          </p:cNvPr>
          <p:cNvSpPr/>
          <p:nvPr/>
        </p:nvSpPr>
        <p:spPr>
          <a:xfrm>
            <a:off x="7969320" y="162360"/>
            <a:ext cx="905399" cy="1143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1ACA6"/>
          </a:solidFill>
          <a:ln>
            <a:noFill/>
            <a:prstDash val="solid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157B99FC-6ABE-422E-0057-86B77CB16430}"/>
              </a:ext>
            </a:extLst>
          </p:cNvPr>
          <p:cNvSpPr/>
          <p:nvPr/>
        </p:nvSpPr>
        <p:spPr>
          <a:xfrm>
            <a:off x="270000" y="471600"/>
            <a:ext cx="8931600" cy="63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5E77D"/>
          </a:solidFill>
          <a:ln w="0">
            <a:solidFill>
              <a:srgbClr val="91D93F"/>
            </a:solidFill>
            <a:prstDash val="solid"/>
          </a:ln>
          <a:effectLst>
            <a:outerShdw dist="17819" dir="2700000" algn="tl">
              <a:srgbClr val="B2B2B2">
                <a:alpha val="43000"/>
              </a:srgbClr>
            </a:outerShdw>
          </a:effectLst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33A630A-F527-D088-A8EF-F28376344E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titre 7">
            <a:extLst>
              <a:ext uri="{FF2B5EF4-FFF2-40B4-BE49-F238E27FC236}">
                <a16:creationId xmlns:a16="http://schemas.microsoft.com/office/drawing/2014/main" id="{0BC683C3-20D1-32B5-A005-37EDCA463F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3E06225C-C594-FE9B-AAE0-D49250D7B0E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492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fr-FR" sz="1400" kern="1200">
                <a:solidFill>
                  <a:srgbClr val="EEEEEE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F2697421-0419-42DF-2A21-8B10E28D0A5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492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fr-FR" sz="1400" kern="1200">
                <a:solidFill>
                  <a:srgbClr val="EEEEEE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A92AE68-FD1F-2B68-BDF7-5C500072974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516492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solidFill>
                  <a:srgbClr val="EEEEEE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38627147-9B4D-4115-AF9A-BF17D318BD39}" type="slidenum">
              <a:t>‹N°›</a:t>
            </a:fld>
            <a:endParaRPr lang="fr-FR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155C5EBD-32AD-765B-2971-B86DCC2DB2DC}"/>
              </a:ext>
            </a:extLst>
          </p:cNvPr>
          <p:cNvSpPr/>
          <p:nvPr/>
        </p:nvSpPr>
        <p:spPr>
          <a:xfrm>
            <a:off x="111600" y="471600"/>
            <a:ext cx="248400" cy="63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5E77D"/>
          </a:soli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rect1">
            <a:extLst>
              <a:ext uri="{FF2B5EF4-FFF2-40B4-BE49-F238E27FC236}">
                <a16:creationId xmlns:a16="http://schemas.microsoft.com/office/drawing/2014/main" id="{97518E71-685F-6DED-A6FB-10F6A16B892C}"/>
              </a:ext>
            </a:extLst>
          </p:cNvPr>
          <p:cNvSpPr/>
          <p:nvPr/>
        </p:nvSpPr>
        <p:spPr>
          <a:xfrm>
            <a:off x="7969320" y="100800"/>
            <a:ext cx="904680" cy="79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1ACA6"/>
          </a:solidFill>
          <a:ln>
            <a:noFill/>
            <a:prstDash val="solid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hangingPunct="0">
        <a:tabLst/>
        <a:defRPr lang="fr-FR" sz="2700" b="0" i="0" u="none" strike="noStrike" kern="1200">
          <a:ln>
            <a:noFill/>
          </a:ln>
          <a:latin typeface="Liberation Sans" pitchFamily="18"/>
        </a:defRPr>
      </a:lvl1pPr>
    </p:titleStyle>
    <p:bodyStyle>
      <a:lvl1pPr rtl="0" hangingPunct="0">
        <a:tabLst/>
        <a:defRPr lang="fr-FR" sz="2400"/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214C09-EEE1-987A-6265-3D0C096027C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fr-FR" sz="2400">
                <a:latin typeface="Calibri" pitchFamily="34"/>
                <a:cs typeface="Tahoma" pitchFamily="2"/>
              </a:rPr>
              <a:t>Séance 19 : Introduction à la gestion des données numériques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5991898-E811-E9E4-AFDC-69EBA19F6003}"/>
              </a:ext>
            </a:extLst>
          </p:cNvPr>
          <p:cNvSpPr txBox="1"/>
          <p:nvPr/>
        </p:nvSpPr>
        <p:spPr>
          <a:xfrm>
            <a:off x="360000" y="1332000"/>
            <a:ext cx="9360000" cy="364386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txBody>
          <a:bodyPr vert="horz" wrap="none" lIns="0" tIns="0" rIns="0" bIns="0" compatLnSpc="0"/>
          <a:lstStyle/>
          <a:p>
            <a:pPr lvl="0" algn="ctr" rtl="0" hangingPunct="0">
              <a:lnSpc>
                <a:spcPct val="115000"/>
              </a:lnSpc>
              <a:spcBef>
                <a:spcPts val="0"/>
              </a:spcBef>
              <a:spcAft>
                <a:spcPts val="1236"/>
              </a:spcAft>
              <a:buSzPct val="100000"/>
              <a:buAutoNum type="arabicPeriod"/>
              <a:tabLst/>
              <a:defRPr>
                <a:latin typeface="Calibri" pitchFamily="34"/>
              </a:defRPr>
            </a:pPr>
            <a:r>
              <a:rPr lang="fr-FR" sz="2400" dirty="0">
                <a:latin typeface="Calibri" pitchFamily="34"/>
                <a:ea typeface="Segoe UI" pitchFamily="2"/>
                <a:cs typeface="Tahoma" pitchFamily="2"/>
              </a:rPr>
              <a:t>Introduction aux concepts de base de la gestion des données numériques</a:t>
            </a:r>
          </a:p>
          <a:p>
            <a:pPr lvl="0" algn="ctr" rtl="0" hangingPunct="0">
              <a:lnSpc>
                <a:spcPct val="115000"/>
              </a:lnSpc>
              <a:spcBef>
                <a:spcPts val="0"/>
              </a:spcBef>
              <a:spcAft>
                <a:spcPts val="1236"/>
              </a:spcAft>
              <a:buSzPct val="100000"/>
              <a:buAutoNum type="arabicPeriod"/>
              <a:tabLst/>
              <a:defRPr>
                <a:latin typeface="Calibri" pitchFamily="34"/>
              </a:defRPr>
            </a:pPr>
            <a:r>
              <a:rPr lang="fr-FR" sz="2400" dirty="0">
                <a:latin typeface="Calibri" pitchFamily="34"/>
                <a:ea typeface="Segoe UI" pitchFamily="2"/>
                <a:cs typeface="Tahoma" pitchFamily="2"/>
              </a:rPr>
              <a:t>Les types et formats de données numériques</a:t>
            </a:r>
          </a:p>
          <a:p>
            <a:pPr lvl="0" algn="ctr" rtl="0" hangingPunct="0">
              <a:lnSpc>
                <a:spcPct val="115000"/>
              </a:lnSpc>
              <a:spcBef>
                <a:spcPts val="0"/>
              </a:spcBef>
              <a:spcAft>
                <a:spcPts val="1236"/>
              </a:spcAft>
              <a:buSzPct val="100000"/>
              <a:buAutoNum type="arabicPeriod"/>
              <a:tabLst/>
              <a:defRPr>
                <a:latin typeface="Calibri" pitchFamily="34"/>
              </a:defRPr>
            </a:pPr>
            <a:r>
              <a:rPr lang="fr-FR" sz="2400" dirty="0">
                <a:latin typeface="Calibri" pitchFamily="34"/>
                <a:ea typeface="Segoe UI" pitchFamily="2"/>
                <a:cs typeface="Tahoma" pitchFamily="2"/>
              </a:rPr>
              <a:t>La collecte de données numériques</a:t>
            </a:r>
          </a:p>
          <a:p>
            <a:pPr lvl="0" algn="ctr" rtl="0" hangingPunct="0">
              <a:lnSpc>
                <a:spcPct val="115000"/>
              </a:lnSpc>
              <a:spcBef>
                <a:spcPts val="0"/>
              </a:spcBef>
              <a:spcAft>
                <a:spcPts val="1236"/>
              </a:spcAft>
              <a:buSzPct val="100000"/>
              <a:buAutoNum type="arabicPeriod"/>
              <a:tabLst/>
              <a:defRPr>
                <a:latin typeface="Calibri" pitchFamily="34"/>
              </a:defRPr>
            </a:pPr>
            <a:r>
              <a:rPr lang="fr-FR" sz="2400" dirty="0">
                <a:latin typeface="Calibri" pitchFamily="34"/>
                <a:ea typeface="Segoe UI" pitchFamily="2"/>
                <a:cs typeface="Tahoma" pitchFamily="2"/>
              </a:rPr>
              <a:t>Structuration et organisation des données</a:t>
            </a:r>
          </a:p>
          <a:p>
            <a:pPr lvl="0" algn="ctr" rtl="0" hangingPunct="0">
              <a:lnSpc>
                <a:spcPct val="115000"/>
              </a:lnSpc>
              <a:spcBef>
                <a:spcPts val="0"/>
              </a:spcBef>
              <a:spcAft>
                <a:spcPts val="1236"/>
              </a:spcAft>
              <a:buSzPct val="100000"/>
              <a:buAutoNum type="arabicPeriod"/>
              <a:tabLst/>
              <a:defRPr>
                <a:latin typeface="Calibri" pitchFamily="34"/>
              </a:defRPr>
            </a:pPr>
            <a:r>
              <a:rPr lang="fr-FR" sz="2400" dirty="0">
                <a:latin typeface="Calibri" pitchFamily="34"/>
                <a:ea typeface="Segoe UI" pitchFamily="2"/>
                <a:cs typeface="Tahoma" pitchFamily="2"/>
              </a:rPr>
              <a:t>Stockage et gestion des données</a:t>
            </a:r>
          </a:p>
          <a:p>
            <a:pPr lvl="0" algn="ctr" rtl="0" hangingPunct="0">
              <a:lnSpc>
                <a:spcPct val="115000"/>
              </a:lnSpc>
              <a:spcBef>
                <a:spcPts val="0"/>
              </a:spcBef>
              <a:spcAft>
                <a:spcPts val="1236"/>
              </a:spcAft>
              <a:buSzPct val="100000"/>
              <a:buAutoNum type="arabicPeriod"/>
              <a:tabLst/>
              <a:defRPr>
                <a:latin typeface="Calibri" pitchFamily="34"/>
              </a:defRPr>
            </a:pPr>
            <a:r>
              <a:rPr lang="fr-FR" sz="2400" dirty="0">
                <a:latin typeface="Calibri" pitchFamily="34"/>
                <a:ea typeface="Segoe UI" pitchFamily="2"/>
                <a:cs typeface="Tahoma" pitchFamily="2"/>
              </a:rPr>
              <a:t>Exercices pratiques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F4869-1FBB-C5B8-5155-26AE68B03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B8DE2D-33BD-55A5-5DFB-7E431DA3BE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0000" y="449639"/>
            <a:ext cx="8640000" cy="630000"/>
          </a:xfrm>
        </p:spPr>
        <p:txBody>
          <a:bodyPr vert="horz"/>
          <a:lstStyle/>
          <a:p>
            <a:pPr lvl="0" algn="ctr"/>
            <a:r>
              <a:rPr lang="fr-FR" sz="3200" dirty="0">
                <a:solidFill>
                  <a:srgbClr val="000000"/>
                </a:solidFill>
                <a:latin typeface="Calibri" pitchFamily="34"/>
                <a:cs typeface="Tahoma" pitchFamily="2"/>
              </a:rPr>
              <a:t>Qu’est-ce qu’une donnée numérique ?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2A4B3279-8B42-F53F-ED4D-11A1D7031F2A}"/>
              </a:ext>
            </a:extLst>
          </p:cNvPr>
          <p:cNvSpPr/>
          <p:nvPr/>
        </p:nvSpPr>
        <p:spPr>
          <a:xfrm>
            <a:off x="1872000" y="4680000"/>
            <a:ext cx="2160000" cy="360000"/>
          </a:xfrm>
          <a:custGeom>
            <a:avLst>
              <a:gd name="f0" fmla="val 19793"/>
            </a:avLst>
            <a:gdLst>
              <a:gd name="f1" fmla="val w"/>
              <a:gd name="f2" fmla="val h"/>
              <a:gd name="f3" fmla="val 0"/>
              <a:gd name="f4" fmla="val 21600"/>
              <a:gd name="f5" fmla="val -2147483647"/>
              <a:gd name="f6" fmla="val 2147483647"/>
              <a:gd name="f7" fmla="val 10800"/>
              <a:gd name="f8" fmla="*/ f1 1 21600"/>
              <a:gd name="f9" fmla="*/ f2 1 21600"/>
              <a:gd name="f10" fmla="pin 0 f0 21600"/>
              <a:gd name="f11" fmla="val f10"/>
              <a:gd name="f12" fmla="*/ f10 f8 1"/>
              <a:gd name="f13" fmla="*/ f3 f9 1"/>
              <a:gd name="f14" fmla="*/ 0 f8 1"/>
              <a:gd name="f15" fmla="*/ 21600 f8 1"/>
              <a:gd name="f16" fmla="*/ 21600 f9 1"/>
              <a:gd name="f17" fmla="*/ 0 f9 1"/>
              <a:gd name="f18" fmla="+- 21600 0 f11"/>
            </a:gdLst>
            <a:ahLst>
              <a:ahXY gdRefX="f0" minX="f3" maxX="f4">
                <a:pos x="f12" y="f1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7" r="f15" b="f16"/>
            <a:pathLst>
              <a:path w="21600" h="21600">
                <a:moveTo>
                  <a:pt x="f3" y="f3"/>
                </a:moveTo>
                <a:lnTo>
                  <a:pt x="f11" y="f3"/>
                </a:lnTo>
                <a:lnTo>
                  <a:pt x="f4" y="f7"/>
                </a:lnTo>
                <a:lnTo>
                  <a:pt x="f11" y="f4"/>
                </a:lnTo>
                <a:lnTo>
                  <a:pt x="f3" y="f4"/>
                </a:lnTo>
                <a:lnTo>
                  <a:pt x="f18" y="f7"/>
                </a:lnTo>
                <a:close/>
              </a:path>
            </a:pathLst>
          </a:custGeo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lvl="0" algn="ctr" rtl="0" hangingPunct="0">
              <a:lnSpc>
                <a:spcPct val="115000"/>
              </a:lnSpc>
              <a:spcBef>
                <a:spcPts val="0"/>
              </a:spcBef>
              <a:spcAft>
                <a:spcPts val="1236"/>
              </a:spcAft>
              <a:buNone/>
              <a:tabLst/>
              <a:defRPr sz="2000">
                <a:latin typeface="Calibri" pitchFamily="34"/>
              </a:defRPr>
            </a:pPr>
            <a:r>
              <a:rPr lang="fr-FR" sz="1800">
                <a:latin typeface="Calibri" pitchFamily="34"/>
                <a:ea typeface="Segoe UI" pitchFamily="2"/>
                <a:cs typeface="Lucida Sans" pitchFamily="32"/>
              </a:rPr>
              <a:t>2. Types et Formats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B87B550-DEAD-43B6-6776-A7B4CB7AC10F}"/>
              </a:ext>
            </a:extLst>
          </p:cNvPr>
          <p:cNvSpPr/>
          <p:nvPr/>
        </p:nvSpPr>
        <p:spPr>
          <a:xfrm>
            <a:off x="3851999" y="4680000"/>
            <a:ext cx="1440000" cy="360000"/>
          </a:xfrm>
          <a:custGeom>
            <a:avLst>
              <a:gd name="f0" fmla="val 18895"/>
            </a:avLst>
            <a:gdLst>
              <a:gd name="f1" fmla="val w"/>
              <a:gd name="f2" fmla="val h"/>
              <a:gd name="f3" fmla="val 0"/>
              <a:gd name="f4" fmla="val 21600"/>
              <a:gd name="f5" fmla="val -2147483647"/>
              <a:gd name="f6" fmla="val 2147483647"/>
              <a:gd name="f7" fmla="val 10800"/>
              <a:gd name="f8" fmla="*/ f1 1 21600"/>
              <a:gd name="f9" fmla="*/ f2 1 21600"/>
              <a:gd name="f10" fmla="pin 0 f0 21600"/>
              <a:gd name="f11" fmla="val f10"/>
              <a:gd name="f12" fmla="*/ f10 f8 1"/>
              <a:gd name="f13" fmla="*/ f3 f9 1"/>
              <a:gd name="f14" fmla="*/ 0 f8 1"/>
              <a:gd name="f15" fmla="*/ 21600 f8 1"/>
              <a:gd name="f16" fmla="*/ 21600 f9 1"/>
              <a:gd name="f17" fmla="*/ 0 f9 1"/>
              <a:gd name="f18" fmla="+- 21600 0 f11"/>
            </a:gdLst>
            <a:ahLst>
              <a:ahXY gdRefX="f0" minX="f3" maxX="f4">
                <a:pos x="f12" y="f1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7" r="f15" b="f16"/>
            <a:pathLst>
              <a:path w="21600" h="21600">
                <a:moveTo>
                  <a:pt x="f3" y="f3"/>
                </a:moveTo>
                <a:lnTo>
                  <a:pt x="f11" y="f3"/>
                </a:lnTo>
                <a:lnTo>
                  <a:pt x="f4" y="f7"/>
                </a:lnTo>
                <a:lnTo>
                  <a:pt x="f11" y="f4"/>
                </a:lnTo>
                <a:lnTo>
                  <a:pt x="f3" y="f4"/>
                </a:lnTo>
                <a:lnTo>
                  <a:pt x="f18" y="f7"/>
                </a:lnTo>
                <a:close/>
              </a:path>
            </a:pathLst>
          </a:custGeo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lvl="0" algn="ctr" rtl="0" hangingPunct="0">
              <a:lnSpc>
                <a:spcPct val="115000"/>
              </a:lnSpc>
              <a:spcBef>
                <a:spcPts val="0"/>
              </a:spcBef>
              <a:spcAft>
                <a:spcPts val="1236"/>
              </a:spcAft>
              <a:buNone/>
              <a:tabLst/>
              <a:defRPr sz="2000"/>
            </a:pPr>
            <a:r>
              <a:rPr lang="fr-FR" sz="1800">
                <a:latin typeface="Calibri" pitchFamily="34"/>
                <a:ea typeface="Segoe UI" pitchFamily="2"/>
                <a:cs typeface="Lucida Sans" pitchFamily="32"/>
              </a:rPr>
              <a:t>3. Collecte</a:t>
            </a: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494D5274-D2B3-F165-C445-961DB6DE1AF9}"/>
              </a:ext>
            </a:extLst>
          </p:cNvPr>
          <p:cNvSpPr/>
          <p:nvPr/>
        </p:nvSpPr>
        <p:spPr>
          <a:xfrm>
            <a:off x="5112000" y="4680000"/>
            <a:ext cx="1908000" cy="360000"/>
          </a:xfrm>
          <a:custGeom>
            <a:avLst>
              <a:gd name="f0" fmla="val 19558"/>
            </a:avLst>
            <a:gdLst>
              <a:gd name="f1" fmla="val w"/>
              <a:gd name="f2" fmla="val h"/>
              <a:gd name="f3" fmla="val 0"/>
              <a:gd name="f4" fmla="val 21600"/>
              <a:gd name="f5" fmla="val -2147483647"/>
              <a:gd name="f6" fmla="val 2147483647"/>
              <a:gd name="f7" fmla="val 10800"/>
              <a:gd name="f8" fmla="*/ f1 1 21600"/>
              <a:gd name="f9" fmla="*/ f2 1 21600"/>
              <a:gd name="f10" fmla="pin 0 f0 21600"/>
              <a:gd name="f11" fmla="val f10"/>
              <a:gd name="f12" fmla="*/ f10 f8 1"/>
              <a:gd name="f13" fmla="*/ f3 f9 1"/>
              <a:gd name="f14" fmla="*/ 0 f8 1"/>
              <a:gd name="f15" fmla="*/ 21600 f8 1"/>
              <a:gd name="f16" fmla="*/ 21600 f9 1"/>
              <a:gd name="f17" fmla="*/ 0 f9 1"/>
              <a:gd name="f18" fmla="+- 21600 0 f11"/>
            </a:gdLst>
            <a:ahLst>
              <a:ahXY gdRefX="f0" minX="f3" maxX="f4">
                <a:pos x="f12" y="f1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7" r="f15" b="f16"/>
            <a:pathLst>
              <a:path w="21600" h="21600">
                <a:moveTo>
                  <a:pt x="f3" y="f3"/>
                </a:moveTo>
                <a:lnTo>
                  <a:pt x="f11" y="f3"/>
                </a:lnTo>
                <a:lnTo>
                  <a:pt x="f4" y="f7"/>
                </a:lnTo>
                <a:lnTo>
                  <a:pt x="f11" y="f4"/>
                </a:lnTo>
                <a:lnTo>
                  <a:pt x="f3" y="f4"/>
                </a:lnTo>
                <a:lnTo>
                  <a:pt x="f18" y="f7"/>
                </a:lnTo>
                <a:close/>
              </a:path>
            </a:pathLst>
          </a:custGeo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lvl="0" algn="ctr" rtl="0" hangingPunct="0">
              <a:lnSpc>
                <a:spcPct val="115000"/>
              </a:lnSpc>
              <a:spcBef>
                <a:spcPts val="0"/>
              </a:spcBef>
              <a:spcAft>
                <a:spcPts val="1236"/>
              </a:spcAft>
              <a:buNone/>
              <a:tabLst/>
              <a:defRPr sz="1800"/>
            </a:pPr>
            <a:r>
              <a:rPr lang="fr-FR" sz="1800">
                <a:latin typeface="Calibri" pitchFamily="34"/>
                <a:ea typeface="Segoe UI" pitchFamily="2"/>
                <a:cs typeface="Lucida Sans" pitchFamily="32"/>
              </a:rPr>
              <a:t>4. Structuration</a:t>
            </a: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0473417A-F288-1A01-8D3D-65FB9AE0E91C}"/>
              </a:ext>
            </a:extLst>
          </p:cNvPr>
          <p:cNvSpPr/>
          <p:nvPr/>
        </p:nvSpPr>
        <p:spPr>
          <a:xfrm>
            <a:off x="6840000" y="4680000"/>
            <a:ext cx="1620000" cy="360000"/>
          </a:xfrm>
          <a:custGeom>
            <a:avLst>
              <a:gd name="f0" fmla="val 19195"/>
            </a:avLst>
            <a:gdLst>
              <a:gd name="f1" fmla="val w"/>
              <a:gd name="f2" fmla="val h"/>
              <a:gd name="f3" fmla="val 0"/>
              <a:gd name="f4" fmla="val 21600"/>
              <a:gd name="f5" fmla="val -2147483647"/>
              <a:gd name="f6" fmla="val 2147483647"/>
              <a:gd name="f7" fmla="val 10800"/>
              <a:gd name="f8" fmla="*/ f1 1 21600"/>
              <a:gd name="f9" fmla="*/ f2 1 21600"/>
              <a:gd name="f10" fmla="pin 0 f0 21600"/>
              <a:gd name="f11" fmla="val f10"/>
              <a:gd name="f12" fmla="*/ f10 f8 1"/>
              <a:gd name="f13" fmla="*/ f3 f9 1"/>
              <a:gd name="f14" fmla="*/ 0 f8 1"/>
              <a:gd name="f15" fmla="*/ 21600 f8 1"/>
              <a:gd name="f16" fmla="*/ 21600 f9 1"/>
              <a:gd name="f17" fmla="*/ 0 f9 1"/>
              <a:gd name="f18" fmla="+- 21600 0 f11"/>
            </a:gdLst>
            <a:ahLst>
              <a:ahXY gdRefX="f0" minX="f3" maxX="f4">
                <a:pos x="f12" y="f1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7" r="f15" b="f16"/>
            <a:pathLst>
              <a:path w="21600" h="21600">
                <a:moveTo>
                  <a:pt x="f3" y="f3"/>
                </a:moveTo>
                <a:lnTo>
                  <a:pt x="f11" y="f3"/>
                </a:lnTo>
                <a:lnTo>
                  <a:pt x="f4" y="f7"/>
                </a:lnTo>
                <a:lnTo>
                  <a:pt x="f11" y="f4"/>
                </a:lnTo>
                <a:lnTo>
                  <a:pt x="f3" y="f4"/>
                </a:lnTo>
                <a:lnTo>
                  <a:pt x="f18" y="f7"/>
                </a:lnTo>
                <a:close/>
              </a:path>
            </a:pathLst>
          </a:custGeo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lvl="0" algn="ctr" rtl="0" hangingPunct="0">
              <a:lnSpc>
                <a:spcPct val="115000"/>
              </a:lnSpc>
              <a:spcBef>
                <a:spcPts val="0"/>
              </a:spcBef>
              <a:spcAft>
                <a:spcPts val="1236"/>
              </a:spcAft>
              <a:buNone/>
              <a:tabLst/>
            </a:pPr>
            <a:r>
              <a:rPr lang="fr-FR" sz="1800">
                <a:latin typeface="Calibri" pitchFamily="34"/>
                <a:ea typeface="Segoe UI" pitchFamily="2"/>
                <a:cs typeface="Lucida Sans" pitchFamily="32"/>
              </a:rPr>
              <a:t>5. Stockage</a:t>
            </a: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A862A255-591D-A964-6D7B-251D4FE3AE0E}"/>
              </a:ext>
            </a:extLst>
          </p:cNvPr>
          <p:cNvSpPr/>
          <p:nvPr/>
        </p:nvSpPr>
        <p:spPr>
          <a:xfrm>
            <a:off x="8208000" y="4680000"/>
            <a:ext cx="1620000" cy="360000"/>
          </a:xfrm>
          <a:custGeom>
            <a:avLst>
              <a:gd name="f0" fmla="val 19195"/>
            </a:avLst>
            <a:gdLst>
              <a:gd name="f1" fmla="val w"/>
              <a:gd name="f2" fmla="val h"/>
              <a:gd name="f3" fmla="val 0"/>
              <a:gd name="f4" fmla="val 21600"/>
              <a:gd name="f5" fmla="val -2147483647"/>
              <a:gd name="f6" fmla="val 2147483647"/>
              <a:gd name="f7" fmla="val 10800"/>
              <a:gd name="f8" fmla="*/ f1 1 21600"/>
              <a:gd name="f9" fmla="*/ f2 1 21600"/>
              <a:gd name="f10" fmla="pin 0 f0 21600"/>
              <a:gd name="f11" fmla="val f10"/>
              <a:gd name="f12" fmla="*/ f10 f8 1"/>
              <a:gd name="f13" fmla="*/ f3 f9 1"/>
              <a:gd name="f14" fmla="*/ 0 f8 1"/>
              <a:gd name="f15" fmla="*/ 21600 f8 1"/>
              <a:gd name="f16" fmla="*/ 21600 f9 1"/>
              <a:gd name="f17" fmla="*/ 0 f9 1"/>
              <a:gd name="f18" fmla="+- 21600 0 f11"/>
            </a:gdLst>
            <a:ahLst>
              <a:ahXY gdRefX="f0" minX="f3" maxX="f4">
                <a:pos x="f12" y="f1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7" r="f15" b="f16"/>
            <a:pathLst>
              <a:path w="21600" h="21600">
                <a:moveTo>
                  <a:pt x="f3" y="f3"/>
                </a:moveTo>
                <a:lnTo>
                  <a:pt x="f11" y="f3"/>
                </a:lnTo>
                <a:lnTo>
                  <a:pt x="f4" y="f7"/>
                </a:lnTo>
                <a:lnTo>
                  <a:pt x="f11" y="f4"/>
                </a:lnTo>
                <a:lnTo>
                  <a:pt x="f3" y="f4"/>
                </a:lnTo>
                <a:lnTo>
                  <a:pt x="f18" y="f7"/>
                </a:lnTo>
                <a:close/>
              </a:path>
            </a:pathLst>
          </a:custGeo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lvl="0" algn="ctr" rtl="0" hangingPunct="0">
              <a:lnSpc>
                <a:spcPct val="115000"/>
              </a:lnSpc>
              <a:spcBef>
                <a:spcPts val="0"/>
              </a:spcBef>
              <a:spcAft>
                <a:spcPts val="1236"/>
              </a:spcAft>
              <a:buNone/>
              <a:tabLst/>
            </a:pPr>
            <a:r>
              <a:rPr lang="fr-FR" sz="1800">
                <a:latin typeface="Calibri" pitchFamily="34"/>
                <a:ea typeface="Segoe UI" pitchFamily="2"/>
                <a:cs typeface="Lucida Sans" pitchFamily="32"/>
              </a:rPr>
              <a:t>6. Exercices</a:t>
            </a: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0029D6C-4707-3098-E3EB-4E40AD716FA7}"/>
              </a:ext>
            </a:extLst>
          </p:cNvPr>
          <p:cNvSpPr/>
          <p:nvPr/>
        </p:nvSpPr>
        <p:spPr>
          <a:xfrm>
            <a:off x="252000" y="4680000"/>
            <a:ext cx="1800000" cy="360000"/>
          </a:xfrm>
          <a:custGeom>
            <a:avLst>
              <a:gd name="f0" fmla="val 19431"/>
            </a:avLst>
            <a:gdLst>
              <a:gd name="f1" fmla="val w"/>
              <a:gd name="f2" fmla="val h"/>
              <a:gd name="f3" fmla="val 0"/>
              <a:gd name="f4" fmla="val 21600"/>
              <a:gd name="f5" fmla="val -2147483647"/>
              <a:gd name="f6" fmla="val 2147483647"/>
              <a:gd name="f7" fmla="val 10800"/>
              <a:gd name="f8" fmla="*/ f1 1 21600"/>
              <a:gd name="f9" fmla="*/ f2 1 21600"/>
              <a:gd name="f10" fmla="pin 0 f0 21600"/>
              <a:gd name="f11" fmla="val f10"/>
              <a:gd name="f12" fmla="*/ f10 f8 1"/>
              <a:gd name="f13" fmla="*/ f3 f9 1"/>
              <a:gd name="f14" fmla="*/ 0 f8 1"/>
              <a:gd name="f15" fmla="*/ 21600 f8 1"/>
              <a:gd name="f16" fmla="*/ 21600 f9 1"/>
              <a:gd name="f17" fmla="*/ 0 f9 1"/>
              <a:gd name="f18" fmla="+- 21600 0 f11"/>
            </a:gdLst>
            <a:ahLst>
              <a:ahXY gdRefX="f0" minX="f3" maxX="f4">
                <a:pos x="f12" y="f1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7" r="f15" b="f16"/>
            <a:pathLst>
              <a:path w="21600" h="21600">
                <a:moveTo>
                  <a:pt x="f3" y="f3"/>
                </a:moveTo>
                <a:lnTo>
                  <a:pt x="f11" y="f3"/>
                </a:lnTo>
                <a:lnTo>
                  <a:pt x="f4" y="f7"/>
                </a:lnTo>
                <a:lnTo>
                  <a:pt x="f11" y="f4"/>
                </a:lnTo>
                <a:lnTo>
                  <a:pt x="f3" y="f4"/>
                </a:lnTo>
                <a:lnTo>
                  <a:pt x="f18" y="f7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chemeClr val="tx1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lvl="0" algn="ctr" rtl="0" hangingPunct="0">
              <a:lnSpc>
                <a:spcPct val="115000"/>
              </a:lnSpc>
              <a:spcBef>
                <a:spcPts val="0"/>
              </a:spcBef>
              <a:spcAft>
                <a:spcPts val="1236"/>
              </a:spcAft>
              <a:buNone/>
              <a:tabLst/>
              <a:defRPr sz="2000">
                <a:latin typeface="Calibri" pitchFamily="34"/>
              </a:defRPr>
            </a:pPr>
            <a:r>
              <a:rPr lang="fr-FR" sz="1800" dirty="0">
                <a:solidFill>
                  <a:schemeClr val="bg1"/>
                </a:solidFill>
                <a:latin typeface="Calibri" pitchFamily="34"/>
                <a:ea typeface="Segoe UI" pitchFamily="2"/>
                <a:cs typeface="Lucida Sans" pitchFamily="32"/>
              </a:rPr>
              <a:t>1. Introduction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FA15DCE-8453-F6A5-878B-106B16C4BDF2}"/>
              </a:ext>
            </a:extLst>
          </p:cNvPr>
          <p:cNvSpPr txBox="1"/>
          <p:nvPr/>
        </p:nvSpPr>
        <p:spPr>
          <a:xfrm>
            <a:off x="540000" y="1799774"/>
            <a:ext cx="9000000" cy="63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marL="0" marR="0" lvl="0" indent="0" algn="ctr" rtl="0" hangingPunct="0">
              <a:buNone/>
              <a:tabLst/>
              <a:defRPr sz="1800">
                <a:solidFill>
                  <a:srgbClr val="000000"/>
                </a:solidFill>
                <a:latin typeface="Calibri" pitchFamily="34"/>
              </a:defRPr>
            </a:pPr>
            <a:r>
              <a:rPr lang="fr-FR" sz="2800" dirty="0">
                <a:solidFill>
                  <a:srgbClr val="000000"/>
                </a:solidFill>
                <a:latin typeface="Calibri" pitchFamily="34"/>
                <a:ea typeface="Segoe UI" pitchFamily="2"/>
                <a:cs typeface="Tahoma" pitchFamily="2"/>
              </a:rPr>
              <a:t>I</a:t>
            </a:r>
            <a:r>
              <a:rPr lang="fr-FR" sz="28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egoe UI" pitchFamily="2"/>
                <a:cs typeface="Tahoma" pitchFamily="2"/>
              </a:rPr>
              <a:t>nformation stockée et manipulée sous forme numérique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F4B668F-F187-775A-70D4-EC2DE80CB49A}"/>
              </a:ext>
            </a:extLst>
          </p:cNvPr>
          <p:cNvSpPr txBox="1"/>
          <p:nvPr/>
        </p:nvSpPr>
        <p:spPr>
          <a:xfrm>
            <a:off x="540000" y="3149910"/>
            <a:ext cx="9000000" cy="63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marL="0" marR="0" lvl="0" indent="0" algn="ctr" rtl="0" hangingPunct="0">
              <a:buNone/>
              <a:tabLst/>
              <a:defRPr sz="1800">
                <a:solidFill>
                  <a:srgbClr val="000000"/>
                </a:solidFill>
                <a:latin typeface="Calibri" pitchFamily="34"/>
              </a:defRPr>
            </a:pPr>
            <a:r>
              <a:rPr lang="fr-FR" sz="2800" dirty="0">
                <a:solidFill>
                  <a:srgbClr val="000000"/>
                </a:solidFill>
                <a:latin typeface="Calibri" pitchFamily="34"/>
                <a:ea typeface="Segoe UI" pitchFamily="2"/>
                <a:cs typeface="Tahoma" pitchFamily="2"/>
              </a:rPr>
              <a:t>A</a:t>
            </a:r>
            <a:r>
              <a:rPr lang="fr-FR" sz="28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Segoe UI" pitchFamily="2"/>
                <a:cs typeface="Tahoma" pitchFamily="2"/>
              </a:rPr>
              <a:t>u cœur des processus décisionnels</a:t>
            </a:r>
          </a:p>
        </p:txBody>
      </p:sp>
    </p:spTree>
    <p:extLst>
      <p:ext uri="{BB962C8B-B14F-4D97-AF65-F5344CB8AC3E}">
        <p14:creationId xmlns:p14="http://schemas.microsoft.com/office/powerpoint/2010/main" val="19370664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758CD-8D46-2BEA-88BC-29E6043B1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8CFD2-B8A7-CB3D-DEBA-51C09FBC7C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0000" y="449639"/>
            <a:ext cx="8640000" cy="630000"/>
          </a:xfrm>
        </p:spPr>
        <p:txBody>
          <a:bodyPr vert="horz"/>
          <a:lstStyle/>
          <a:p>
            <a:pPr lvl="0" algn="ctr"/>
            <a:r>
              <a:rPr lang="fr-FR" sz="3200" dirty="0">
                <a:solidFill>
                  <a:srgbClr val="000000"/>
                </a:solidFill>
                <a:latin typeface="Calibri" pitchFamily="34"/>
                <a:cs typeface="Tahoma" pitchFamily="2"/>
              </a:rPr>
              <a:t>Exemples de données numériques :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682561D0-88DB-E32D-4942-60A29310C51E}"/>
              </a:ext>
            </a:extLst>
          </p:cNvPr>
          <p:cNvSpPr/>
          <p:nvPr/>
        </p:nvSpPr>
        <p:spPr>
          <a:xfrm>
            <a:off x="1872000" y="4680000"/>
            <a:ext cx="2160000" cy="360000"/>
          </a:xfrm>
          <a:custGeom>
            <a:avLst>
              <a:gd name="f0" fmla="val 19793"/>
            </a:avLst>
            <a:gdLst>
              <a:gd name="f1" fmla="val w"/>
              <a:gd name="f2" fmla="val h"/>
              <a:gd name="f3" fmla="val 0"/>
              <a:gd name="f4" fmla="val 21600"/>
              <a:gd name="f5" fmla="val -2147483647"/>
              <a:gd name="f6" fmla="val 2147483647"/>
              <a:gd name="f7" fmla="val 10800"/>
              <a:gd name="f8" fmla="*/ f1 1 21600"/>
              <a:gd name="f9" fmla="*/ f2 1 21600"/>
              <a:gd name="f10" fmla="pin 0 f0 21600"/>
              <a:gd name="f11" fmla="val f10"/>
              <a:gd name="f12" fmla="*/ f10 f8 1"/>
              <a:gd name="f13" fmla="*/ f3 f9 1"/>
              <a:gd name="f14" fmla="*/ 0 f8 1"/>
              <a:gd name="f15" fmla="*/ 21600 f8 1"/>
              <a:gd name="f16" fmla="*/ 21600 f9 1"/>
              <a:gd name="f17" fmla="*/ 0 f9 1"/>
              <a:gd name="f18" fmla="+- 21600 0 f11"/>
            </a:gdLst>
            <a:ahLst>
              <a:ahXY gdRefX="f0" minX="f3" maxX="f4">
                <a:pos x="f12" y="f1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7" r="f15" b="f16"/>
            <a:pathLst>
              <a:path w="21600" h="21600">
                <a:moveTo>
                  <a:pt x="f3" y="f3"/>
                </a:moveTo>
                <a:lnTo>
                  <a:pt x="f11" y="f3"/>
                </a:lnTo>
                <a:lnTo>
                  <a:pt x="f4" y="f7"/>
                </a:lnTo>
                <a:lnTo>
                  <a:pt x="f11" y="f4"/>
                </a:lnTo>
                <a:lnTo>
                  <a:pt x="f3" y="f4"/>
                </a:lnTo>
                <a:lnTo>
                  <a:pt x="f18" y="f7"/>
                </a:lnTo>
                <a:close/>
              </a:path>
            </a:pathLst>
          </a:custGeo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lvl="0" algn="ctr" rtl="0" hangingPunct="0">
              <a:lnSpc>
                <a:spcPct val="115000"/>
              </a:lnSpc>
              <a:spcBef>
                <a:spcPts val="0"/>
              </a:spcBef>
              <a:spcAft>
                <a:spcPts val="1236"/>
              </a:spcAft>
              <a:buNone/>
              <a:tabLst/>
              <a:defRPr sz="2000">
                <a:latin typeface="Calibri" pitchFamily="34"/>
              </a:defRPr>
            </a:pPr>
            <a:r>
              <a:rPr lang="fr-FR" sz="1800">
                <a:latin typeface="Calibri" pitchFamily="34"/>
                <a:ea typeface="Segoe UI" pitchFamily="2"/>
                <a:cs typeface="Lucida Sans" pitchFamily="32"/>
              </a:rPr>
              <a:t>2. Types et Formats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CFDC1F42-6D0E-F3BD-FFF8-5B41BA03B058}"/>
              </a:ext>
            </a:extLst>
          </p:cNvPr>
          <p:cNvSpPr/>
          <p:nvPr/>
        </p:nvSpPr>
        <p:spPr>
          <a:xfrm>
            <a:off x="3851999" y="4680000"/>
            <a:ext cx="1440000" cy="360000"/>
          </a:xfrm>
          <a:custGeom>
            <a:avLst>
              <a:gd name="f0" fmla="val 18895"/>
            </a:avLst>
            <a:gdLst>
              <a:gd name="f1" fmla="val w"/>
              <a:gd name="f2" fmla="val h"/>
              <a:gd name="f3" fmla="val 0"/>
              <a:gd name="f4" fmla="val 21600"/>
              <a:gd name="f5" fmla="val -2147483647"/>
              <a:gd name="f6" fmla="val 2147483647"/>
              <a:gd name="f7" fmla="val 10800"/>
              <a:gd name="f8" fmla="*/ f1 1 21600"/>
              <a:gd name="f9" fmla="*/ f2 1 21600"/>
              <a:gd name="f10" fmla="pin 0 f0 21600"/>
              <a:gd name="f11" fmla="val f10"/>
              <a:gd name="f12" fmla="*/ f10 f8 1"/>
              <a:gd name="f13" fmla="*/ f3 f9 1"/>
              <a:gd name="f14" fmla="*/ 0 f8 1"/>
              <a:gd name="f15" fmla="*/ 21600 f8 1"/>
              <a:gd name="f16" fmla="*/ 21600 f9 1"/>
              <a:gd name="f17" fmla="*/ 0 f9 1"/>
              <a:gd name="f18" fmla="+- 21600 0 f11"/>
            </a:gdLst>
            <a:ahLst>
              <a:ahXY gdRefX="f0" minX="f3" maxX="f4">
                <a:pos x="f12" y="f1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7" r="f15" b="f16"/>
            <a:pathLst>
              <a:path w="21600" h="21600">
                <a:moveTo>
                  <a:pt x="f3" y="f3"/>
                </a:moveTo>
                <a:lnTo>
                  <a:pt x="f11" y="f3"/>
                </a:lnTo>
                <a:lnTo>
                  <a:pt x="f4" y="f7"/>
                </a:lnTo>
                <a:lnTo>
                  <a:pt x="f11" y="f4"/>
                </a:lnTo>
                <a:lnTo>
                  <a:pt x="f3" y="f4"/>
                </a:lnTo>
                <a:lnTo>
                  <a:pt x="f18" y="f7"/>
                </a:lnTo>
                <a:close/>
              </a:path>
            </a:pathLst>
          </a:custGeo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lvl="0" algn="ctr" rtl="0" hangingPunct="0">
              <a:lnSpc>
                <a:spcPct val="115000"/>
              </a:lnSpc>
              <a:spcBef>
                <a:spcPts val="0"/>
              </a:spcBef>
              <a:spcAft>
                <a:spcPts val="1236"/>
              </a:spcAft>
              <a:buNone/>
              <a:tabLst/>
              <a:defRPr sz="2000"/>
            </a:pPr>
            <a:r>
              <a:rPr lang="fr-FR" sz="1800">
                <a:latin typeface="Calibri" pitchFamily="34"/>
                <a:ea typeface="Segoe UI" pitchFamily="2"/>
                <a:cs typeface="Lucida Sans" pitchFamily="32"/>
              </a:rPr>
              <a:t>3. Collecte</a:t>
            </a: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489D7BA5-198B-D2FE-1B97-187D2E3EF06C}"/>
              </a:ext>
            </a:extLst>
          </p:cNvPr>
          <p:cNvSpPr/>
          <p:nvPr/>
        </p:nvSpPr>
        <p:spPr>
          <a:xfrm>
            <a:off x="5112000" y="4680000"/>
            <a:ext cx="1908000" cy="360000"/>
          </a:xfrm>
          <a:custGeom>
            <a:avLst>
              <a:gd name="f0" fmla="val 19558"/>
            </a:avLst>
            <a:gdLst>
              <a:gd name="f1" fmla="val w"/>
              <a:gd name="f2" fmla="val h"/>
              <a:gd name="f3" fmla="val 0"/>
              <a:gd name="f4" fmla="val 21600"/>
              <a:gd name="f5" fmla="val -2147483647"/>
              <a:gd name="f6" fmla="val 2147483647"/>
              <a:gd name="f7" fmla="val 10800"/>
              <a:gd name="f8" fmla="*/ f1 1 21600"/>
              <a:gd name="f9" fmla="*/ f2 1 21600"/>
              <a:gd name="f10" fmla="pin 0 f0 21600"/>
              <a:gd name="f11" fmla="val f10"/>
              <a:gd name="f12" fmla="*/ f10 f8 1"/>
              <a:gd name="f13" fmla="*/ f3 f9 1"/>
              <a:gd name="f14" fmla="*/ 0 f8 1"/>
              <a:gd name="f15" fmla="*/ 21600 f8 1"/>
              <a:gd name="f16" fmla="*/ 21600 f9 1"/>
              <a:gd name="f17" fmla="*/ 0 f9 1"/>
              <a:gd name="f18" fmla="+- 21600 0 f11"/>
            </a:gdLst>
            <a:ahLst>
              <a:ahXY gdRefX="f0" minX="f3" maxX="f4">
                <a:pos x="f12" y="f1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7" r="f15" b="f16"/>
            <a:pathLst>
              <a:path w="21600" h="21600">
                <a:moveTo>
                  <a:pt x="f3" y="f3"/>
                </a:moveTo>
                <a:lnTo>
                  <a:pt x="f11" y="f3"/>
                </a:lnTo>
                <a:lnTo>
                  <a:pt x="f4" y="f7"/>
                </a:lnTo>
                <a:lnTo>
                  <a:pt x="f11" y="f4"/>
                </a:lnTo>
                <a:lnTo>
                  <a:pt x="f3" y="f4"/>
                </a:lnTo>
                <a:lnTo>
                  <a:pt x="f18" y="f7"/>
                </a:lnTo>
                <a:close/>
              </a:path>
            </a:pathLst>
          </a:custGeo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lvl="0" algn="ctr" rtl="0" hangingPunct="0">
              <a:lnSpc>
                <a:spcPct val="115000"/>
              </a:lnSpc>
              <a:spcBef>
                <a:spcPts val="0"/>
              </a:spcBef>
              <a:spcAft>
                <a:spcPts val="1236"/>
              </a:spcAft>
              <a:buNone/>
              <a:tabLst/>
              <a:defRPr sz="1800"/>
            </a:pPr>
            <a:r>
              <a:rPr lang="fr-FR" sz="1800">
                <a:latin typeface="Calibri" pitchFamily="34"/>
                <a:ea typeface="Segoe UI" pitchFamily="2"/>
                <a:cs typeface="Lucida Sans" pitchFamily="32"/>
              </a:rPr>
              <a:t>4. Structuration</a:t>
            </a: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7B9615B6-9742-F710-1E64-56211CC998B5}"/>
              </a:ext>
            </a:extLst>
          </p:cNvPr>
          <p:cNvSpPr/>
          <p:nvPr/>
        </p:nvSpPr>
        <p:spPr>
          <a:xfrm>
            <a:off x="6840000" y="4680000"/>
            <a:ext cx="1620000" cy="360000"/>
          </a:xfrm>
          <a:custGeom>
            <a:avLst>
              <a:gd name="f0" fmla="val 19195"/>
            </a:avLst>
            <a:gdLst>
              <a:gd name="f1" fmla="val w"/>
              <a:gd name="f2" fmla="val h"/>
              <a:gd name="f3" fmla="val 0"/>
              <a:gd name="f4" fmla="val 21600"/>
              <a:gd name="f5" fmla="val -2147483647"/>
              <a:gd name="f6" fmla="val 2147483647"/>
              <a:gd name="f7" fmla="val 10800"/>
              <a:gd name="f8" fmla="*/ f1 1 21600"/>
              <a:gd name="f9" fmla="*/ f2 1 21600"/>
              <a:gd name="f10" fmla="pin 0 f0 21600"/>
              <a:gd name="f11" fmla="val f10"/>
              <a:gd name="f12" fmla="*/ f10 f8 1"/>
              <a:gd name="f13" fmla="*/ f3 f9 1"/>
              <a:gd name="f14" fmla="*/ 0 f8 1"/>
              <a:gd name="f15" fmla="*/ 21600 f8 1"/>
              <a:gd name="f16" fmla="*/ 21600 f9 1"/>
              <a:gd name="f17" fmla="*/ 0 f9 1"/>
              <a:gd name="f18" fmla="+- 21600 0 f11"/>
            </a:gdLst>
            <a:ahLst>
              <a:ahXY gdRefX="f0" minX="f3" maxX="f4">
                <a:pos x="f12" y="f1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7" r="f15" b="f16"/>
            <a:pathLst>
              <a:path w="21600" h="21600">
                <a:moveTo>
                  <a:pt x="f3" y="f3"/>
                </a:moveTo>
                <a:lnTo>
                  <a:pt x="f11" y="f3"/>
                </a:lnTo>
                <a:lnTo>
                  <a:pt x="f4" y="f7"/>
                </a:lnTo>
                <a:lnTo>
                  <a:pt x="f11" y="f4"/>
                </a:lnTo>
                <a:lnTo>
                  <a:pt x="f3" y="f4"/>
                </a:lnTo>
                <a:lnTo>
                  <a:pt x="f18" y="f7"/>
                </a:lnTo>
                <a:close/>
              </a:path>
            </a:pathLst>
          </a:custGeo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lvl="0" algn="ctr" rtl="0" hangingPunct="0">
              <a:lnSpc>
                <a:spcPct val="115000"/>
              </a:lnSpc>
              <a:spcBef>
                <a:spcPts val="0"/>
              </a:spcBef>
              <a:spcAft>
                <a:spcPts val="1236"/>
              </a:spcAft>
              <a:buNone/>
              <a:tabLst/>
            </a:pPr>
            <a:r>
              <a:rPr lang="fr-FR" sz="1800">
                <a:latin typeface="Calibri" pitchFamily="34"/>
                <a:ea typeface="Segoe UI" pitchFamily="2"/>
                <a:cs typeface="Lucida Sans" pitchFamily="32"/>
              </a:rPr>
              <a:t>5. Stockage</a:t>
            </a: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0097739-8D67-2781-1BCC-5A9A7859F3FD}"/>
              </a:ext>
            </a:extLst>
          </p:cNvPr>
          <p:cNvSpPr/>
          <p:nvPr/>
        </p:nvSpPr>
        <p:spPr>
          <a:xfrm>
            <a:off x="8208000" y="4680000"/>
            <a:ext cx="1620000" cy="360000"/>
          </a:xfrm>
          <a:custGeom>
            <a:avLst>
              <a:gd name="f0" fmla="val 19195"/>
            </a:avLst>
            <a:gdLst>
              <a:gd name="f1" fmla="val w"/>
              <a:gd name="f2" fmla="val h"/>
              <a:gd name="f3" fmla="val 0"/>
              <a:gd name="f4" fmla="val 21600"/>
              <a:gd name="f5" fmla="val -2147483647"/>
              <a:gd name="f6" fmla="val 2147483647"/>
              <a:gd name="f7" fmla="val 10800"/>
              <a:gd name="f8" fmla="*/ f1 1 21600"/>
              <a:gd name="f9" fmla="*/ f2 1 21600"/>
              <a:gd name="f10" fmla="pin 0 f0 21600"/>
              <a:gd name="f11" fmla="val f10"/>
              <a:gd name="f12" fmla="*/ f10 f8 1"/>
              <a:gd name="f13" fmla="*/ f3 f9 1"/>
              <a:gd name="f14" fmla="*/ 0 f8 1"/>
              <a:gd name="f15" fmla="*/ 21600 f8 1"/>
              <a:gd name="f16" fmla="*/ 21600 f9 1"/>
              <a:gd name="f17" fmla="*/ 0 f9 1"/>
              <a:gd name="f18" fmla="+- 21600 0 f11"/>
            </a:gdLst>
            <a:ahLst>
              <a:ahXY gdRefX="f0" minX="f3" maxX="f4">
                <a:pos x="f12" y="f1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7" r="f15" b="f16"/>
            <a:pathLst>
              <a:path w="21600" h="21600">
                <a:moveTo>
                  <a:pt x="f3" y="f3"/>
                </a:moveTo>
                <a:lnTo>
                  <a:pt x="f11" y="f3"/>
                </a:lnTo>
                <a:lnTo>
                  <a:pt x="f4" y="f7"/>
                </a:lnTo>
                <a:lnTo>
                  <a:pt x="f11" y="f4"/>
                </a:lnTo>
                <a:lnTo>
                  <a:pt x="f3" y="f4"/>
                </a:lnTo>
                <a:lnTo>
                  <a:pt x="f18" y="f7"/>
                </a:lnTo>
                <a:close/>
              </a:path>
            </a:pathLst>
          </a:custGeo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lvl="0" algn="ctr" rtl="0" hangingPunct="0">
              <a:lnSpc>
                <a:spcPct val="115000"/>
              </a:lnSpc>
              <a:spcBef>
                <a:spcPts val="0"/>
              </a:spcBef>
              <a:spcAft>
                <a:spcPts val="1236"/>
              </a:spcAft>
              <a:buNone/>
              <a:tabLst/>
            </a:pPr>
            <a:r>
              <a:rPr lang="fr-FR" sz="1800">
                <a:latin typeface="Calibri" pitchFamily="34"/>
                <a:ea typeface="Segoe UI" pitchFamily="2"/>
                <a:cs typeface="Lucida Sans" pitchFamily="32"/>
              </a:rPr>
              <a:t>6. Exercices</a:t>
            </a: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6624BF6-3476-B095-841B-F82BBC8231FF}"/>
              </a:ext>
            </a:extLst>
          </p:cNvPr>
          <p:cNvSpPr/>
          <p:nvPr/>
        </p:nvSpPr>
        <p:spPr>
          <a:xfrm>
            <a:off x="252000" y="4680000"/>
            <a:ext cx="1800000" cy="360000"/>
          </a:xfrm>
          <a:custGeom>
            <a:avLst>
              <a:gd name="f0" fmla="val 19431"/>
            </a:avLst>
            <a:gdLst>
              <a:gd name="f1" fmla="val w"/>
              <a:gd name="f2" fmla="val h"/>
              <a:gd name="f3" fmla="val 0"/>
              <a:gd name="f4" fmla="val 21600"/>
              <a:gd name="f5" fmla="val -2147483647"/>
              <a:gd name="f6" fmla="val 2147483647"/>
              <a:gd name="f7" fmla="val 10800"/>
              <a:gd name="f8" fmla="*/ f1 1 21600"/>
              <a:gd name="f9" fmla="*/ f2 1 21600"/>
              <a:gd name="f10" fmla="pin 0 f0 21600"/>
              <a:gd name="f11" fmla="val f10"/>
              <a:gd name="f12" fmla="*/ f10 f8 1"/>
              <a:gd name="f13" fmla="*/ f3 f9 1"/>
              <a:gd name="f14" fmla="*/ 0 f8 1"/>
              <a:gd name="f15" fmla="*/ 21600 f8 1"/>
              <a:gd name="f16" fmla="*/ 21600 f9 1"/>
              <a:gd name="f17" fmla="*/ 0 f9 1"/>
              <a:gd name="f18" fmla="+- 21600 0 f11"/>
            </a:gdLst>
            <a:ahLst>
              <a:ahXY gdRefX="f0" minX="f3" maxX="f4">
                <a:pos x="f12" y="f1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7" r="f15" b="f16"/>
            <a:pathLst>
              <a:path w="21600" h="21600">
                <a:moveTo>
                  <a:pt x="f3" y="f3"/>
                </a:moveTo>
                <a:lnTo>
                  <a:pt x="f11" y="f3"/>
                </a:lnTo>
                <a:lnTo>
                  <a:pt x="f4" y="f7"/>
                </a:lnTo>
                <a:lnTo>
                  <a:pt x="f11" y="f4"/>
                </a:lnTo>
                <a:lnTo>
                  <a:pt x="f3" y="f4"/>
                </a:lnTo>
                <a:lnTo>
                  <a:pt x="f18" y="f7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chemeClr val="tx1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lvl="0" algn="ctr" rtl="0" hangingPunct="0">
              <a:lnSpc>
                <a:spcPct val="115000"/>
              </a:lnSpc>
              <a:spcBef>
                <a:spcPts val="0"/>
              </a:spcBef>
              <a:spcAft>
                <a:spcPts val="1236"/>
              </a:spcAft>
              <a:buNone/>
              <a:tabLst/>
              <a:defRPr sz="2000">
                <a:latin typeface="Calibri" pitchFamily="34"/>
              </a:defRPr>
            </a:pPr>
            <a:r>
              <a:rPr lang="fr-FR" sz="1800" dirty="0">
                <a:solidFill>
                  <a:schemeClr val="bg1"/>
                </a:solidFill>
                <a:latin typeface="Calibri" pitchFamily="34"/>
                <a:ea typeface="Segoe UI" pitchFamily="2"/>
                <a:cs typeface="Lucida Sans" pitchFamily="32"/>
              </a:rPr>
              <a:t>1. Introduction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F91BF04-F660-BA76-42C5-5B39BFEC3829}"/>
              </a:ext>
            </a:extLst>
          </p:cNvPr>
          <p:cNvSpPr txBox="1"/>
          <p:nvPr/>
        </p:nvSpPr>
        <p:spPr>
          <a:xfrm>
            <a:off x="540000" y="1799774"/>
            <a:ext cx="9000000" cy="63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marL="0" marR="0" lvl="0" indent="0" algn="ctr" rtl="0" hangingPunct="0">
              <a:buNone/>
              <a:tabLst/>
              <a:defRPr sz="1800">
                <a:solidFill>
                  <a:srgbClr val="000000"/>
                </a:solidFill>
                <a:latin typeface="Calibri" pitchFamily="34"/>
              </a:defRPr>
            </a:pPr>
            <a:r>
              <a:rPr lang="fr-FR" sz="2800" dirty="0">
                <a:solidFill>
                  <a:srgbClr val="000000"/>
                </a:solidFill>
                <a:latin typeface="Calibri" pitchFamily="34"/>
                <a:ea typeface="Segoe UI" pitchFamily="2"/>
                <a:cs typeface="Tahoma" pitchFamily="2"/>
              </a:rPr>
              <a:t>Données textuelles</a:t>
            </a:r>
            <a:endParaRPr lang="fr-FR" sz="2800" b="0" i="0" u="none" strike="noStrike" kern="1200" dirty="0">
              <a:ln>
                <a:noFill/>
              </a:ln>
              <a:solidFill>
                <a:srgbClr val="000000"/>
              </a:solidFill>
              <a:latin typeface="Calibri" pitchFamily="34"/>
              <a:ea typeface="Segoe UI" pitchFamily="2"/>
              <a:cs typeface="Tahoma" pitchFamily="2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E92D535-E183-20CB-B68D-10CDAC3051B7}"/>
              </a:ext>
            </a:extLst>
          </p:cNvPr>
          <p:cNvSpPr txBox="1"/>
          <p:nvPr/>
        </p:nvSpPr>
        <p:spPr>
          <a:xfrm>
            <a:off x="540000" y="3149910"/>
            <a:ext cx="9000000" cy="63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lvl="0" algn="ctr" hangingPunct="0">
              <a:defRPr sz="1800">
                <a:solidFill>
                  <a:srgbClr val="000000"/>
                </a:solidFill>
                <a:latin typeface="Calibri" pitchFamily="34"/>
              </a:defRPr>
            </a:pPr>
            <a:r>
              <a:rPr lang="fr-FR" sz="2800" dirty="0"/>
              <a:t>Données numériques</a:t>
            </a:r>
            <a:endParaRPr lang="fr-FR" sz="2800" b="0" i="0" u="none" strike="noStrike" kern="1200" dirty="0">
              <a:ln>
                <a:noFill/>
              </a:ln>
              <a:solidFill>
                <a:srgbClr val="000000"/>
              </a:solidFill>
              <a:latin typeface="Calibri" pitchFamily="34"/>
              <a:ea typeface="Segoe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599485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spir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181</Words>
  <Application>Microsoft Office PowerPoint</Application>
  <PresentationFormat>Grand écran</PresentationFormat>
  <Paragraphs>34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Liberation Sans</vt:lpstr>
      <vt:lpstr>Liberation Serif</vt:lpstr>
      <vt:lpstr>Standard</vt:lpstr>
      <vt:lpstr>Inspiration</vt:lpstr>
      <vt:lpstr>Séance 19 : Introduction à la gestion des données numériques</vt:lpstr>
      <vt:lpstr>Qu’est-ce qu’une donnée numérique ?</vt:lpstr>
      <vt:lpstr>Exemples de données numériques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tifaine secheret</dc:creator>
  <cp:lastModifiedBy>tifaine secheret</cp:lastModifiedBy>
  <cp:revision>14</cp:revision>
  <dcterms:created xsi:type="dcterms:W3CDTF">2025-02-03T15:33:42Z</dcterms:created>
  <dcterms:modified xsi:type="dcterms:W3CDTF">2025-02-03T15:15:58Z</dcterms:modified>
</cp:coreProperties>
</file>