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60" r:id="rId4"/>
    <p:sldId id="272" r:id="rId5"/>
    <p:sldId id="262" r:id="rId6"/>
    <p:sldId id="273" r:id="rId7"/>
    <p:sldId id="277" r:id="rId8"/>
    <p:sldId id="278" r:id="rId9"/>
    <p:sldId id="274" r:id="rId10"/>
    <p:sldId id="271" r:id="rId11"/>
    <p:sldId id="275" r:id="rId12"/>
    <p:sldId id="276" r:id="rId13"/>
    <p:sldId id="261" r:id="rId14"/>
    <p:sldId id="263"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6804326-998B-FD5C-8813-F9666C80F69B}" name="Jarvis ®" initials="J®" userId="S::TifeBlaze@7blmnf.onmicrosoft.com::427f7c18-bd1e-47c9-ad82-99de70678dd4"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5" d="100"/>
          <a:sy n="65" d="100"/>
        </p:scale>
        <p:origin x="20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21099E-D73E-4035-8E39-567BA259C6A9}" type="datetimeFigureOut">
              <a:rPr lang="en-US" smtClean="0"/>
              <a:t>10/8/2024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864BC7-2248-4C26-BEA2-45EC83826815}" type="slidenum">
              <a:rPr lang="en-US" smtClean="0"/>
              <a:t>‹#›</a:t>
            </a:fld>
            <a:endParaRPr lang="en-US"/>
          </a:p>
        </p:txBody>
      </p:sp>
    </p:spTree>
    <p:extLst>
      <p:ext uri="{BB962C8B-B14F-4D97-AF65-F5344CB8AC3E}">
        <p14:creationId xmlns:p14="http://schemas.microsoft.com/office/powerpoint/2010/main" val="4293293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864BC7-2248-4C26-BEA2-45EC83826815}" type="slidenum">
              <a:rPr lang="en-US" smtClean="0"/>
              <a:t>2</a:t>
            </a:fld>
            <a:endParaRPr lang="en-US"/>
          </a:p>
        </p:txBody>
      </p:sp>
    </p:spTree>
    <p:extLst>
      <p:ext uri="{BB962C8B-B14F-4D97-AF65-F5344CB8AC3E}">
        <p14:creationId xmlns:p14="http://schemas.microsoft.com/office/powerpoint/2010/main" val="630259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D4F32-037C-127B-0A30-D3CB0654CB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6505609-7B81-C157-13B8-C203EB0C00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69917E-4691-5497-8DE6-AE13F428E978}"/>
              </a:ext>
            </a:extLst>
          </p:cNvPr>
          <p:cNvSpPr>
            <a:spLocks noGrp="1"/>
          </p:cNvSpPr>
          <p:nvPr>
            <p:ph type="dt" sz="half" idx="10"/>
          </p:nvPr>
        </p:nvSpPr>
        <p:spPr/>
        <p:txBody>
          <a:bodyPr/>
          <a:lstStyle/>
          <a:p>
            <a:fld id="{E3A98527-B3A9-44E6-A63B-E4E682A7D390}" type="datetimeFigureOut">
              <a:rPr lang="en-US" smtClean="0"/>
              <a:t>10/8/2024</a:t>
            </a:fld>
            <a:endParaRPr lang="en-US"/>
          </a:p>
        </p:txBody>
      </p:sp>
      <p:sp>
        <p:nvSpPr>
          <p:cNvPr id="5" name="Footer Placeholder 4">
            <a:extLst>
              <a:ext uri="{FF2B5EF4-FFF2-40B4-BE49-F238E27FC236}">
                <a16:creationId xmlns:a16="http://schemas.microsoft.com/office/drawing/2014/main" id="{188F782E-6FFB-92ED-569A-909B199581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A637B7-56CC-14F2-CBE3-6B5156534BC4}"/>
              </a:ext>
            </a:extLst>
          </p:cNvPr>
          <p:cNvSpPr>
            <a:spLocks noGrp="1"/>
          </p:cNvSpPr>
          <p:nvPr>
            <p:ph type="sldNum" sz="quarter" idx="12"/>
          </p:nvPr>
        </p:nvSpPr>
        <p:spPr/>
        <p:txBody>
          <a:bodyPr/>
          <a:lstStyle/>
          <a:p>
            <a:fld id="{F845E77B-D92F-448A-93F6-FEA8D602DF84}" type="slidenum">
              <a:rPr lang="en-US" smtClean="0"/>
              <a:t>‹#›</a:t>
            </a:fld>
            <a:endParaRPr lang="en-US"/>
          </a:p>
        </p:txBody>
      </p:sp>
    </p:spTree>
    <p:extLst>
      <p:ext uri="{BB962C8B-B14F-4D97-AF65-F5344CB8AC3E}">
        <p14:creationId xmlns:p14="http://schemas.microsoft.com/office/powerpoint/2010/main" val="776293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D1572-0725-D74B-5131-356B68FBA73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CD1D202-B9A9-04F5-0D75-A59706468A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ABD8F4-C267-41ED-AACE-67F286A2A785}"/>
              </a:ext>
            </a:extLst>
          </p:cNvPr>
          <p:cNvSpPr>
            <a:spLocks noGrp="1"/>
          </p:cNvSpPr>
          <p:nvPr>
            <p:ph type="dt" sz="half" idx="10"/>
          </p:nvPr>
        </p:nvSpPr>
        <p:spPr/>
        <p:txBody>
          <a:bodyPr/>
          <a:lstStyle/>
          <a:p>
            <a:fld id="{E3A98527-B3A9-44E6-A63B-E4E682A7D390}" type="datetimeFigureOut">
              <a:rPr lang="en-US" smtClean="0"/>
              <a:t>10/8/2024</a:t>
            </a:fld>
            <a:endParaRPr lang="en-US"/>
          </a:p>
        </p:txBody>
      </p:sp>
      <p:sp>
        <p:nvSpPr>
          <p:cNvPr id="5" name="Footer Placeholder 4">
            <a:extLst>
              <a:ext uri="{FF2B5EF4-FFF2-40B4-BE49-F238E27FC236}">
                <a16:creationId xmlns:a16="http://schemas.microsoft.com/office/drawing/2014/main" id="{B43EE8B7-43FE-5564-3C84-8694D69A52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B9CC02-3B40-00FF-A194-24B4D01A789A}"/>
              </a:ext>
            </a:extLst>
          </p:cNvPr>
          <p:cNvSpPr>
            <a:spLocks noGrp="1"/>
          </p:cNvSpPr>
          <p:nvPr>
            <p:ph type="sldNum" sz="quarter" idx="12"/>
          </p:nvPr>
        </p:nvSpPr>
        <p:spPr/>
        <p:txBody>
          <a:bodyPr/>
          <a:lstStyle/>
          <a:p>
            <a:fld id="{F845E77B-D92F-448A-93F6-FEA8D602DF84}" type="slidenum">
              <a:rPr lang="en-US" smtClean="0"/>
              <a:t>‹#›</a:t>
            </a:fld>
            <a:endParaRPr lang="en-US"/>
          </a:p>
        </p:txBody>
      </p:sp>
    </p:spTree>
    <p:extLst>
      <p:ext uri="{BB962C8B-B14F-4D97-AF65-F5344CB8AC3E}">
        <p14:creationId xmlns:p14="http://schemas.microsoft.com/office/powerpoint/2010/main" val="14658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E4410B-90F2-4568-3372-76C16A2C3A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37EC38-6190-CB9E-D5C2-1E8BE3F6F9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64F031-BEE8-939D-D720-93B7E19EA856}"/>
              </a:ext>
            </a:extLst>
          </p:cNvPr>
          <p:cNvSpPr>
            <a:spLocks noGrp="1"/>
          </p:cNvSpPr>
          <p:nvPr>
            <p:ph type="dt" sz="half" idx="10"/>
          </p:nvPr>
        </p:nvSpPr>
        <p:spPr/>
        <p:txBody>
          <a:bodyPr/>
          <a:lstStyle/>
          <a:p>
            <a:fld id="{E3A98527-B3A9-44E6-A63B-E4E682A7D390}" type="datetimeFigureOut">
              <a:rPr lang="en-US" smtClean="0"/>
              <a:t>10/8/2024</a:t>
            </a:fld>
            <a:endParaRPr lang="en-US"/>
          </a:p>
        </p:txBody>
      </p:sp>
      <p:sp>
        <p:nvSpPr>
          <p:cNvPr id="5" name="Footer Placeholder 4">
            <a:extLst>
              <a:ext uri="{FF2B5EF4-FFF2-40B4-BE49-F238E27FC236}">
                <a16:creationId xmlns:a16="http://schemas.microsoft.com/office/drawing/2014/main" id="{908B6237-638D-BB9F-BD73-10B4763879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C315CA-9870-D990-3CC8-4D64C28749B2}"/>
              </a:ext>
            </a:extLst>
          </p:cNvPr>
          <p:cNvSpPr>
            <a:spLocks noGrp="1"/>
          </p:cNvSpPr>
          <p:nvPr>
            <p:ph type="sldNum" sz="quarter" idx="12"/>
          </p:nvPr>
        </p:nvSpPr>
        <p:spPr/>
        <p:txBody>
          <a:bodyPr/>
          <a:lstStyle/>
          <a:p>
            <a:fld id="{F845E77B-D92F-448A-93F6-FEA8D602DF84}" type="slidenum">
              <a:rPr lang="en-US" smtClean="0"/>
              <a:t>‹#›</a:t>
            </a:fld>
            <a:endParaRPr lang="en-US"/>
          </a:p>
        </p:txBody>
      </p:sp>
    </p:spTree>
    <p:extLst>
      <p:ext uri="{BB962C8B-B14F-4D97-AF65-F5344CB8AC3E}">
        <p14:creationId xmlns:p14="http://schemas.microsoft.com/office/powerpoint/2010/main" val="1938657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0BB5D-CFC8-7C39-D073-3FF464FEF8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CFE6DE-F983-EA8F-9A13-31F2966649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D8C9B6-4FB1-CE27-8502-7E73F5673313}"/>
              </a:ext>
            </a:extLst>
          </p:cNvPr>
          <p:cNvSpPr>
            <a:spLocks noGrp="1"/>
          </p:cNvSpPr>
          <p:nvPr>
            <p:ph type="dt" sz="half" idx="10"/>
          </p:nvPr>
        </p:nvSpPr>
        <p:spPr/>
        <p:txBody>
          <a:bodyPr/>
          <a:lstStyle/>
          <a:p>
            <a:fld id="{E3A98527-B3A9-44E6-A63B-E4E682A7D390}" type="datetimeFigureOut">
              <a:rPr lang="en-US" smtClean="0"/>
              <a:t>10/8/2024</a:t>
            </a:fld>
            <a:endParaRPr lang="en-US"/>
          </a:p>
        </p:txBody>
      </p:sp>
      <p:sp>
        <p:nvSpPr>
          <p:cNvPr id="5" name="Footer Placeholder 4">
            <a:extLst>
              <a:ext uri="{FF2B5EF4-FFF2-40B4-BE49-F238E27FC236}">
                <a16:creationId xmlns:a16="http://schemas.microsoft.com/office/drawing/2014/main" id="{2DC32AFF-F3B9-E4BD-B715-0E074C9E32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FAAEC-DD7A-2720-25E0-CE1F1C36DCB0}"/>
              </a:ext>
            </a:extLst>
          </p:cNvPr>
          <p:cNvSpPr>
            <a:spLocks noGrp="1"/>
          </p:cNvSpPr>
          <p:nvPr>
            <p:ph type="sldNum" sz="quarter" idx="12"/>
          </p:nvPr>
        </p:nvSpPr>
        <p:spPr/>
        <p:txBody>
          <a:bodyPr/>
          <a:lstStyle/>
          <a:p>
            <a:fld id="{F845E77B-D92F-448A-93F6-FEA8D602DF84}" type="slidenum">
              <a:rPr lang="en-US" smtClean="0"/>
              <a:t>‹#›</a:t>
            </a:fld>
            <a:endParaRPr lang="en-US"/>
          </a:p>
        </p:txBody>
      </p:sp>
    </p:spTree>
    <p:extLst>
      <p:ext uri="{BB962C8B-B14F-4D97-AF65-F5344CB8AC3E}">
        <p14:creationId xmlns:p14="http://schemas.microsoft.com/office/powerpoint/2010/main" val="483210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27F3D-71BF-936C-14A1-351F2016CE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912247C-981A-141D-D226-64A85DACB47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D1BE01-B9DB-7AFE-FE8B-C50F31DACD20}"/>
              </a:ext>
            </a:extLst>
          </p:cNvPr>
          <p:cNvSpPr>
            <a:spLocks noGrp="1"/>
          </p:cNvSpPr>
          <p:nvPr>
            <p:ph type="dt" sz="half" idx="10"/>
          </p:nvPr>
        </p:nvSpPr>
        <p:spPr/>
        <p:txBody>
          <a:bodyPr/>
          <a:lstStyle/>
          <a:p>
            <a:fld id="{E3A98527-B3A9-44E6-A63B-E4E682A7D390}" type="datetimeFigureOut">
              <a:rPr lang="en-US" smtClean="0"/>
              <a:t>10/8/2024</a:t>
            </a:fld>
            <a:endParaRPr lang="en-US"/>
          </a:p>
        </p:txBody>
      </p:sp>
      <p:sp>
        <p:nvSpPr>
          <p:cNvPr id="5" name="Footer Placeholder 4">
            <a:extLst>
              <a:ext uri="{FF2B5EF4-FFF2-40B4-BE49-F238E27FC236}">
                <a16:creationId xmlns:a16="http://schemas.microsoft.com/office/drawing/2014/main" id="{493503D9-1093-8657-D1B5-50BB8BA6B5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A35BB1-477A-05E1-C1BE-D818CD03269E}"/>
              </a:ext>
            </a:extLst>
          </p:cNvPr>
          <p:cNvSpPr>
            <a:spLocks noGrp="1"/>
          </p:cNvSpPr>
          <p:nvPr>
            <p:ph type="sldNum" sz="quarter" idx="12"/>
          </p:nvPr>
        </p:nvSpPr>
        <p:spPr/>
        <p:txBody>
          <a:bodyPr/>
          <a:lstStyle/>
          <a:p>
            <a:fld id="{F845E77B-D92F-448A-93F6-FEA8D602DF84}" type="slidenum">
              <a:rPr lang="en-US" smtClean="0"/>
              <a:t>‹#›</a:t>
            </a:fld>
            <a:endParaRPr lang="en-US"/>
          </a:p>
        </p:txBody>
      </p:sp>
    </p:spTree>
    <p:extLst>
      <p:ext uri="{BB962C8B-B14F-4D97-AF65-F5344CB8AC3E}">
        <p14:creationId xmlns:p14="http://schemas.microsoft.com/office/powerpoint/2010/main" val="898434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80999-1316-3D51-8ADB-4480F419C0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32B0DE-F339-8C48-134D-082B17B70A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FE6D8AA-F4A1-8070-2AC5-F193E6DD7C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90018DC-2E30-FE78-0704-0EBEA71CDAAD}"/>
              </a:ext>
            </a:extLst>
          </p:cNvPr>
          <p:cNvSpPr>
            <a:spLocks noGrp="1"/>
          </p:cNvSpPr>
          <p:nvPr>
            <p:ph type="dt" sz="half" idx="10"/>
          </p:nvPr>
        </p:nvSpPr>
        <p:spPr/>
        <p:txBody>
          <a:bodyPr/>
          <a:lstStyle/>
          <a:p>
            <a:fld id="{E3A98527-B3A9-44E6-A63B-E4E682A7D390}" type="datetimeFigureOut">
              <a:rPr lang="en-US" smtClean="0"/>
              <a:t>10/8/2024</a:t>
            </a:fld>
            <a:endParaRPr lang="en-US"/>
          </a:p>
        </p:txBody>
      </p:sp>
      <p:sp>
        <p:nvSpPr>
          <p:cNvPr id="6" name="Footer Placeholder 5">
            <a:extLst>
              <a:ext uri="{FF2B5EF4-FFF2-40B4-BE49-F238E27FC236}">
                <a16:creationId xmlns:a16="http://schemas.microsoft.com/office/drawing/2014/main" id="{11BBC97B-B7B5-B5A3-F123-FCB60D8810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FEA5B7-361D-35E9-D948-A74B75D7663A}"/>
              </a:ext>
            </a:extLst>
          </p:cNvPr>
          <p:cNvSpPr>
            <a:spLocks noGrp="1"/>
          </p:cNvSpPr>
          <p:nvPr>
            <p:ph type="sldNum" sz="quarter" idx="12"/>
          </p:nvPr>
        </p:nvSpPr>
        <p:spPr/>
        <p:txBody>
          <a:bodyPr/>
          <a:lstStyle/>
          <a:p>
            <a:fld id="{F845E77B-D92F-448A-93F6-FEA8D602DF84}" type="slidenum">
              <a:rPr lang="en-US" smtClean="0"/>
              <a:t>‹#›</a:t>
            </a:fld>
            <a:endParaRPr lang="en-US"/>
          </a:p>
        </p:txBody>
      </p:sp>
    </p:spTree>
    <p:extLst>
      <p:ext uri="{BB962C8B-B14F-4D97-AF65-F5344CB8AC3E}">
        <p14:creationId xmlns:p14="http://schemas.microsoft.com/office/powerpoint/2010/main" val="3771365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051D8-4EDF-7762-3C25-CEC554D54F6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8F77A1-284F-2F70-F927-CFCA0BDEF6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E7B3CC-D601-CC9B-35D0-DF1AFD3558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B129E35-289F-167E-276D-7E7B4DA2D4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78FDE8-1733-7447-547A-3E3C4F0779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C8092E-51D3-8987-A17F-97D27CCCA30C}"/>
              </a:ext>
            </a:extLst>
          </p:cNvPr>
          <p:cNvSpPr>
            <a:spLocks noGrp="1"/>
          </p:cNvSpPr>
          <p:nvPr>
            <p:ph type="dt" sz="half" idx="10"/>
          </p:nvPr>
        </p:nvSpPr>
        <p:spPr/>
        <p:txBody>
          <a:bodyPr/>
          <a:lstStyle/>
          <a:p>
            <a:fld id="{E3A98527-B3A9-44E6-A63B-E4E682A7D390}" type="datetimeFigureOut">
              <a:rPr lang="en-US" smtClean="0"/>
              <a:t>10/8/2024</a:t>
            </a:fld>
            <a:endParaRPr lang="en-US"/>
          </a:p>
        </p:txBody>
      </p:sp>
      <p:sp>
        <p:nvSpPr>
          <p:cNvPr id="8" name="Footer Placeholder 7">
            <a:extLst>
              <a:ext uri="{FF2B5EF4-FFF2-40B4-BE49-F238E27FC236}">
                <a16:creationId xmlns:a16="http://schemas.microsoft.com/office/drawing/2014/main" id="{8A899A40-C181-E8D7-E4AD-67D9C9B3C6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4FD7DD4-489B-57DB-7527-00C0EF1D8F74}"/>
              </a:ext>
            </a:extLst>
          </p:cNvPr>
          <p:cNvSpPr>
            <a:spLocks noGrp="1"/>
          </p:cNvSpPr>
          <p:nvPr>
            <p:ph type="sldNum" sz="quarter" idx="12"/>
          </p:nvPr>
        </p:nvSpPr>
        <p:spPr/>
        <p:txBody>
          <a:bodyPr/>
          <a:lstStyle/>
          <a:p>
            <a:fld id="{F845E77B-D92F-448A-93F6-FEA8D602DF84}" type="slidenum">
              <a:rPr lang="en-US" smtClean="0"/>
              <a:t>‹#›</a:t>
            </a:fld>
            <a:endParaRPr lang="en-US"/>
          </a:p>
        </p:txBody>
      </p:sp>
    </p:spTree>
    <p:extLst>
      <p:ext uri="{BB962C8B-B14F-4D97-AF65-F5344CB8AC3E}">
        <p14:creationId xmlns:p14="http://schemas.microsoft.com/office/powerpoint/2010/main" val="1429464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91000-3A76-33FA-41C6-99F9608610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2A4821-F1DE-1486-2D41-B10267F292B8}"/>
              </a:ext>
            </a:extLst>
          </p:cNvPr>
          <p:cNvSpPr>
            <a:spLocks noGrp="1"/>
          </p:cNvSpPr>
          <p:nvPr>
            <p:ph type="dt" sz="half" idx="10"/>
          </p:nvPr>
        </p:nvSpPr>
        <p:spPr/>
        <p:txBody>
          <a:bodyPr/>
          <a:lstStyle/>
          <a:p>
            <a:fld id="{E3A98527-B3A9-44E6-A63B-E4E682A7D390}" type="datetimeFigureOut">
              <a:rPr lang="en-US" smtClean="0"/>
              <a:t>10/8/2024</a:t>
            </a:fld>
            <a:endParaRPr lang="en-US"/>
          </a:p>
        </p:txBody>
      </p:sp>
      <p:sp>
        <p:nvSpPr>
          <p:cNvPr id="4" name="Footer Placeholder 3">
            <a:extLst>
              <a:ext uri="{FF2B5EF4-FFF2-40B4-BE49-F238E27FC236}">
                <a16:creationId xmlns:a16="http://schemas.microsoft.com/office/drawing/2014/main" id="{787CFE52-D66D-45B9-063F-9EDAC0B37F3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462E82-65AA-5236-530F-E509FB2EBA30}"/>
              </a:ext>
            </a:extLst>
          </p:cNvPr>
          <p:cNvSpPr>
            <a:spLocks noGrp="1"/>
          </p:cNvSpPr>
          <p:nvPr>
            <p:ph type="sldNum" sz="quarter" idx="12"/>
          </p:nvPr>
        </p:nvSpPr>
        <p:spPr/>
        <p:txBody>
          <a:bodyPr/>
          <a:lstStyle/>
          <a:p>
            <a:fld id="{F845E77B-D92F-448A-93F6-FEA8D602DF84}" type="slidenum">
              <a:rPr lang="en-US" smtClean="0"/>
              <a:t>‹#›</a:t>
            </a:fld>
            <a:endParaRPr lang="en-US"/>
          </a:p>
        </p:txBody>
      </p:sp>
    </p:spTree>
    <p:extLst>
      <p:ext uri="{BB962C8B-B14F-4D97-AF65-F5344CB8AC3E}">
        <p14:creationId xmlns:p14="http://schemas.microsoft.com/office/powerpoint/2010/main" val="4280165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9CFE7A-110C-80D2-4E49-EBE4CE3D7FDB}"/>
              </a:ext>
            </a:extLst>
          </p:cNvPr>
          <p:cNvSpPr>
            <a:spLocks noGrp="1"/>
          </p:cNvSpPr>
          <p:nvPr>
            <p:ph type="dt" sz="half" idx="10"/>
          </p:nvPr>
        </p:nvSpPr>
        <p:spPr/>
        <p:txBody>
          <a:bodyPr/>
          <a:lstStyle/>
          <a:p>
            <a:fld id="{E3A98527-B3A9-44E6-A63B-E4E682A7D390}" type="datetimeFigureOut">
              <a:rPr lang="en-US" smtClean="0"/>
              <a:t>10/8/2024</a:t>
            </a:fld>
            <a:endParaRPr lang="en-US"/>
          </a:p>
        </p:txBody>
      </p:sp>
      <p:sp>
        <p:nvSpPr>
          <p:cNvPr id="3" name="Footer Placeholder 2">
            <a:extLst>
              <a:ext uri="{FF2B5EF4-FFF2-40B4-BE49-F238E27FC236}">
                <a16:creationId xmlns:a16="http://schemas.microsoft.com/office/drawing/2014/main" id="{CA2A8B60-7B76-2E56-E070-0351FFDF77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D95F29-05AC-DF1C-5707-4F01CA9190FE}"/>
              </a:ext>
            </a:extLst>
          </p:cNvPr>
          <p:cNvSpPr>
            <a:spLocks noGrp="1"/>
          </p:cNvSpPr>
          <p:nvPr>
            <p:ph type="sldNum" sz="quarter" idx="12"/>
          </p:nvPr>
        </p:nvSpPr>
        <p:spPr/>
        <p:txBody>
          <a:bodyPr/>
          <a:lstStyle/>
          <a:p>
            <a:fld id="{F845E77B-D92F-448A-93F6-FEA8D602DF84}" type="slidenum">
              <a:rPr lang="en-US" smtClean="0"/>
              <a:t>‹#›</a:t>
            </a:fld>
            <a:endParaRPr lang="en-US"/>
          </a:p>
        </p:txBody>
      </p:sp>
    </p:spTree>
    <p:extLst>
      <p:ext uri="{BB962C8B-B14F-4D97-AF65-F5344CB8AC3E}">
        <p14:creationId xmlns:p14="http://schemas.microsoft.com/office/powerpoint/2010/main" val="347331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BC1EC-BDA6-F6C3-26BC-176BA90A3A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A5A64D-5375-D585-1C16-68A6B1F033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A35519-1693-A4B7-0D71-C4F9432DB7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5058D6-CB81-3910-5233-2EEE4C60738C}"/>
              </a:ext>
            </a:extLst>
          </p:cNvPr>
          <p:cNvSpPr>
            <a:spLocks noGrp="1"/>
          </p:cNvSpPr>
          <p:nvPr>
            <p:ph type="dt" sz="half" idx="10"/>
          </p:nvPr>
        </p:nvSpPr>
        <p:spPr/>
        <p:txBody>
          <a:bodyPr/>
          <a:lstStyle/>
          <a:p>
            <a:fld id="{E3A98527-B3A9-44E6-A63B-E4E682A7D390}" type="datetimeFigureOut">
              <a:rPr lang="en-US" smtClean="0"/>
              <a:t>10/8/2024</a:t>
            </a:fld>
            <a:endParaRPr lang="en-US"/>
          </a:p>
        </p:txBody>
      </p:sp>
      <p:sp>
        <p:nvSpPr>
          <p:cNvPr id="6" name="Footer Placeholder 5">
            <a:extLst>
              <a:ext uri="{FF2B5EF4-FFF2-40B4-BE49-F238E27FC236}">
                <a16:creationId xmlns:a16="http://schemas.microsoft.com/office/drawing/2014/main" id="{0C3F7AAA-144A-7E8D-DE1B-FD2E3609B6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BB1CDF-B1A7-29D0-0081-B6008B0D205E}"/>
              </a:ext>
            </a:extLst>
          </p:cNvPr>
          <p:cNvSpPr>
            <a:spLocks noGrp="1"/>
          </p:cNvSpPr>
          <p:nvPr>
            <p:ph type="sldNum" sz="quarter" idx="12"/>
          </p:nvPr>
        </p:nvSpPr>
        <p:spPr/>
        <p:txBody>
          <a:bodyPr/>
          <a:lstStyle/>
          <a:p>
            <a:fld id="{F845E77B-D92F-448A-93F6-FEA8D602DF84}" type="slidenum">
              <a:rPr lang="en-US" smtClean="0"/>
              <a:t>‹#›</a:t>
            </a:fld>
            <a:endParaRPr lang="en-US"/>
          </a:p>
        </p:txBody>
      </p:sp>
    </p:spTree>
    <p:extLst>
      <p:ext uri="{BB962C8B-B14F-4D97-AF65-F5344CB8AC3E}">
        <p14:creationId xmlns:p14="http://schemas.microsoft.com/office/powerpoint/2010/main" val="1871821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C3430-F7E4-9339-8077-5043F61BA8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00DE2F-3CE8-C4E0-9B1F-AECC639E37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8E99E45-C452-1501-C6F1-76FCBCAE66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F26590-A0BC-F542-98EA-C4EB7D3AF16F}"/>
              </a:ext>
            </a:extLst>
          </p:cNvPr>
          <p:cNvSpPr>
            <a:spLocks noGrp="1"/>
          </p:cNvSpPr>
          <p:nvPr>
            <p:ph type="dt" sz="half" idx="10"/>
          </p:nvPr>
        </p:nvSpPr>
        <p:spPr/>
        <p:txBody>
          <a:bodyPr/>
          <a:lstStyle/>
          <a:p>
            <a:fld id="{E3A98527-B3A9-44E6-A63B-E4E682A7D390}" type="datetimeFigureOut">
              <a:rPr lang="en-US" smtClean="0"/>
              <a:t>10/8/2024</a:t>
            </a:fld>
            <a:endParaRPr lang="en-US"/>
          </a:p>
        </p:txBody>
      </p:sp>
      <p:sp>
        <p:nvSpPr>
          <p:cNvPr id="6" name="Footer Placeholder 5">
            <a:extLst>
              <a:ext uri="{FF2B5EF4-FFF2-40B4-BE49-F238E27FC236}">
                <a16:creationId xmlns:a16="http://schemas.microsoft.com/office/drawing/2014/main" id="{5F2D3D61-7005-3F94-8281-C860F077D4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E9057E-157A-B8AF-12A5-815FEA647FB5}"/>
              </a:ext>
            </a:extLst>
          </p:cNvPr>
          <p:cNvSpPr>
            <a:spLocks noGrp="1"/>
          </p:cNvSpPr>
          <p:nvPr>
            <p:ph type="sldNum" sz="quarter" idx="12"/>
          </p:nvPr>
        </p:nvSpPr>
        <p:spPr/>
        <p:txBody>
          <a:bodyPr/>
          <a:lstStyle/>
          <a:p>
            <a:fld id="{F845E77B-D92F-448A-93F6-FEA8D602DF84}" type="slidenum">
              <a:rPr lang="en-US" smtClean="0"/>
              <a:t>‹#›</a:t>
            </a:fld>
            <a:endParaRPr lang="en-US"/>
          </a:p>
        </p:txBody>
      </p:sp>
    </p:spTree>
    <p:extLst>
      <p:ext uri="{BB962C8B-B14F-4D97-AF65-F5344CB8AC3E}">
        <p14:creationId xmlns:p14="http://schemas.microsoft.com/office/powerpoint/2010/main" val="1927988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2DE75A-0D55-48BA-2723-8F5D9F05CB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3D7F37-5F2A-E028-A8B2-EF5076D774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1E090F-B11B-B2FF-5751-E64BC55F51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3A98527-B3A9-44E6-A63B-E4E682A7D390}" type="datetimeFigureOut">
              <a:rPr lang="en-US" smtClean="0"/>
              <a:t>10/8/2024</a:t>
            </a:fld>
            <a:endParaRPr lang="en-US"/>
          </a:p>
        </p:txBody>
      </p:sp>
      <p:sp>
        <p:nvSpPr>
          <p:cNvPr id="5" name="Footer Placeholder 4">
            <a:extLst>
              <a:ext uri="{FF2B5EF4-FFF2-40B4-BE49-F238E27FC236}">
                <a16:creationId xmlns:a16="http://schemas.microsoft.com/office/drawing/2014/main" id="{C3FCB7E8-AAC9-90B9-84A3-540B96520F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02C0F1E-EED6-9A1F-E0F5-D90A8BFA37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845E77B-D92F-448A-93F6-FEA8D602DF84}" type="slidenum">
              <a:rPr lang="en-US" smtClean="0"/>
              <a:t>‹#›</a:t>
            </a:fld>
            <a:endParaRPr lang="en-US"/>
          </a:p>
        </p:txBody>
      </p:sp>
    </p:spTree>
    <p:extLst>
      <p:ext uri="{BB962C8B-B14F-4D97-AF65-F5344CB8AC3E}">
        <p14:creationId xmlns:p14="http://schemas.microsoft.com/office/powerpoint/2010/main" val="13739534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095C1F4-AE7F-44E4-8693-40D3D68311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8734DDD3-F723-4DD3-8ABE-EC0B2AC87D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15978"/>
            <a:ext cx="7147352" cy="5876916"/>
            <a:chOff x="329184" y="-99107"/>
            <a:chExt cx="524256" cy="5876916"/>
          </a:xfrm>
        </p:grpSpPr>
        <p:cxnSp>
          <p:nvCxnSpPr>
            <p:cNvPr id="18" name="Straight Connector 17">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99107"/>
              <a:ext cx="524256" cy="56312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Rectangle 19">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1055718"/>
            <a:ext cx="10999072" cy="335834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B27A93-A700-5C01-7BA3-266B458B810F}"/>
              </a:ext>
            </a:extLst>
          </p:cNvPr>
          <p:cNvSpPr>
            <a:spLocks noGrp="1"/>
          </p:cNvSpPr>
          <p:nvPr>
            <p:ph type="ctrTitle"/>
          </p:nvPr>
        </p:nvSpPr>
        <p:spPr>
          <a:xfrm>
            <a:off x="1524000" y="1584683"/>
            <a:ext cx="9144000" cy="2551829"/>
          </a:xfrm>
        </p:spPr>
        <p:txBody>
          <a:bodyPr anchor="ctr">
            <a:normAutofit fontScale="90000"/>
          </a:bodyPr>
          <a:lstStyle/>
          <a:p>
            <a:r>
              <a:rPr lang="en-US" sz="6100" dirty="0"/>
              <a:t>LOS ANGELES CRIME ANALYSIS FOR YEAR 2020-2023</a:t>
            </a:r>
          </a:p>
        </p:txBody>
      </p:sp>
      <p:sp>
        <p:nvSpPr>
          <p:cNvPr id="3" name="Subtitle 2">
            <a:extLst>
              <a:ext uri="{FF2B5EF4-FFF2-40B4-BE49-F238E27FC236}">
                <a16:creationId xmlns:a16="http://schemas.microsoft.com/office/drawing/2014/main" id="{EB4FBB3D-82F0-26A6-DEE2-B062A4F89865}"/>
              </a:ext>
            </a:extLst>
          </p:cNvPr>
          <p:cNvSpPr>
            <a:spLocks noGrp="1"/>
          </p:cNvSpPr>
          <p:nvPr>
            <p:ph type="subTitle" idx="1"/>
          </p:nvPr>
        </p:nvSpPr>
        <p:spPr>
          <a:xfrm>
            <a:off x="1524000" y="5530643"/>
            <a:ext cx="9144000" cy="1195417"/>
          </a:xfrm>
        </p:spPr>
        <p:txBody>
          <a:bodyPr anchor="ctr">
            <a:normAutofit/>
          </a:bodyPr>
          <a:lstStyle/>
          <a:p>
            <a:endParaRPr lang="en-US" sz="2000" dirty="0"/>
          </a:p>
          <a:p>
            <a:endParaRPr lang="en-US" sz="2000" dirty="0"/>
          </a:p>
          <a:p>
            <a:endParaRPr lang="en-US" sz="2000" dirty="0"/>
          </a:p>
        </p:txBody>
      </p:sp>
    </p:spTree>
    <p:extLst>
      <p:ext uri="{BB962C8B-B14F-4D97-AF65-F5344CB8AC3E}">
        <p14:creationId xmlns:p14="http://schemas.microsoft.com/office/powerpoint/2010/main" val="893810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6BAB64-4ECA-98AC-593F-460159050EA1}"/>
              </a:ext>
            </a:extLst>
          </p:cNvPr>
          <p:cNvSpPr>
            <a:spLocks noGrp="1"/>
          </p:cNvSpPr>
          <p:nvPr>
            <p:ph type="title"/>
          </p:nvPr>
        </p:nvSpPr>
        <p:spPr>
          <a:xfrm>
            <a:off x="589560" y="856180"/>
            <a:ext cx="5279408" cy="1128068"/>
          </a:xfrm>
        </p:spPr>
        <p:txBody>
          <a:bodyPr anchor="ctr">
            <a:normAutofit/>
          </a:bodyPr>
          <a:lstStyle/>
          <a:p>
            <a:r>
              <a:rPr lang="en-US" sz="4000" b="1">
                <a:latin typeface="Century Gothic" panose="020B0502020202020204" pitchFamily="34" charset="0"/>
                <a:ea typeface="Aptos" panose="020B0004020202020204" pitchFamily="34" charset="0"/>
                <a:cs typeface="Times New Roman" panose="02020603050405020304" pitchFamily="18" charset="0"/>
              </a:rPr>
              <a:t>INSIGHTS</a:t>
            </a:r>
            <a:endParaRPr lang="en-US" sz="4000" b="1"/>
          </a:p>
        </p:txBody>
      </p:sp>
      <p:grpSp>
        <p:nvGrpSpPr>
          <p:cNvPr id="60" name="Group 59">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61" name="Rectangle 6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Rectangle 63">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65220C7-8D16-5E59-A1C7-96CDA267553A}"/>
              </a:ext>
            </a:extLst>
          </p:cNvPr>
          <p:cNvSpPr>
            <a:spLocks noGrp="1"/>
          </p:cNvSpPr>
          <p:nvPr>
            <p:ph idx="1"/>
          </p:nvPr>
        </p:nvSpPr>
        <p:spPr>
          <a:xfrm>
            <a:off x="590719" y="2330505"/>
            <a:ext cx="5278066" cy="3979585"/>
          </a:xfrm>
        </p:spPr>
        <p:txBody>
          <a:bodyPr anchor="ctr">
            <a:normAutofit/>
          </a:bodyPr>
          <a:lstStyle/>
          <a:p>
            <a:pPr marL="342900" marR="0" lvl="0" indent="-342900">
              <a:spcBef>
                <a:spcPts val="0"/>
              </a:spcBef>
              <a:spcAft>
                <a:spcPts val="800"/>
              </a:spcAft>
              <a:buFont typeface="+mj-lt"/>
              <a:buAutoNum type="arabicPeriod"/>
            </a:pPr>
            <a:r>
              <a:rPr lang="en-US" sz="1800" dirty="0">
                <a:effectLst/>
                <a:latin typeface="Adobe Garamond Pro" panose="02020502060506020403" pitchFamily="18" charset="0"/>
                <a:ea typeface="Calibri" panose="020F0502020204030204" pitchFamily="34" charset="0"/>
                <a:cs typeface="Times New Roman" panose="02020603050405020304" pitchFamily="18" charset="0"/>
              </a:rPr>
              <a:t>Although investigations are still pending for 74,802 crimes, analysis of the solved cases reveals that the most used weapons were bodily force, verbal threats, handguns, pistols, and knives. Specifically, bodily force was often linked to simple assaults, while guns were frequently used in dangerous assaults and robberies</a:t>
            </a:r>
            <a:r>
              <a:rPr lang="en-US" sz="2000" kern="100" dirty="0">
                <a:latin typeface="Adobe Garamond Pro" panose="02020502060506020403" pitchFamily="18" charset="0"/>
                <a:ea typeface="Calibri" panose="020F0502020204030204" pitchFamily="34" charset="0"/>
                <a:cs typeface="Times New Roman" panose="02020603050405020304" pitchFamily="18" charset="0"/>
              </a:rPr>
              <a:t>. In summary, it shows the solve rate of cases in Los Angeles is low.</a:t>
            </a:r>
            <a:endParaRPr lang="en-US" sz="2000" kern="100" dirty="0">
              <a:effectLst/>
              <a:latin typeface="Adobe Garamond Pro" panose="02020502060506020403" pitchFamily="18" charset="0"/>
              <a:ea typeface="Calibri" panose="020F0502020204030204" pitchFamily="34" charset="0"/>
              <a:cs typeface="Times New Roman" panose="02020603050405020304" pitchFamily="18" charset="0"/>
            </a:endParaRPr>
          </a:p>
          <a:p>
            <a:pPr marR="0" indent="0">
              <a:spcBef>
                <a:spcPts val="0"/>
              </a:spcBef>
              <a:spcAft>
                <a:spcPts val="0"/>
              </a:spcAft>
              <a:buNone/>
            </a:pP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000" dirty="0"/>
          </a:p>
          <a:p>
            <a:pPr marL="0" indent="0">
              <a:buNone/>
            </a:pPr>
            <a:endParaRPr lang="en-US" sz="2000" dirty="0"/>
          </a:p>
        </p:txBody>
      </p:sp>
      <p:sp>
        <p:nvSpPr>
          <p:cNvPr id="66" name="Rectangle 65">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E036F3AE-396C-9312-6939-E4776FD18DE1}"/>
              </a:ext>
            </a:extLst>
          </p:cNvPr>
          <p:cNvPicPr>
            <a:picLocks noChangeAspect="1"/>
          </p:cNvPicPr>
          <p:nvPr/>
        </p:nvPicPr>
        <p:blipFill>
          <a:blip r:embed="rId2"/>
          <a:stretch>
            <a:fillRect/>
          </a:stretch>
        </p:blipFill>
        <p:spPr>
          <a:xfrm>
            <a:off x="7083423" y="736415"/>
            <a:ext cx="4397433" cy="2209709"/>
          </a:xfrm>
          <a:prstGeom prst="rect">
            <a:avLst/>
          </a:prstGeom>
        </p:spPr>
      </p:pic>
      <p:sp>
        <p:nvSpPr>
          <p:cNvPr id="70" name="Rectangle 69">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3DADD8F-792D-D42A-19D8-1E007F66F207}"/>
              </a:ext>
            </a:extLst>
          </p:cNvPr>
          <p:cNvPicPr>
            <a:picLocks noChangeAspect="1"/>
          </p:cNvPicPr>
          <p:nvPr/>
        </p:nvPicPr>
        <p:blipFill>
          <a:blip r:embed="rId3"/>
          <a:stretch>
            <a:fillRect/>
          </a:stretch>
        </p:blipFill>
        <p:spPr>
          <a:xfrm>
            <a:off x="7083423" y="3731018"/>
            <a:ext cx="4395569" cy="2472507"/>
          </a:xfrm>
          <a:prstGeom prst="rect">
            <a:avLst/>
          </a:prstGeom>
        </p:spPr>
      </p:pic>
    </p:spTree>
    <p:extLst>
      <p:ext uri="{BB962C8B-B14F-4D97-AF65-F5344CB8AC3E}">
        <p14:creationId xmlns:p14="http://schemas.microsoft.com/office/powerpoint/2010/main" val="1962591008"/>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FFC4B7-9091-A405-0578-9B0B33B15571}"/>
              </a:ext>
            </a:extLst>
          </p:cNvPr>
          <p:cNvSpPr>
            <a:spLocks noGrp="1"/>
          </p:cNvSpPr>
          <p:nvPr>
            <p:ph type="title"/>
          </p:nvPr>
        </p:nvSpPr>
        <p:spPr>
          <a:xfrm>
            <a:off x="793662" y="386930"/>
            <a:ext cx="10066122" cy="1298448"/>
          </a:xfrm>
        </p:spPr>
        <p:txBody>
          <a:bodyPr anchor="b">
            <a:normAutofit/>
          </a:bodyPr>
          <a:lstStyle/>
          <a:p>
            <a:r>
              <a:rPr lang="en-US" sz="4800" b="1"/>
              <a:t>INSIGHTS</a:t>
            </a:r>
          </a:p>
        </p:txBody>
      </p:sp>
      <p:sp>
        <p:nvSpPr>
          <p:cNvPr id="1033" name="Rectangle 103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5FC8260-D097-75D5-7163-C489593B3D57}"/>
              </a:ext>
            </a:extLst>
          </p:cNvPr>
          <p:cNvSpPr>
            <a:spLocks noGrp="1"/>
          </p:cNvSpPr>
          <p:nvPr>
            <p:ph idx="1"/>
          </p:nvPr>
        </p:nvSpPr>
        <p:spPr>
          <a:xfrm>
            <a:off x="793661" y="2599509"/>
            <a:ext cx="4530898" cy="3639450"/>
          </a:xfrm>
        </p:spPr>
        <p:txBody>
          <a:bodyPr anchor="ctr">
            <a:normAutofit/>
          </a:bodyPr>
          <a:lstStyle/>
          <a:p>
            <a:pPr marL="0" indent="0">
              <a:buNone/>
            </a:pPr>
            <a:r>
              <a:rPr lang="en-US" sz="2000" kern="100">
                <a:effectLst/>
                <a:latin typeface="Adobe Garamond Pro" panose="02020502060506020403" pitchFamily="18" charset="0"/>
                <a:ea typeface="Calibri" panose="020F0502020204030204" pitchFamily="34" charset="0"/>
                <a:cs typeface="Times New Roman" panose="02020603050405020304" pitchFamily="18" charset="0"/>
              </a:rPr>
              <a:t>In Los Angeles, a staggering 43.72% of crimes are classified as dangerous Class 1 offenses, with a dismally low solve rate, while Class 2 crimes, making up 58.02% of cases, have a slightly higher solve rate, overall indicating a chaotic crime rate with most criminals remaining at large and likely to continue offending. </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000" dirty="0"/>
          </a:p>
        </p:txBody>
      </p:sp>
      <p:pic>
        <p:nvPicPr>
          <p:cNvPr id="1026" name="Picture 2">
            <a:extLst>
              <a:ext uri="{FF2B5EF4-FFF2-40B4-BE49-F238E27FC236}">
                <a16:creationId xmlns:a16="http://schemas.microsoft.com/office/drawing/2014/main" id="{EB0287CA-6B3F-C04A-BFF8-87D8515BF12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11532" y="2796294"/>
            <a:ext cx="5150277" cy="3090166"/>
          </a:xfrm>
          <a:prstGeom prst="rect">
            <a:avLst/>
          </a:prstGeom>
          <a:noFill/>
          <a:extLst>
            <a:ext uri="{909E8E84-426E-40DD-AFC4-6F175D3DCCD1}">
              <a14:hiddenFill xmlns:a14="http://schemas.microsoft.com/office/drawing/2010/main">
                <a:solidFill>
                  <a:srgbClr val="FFFFFF"/>
                </a:solidFill>
              </a14:hiddenFill>
            </a:ext>
          </a:extLst>
        </p:spPr>
      </p:pic>
      <p:sp>
        <p:nvSpPr>
          <p:cNvPr id="1037" name="Rectangle 103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42443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CEE06D-6348-917F-647E-774EF2481D3B}"/>
              </a:ext>
            </a:extLst>
          </p:cNvPr>
          <p:cNvSpPr>
            <a:spLocks noGrp="1"/>
          </p:cNvSpPr>
          <p:nvPr>
            <p:ph type="title"/>
          </p:nvPr>
        </p:nvSpPr>
        <p:spPr>
          <a:xfrm>
            <a:off x="793662" y="386930"/>
            <a:ext cx="10066122" cy="1298448"/>
          </a:xfrm>
        </p:spPr>
        <p:txBody>
          <a:bodyPr anchor="b">
            <a:normAutofit/>
          </a:bodyPr>
          <a:lstStyle/>
          <a:p>
            <a:r>
              <a:rPr lang="en-US" sz="4800" b="1"/>
              <a:t>INSIGHTS</a:t>
            </a:r>
            <a:r>
              <a:rPr lang="en-US" sz="4800" dirty="0"/>
              <a:t> </a:t>
            </a:r>
          </a:p>
        </p:txBody>
      </p:sp>
      <p:sp>
        <p:nvSpPr>
          <p:cNvPr id="2057" name="Rectangle 2056">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B2C615E-7FCB-BCE9-3D96-16343B091531}"/>
              </a:ext>
            </a:extLst>
          </p:cNvPr>
          <p:cNvSpPr>
            <a:spLocks noGrp="1"/>
          </p:cNvSpPr>
          <p:nvPr>
            <p:ph idx="1"/>
          </p:nvPr>
        </p:nvSpPr>
        <p:spPr>
          <a:xfrm>
            <a:off x="793661" y="2599509"/>
            <a:ext cx="4530898" cy="3639450"/>
          </a:xfrm>
        </p:spPr>
        <p:txBody>
          <a:bodyPr anchor="ctr">
            <a:normAutofit/>
          </a:bodyPr>
          <a:lstStyle/>
          <a:p>
            <a:r>
              <a:rPr lang="en-GB" sz="2000" dirty="0">
                <a:latin typeface="Adobe Garamond Pro" panose="02020502060506020403" pitchFamily="18" charset="0"/>
              </a:rPr>
              <a:t>Crime rates peaked in 2022 with a total of </a:t>
            </a:r>
            <a:r>
              <a:rPr lang="en-US" sz="2000" dirty="0">
                <a:effectLst/>
                <a:latin typeface="Adobe Garamond Pro" panose="02020502060506020403" pitchFamily="18" charset="0"/>
                <a:ea typeface="Calibri" panose="020F0502020204030204" pitchFamily="34" charset="0"/>
              </a:rPr>
              <a:t>230,962</a:t>
            </a:r>
            <a:r>
              <a:rPr lang="en-GB" sz="2000" dirty="0">
                <a:latin typeface="Adobe Garamond Pro" panose="02020502060506020403" pitchFamily="18" charset="0"/>
              </a:rPr>
              <a:t> but dropped significantly in 2023 to </a:t>
            </a:r>
            <a:r>
              <a:rPr lang="en-US" sz="2000" dirty="0">
                <a:effectLst/>
                <a:latin typeface="Adobe Garamond Pro" panose="02020502060506020403" pitchFamily="18" charset="0"/>
                <a:ea typeface="Calibri" panose="020F0502020204030204" pitchFamily="34" charset="0"/>
              </a:rPr>
              <a:t>100,890</a:t>
            </a:r>
            <a:r>
              <a:rPr lang="en-GB" sz="2000" dirty="0">
                <a:latin typeface="Adobe Garamond Pro" panose="02020502060506020403" pitchFamily="18" charset="0"/>
              </a:rPr>
              <a:t>. January sees the highest crime rate, fuelled by holiday shopping, tax season, and increased financial activity, creating opportunities for identity theft.</a:t>
            </a:r>
          </a:p>
          <a:p>
            <a:pPr marL="0" indent="0">
              <a:buNone/>
            </a:pPr>
            <a:endParaRPr lang="en-US" sz="2000" dirty="0"/>
          </a:p>
        </p:txBody>
      </p:sp>
      <p:pic>
        <p:nvPicPr>
          <p:cNvPr id="2050" name="Picture 2">
            <a:extLst>
              <a:ext uri="{FF2B5EF4-FFF2-40B4-BE49-F238E27FC236}">
                <a16:creationId xmlns:a16="http://schemas.microsoft.com/office/drawing/2014/main" id="{FBA29F83-462C-2AE9-9A8A-B434B303939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11532" y="3047370"/>
            <a:ext cx="5150277" cy="2588014"/>
          </a:xfrm>
          <a:prstGeom prst="rect">
            <a:avLst/>
          </a:prstGeom>
          <a:noFill/>
          <a:extLst>
            <a:ext uri="{909E8E84-426E-40DD-AFC4-6F175D3DCCD1}">
              <a14:hiddenFill xmlns:a14="http://schemas.microsoft.com/office/drawing/2010/main">
                <a:solidFill>
                  <a:srgbClr val="FFFFFF"/>
                </a:solidFill>
              </a14:hiddenFill>
            </a:ext>
          </a:extLst>
        </p:spPr>
      </p:pic>
      <p:sp>
        <p:nvSpPr>
          <p:cNvPr id="2061" name="Rectangle 2060">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18312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6BAB64-4ECA-98AC-593F-460159050EA1}"/>
              </a:ext>
            </a:extLst>
          </p:cNvPr>
          <p:cNvSpPr>
            <a:spLocks noGrp="1"/>
          </p:cNvSpPr>
          <p:nvPr>
            <p:ph type="title"/>
          </p:nvPr>
        </p:nvSpPr>
        <p:spPr>
          <a:xfrm>
            <a:off x="808638" y="386930"/>
            <a:ext cx="9236700" cy="1188950"/>
          </a:xfrm>
        </p:spPr>
        <p:txBody>
          <a:bodyPr anchor="b">
            <a:normAutofit fontScale="90000"/>
          </a:bodyPr>
          <a:lstStyle/>
          <a:p>
            <a:r>
              <a:rPr lang="en-US" sz="5400" b="1">
                <a:latin typeface="Century Gothic" panose="020B0502020202020204" pitchFamily="34" charset="0"/>
                <a:ea typeface="Aptos" panose="020B0004020202020204" pitchFamily="34" charset="0"/>
                <a:cs typeface="Times New Roman" panose="02020603050405020304" pitchFamily="18" charset="0"/>
              </a:rPr>
              <a:t>RECOMMENDATIONS</a:t>
            </a:r>
            <a:r>
              <a:rPr lang="en-US" sz="3800" b="1">
                <a:latin typeface="Century Gothic" panose="020B0502020202020204" pitchFamily="34" charset="0"/>
                <a:ea typeface="Aptos" panose="020B0004020202020204" pitchFamily="34" charset="0"/>
                <a:cs typeface="Times New Roman" panose="02020603050405020304" pitchFamily="18" charset="0"/>
              </a:rPr>
              <a:t> </a:t>
            </a:r>
            <a:br>
              <a:rPr lang="en-US" sz="3800">
                <a:effectLst/>
                <a:latin typeface="Century Gothic" panose="020B0502020202020204" pitchFamily="34" charset="0"/>
                <a:ea typeface="Aptos" panose="020B0004020202020204" pitchFamily="34" charset="0"/>
                <a:cs typeface="Times New Roman" panose="02020603050405020304" pitchFamily="18" charset="0"/>
              </a:rPr>
            </a:br>
            <a:endParaRPr lang="en-US" sz="3800" dirty="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1" name="Rectangle 2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ontent Placeholder 2">
            <a:extLst>
              <a:ext uri="{FF2B5EF4-FFF2-40B4-BE49-F238E27FC236}">
                <a16:creationId xmlns:a16="http://schemas.microsoft.com/office/drawing/2014/main" id="{C65220C7-8D16-5E59-A1C7-96CDA267553A}"/>
              </a:ext>
            </a:extLst>
          </p:cNvPr>
          <p:cNvSpPr>
            <a:spLocks noGrp="1"/>
          </p:cNvSpPr>
          <p:nvPr>
            <p:ph idx="1"/>
          </p:nvPr>
        </p:nvSpPr>
        <p:spPr>
          <a:xfrm>
            <a:off x="793660" y="2599509"/>
            <a:ext cx="10143668" cy="3435531"/>
          </a:xfrm>
        </p:spPr>
        <p:txBody>
          <a:bodyPr anchor="ctr">
            <a:normAutofit/>
          </a:bodyPr>
          <a:lstStyle/>
          <a:p>
            <a:pPr>
              <a:buFont typeface="Wingdings" panose="05000000000000000000" pitchFamily="2" charset="2"/>
              <a:buChar char="Ø"/>
            </a:pPr>
            <a:r>
              <a:rPr lang="en-US" sz="2000" dirty="0">
                <a:effectLst/>
                <a:latin typeface="Adobe Garamond Pro" panose="02020502060506020403" pitchFamily="18" charset="0"/>
                <a:ea typeface="Calibri" panose="020F0502020204030204" pitchFamily="34" charset="0"/>
              </a:rPr>
              <a:t>More security personnel, and check posts should be provided, CCTV cameras should be installed on the streets and parking lots.</a:t>
            </a:r>
          </a:p>
          <a:p>
            <a:pPr>
              <a:buFont typeface="Wingdings" panose="05000000000000000000" pitchFamily="2" charset="2"/>
              <a:buChar char="Ø"/>
            </a:pPr>
            <a:endParaRPr lang="en-US" sz="2000" dirty="0">
              <a:latin typeface="Adobe Garamond Pro" panose="02020502060506020403" pitchFamily="18" charset="0"/>
            </a:endParaRPr>
          </a:p>
          <a:p>
            <a:pPr>
              <a:buFont typeface="Wingdings" panose="05000000000000000000" pitchFamily="2" charset="2"/>
              <a:buChar char="Ø"/>
            </a:pPr>
            <a:r>
              <a:rPr lang="en-US" sz="2000" dirty="0">
                <a:latin typeface="Adobe Garamond Pro" panose="02020502060506020403" pitchFamily="18" charset="0"/>
              </a:rPr>
              <a:t> </a:t>
            </a:r>
            <a:r>
              <a:rPr lang="en-US" sz="2000" dirty="0">
                <a:effectLst/>
                <a:latin typeface="Adobe Garamond Pro" panose="02020502060506020403" pitchFamily="18" charset="0"/>
                <a:ea typeface="Calibri" panose="020F0502020204030204" pitchFamily="34" charset="0"/>
              </a:rPr>
              <a:t>More resources should be allocated to hasten investigation, and law enforcement agents should be trained to recognize crime patterns. Sensitization of victims on self-defense will help reduce vulnerability to assault.</a:t>
            </a:r>
          </a:p>
          <a:p>
            <a:pPr>
              <a:buFont typeface="Wingdings" panose="05000000000000000000" pitchFamily="2" charset="2"/>
              <a:buChar char="Ø"/>
            </a:pPr>
            <a:endParaRPr lang="en-US" sz="2000" dirty="0">
              <a:latin typeface="Adobe Garamond Pro" panose="02020502060506020403" pitchFamily="18" charset="0"/>
            </a:endParaRPr>
          </a:p>
          <a:p>
            <a:pPr>
              <a:buFont typeface="Wingdings" panose="05000000000000000000" pitchFamily="2" charset="2"/>
              <a:buChar char="Ø"/>
            </a:pPr>
            <a:r>
              <a:rPr lang="en-US" sz="2000" dirty="0">
                <a:latin typeface="Adobe Garamond Pro" panose="02020502060506020403" pitchFamily="18" charset="0"/>
              </a:rPr>
              <a:t> </a:t>
            </a:r>
            <a:r>
              <a:rPr lang="en-US" sz="2000" dirty="0">
                <a:effectLst/>
                <a:latin typeface="Adobe Garamond Pro" panose="02020502060506020403" pitchFamily="18" charset="0"/>
                <a:ea typeface="Calibri" panose="020F0502020204030204" pitchFamily="34" charset="0"/>
              </a:rPr>
              <a:t>To reduce Identity theft, cybersecurity measures should be improved like use of 2-factor authentication and use of secure websites for online shopping and transactions.</a:t>
            </a:r>
            <a:endParaRPr lang="en-US" sz="2000" dirty="0">
              <a:latin typeface="Adobe Garamond Pro" panose="02020502060506020403" pitchFamily="18" charset="0"/>
            </a:endParaRPr>
          </a:p>
        </p:txBody>
      </p:sp>
    </p:spTree>
    <p:extLst>
      <p:ext uri="{BB962C8B-B14F-4D97-AF65-F5344CB8AC3E}">
        <p14:creationId xmlns:p14="http://schemas.microsoft.com/office/powerpoint/2010/main" val="15885393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6BAB64-4ECA-98AC-593F-460159050EA1}"/>
              </a:ext>
            </a:extLst>
          </p:cNvPr>
          <p:cNvSpPr>
            <a:spLocks noGrp="1"/>
          </p:cNvSpPr>
          <p:nvPr>
            <p:ph type="title"/>
          </p:nvPr>
        </p:nvSpPr>
        <p:spPr>
          <a:xfrm>
            <a:off x="808638" y="386930"/>
            <a:ext cx="9236700" cy="1188950"/>
          </a:xfrm>
        </p:spPr>
        <p:txBody>
          <a:bodyPr anchor="b">
            <a:normAutofit/>
          </a:bodyPr>
          <a:lstStyle/>
          <a:p>
            <a:r>
              <a:rPr lang="en-US" sz="5400" b="1" dirty="0">
                <a:effectLst/>
                <a:latin typeface="Century Gothic" panose="020B0502020202020204" pitchFamily="34" charset="0"/>
                <a:ea typeface="Aptos" panose="020B0004020202020204" pitchFamily="34" charset="0"/>
                <a:cs typeface="Times New Roman" panose="02020603050405020304" pitchFamily="18" charset="0"/>
              </a:rPr>
              <a:t>CONCLUSION</a:t>
            </a:r>
            <a:endParaRPr lang="en-US" sz="5400" dirty="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65220C7-8D16-5E59-A1C7-96CDA267553A}"/>
              </a:ext>
            </a:extLst>
          </p:cNvPr>
          <p:cNvSpPr>
            <a:spLocks noGrp="1"/>
          </p:cNvSpPr>
          <p:nvPr>
            <p:ph idx="1"/>
          </p:nvPr>
        </p:nvSpPr>
        <p:spPr>
          <a:xfrm>
            <a:off x="793660" y="2599509"/>
            <a:ext cx="10143668" cy="3435531"/>
          </a:xfrm>
        </p:spPr>
        <p:txBody>
          <a:bodyPr anchor="ctr">
            <a:normAutofit/>
          </a:bodyPr>
          <a:lstStyle/>
          <a:p>
            <a:pPr marL="0" indent="0">
              <a:buNone/>
            </a:pPr>
            <a:r>
              <a:rPr lang="en-US" sz="2400" dirty="0">
                <a:effectLst/>
                <a:latin typeface="Adobe Garamond Pro" panose="02020502060506020403" pitchFamily="18" charset="0"/>
                <a:ea typeface="Calibri" panose="020F0502020204030204" pitchFamily="34" charset="0"/>
              </a:rPr>
              <a:t>The crime statistics in Los Angeles from 2020 to 2023 reveal a concerning trend of high crime rates, particularly theft, assault, and burglary, with a majority remaining unsolved. The low solve rate and high percentage of dangerous crimes highlight the need for enhanced security measures, improved investigation resources, and increased awareness and training for law enforcement and citizens. By addressing these issues, Los Angeles can work towards reducing crime rates and creating a safer environment for its residents.</a:t>
            </a:r>
            <a:endParaRPr lang="en-US" sz="2400" dirty="0">
              <a:latin typeface="Adobe Garamond Pro" panose="02020502060506020403" pitchFamily="18" charset="0"/>
            </a:endParaRPr>
          </a:p>
        </p:txBody>
      </p:sp>
    </p:spTree>
    <p:extLst>
      <p:ext uri="{BB962C8B-B14F-4D97-AF65-F5344CB8AC3E}">
        <p14:creationId xmlns:p14="http://schemas.microsoft.com/office/powerpoint/2010/main" val="40628357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095C1F4-AE7F-44E4-8693-40D3D68311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8734DDD3-F723-4DD3-8ABE-EC0B2AC87D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15978"/>
            <a:ext cx="7147352" cy="5876916"/>
            <a:chOff x="329184" y="-99107"/>
            <a:chExt cx="524256" cy="5876916"/>
          </a:xfrm>
        </p:grpSpPr>
        <p:cxnSp>
          <p:nvCxnSpPr>
            <p:cNvPr id="30" name="Straight Connector 29">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99107"/>
              <a:ext cx="524256" cy="56312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9" name="Rectangle 28">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1055718"/>
            <a:ext cx="10999072" cy="335834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257686-4E53-E22C-7DA8-90B0B14450CD}"/>
              </a:ext>
            </a:extLst>
          </p:cNvPr>
          <p:cNvSpPr>
            <a:spLocks noGrp="1"/>
          </p:cNvSpPr>
          <p:nvPr>
            <p:ph type="ctrTitle"/>
          </p:nvPr>
        </p:nvSpPr>
        <p:spPr>
          <a:xfrm>
            <a:off x="1524000" y="1584683"/>
            <a:ext cx="9144000" cy="2551829"/>
          </a:xfrm>
        </p:spPr>
        <p:txBody>
          <a:bodyPr anchor="ctr">
            <a:normAutofit/>
          </a:bodyPr>
          <a:lstStyle/>
          <a:p>
            <a:r>
              <a:rPr lang="en-US" sz="6600" dirty="0"/>
              <a:t>THANK YOU</a:t>
            </a:r>
            <a:br>
              <a:rPr lang="en-US" sz="6600" dirty="0"/>
            </a:br>
            <a:r>
              <a:rPr lang="en-US" sz="2400" dirty="0"/>
              <a:t>ANY QUESTIONS??</a:t>
            </a:r>
          </a:p>
        </p:txBody>
      </p:sp>
    </p:spTree>
    <p:extLst>
      <p:ext uri="{BB962C8B-B14F-4D97-AF65-F5344CB8AC3E}">
        <p14:creationId xmlns:p14="http://schemas.microsoft.com/office/powerpoint/2010/main" val="2159202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424903-29C7-CED3-4337-76E8C056879B}"/>
              </a:ext>
            </a:extLst>
          </p:cNvPr>
          <p:cNvSpPr>
            <a:spLocks noGrp="1"/>
          </p:cNvSpPr>
          <p:nvPr>
            <p:ph type="title"/>
          </p:nvPr>
        </p:nvSpPr>
        <p:spPr>
          <a:xfrm>
            <a:off x="808638" y="386930"/>
            <a:ext cx="9236700" cy="1188950"/>
          </a:xfrm>
        </p:spPr>
        <p:txBody>
          <a:bodyPr anchor="b">
            <a:normAutofit/>
          </a:bodyPr>
          <a:lstStyle/>
          <a:p>
            <a:r>
              <a:rPr lang="en-US" sz="5400" b="1" dirty="0"/>
              <a:t>TABLE OF CONTENTS</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258C731-06E5-7AA4-BFB7-E13B035FA776}"/>
              </a:ext>
            </a:extLst>
          </p:cNvPr>
          <p:cNvSpPr>
            <a:spLocks noGrp="1"/>
          </p:cNvSpPr>
          <p:nvPr>
            <p:ph idx="1"/>
          </p:nvPr>
        </p:nvSpPr>
        <p:spPr>
          <a:xfrm>
            <a:off x="793660" y="2599509"/>
            <a:ext cx="10143668" cy="3435531"/>
          </a:xfrm>
        </p:spPr>
        <p:txBody>
          <a:bodyPr anchor="ctr">
            <a:normAutofit/>
          </a:bodyPr>
          <a:lstStyle/>
          <a:p>
            <a:pPr>
              <a:buFont typeface="Wingdings" panose="05000000000000000000" pitchFamily="2" charset="2"/>
              <a:buChar char="Ø"/>
            </a:pPr>
            <a:r>
              <a:rPr lang="en-US" sz="2400" b="1" dirty="0">
                <a:effectLst/>
                <a:latin typeface="Adobe Garamond Pro" panose="02020502060506020403" pitchFamily="18" charset="0"/>
                <a:ea typeface="Aptos" panose="020B0004020202020204" pitchFamily="34" charset="0"/>
                <a:cs typeface="Times New Roman" panose="02020603050405020304" pitchFamily="18" charset="0"/>
              </a:rPr>
              <a:t> Problem Statement</a:t>
            </a:r>
          </a:p>
          <a:p>
            <a:pPr>
              <a:buFont typeface="Wingdings" panose="05000000000000000000" pitchFamily="2" charset="2"/>
              <a:buChar char="Ø"/>
            </a:pPr>
            <a:r>
              <a:rPr lang="en-US" sz="2400" b="1" dirty="0">
                <a:effectLst/>
                <a:latin typeface="Adobe Garamond Pro" panose="02020502060506020403" pitchFamily="18" charset="0"/>
                <a:ea typeface="Aptos" panose="020B0004020202020204" pitchFamily="34" charset="0"/>
                <a:cs typeface="Times New Roman" panose="02020603050405020304" pitchFamily="18" charset="0"/>
              </a:rPr>
              <a:t> Analysis Team</a:t>
            </a:r>
          </a:p>
          <a:p>
            <a:pPr>
              <a:buFont typeface="Wingdings" panose="05000000000000000000" pitchFamily="2" charset="2"/>
              <a:buChar char="Ø"/>
            </a:pPr>
            <a:r>
              <a:rPr lang="en-US" sz="2400" b="1" dirty="0">
                <a:effectLst/>
                <a:latin typeface="Adobe Garamond Pro" panose="02020502060506020403" pitchFamily="18" charset="0"/>
                <a:ea typeface="Aptos" panose="020B0004020202020204" pitchFamily="34" charset="0"/>
                <a:cs typeface="Times New Roman" panose="02020603050405020304" pitchFamily="18" charset="0"/>
              </a:rPr>
              <a:t> Analysis</a:t>
            </a:r>
            <a:endParaRPr lang="en-US" sz="2400" b="1" dirty="0">
              <a:latin typeface="Adobe Garamond Pro" panose="02020502060506020403" pitchFamily="18" charset="0"/>
              <a:ea typeface="Aptos" panose="020B0004020202020204" pitchFamily="34" charset="0"/>
              <a:cs typeface="Times New Roman" panose="02020603050405020304" pitchFamily="18" charset="0"/>
            </a:endParaRPr>
          </a:p>
          <a:p>
            <a:pPr>
              <a:buFont typeface="Wingdings" panose="05000000000000000000" pitchFamily="2" charset="2"/>
              <a:buChar char="Ø"/>
            </a:pPr>
            <a:r>
              <a:rPr lang="en-US" sz="2400" b="1" dirty="0">
                <a:latin typeface="Adobe Garamond Pro" panose="02020502060506020403" pitchFamily="18" charset="0"/>
                <a:ea typeface="Aptos" panose="020B0004020202020204" pitchFamily="34" charset="0"/>
                <a:cs typeface="Times New Roman" panose="02020603050405020304" pitchFamily="18" charset="0"/>
              </a:rPr>
              <a:t> Insights</a:t>
            </a:r>
          </a:p>
          <a:p>
            <a:pPr>
              <a:buFont typeface="Wingdings" panose="05000000000000000000" pitchFamily="2" charset="2"/>
              <a:buChar char="Ø"/>
            </a:pPr>
            <a:r>
              <a:rPr lang="en-US" sz="2400" b="1" dirty="0">
                <a:effectLst/>
                <a:latin typeface="Adobe Garamond Pro" panose="02020502060506020403" pitchFamily="18" charset="0"/>
                <a:ea typeface="Aptos" panose="020B0004020202020204" pitchFamily="34" charset="0"/>
                <a:cs typeface="Times New Roman" panose="02020603050405020304" pitchFamily="18" charset="0"/>
              </a:rPr>
              <a:t> Dashboard Overview </a:t>
            </a:r>
          </a:p>
          <a:p>
            <a:pPr>
              <a:buFont typeface="Wingdings" panose="05000000000000000000" pitchFamily="2" charset="2"/>
              <a:buChar char="Ø"/>
            </a:pPr>
            <a:r>
              <a:rPr lang="en-US" sz="2400" b="1" dirty="0">
                <a:effectLst/>
                <a:latin typeface="Adobe Garamond Pro" panose="02020502060506020403" pitchFamily="18" charset="0"/>
                <a:ea typeface="Aptos" panose="020B0004020202020204" pitchFamily="34" charset="0"/>
                <a:cs typeface="Times New Roman" panose="02020603050405020304" pitchFamily="18" charset="0"/>
              </a:rPr>
              <a:t> Recommendations </a:t>
            </a:r>
          </a:p>
          <a:p>
            <a:pPr>
              <a:buFont typeface="Wingdings" panose="05000000000000000000" pitchFamily="2" charset="2"/>
              <a:buChar char="Ø"/>
            </a:pPr>
            <a:r>
              <a:rPr lang="en-US" sz="2400" b="1" dirty="0">
                <a:effectLst/>
                <a:latin typeface="Adobe Garamond Pro" panose="02020502060506020403" pitchFamily="18" charset="0"/>
                <a:ea typeface="Aptos" panose="020B0004020202020204" pitchFamily="34" charset="0"/>
                <a:cs typeface="Times New Roman" panose="02020603050405020304" pitchFamily="18" charset="0"/>
              </a:rPr>
              <a:t> Conclusion </a:t>
            </a:r>
          </a:p>
          <a:p>
            <a:pPr marL="0" indent="0">
              <a:buNone/>
            </a:pPr>
            <a:endParaRPr lang="en-US" sz="2400" b="1" dirty="0">
              <a:effectLst/>
              <a:latin typeface="Adobe Garamond Pro" panose="02020502060506020403" pitchFamily="18" charset="0"/>
              <a:ea typeface="Aptos" panose="020B0004020202020204" pitchFamily="34" charset="0"/>
              <a:cs typeface="Times New Roman" panose="02020603050405020304" pitchFamily="18" charset="0"/>
            </a:endParaRPr>
          </a:p>
          <a:p>
            <a:endParaRPr lang="en-US" sz="2400" b="1" dirty="0">
              <a:latin typeface="Adobe Garamond Pro" panose="02020502060506020403" pitchFamily="18" charset="0"/>
            </a:endParaRPr>
          </a:p>
        </p:txBody>
      </p:sp>
    </p:spTree>
    <p:extLst>
      <p:ext uri="{BB962C8B-B14F-4D97-AF65-F5344CB8AC3E}">
        <p14:creationId xmlns:p14="http://schemas.microsoft.com/office/powerpoint/2010/main" val="3018502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6BAB64-4ECA-98AC-593F-460159050EA1}"/>
              </a:ext>
            </a:extLst>
          </p:cNvPr>
          <p:cNvSpPr>
            <a:spLocks noGrp="1"/>
          </p:cNvSpPr>
          <p:nvPr>
            <p:ph type="title"/>
          </p:nvPr>
        </p:nvSpPr>
        <p:spPr>
          <a:xfrm>
            <a:off x="808638" y="386930"/>
            <a:ext cx="9236700" cy="1188950"/>
          </a:xfrm>
        </p:spPr>
        <p:txBody>
          <a:bodyPr anchor="b">
            <a:normAutofit/>
          </a:bodyPr>
          <a:lstStyle/>
          <a:p>
            <a:r>
              <a:rPr lang="en-US" sz="5400" b="1" dirty="0">
                <a:latin typeface="Century Gothic" panose="020B0502020202020204" pitchFamily="34" charset="0"/>
                <a:cs typeface="Times New Roman" panose="02020603050405020304" pitchFamily="18" charset="0"/>
              </a:rPr>
              <a:t>PROBLEM STATEMENT</a:t>
            </a:r>
            <a:endParaRPr lang="en-US" sz="5400" dirty="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65220C7-8D16-5E59-A1C7-96CDA267553A}"/>
              </a:ext>
            </a:extLst>
          </p:cNvPr>
          <p:cNvSpPr>
            <a:spLocks noGrp="1"/>
          </p:cNvSpPr>
          <p:nvPr>
            <p:ph idx="1"/>
          </p:nvPr>
        </p:nvSpPr>
        <p:spPr>
          <a:xfrm>
            <a:off x="793660" y="2599509"/>
            <a:ext cx="10143668" cy="3435531"/>
          </a:xfrm>
        </p:spPr>
        <p:txBody>
          <a:bodyPr anchor="ctr">
            <a:normAutofit/>
          </a:bodyPr>
          <a:lstStyle/>
          <a:p>
            <a:pPr marL="0" marR="0" indent="0">
              <a:spcBef>
                <a:spcPts val="0"/>
              </a:spcBef>
              <a:spcAft>
                <a:spcPts val="800"/>
              </a:spcAft>
              <a:buNone/>
            </a:pPr>
            <a:r>
              <a:rPr lang="en-US" sz="2400" kern="100" dirty="0">
                <a:effectLst/>
                <a:latin typeface="Adobe Garamond Pro" panose="02020502060506020403" pitchFamily="18" charset="0"/>
                <a:ea typeface="Calibri" panose="020F0502020204030204" pitchFamily="34" charset="0"/>
                <a:cs typeface="Times New Roman" panose="02020603050405020304" pitchFamily="18" charset="0"/>
              </a:rPr>
              <a:t>The increasing complexity and volume of criminal activities in Los Angeles present significant challenges to law enforcement agencies, policymakers, and researchers. To enhance public safety and optimize resource allocation, it is essential to conduct a thorough exploratory data analysis of the Los Angeles crime dataset. This analysis aims to uncover patterns, trends, and characteristics of criminal activities within the region, providing critical insights that can inform and improve decision-making processes for crime prevention, policy formulation, and efficient deployment of law enforcement resources.</a:t>
            </a:r>
          </a:p>
        </p:txBody>
      </p:sp>
    </p:spTree>
    <p:extLst>
      <p:ext uri="{BB962C8B-B14F-4D97-AF65-F5344CB8AC3E}">
        <p14:creationId xmlns:p14="http://schemas.microsoft.com/office/powerpoint/2010/main" val="150415936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30" name="Rectangle 29">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729D9A-ED35-EC9C-BC8B-DD1FAC91B1EC}"/>
              </a:ext>
            </a:extLst>
          </p:cNvPr>
          <p:cNvSpPr>
            <a:spLocks noGrp="1"/>
          </p:cNvSpPr>
          <p:nvPr>
            <p:ph type="title"/>
          </p:nvPr>
        </p:nvSpPr>
        <p:spPr>
          <a:xfrm>
            <a:off x="761803" y="350196"/>
            <a:ext cx="4646904" cy="1624520"/>
          </a:xfrm>
        </p:spPr>
        <p:txBody>
          <a:bodyPr anchor="ctr">
            <a:normAutofit/>
          </a:bodyPr>
          <a:lstStyle/>
          <a:p>
            <a:r>
              <a:rPr lang="en-US" sz="4000" b="1"/>
              <a:t>ANALYSIS TEAM</a:t>
            </a:r>
            <a:br>
              <a:rPr lang="en-US" sz="4000"/>
            </a:br>
            <a:endParaRPr lang="en-US" sz="4000"/>
          </a:p>
        </p:txBody>
      </p:sp>
      <p:sp>
        <p:nvSpPr>
          <p:cNvPr id="3" name="Content Placeholder 2">
            <a:extLst>
              <a:ext uri="{FF2B5EF4-FFF2-40B4-BE49-F238E27FC236}">
                <a16:creationId xmlns:a16="http://schemas.microsoft.com/office/drawing/2014/main" id="{D9001C55-621F-B93B-A8DE-51FDE389E89D}"/>
              </a:ext>
            </a:extLst>
          </p:cNvPr>
          <p:cNvSpPr>
            <a:spLocks noGrp="1"/>
          </p:cNvSpPr>
          <p:nvPr>
            <p:ph idx="1"/>
          </p:nvPr>
        </p:nvSpPr>
        <p:spPr>
          <a:xfrm>
            <a:off x="761802" y="2743200"/>
            <a:ext cx="4646905" cy="3613149"/>
          </a:xfrm>
        </p:spPr>
        <p:txBody>
          <a:bodyPr anchor="ctr">
            <a:normAutofit/>
          </a:bodyPr>
          <a:lstStyle/>
          <a:p>
            <a:pPr>
              <a:buFont typeface="Wingdings" panose="05000000000000000000" pitchFamily="2" charset="2"/>
              <a:buChar char="Ø"/>
            </a:pPr>
            <a:r>
              <a:rPr lang="en-US" sz="2000"/>
              <a:t> BOLUWATIFE QUADRI	</a:t>
            </a:r>
          </a:p>
          <a:p>
            <a:pPr marL="0" indent="0">
              <a:buNone/>
            </a:pPr>
            <a:endParaRPr lang="en-US" sz="2000"/>
          </a:p>
          <a:p>
            <a:pPr>
              <a:buFont typeface="Wingdings" panose="05000000000000000000" pitchFamily="2" charset="2"/>
              <a:buChar char="Ø"/>
            </a:pPr>
            <a:r>
              <a:rPr lang="en-US" sz="2000"/>
              <a:t> BLESSING NNEDINSO</a:t>
            </a:r>
          </a:p>
          <a:p>
            <a:pPr marL="0" indent="0">
              <a:buNone/>
            </a:pPr>
            <a:endParaRPr lang="en-US" sz="2000"/>
          </a:p>
        </p:txBody>
      </p:sp>
      <p:pic>
        <p:nvPicPr>
          <p:cNvPr id="24" name="Picture 23" descr="Hands holding each other's wrists and interlinked to form a circle">
            <a:extLst>
              <a:ext uri="{FF2B5EF4-FFF2-40B4-BE49-F238E27FC236}">
                <a16:creationId xmlns:a16="http://schemas.microsoft.com/office/drawing/2014/main" id="{38482970-B94C-C895-7718-F6BD40EE1C12}"/>
              </a:ext>
            </a:extLst>
          </p:cNvPr>
          <p:cNvPicPr>
            <a:picLocks noChangeAspect="1"/>
          </p:cNvPicPr>
          <p:nvPr/>
        </p:nvPicPr>
        <p:blipFill>
          <a:blip r:embed="rId2"/>
          <a:srcRect l="22117" r="18482" b="-2"/>
          <a:stretch/>
        </p:blipFill>
        <p:spPr>
          <a:xfrm>
            <a:off x="6096000" y="1"/>
            <a:ext cx="6102825" cy="6858000"/>
          </a:xfrm>
          <a:prstGeom prst="rect">
            <a:avLst/>
          </a:prstGeom>
        </p:spPr>
      </p:pic>
    </p:spTree>
    <p:extLst>
      <p:ext uri="{BB962C8B-B14F-4D97-AF65-F5344CB8AC3E}">
        <p14:creationId xmlns:p14="http://schemas.microsoft.com/office/powerpoint/2010/main" val="571839330"/>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6BAB64-4ECA-98AC-593F-460159050EA1}"/>
              </a:ext>
            </a:extLst>
          </p:cNvPr>
          <p:cNvSpPr>
            <a:spLocks noGrp="1"/>
          </p:cNvSpPr>
          <p:nvPr>
            <p:ph type="title"/>
          </p:nvPr>
        </p:nvSpPr>
        <p:spPr>
          <a:xfrm>
            <a:off x="808638" y="386930"/>
            <a:ext cx="9236700" cy="1188950"/>
          </a:xfrm>
        </p:spPr>
        <p:txBody>
          <a:bodyPr anchor="b">
            <a:normAutofit fontScale="90000"/>
          </a:bodyPr>
          <a:lstStyle/>
          <a:p>
            <a:r>
              <a:rPr lang="en-US" sz="5400" b="1" dirty="0">
                <a:effectLst/>
                <a:latin typeface="Century Gothic" panose="020B0502020202020204" pitchFamily="34" charset="0"/>
                <a:ea typeface="Aptos" panose="020B0004020202020204" pitchFamily="34" charset="0"/>
                <a:cs typeface="Times New Roman" panose="02020603050405020304" pitchFamily="18" charset="0"/>
              </a:rPr>
              <a:t>ANALYSIS</a:t>
            </a:r>
            <a:br>
              <a:rPr lang="en-US" sz="3800" dirty="0">
                <a:effectLst/>
                <a:latin typeface="Century Gothic" panose="020B0502020202020204" pitchFamily="34" charset="0"/>
                <a:ea typeface="Aptos" panose="020B0004020202020204" pitchFamily="34" charset="0"/>
                <a:cs typeface="Times New Roman" panose="02020603050405020304" pitchFamily="18" charset="0"/>
              </a:rPr>
            </a:br>
            <a:endParaRPr lang="en-US" sz="3800" dirty="0"/>
          </a:p>
        </p:txBody>
      </p:sp>
      <p:grpSp>
        <p:nvGrpSpPr>
          <p:cNvPr id="62" name="Group 6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63" name="Rectangle 6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29CAD43A-3CC8-2D02-1694-25BCDBA5338F}"/>
              </a:ext>
            </a:extLst>
          </p:cNvPr>
          <p:cNvSpPr>
            <a:spLocks noGrp="1"/>
          </p:cNvSpPr>
          <p:nvPr>
            <p:ph idx="1"/>
          </p:nvPr>
        </p:nvSpPr>
        <p:spPr>
          <a:xfrm>
            <a:off x="793660" y="2599509"/>
            <a:ext cx="10143668" cy="3435531"/>
          </a:xfrm>
        </p:spPr>
        <p:txBody>
          <a:bodyPr anchor="ctr">
            <a:normAutofit/>
          </a:bodyPr>
          <a:lstStyle/>
          <a:p>
            <a:pPr marL="0" indent="0">
              <a:buNone/>
            </a:pPr>
            <a:r>
              <a:rPr lang="en-US" sz="2400" dirty="0">
                <a:latin typeface="Adobe Garamond Pro" panose="02020502060506020403" pitchFamily="18" charset="0"/>
              </a:rPr>
              <a:t>The analysis is grouped into three, namely: </a:t>
            </a:r>
          </a:p>
          <a:p>
            <a:pPr marL="0" indent="0">
              <a:buNone/>
            </a:pPr>
            <a:endParaRPr lang="en-US" sz="2400" dirty="0">
              <a:latin typeface="Adobe Garamond Pro" panose="02020502060506020403" pitchFamily="18" charset="0"/>
            </a:endParaRPr>
          </a:p>
          <a:p>
            <a:pPr>
              <a:buFont typeface="Wingdings" panose="05000000000000000000" pitchFamily="2" charset="2"/>
              <a:buChar char="Ø"/>
            </a:pPr>
            <a:r>
              <a:rPr lang="en-US" sz="2400" dirty="0">
                <a:latin typeface="Adobe Garamond Pro" panose="02020502060506020403" pitchFamily="18" charset="0"/>
              </a:rPr>
              <a:t> Crime Analysis</a:t>
            </a:r>
          </a:p>
          <a:p>
            <a:pPr>
              <a:buFont typeface="Wingdings" panose="05000000000000000000" pitchFamily="2" charset="2"/>
              <a:buChar char="Ø"/>
            </a:pPr>
            <a:endParaRPr lang="en-US" sz="2400" dirty="0">
              <a:latin typeface="Adobe Garamond Pro" panose="02020502060506020403" pitchFamily="18" charset="0"/>
            </a:endParaRPr>
          </a:p>
          <a:p>
            <a:pPr>
              <a:buFont typeface="Wingdings" panose="05000000000000000000" pitchFamily="2" charset="2"/>
              <a:buChar char="Ø"/>
            </a:pPr>
            <a:r>
              <a:rPr lang="en-US" sz="2400" dirty="0">
                <a:latin typeface="Adobe Garamond Pro" panose="02020502060506020403" pitchFamily="18" charset="0"/>
              </a:rPr>
              <a:t> District Analysis</a:t>
            </a:r>
          </a:p>
          <a:p>
            <a:pPr>
              <a:buFont typeface="Wingdings" panose="05000000000000000000" pitchFamily="2" charset="2"/>
              <a:buChar char="Ø"/>
            </a:pPr>
            <a:endParaRPr lang="en-US" sz="2400" dirty="0">
              <a:latin typeface="Adobe Garamond Pro" panose="02020502060506020403" pitchFamily="18" charset="0"/>
            </a:endParaRPr>
          </a:p>
          <a:p>
            <a:pPr>
              <a:buFont typeface="Wingdings" panose="05000000000000000000" pitchFamily="2" charset="2"/>
              <a:buChar char="Ø"/>
            </a:pPr>
            <a:r>
              <a:rPr lang="en-US" sz="2400" dirty="0">
                <a:latin typeface="Adobe Garamond Pro" panose="02020502060506020403" pitchFamily="18" charset="0"/>
              </a:rPr>
              <a:t> Demographics Analysis</a:t>
            </a:r>
          </a:p>
        </p:txBody>
      </p:sp>
    </p:spTree>
    <p:extLst>
      <p:ext uri="{BB962C8B-B14F-4D97-AF65-F5344CB8AC3E}">
        <p14:creationId xmlns:p14="http://schemas.microsoft.com/office/powerpoint/2010/main" val="140933543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6BAB64-4ECA-98AC-593F-460159050EA1}"/>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100" b="1" kern="1200">
                <a:solidFill>
                  <a:schemeClr val="tx1"/>
                </a:solidFill>
                <a:effectLst/>
                <a:latin typeface="+mj-lt"/>
                <a:ea typeface="+mj-ea"/>
                <a:cs typeface="+mj-cs"/>
              </a:rPr>
              <a:t> CRIME DASHBOARD </a:t>
            </a:r>
            <a:endParaRPr lang="en-US" sz="3100" kern="1200">
              <a:solidFill>
                <a:schemeClr val="tx1"/>
              </a:solidFill>
              <a:latin typeface="+mj-lt"/>
              <a:ea typeface="+mj-ea"/>
              <a:cs typeface="+mj-cs"/>
            </a:endParaRPr>
          </a:p>
        </p:txBody>
      </p:sp>
      <p:sp>
        <p:nvSpPr>
          <p:cNvPr id="45" name="Rectangle 44">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screenshot of a computer&#10;&#10;Description automatically generated">
            <a:extLst>
              <a:ext uri="{FF2B5EF4-FFF2-40B4-BE49-F238E27FC236}">
                <a16:creationId xmlns:a16="http://schemas.microsoft.com/office/drawing/2014/main" id="{CFC824AE-9B45-21BA-B7EA-C124B5E28F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8007" y="852709"/>
            <a:ext cx="7607808" cy="5305312"/>
          </a:xfrm>
        </p:spPr>
      </p:pic>
    </p:spTree>
    <p:extLst>
      <p:ext uri="{BB962C8B-B14F-4D97-AF65-F5344CB8AC3E}">
        <p14:creationId xmlns:p14="http://schemas.microsoft.com/office/powerpoint/2010/main" val="35016006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1CE931-7104-1A71-3EC0-73E490CA105F}"/>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100" b="1" kern="1200" dirty="0">
                <a:solidFill>
                  <a:schemeClr val="tx1"/>
                </a:solidFill>
                <a:latin typeface="+mj-lt"/>
                <a:ea typeface="+mj-ea"/>
                <a:cs typeface="+mj-cs"/>
              </a:rPr>
              <a:t>DISTRICT DASHBOARD </a:t>
            </a:r>
          </a:p>
        </p:txBody>
      </p:sp>
      <p:sp>
        <p:nvSpPr>
          <p:cNvPr id="47" name="Rectangle 4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rime report&#10;&#10;Description automatically generated">
            <a:extLst>
              <a:ext uri="{FF2B5EF4-FFF2-40B4-BE49-F238E27FC236}">
                <a16:creationId xmlns:a16="http://schemas.microsoft.com/office/drawing/2014/main" id="{524094F7-7A7F-1D1E-B1E2-E87FB25D35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238" y="953738"/>
            <a:ext cx="7608304" cy="5021480"/>
          </a:xfrm>
          <a:prstGeom prst="rect">
            <a:avLst/>
          </a:prstGeom>
        </p:spPr>
      </p:pic>
      <p:sp>
        <p:nvSpPr>
          <p:cNvPr id="51" name="Rectangle 50">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81318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3" name="Rectangle 82">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1CE931-7104-1A71-3EC0-73E490CA105F}"/>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2300" b="1" kern="1200">
                <a:solidFill>
                  <a:schemeClr val="tx1"/>
                </a:solidFill>
                <a:latin typeface="+mj-lt"/>
                <a:ea typeface="+mj-ea"/>
                <a:cs typeface="+mj-cs"/>
              </a:rPr>
              <a:t>DEMOGRAPHICS DASHBOARD </a:t>
            </a:r>
          </a:p>
        </p:txBody>
      </p:sp>
      <p:sp>
        <p:nvSpPr>
          <p:cNvPr id="85" name="Rectangle 84">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Rectangle 86">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E7926739-D441-29A1-DE3A-11213B7684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238" y="963248"/>
            <a:ext cx="7608304" cy="5002460"/>
          </a:xfrm>
          <a:prstGeom prst="rect">
            <a:avLst/>
          </a:prstGeom>
        </p:spPr>
      </p:pic>
      <p:sp>
        <p:nvSpPr>
          <p:cNvPr id="89" name="Rectangle 88">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7681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6BAB64-4ECA-98AC-593F-460159050EA1}"/>
              </a:ext>
            </a:extLst>
          </p:cNvPr>
          <p:cNvSpPr>
            <a:spLocks noGrp="1"/>
          </p:cNvSpPr>
          <p:nvPr>
            <p:ph type="title"/>
          </p:nvPr>
        </p:nvSpPr>
        <p:spPr>
          <a:xfrm>
            <a:off x="793662" y="386930"/>
            <a:ext cx="10066122" cy="1298448"/>
          </a:xfrm>
        </p:spPr>
        <p:txBody>
          <a:bodyPr anchor="b">
            <a:normAutofit/>
          </a:bodyPr>
          <a:lstStyle/>
          <a:p>
            <a:r>
              <a:rPr lang="en-US" sz="4100" b="1" dirty="0">
                <a:latin typeface="Century Gothic" panose="020B0502020202020204" pitchFamily="34" charset="0"/>
                <a:ea typeface="Aptos" panose="020B0004020202020204" pitchFamily="34" charset="0"/>
                <a:cs typeface="Times New Roman" panose="02020603050405020304" pitchFamily="18" charset="0"/>
              </a:rPr>
              <a:t>INSIGHTS</a:t>
            </a:r>
            <a:br>
              <a:rPr lang="en-US" sz="4100" dirty="0">
                <a:effectLst/>
                <a:latin typeface="Century Gothic" panose="020B0502020202020204" pitchFamily="34" charset="0"/>
                <a:ea typeface="Aptos" panose="020B0004020202020204" pitchFamily="34" charset="0"/>
                <a:cs typeface="Times New Roman" panose="02020603050405020304" pitchFamily="18" charset="0"/>
              </a:rPr>
            </a:br>
            <a:endParaRPr lang="en-US" sz="4100" dirty="0"/>
          </a:p>
        </p:txBody>
      </p:sp>
      <p:sp>
        <p:nvSpPr>
          <p:cNvPr id="29" name="Rectangle 28">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65220C7-8D16-5E59-A1C7-96CDA267553A}"/>
              </a:ext>
            </a:extLst>
          </p:cNvPr>
          <p:cNvSpPr>
            <a:spLocks noGrp="1"/>
          </p:cNvSpPr>
          <p:nvPr>
            <p:ph idx="1"/>
          </p:nvPr>
        </p:nvSpPr>
        <p:spPr>
          <a:xfrm>
            <a:off x="793661" y="2599509"/>
            <a:ext cx="4530898" cy="3639450"/>
          </a:xfrm>
        </p:spPr>
        <p:txBody>
          <a:bodyPr anchor="ctr">
            <a:normAutofit/>
          </a:bodyPr>
          <a:lstStyle/>
          <a:p>
            <a:pPr marL="0" indent="0">
              <a:buNone/>
            </a:pPr>
            <a:r>
              <a:rPr lang="en-US" sz="2000" kern="100" dirty="0">
                <a:effectLst/>
                <a:latin typeface="Adobe Garamond Pro" panose="02020502060506020403" pitchFamily="18" charset="0"/>
                <a:ea typeface="Calibri" panose="020F0502020204030204" pitchFamily="34" charset="0"/>
                <a:cs typeface="Times New Roman" panose="02020603050405020304" pitchFamily="18" charset="0"/>
              </a:rPr>
              <a:t>Between 2020 and 2023, a total of 231,401 crimes were committed in Los Angeles, with the most common being assaults of different kinds, robbery and criminal threats which happen mostly streets, single and multi-family dwellings, sidewalks and parking lots.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000" dirty="0"/>
          </a:p>
        </p:txBody>
      </p:sp>
      <p:pic>
        <p:nvPicPr>
          <p:cNvPr id="5" name="Picture 4">
            <a:extLst>
              <a:ext uri="{FF2B5EF4-FFF2-40B4-BE49-F238E27FC236}">
                <a16:creationId xmlns:a16="http://schemas.microsoft.com/office/drawing/2014/main" id="{C080EBAB-91CF-C1F7-2895-F8BE802E0F5D}"/>
              </a:ext>
            </a:extLst>
          </p:cNvPr>
          <p:cNvPicPr>
            <a:picLocks noChangeAspect="1"/>
          </p:cNvPicPr>
          <p:nvPr/>
        </p:nvPicPr>
        <p:blipFill>
          <a:blip r:embed="rId2"/>
          <a:stretch>
            <a:fillRect/>
          </a:stretch>
        </p:blipFill>
        <p:spPr>
          <a:xfrm>
            <a:off x="5560142" y="2418734"/>
            <a:ext cx="5501667" cy="3639449"/>
          </a:xfrm>
          <a:prstGeom prst="rect">
            <a:avLst/>
          </a:prstGeom>
        </p:spPr>
      </p:pic>
      <p:sp>
        <p:nvSpPr>
          <p:cNvPr id="33" name="Rectangle 32">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012178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652</TotalTime>
  <Words>570</Words>
  <Application>Microsoft Office PowerPoint</Application>
  <PresentationFormat>Widescreen</PresentationFormat>
  <Paragraphs>47</Paragraphs>
  <Slides>15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Adobe Garamond Pro</vt:lpstr>
      <vt:lpstr>Aptos</vt:lpstr>
      <vt:lpstr>Aptos Display</vt:lpstr>
      <vt:lpstr>Arial</vt:lpstr>
      <vt:lpstr>Calibri</vt:lpstr>
      <vt:lpstr>Century Gothic</vt:lpstr>
      <vt:lpstr>Times New Roman</vt:lpstr>
      <vt:lpstr>Wingdings</vt:lpstr>
      <vt:lpstr>Office Theme</vt:lpstr>
      <vt:lpstr>LOS ANGELES CRIME ANALYSIS FOR YEAR 2020-2023</vt:lpstr>
      <vt:lpstr>TABLE OF CONTENTS</vt:lpstr>
      <vt:lpstr>PROBLEM STATEMENT</vt:lpstr>
      <vt:lpstr>ANALYSIS TEAM </vt:lpstr>
      <vt:lpstr>ANALYSIS </vt:lpstr>
      <vt:lpstr> CRIME DASHBOARD </vt:lpstr>
      <vt:lpstr>DISTRICT DASHBOARD </vt:lpstr>
      <vt:lpstr>DEMOGRAPHICS DASHBOARD </vt:lpstr>
      <vt:lpstr>INSIGHTS </vt:lpstr>
      <vt:lpstr>INSIGHTS</vt:lpstr>
      <vt:lpstr>INSIGHTS</vt:lpstr>
      <vt:lpstr>INSIGHTS </vt:lpstr>
      <vt:lpstr>RECOMMENDATIONS  </vt:lpstr>
      <vt:lpstr>CONCLUSION</vt:lpstr>
      <vt:lpstr>THANK YOU 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Boluwatife Quadri; Blessing Nnedinso</dc:creator>
  <cp:lastModifiedBy>Jarvis ®</cp:lastModifiedBy>
  <cp:revision>28</cp:revision>
  <dcterms:created xsi:type="dcterms:W3CDTF">2024-08-16T07:29:27Z</dcterms:created>
  <dcterms:modified xsi:type="dcterms:W3CDTF">2024-10-08T17:42:15Z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2024-08-19T11:15:46Z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e1055f04-b382-46aa-a4de-3926f341e9c4</vt:lpwstr>
  </property>
  <property fmtid="{D5CDD505-2E9C-101B-9397-08002B2CF9AE}" pid="7" name="MSIP_Label_defa4170-0d19-0005-0004-bc88714345d2_ActionId">
    <vt:lpwstr>af718e61-f004-4fc4-ad96-59e5cb1667a8</vt:lpwstr>
  </property>
  <property fmtid="{D5CDD505-2E9C-101B-9397-08002B2CF9AE}" pid="8" name="MSIP_Label_defa4170-0d19-0005-0004-bc88714345d2_ContentBits">
    <vt:lpwstr>0</vt:lpwstr>
  </property>
</Properties>
</file>