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99" r:id="rId4"/>
    <p:sldId id="259" r:id="rId5"/>
    <p:sldId id="293" r:id="rId6"/>
    <p:sldId id="312" r:id="rId7"/>
    <p:sldId id="295" r:id="rId8"/>
    <p:sldId id="290" r:id="rId9"/>
    <p:sldId id="261" r:id="rId10"/>
    <p:sldId id="262" r:id="rId11"/>
    <p:sldId id="264" r:id="rId12"/>
    <p:sldId id="291" r:id="rId13"/>
    <p:sldId id="292" r:id="rId14"/>
    <p:sldId id="296" r:id="rId15"/>
    <p:sldId id="268" r:id="rId16"/>
    <p:sldId id="297" r:id="rId17"/>
    <p:sldId id="298" r:id="rId18"/>
    <p:sldId id="271" r:id="rId19"/>
    <p:sldId id="272" r:id="rId20"/>
    <p:sldId id="300" r:id="rId21"/>
    <p:sldId id="302" r:id="rId22"/>
    <p:sldId id="301" r:id="rId23"/>
    <p:sldId id="303" r:id="rId24"/>
    <p:sldId id="304" r:id="rId25"/>
    <p:sldId id="305" r:id="rId26"/>
    <p:sldId id="306" r:id="rId27"/>
    <p:sldId id="308" r:id="rId28"/>
    <p:sldId id="284" r:id="rId29"/>
    <p:sldId id="285"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369,'2'0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516,'2'0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369,'2'0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369,'2'0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296,'2'0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296,'2'0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1292 767,'2'0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1364 674,'2'0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516,'2'0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05T16:31: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516,'2'0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C2A7C-47FB-4B4F-8605-A96CCE44B4E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3D54B-1BCB-4812-A838-009AFA8FE6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5BA4D-6938-4CAF-9EE5-78699E60398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82AC02-B9EF-4162-AEA1-761A677A9EB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8328DFA-C259-4C47-9C4C-65BB8B4AD86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5E89CC-B078-4334-A5A2-3BB3D231259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816036-00A7-47EB-9C66-24A9C3A989F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0FABEA-4462-4A55-B44B-6B63ED859E00}" type="datetime1">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9CADF-ABA4-48C8-958A-6024D0949908}" type="datetime1">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0AE7C31-AB25-4CF8-AC44-2D72835C004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454765-3537-4530-80C1-ED230D3631A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CC79E78F-1182-4D76-8420-97C0A2B15F8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071F88D-6C27-4A09-A899-E2F4F112CD2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A69E3FB-FD71-478D-9CCC-928F4F7648C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868D02D-0DEE-4C61-B53C-A764357DCAC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26E13F-B033-4E1B-B340-1540413C27F6}" type="datetime1">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7A92C0-2BB2-4208-A975-96D42FBC3C5D}" type="datetime1">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AC6811AA-08BB-48A1-A16B-211079465017}" type="datetime1">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079E2F-F0A5-4191-9175-D98F6EE49C2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700EAC-51B6-4AE8-B98D-D15A8854345A}" type="datetime1">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3A57FB-8F6C-4F1F-A606-1014ABC8D26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customXml" Target="../ink/ink3.xml"/><Relationship Id="rId4" Type="http://schemas.openxmlformats.org/officeDocument/2006/relationships/customXml" Target="../ink/ink2.xml"/><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customXml" Target="../ink/ink10.xml"/><Relationship Id="rId8" Type="http://schemas.openxmlformats.org/officeDocument/2006/relationships/customXml" Target="../ink/ink9.xml"/><Relationship Id="rId7" Type="http://schemas.openxmlformats.org/officeDocument/2006/relationships/customXml" Target="../ink/ink8.xml"/><Relationship Id="rId6" Type="http://schemas.openxmlformats.org/officeDocument/2006/relationships/image" Target="../media/image29.png"/><Relationship Id="rId5" Type="http://schemas.openxmlformats.org/officeDocument/2006/relationships/customXml" Target="../ink/ink7.xml"/><Relationship Id="rId4" Type="http://schemas.openxmlformats.org/officeDocument/2006/relationships/customXml" Target="../ink/ink6.xml"/><Relationship Id="rId3" Type="http://schemas.openxmlformats.org/officeDocument/2006/relationships/customXml" Target="../ink/ink5.xml"/><Relationship Id="rId2" Type="http://schemas.openxmlformats.org/officeDocument/2006/relationships/image" Target="../media/image24.png"/><Relationship Id="rId10" Type="http://schemas.openxmlformats.org/officeDocument/2006/relationships/slideLayout" Target="../slideLayouts/slideLayout2.xml"/><Relationship Id="rId1"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268" y="445582"/>
            <a:ext cx="11198087" cy="2246216"/>
          </a:xfrm>
        </p:spPr>
        <p:txBody>
          <a:bodyPr/>
          <a:lstStyle/>
          <a:p>
            <a:pPr algn="ctr"/>
            <a:r>
              <a:rPr lang="en-US" sz="4000" dirty="0"/>
              <a:t>VCS 502</a:t>
            </a:r>
            <a:br>
              <a:rPr lang="en-US" sz="4000" dirty="0"/>
            </a:br>
            <a:r>
              <a:rPr lang="en-US" sz="4000" dirty="0"/>
              <a:t>PRINCIPLES OF ABDOMINAL ULTRASONOGRAPHY</a:t>
            </a:r>
            <a:endParaRPr lang="en-US" sz="4000" dirty="0"/>
          </a:p>
        </p:txBody>
      </p:sp>
      <p:sp>
        <p:nvSpPr>
          <p:cNvPr id="3" name="Subtitle 2"/>
          <p:cNvSpPr>
            <a:spLocks noGrp="1"/>
          </p:cNvSpPr>
          <p:nvPr>
            <p:ph type="subTitle" idx="1"/>
          </p:nvPr>
        </p:nvSpPr>
        <p:spPr>
          <a:xfrm>
            <a:off x="1154954" y="3551583"/>
            <a:ext cx="10540089" cy="2464904"/>
          </a:xfrm>
        </p:spPr>
        <p:txBody>
          <a:bodyPr>
            <a:normAutofit/>
          </a:bodyPr>
          <a:lstStyle/>
          <a:p>
            <a:pPr algn="ctr"/>
            <a:r>
              <a:rPr lang="en-US" sz="2400" b="1" dirty="0"/>
              <a:t>DR. I.O. OYENEKAN</a:t>
            </a:r>
            <a:endParaRPr lang="en-US" sz="2400" b="1" dirty="0"/>
          </a:p>
          <a:p>
            <a:pPr algn="ctr"/>
            <a:endParaRPr lang="en-US" sz="2400" b="1" dirty="0"/>
          </a:p>
          <a:p>
            <a:pPr algn="ctr"/>
            <a:r>
              <a:rPr lang="en-US" b="1" dirty="0"/>
              <a:t>DEPARTMENT OF VETERINARY SURGERY AND THERIOGENOLOGY</a:t>
            </a:r>
            <a:endParaRPr lang="en-US" b="1" dirty="0"/>
          </a:p>
          <a:p>
            <a:pPr algn="ctr"/>
            <a:r>
              <a:rPr lang="en-US" b="1" dirty="0"/>
              <a:t>COLLEGE OF VETERINARY MEDICINE</a:t>
            </a:r>
            <a:endParaRPr lang="en-US" b="1" dirty="0"/>
          </a:p>
          <a:p>
            <a:pPr algn="ctr"/>
            <a:r>
              <a:rPr lang="en-US" b="1" dirty="0"/>
              <a:t>FEDERAL UNIVERSITY OF AGRICULTURE, ABEOKUTA</a:t>
            </a:r>
            <a:endParaRPr lang="en-US" b="1" dirty="0"/>
          </a:p>
        </p:txBody>
      </p:sp>
      <p:pic>
        <p:nvPicPr>
          <p:cNvPr id="4" name="Picture 3"/>
          <p:cNvPicPr>
            <a:picLocks noChangeAspect="1"/>
          </p:cNvPicPr>
          <p:nvPr/>
        </p:nvPicPr>
        <p:blipFill>
          <a:blip r:embed="rId1"/>
          <a:stretch>
            <a:fillRect/>
          </a:stretch>
        </p:blipFill>
        <p:spPr>
          <a:xfrm>
            <a:off x="85013" y="2073964"/>
            <a:ext cx="2139881" cy="3792041"/>
          </a:xfrm>
          <a:prstGeom prst="rect">
            <a:avLst/>
          </a:prstGeom>
        </p:spPr>
      </p:pic>
      <p:pic>
        <p:nvPicPr>
          <p:cNvPr id="5" name="Picture 4"/>
          <p:cNvPicPr>
            <a:picLocks noChangeAspect="1"/>
          </p:cNvPicPr>
          <p:nvPr/>
        </p:nvPicPr>
        <p:blipFill rotWithShape="1">
          <a:blip r:embed="rId2"/>
          <a:srcRect b="16746"/>
          <a:stretch>
            <a:fillRect/>
          </a:stretch>
        </p:blipFill>
        <p:spPr>
          <a:xfrm>
            <a:off x="9145203" y="2073964"/>
            <a:ext cx="2844529" cy="2464905"/>
          </a:xfrm>
          <a:prstGeom prst="rect">
            <a:avLst/>
          </a:prstGeom>
        </p:spPr>
      </p:pic>
      <p:sp>
        <p:nvSpPr>
          <p:cNvPr id="6" name="Slide Number Placeholder 5"/>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1"/>
          <a:stretch>
            <a:fillRect/>
          </a:stretch>
        </p:blipFill>
        <p:spPr>
          <a:xfrm>
            <a:off x="393448" y="202656"/>
            <a:ext cx="3794983" cy="2973681"/>
          </a:xfrm>
        </p:spPr>
      </p:pic>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pic>
        <p:nvPicPr>
          <p:cNvPr id="8" name="Picture 7"/>
          <p:cNvPicPr>
            <a:picLocks noChangeAspect="1"/>
          </p:cNvPicPr>
          <p:nvPr/>
        </p:nvPicPr>
        <p:blipFill>
          <a:blip r:embed="rId2"/>
          <a:stretch>
            <a:fillRect/>
          </a:stretch>
        </p:blipFill>
        <p:spPr>
          <a:xfrm>
            <a:off x="4955255" y="202656"/>
            <a:ext cx="3783479" cy="2973681"/>
          </a:xfrm>
          <a:prstGeom prst="rect">
            <a:avLst/>
          </a:prstGeom>
        </p:spPr>
      </p:pic>
      <p:pic>
        <p:nvPicPr>
          <p:cNvPr id="10" name="Picture 9"/>
          <p:cNvPicPr>
            <a:picLocks noChangeAspect="1"/>
          </p:cNvPicPr>
          <p:nvPr/>
        </p:nvPicPr>
        <p:blipFill>
          <a:blip r:embed="rId3"/>
          <a:stretch>
            <a:fillRect/>
          </a:stretch>
        </p:blipFill>
        <p:spPr>
          <a:xfrm>
            <a:off x="504659" y="3518010"/>
            <a:ext cx="3986410" cy="2773155"/>
          </a:xfrm>
          <a:prstGeom prst="rect">
            <a:avLst/>
          </a:prstGeom>
        </p:spPr>
      </p:pic>
      <p:sp>
        <p:nvSpPr>
          <p:cNvPr id="11" name="TextBox 10"/>
          <p:cNvSpPr txBox="1"/>
          <p:nvPr/>
        </p:nvSpPr>
        <p:spPr>
          <a:xfrm>
            <a:off x="8891336" y="1961147"/>
            <a:ext cx="2075113" cy="646331"/>
          </a:xfrm>
          <a:prstGeom prst="rect">
            <a:avLst/>
          </a:prstGeom>
          <a:noFill/>
        </p:spPr>
        <p:txBody>
          <a:bodyPr wrap="square" rtlCol="0">
            <a:spAutoFit/>
          </a:bodyPr>
          <a:lstStyle/>
          <a:p>
            <a:r>
              <a:rPr lang="en-US" dirty="0"/>
              <a:t>PV= portal vein</a:t>
            </a:r>
            <a:endParaRPr lang="en-US" dirty="0"/>
          </a:p>
          <a:p>
            <a:r>
              <a:rPr lang="en-US" dirty="0"/>
              <a:t>HV= Hepatic Vein</a:t>
            </a:r>
            <a:endParaRPr lang="en-US" dirty="0"/>
          </a:p>
        </p:txBody>
      </p:sp>
      <p:sp>
        <p:nvSpPr>
          <p:cNvPr id="12" name="TextBox 11"/>
          <p:cNvSpPr txBox="1"/>
          <p:nvPr/>
        </p:nvSpPr>
        <p:spPr>
          <a:xfrm>
            <a:off x="4578740" y="3981258"/>
            <a:ext cx="2075113" cy="923330"/>
          </a:xfrm>
          <a:prstGeom prst="rect">
            <a:avLst/>
          </a:prstGeom>
          <a:noFill/>
        </p:spPr>
        <p:txBody>
          <a:bodyPr wrap="square" rtlCol="0">
            <a:spAutoFit/>
          </a:bodyPr>
          <a:lstStyle/>
          <a:p>
            <a:r>
              <a:rPr lang="en-US" dirty="0"/>
              <a:t>GB= Gall bladder with small stones (</a:t>
            </a:r>
            <a:r>
              <a:rPr lang="en-US" dirty="0" err="1"/>
              <a:t>Cholelyth</a:t>
            </a:r>
            <a:r>
              <a:rPr lang="en-US" dirty="0"/>
              <a:t>)</a:t>
            </a:r>
            <a:endParaRPr lang="en-US" dirty="0"/>
          </a:p>
        </p:txBody>
      </p:sp>
      <p:pic>
        <p:nvPicPr>
          <p:cNvPr id="13" name="Picture 12"/>
          <p:cNvPicPr>
            <a:picLocks noChangeAspect="1"/>
          </p:cNvPicPr>
          <p:nvPr/>
        </p:nvPicPr>
        <p:blipFill>
          <a:blip r:embed="rId4"/>
          <a:stretch>
            <a:fillRect/>
          </a:stretch>
        </p:blipFill>
        <p:spPr>
          <a:xfrm>
            <a:off x="6761614" y="3176337"/>
            <a:ext cx="4010025" cy="3514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4248" y="1371601"/>
            <a:ext cx="5831752" cy="4884737"/>
          </a:xfrm>
        </p:spPr>
        <p:txBody>
          <a:bodyPr>
            <a:normAutofit/>
          </a:bodyPr>
          <a:lstStyle/>
          <a:p>
            <a:r>
              <a:rPr lang="en-US" sz="2000" b="0" i="0" dirty="0">
                <a:effectLst/>
                <a:latin typeface="Berling-Roman"/>
              </a:rPr>
              <a:t>The canine spleen is well suited to ultrasound examination because it is superficial, and there are no intervening</a:t>
            </a:r>
            <a:r>
              <a:rPr lang="en-US" sz="2000" dirty="0"/>
              <a:t> </a:t>
            </a:r>
            <a:r>
              <a:rPr lang="en-US" sz="2000" b="0" i="0" dirty="0">
                <a:effectLst/>
                <a:latin typeface="Berling-Roman"/>
              </a:rPr>
              <a:t>gas-containing structures. </a:t>
            </a:r>
            <a:endParaRPr lang="en-US" sz="2000" b="0" i="0" dirty="0">
              <a:effectLst/>
              <a:latin typeface="Berling-Roman"/>
            </a:endParaRPr>
          </a:p>
          <a:p>
            <a:r>
              <a:rPr lang="en-US" sz="2000" b="0" i="0" dirty="0">
                <a:effectLst/>
                <a:latin typeface="Berling-Roman"/>
              </a:rPr>
              <a:t>The feline spleen may be difficult to image </a:t>
            </a:r>
            <a:r>
              <a:rPr lang="en-US" sz="2000" b="0" i="0" dirty="0" err="1">
                <a:effectLst/>
                <a:latin typeface="Berling-Roman"/>
              </a:rPr>
              <a:t>sonographically</a:t>
            </a:r>
            <a:r>
              <a:rPr lang="en-US" sz="2000" b="0" i="0" dirty="0">
                <a:effectLst/>
                <a:latin typeface="Berling-Roman"/>
              </a:rPr>
              <a:t> in some cats because of its smaller</a:t>
            </a:r>
            <a:r>
              <a:rPr lang="en-US" sz="2000" dirty="0">
                <a:latin typeface="Berling-Roman"/>
              </a:rPr>
              <a:t> size.</a:t>
            </a:r>
            <a:endParaRPr lang="en-US" sz="2000" dirty="0">
              <a:latin typeface="Berling-Roman"/>
            </a:endParaRPr>
          </a:p>
          <a:p>
            <a:r>
              <a:rPr lang="en-US" sz="2000" b="0" i="0" dirty="0">
                <a:effectLst/>
                <a:latin typeface="Berling-Roman"/>
              </a:rPr>
              <a:t>The splenic parenchyma has a uniform echotexture with a fine, dense pattern. Echogenicity is slightly greater than the liver and renal cortex. </a:t>
            </a:r>
            <a:endParaRPr lang="en-US" sz="2000" b="0" i="0" dirty="0">
              <a:effectLst/>
              <a:latin typeface="Berling-Roman"/>
            </a:endParaRPr>
          </a:p>
          <a:p>
            <a:br>
              <a:rPr lang="en-US" sz="2000" dirty="0"/>
            </a:br>
            <a:br>
              <a:rPr lang="en-US" sz="2000" dirty="0"/>
            </a:br>
            <a:endParaRPr lang="en-US" sz="2000" dirty="0"/>
          </a:p>
          <a:p>
            <a:endParaRPr lang="en-US" sz="2000" dirty="0"/>
          </a:p>
        </p:txBody>
      </p:sp>
      <p:pic>
        <p:nvPicPr>
          <p:cNvPr id="7" name="Content Placeholder 6"/>
          <p:cNvPicPr>
            <a:picLocks noGrp="1" noChangeAspect="1"/>
          </p:cNvPicPr>
          <p:nvPr>
            <p:ph sz="half" idx="2"/>
          </p:nvPr>
        </p:nvPicPr>
        <p:blipFill>
          <a:blip r:embed="rId1"/>
          <a:stretch>
            <a:fillRect/>
          </a:stretch>
        </p:blipFill>
        <p:spPr>
          <a:xfrm>
            <a:off x="6273006" y="1548032"/>
            <a:ext cx="5654746" cy="2423463"/>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8" name="Title 1"/>
          <p:cNvSpPr>
            <a:spLocks noGrp="1"/>
          </p:cNvSpPr>
          <p:nvPr>
            <p:ph type="title"/>
          </p:nvPr>
        </p:nvSpPr>
        <p:spPr>
          <a:xfrm>
            <a:off x="646113" y="452439"/>
            <a:ext cx="9091011" cy="919162"/>
          </a:xfrm>
        </p:spPr>
        <p:txBody>
          <a:bodyPr/>
          <a:lstStyle/>
          <a:p>
            <a:r>
              <a:rPr lang="en-US" sz="4400" b="1" dirty="0">
                <a:solidFill>
                  <a:schemeClr val="tx1"/>
                </a:solidFill>
                <a:latin typeface="Advert-Bold"/>
              </a:rPr>
              <a:t>Ultrasound of the Spleen</a:t>
            </a:r>
            <a:endParaRPr lang="en-US" dirty="0">
              <a:solidFill>
                <a:schemeClr val="tx1"/>
              </a:solidFill>
            </a:endParaRPr>
          </a:p>
        </p:txBody>
      </p:sp>
      <p:cxnSp>
        <p:nvCxnSpPr>
          <p:cNvPr id="10" name="Straight Arrow Connector 9"/>
          <p:cNvCxnSpPr/>
          <p:nvPr/>
        </p:nvCxnSpPr>
        <p:spPr>
          <a:xfrm>
            <a:off x="9218141" y="2014151"/>
            <a:ext cx="0" cy="704335"/>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03796" y="4127752"/>
            <a:ext cx="1191352" cy="369332"/>
          </a:xfrm>
          <a:prstGeom prst="rect">
            <a:avLst/>
          </a:prstGeom>
          <a:noFill/>
        </p:spPr>
        <p:txBody>
          <a:bodyPr wrap="none" rtlCol="0">
            <a:spAutoFit/>
          </a:bodyPr>
          <a:lstStyle/>
          <a:p>
            <a:r>
              <a:rPr lang="en-US" dirty="0"/>
              <a:t>S=Spleen</a:t>
            </a:r>
            <a:endParaRPr lang="en-US" dirty="0"/>
          </a:p>
        </p:txBody>
      </p:sp>
      <p:sp>
        <p:nvSpPr>
          <p:cNvPr id="13" name="TextBox 12"/>
          <p:cNvSpPr txBox="1"/>
          <p:nvPr/>
        </p:nvSpPr>
        <p:spPr>
          <a:xfrm>
            <a:off x="9395148" y="2181652"/>
            <a:ext cx="338554" cy="369332"/>
          </a:xfrm>
          <a:prstGeom prst="rect">
            <a:avLst/>
          </a:prstGeom>
          <a:noFill/>
        </p:spPr>
        <p:txBody>
          <a:bodyPr wrap="none" rtlCol="0">
            <a:spAutoFit/>
          </a:bodyPr>
          <a:lstStyle/>
          <a:p>
            <a:r>
              <a:rPr lang="en-US" dirty="0"/>
              <a: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3568" y="1272741"/>
            <a:ext cx="7042584" cy="4711743"/>
          </a:xfrm>
        </p:spPr>
        <p:txBody>
          <a:bodyPr>
            <a:noAutofit/>
          </a:bodyPr>
          <a:lstStyle/>
          <a:p>
            <a:r>
              <a:rPr lang="en-US" sz="2000" b="0" i="0" dirty="0">
                <a:effectLst/>
                <a:latin typeface="Berling-Roman"/>
              </a:rPr>
              <a:t>Normal canine and feline kidneys are outlined smoothly by a</a:t>
            </a:r>
            <a:br>
              <a:rPr lang="en-US" sz="2000" b="0" i="0" dirty="0">
                <a:effectLst/>
                <a:latin typeface="Berling-Roman"/>
              </a:rPr>
            </a:br>
            <a:r>
              <a:rPr lang="en-US" sz="2000" b="0" i="0" dirty="0">
                <a:effectLst/>
                <a:latin typeface="Berling-Roman"/>
              </a:rPr>
              <a:t>thin hyperechoic capsule and have a clear distinction between</a:t>
            </a:r>
            <a:br>
              <a:rPr lang="en-US" sz="2000" b="0" i="0" dirty="0">
                <a:effectLst/>
                <a:latin typeface="Berling-Roman"/>
              </a:rPr>
            </a:br>
            <a:r>
              <a:rPr lang="en-US" sz="2000" b="0" i="0" dirty="0">
                <a:effectLst/>
                <a:latin typeface="Berling-Roman"/>
              </a:rPr>
              <a:t>cortex and medulla. </a:t>
            </a:r>
            <a:endParaRPr lang="en-US" sz="2000" b="0" i="0" dirty="0">
              <a:effectLst/>
              <a:latin typeface="Berling-Roman"/>
            </a:endParaRPr>
          </a:p>
          <a:p>
            <a:r>
              <a:rPr lang="en-US" sz="2000" b="0" i="0" dirty="0">
                <a:effectLst/>
                <a:latin typeface="Berling-Roman"/>
              </a:rPr>
              <a:t>The renal cortex in most patients is hypo- to isoechoic to the liver and spleen, although dogs and cats without evidence of renal disease may have a renal cortex that is hyperechoic to liver.</a:t>
            </a:r>
            <a:endParaRPr lang="en-US" sz="2000" dirty="0">
              <a:latin typeface="Berling-Roman"/>
            </a:endParaRPr>
          </a:p>
          <a:p>
            <a:r>
              <a:rPr lang="en-US" sz="2000" b="0" i="0" dirty="0">
                <a:effectLst/>
                <a:latin typeface="Berling-Roman"/>
              </a:rPr>
              <a:t>The normal medulla is very hypoechoic, creating a </a:t>
            </a:r>
            <a:r>
              <a:rPr lang="en-US" sz="2000" b="0" i="0" dirty="0" err="1">
                <a:effectLst/>
                <a:latin typeface="Berling-Roman"/>
              </a:rPr>
              <a:t>welldefined</a:t>
            </a:r>
            <a:r>
              <a:rPr lang="en-US" sz="2000" b="0" i="0" dirty="0">
                <a:effectLst/>
                <a:latin typeface="Berling-Roman"/>
              </a:rPr>
              <a:t> transition to the cortex. The interlobar vessels and pelvic diverticula give the renal medulla a lobulated appearance. </a:t>
            </a:r>
            <a:endParaRPr lang="en-US" sz="2000" b="0" i="0" dirty="0">
              <a:effectLst/>
              <a:latin typeface="Berling-Roman"/>
            </a:endParaRPr>
          </a:p>
          <a:p>
            <a:r>
              <a:rPr lang="en-US" sz="2000" b="0" i="0" dirty="0">
                <a:effectLst/>
                <a:latin typeface="Berling-Roman"/>
              </a:rPr>
              <a:t>The arcuate vessels are seen at the corticomedullary</a:t>
            </a:r>
            <a:br>
              <a:rPr lang="en-US" sz="2000" b="0" i="0" dirty="0">
                <a:effectLst/>
                <a:latin typeface="Berling-Roman"/>
              </a:rPr>
            </a:br>
            <a:r>
              <a:rPr lang="en-US" sz="2000" b="0" i="0" dirty="0">
                <a:effectLst/>
                <a:latin typeface="Berling-Roman"/>
              </a:rPr>
              <a:t>junction as short, hyperechoic parallel lines that may produce</a:t>
            </a:r>
            <a:br>
              <a:rPr lang="en-US" sz="2000" b="0" i="0" dirty="0">
                <a:effectLst/>
                <a:latin typeface="Berling-Roman"/>
              </a:rPr>
            </a:br>
            <a:r>
              <a:rPr lang="en-US" sz="2000" b="0" i="0" dirty="0">
                <a:effectLst/>
                <a:latin typeface="Berling-Roman"/>
              </a:rPr>
              <a:t>a distal shadow, not to be confused with renal mineralization.</a:t>
            </a:r>
            <a:endParaRPr lang="en-US" sz="2000" b="0" i="0" dirty="0">
              <a:effectLst/>
              <a:latin typeface="Berling-Roman"/>
            </a:endParaRPr>
          </a:p>
          <a:p>
            <a:r>
              <a:rPr lang="en-US" sz="2000" b="0" i="0" dirty="0">
                <a:effectLst/>
                <a:latin typeface="Berling-Roman"/>
              </a:rPr>
              <a:t>The</a:t>
            </a:r>
            <a:r>
              <a:rPr lang="en-US" sz="2000" dirty="0">
                <a:latin typeface="Berling-Roman"/>
              </a:rPr>
              <a:t> </a:t>
            </a:r>
            <a:r>
              <a:rPr lang="en-US" sz="2000" b="0" i="0" dirty="0">
                <a:effectLst/>
                <a:latin typeface="Berling-Roman"/>
              </a:rPr>
              <a:t>renal pelvis usually appear hyperechoic due to dense fibrous tissue.</a:t>
            </a:r>
            <a:br>
              <a:rPr lang="en-US" sz="2000" dirty="0"/>
            </a:br>
            <a:r>
              <a:rPr lang="en-US" sz="2000" dirty="0"/>
              <a:t> </a:t>
            </a:r>
            <a:br>
              <a:rPr lang="en-US" sz="2000" dirty="0"/>
            </a:br>
            <a:endParaRPr lang="en-US" sz="2000" dirty="0"/>
          </a:p>
        </p:txBody>
      </p:sp>
      <p:pic>
        <p:nvPicPr>
          <p:cNvPr id="7" name="Content Placeholder 6"/>
          <p:cNvPicPr>
            <a:picLocks noGrp="1" noChangeAspect="1"/>
          </p:cNvPicPr>
          <p:nvPr>
            <p:ph sz="half" idx="2"/>
          </p:nvPr>
        </p:nvPicPr>
        <p:blipFill>
          <a:blip r:embed="rId1"/>
          <a:stretch>
            <a:fillRect/>
          </a:stretch>
        </p:blipFill>
        <p:spPr>
          <a:xfrm>
            <a:off x="7166152" y="1544595"/>
            <a:ext cx="4894858" cy="3460158"/>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8" name="Title 1"/>
          <p:cNvSpPr>
            <a:spLocks noGrp="1"/>
          </p:cNvSpPr>
          <p:nvPr>
            <p:ph type="title"/>
          </p:nvPr>
        </p:nvSpPr>
        <p:spPr>
          <a:xfrm>
            <a:off x="646113" y="452439"/>
            <a:ext cx="9404350" cy="857378"/>
          </a:xfrm>
        </p:spPr>
        <p:txBody>
          <a:bodyPr/>
          <a:lstStyle/>
          <a:p>
            <a:r>
              <a:rPr lang="en-US" dirty="0"/>
              <a:t>Ultrasonography of the kidneys</a:t>
            </a:r>
            <a:endParaRPr lang="en-US" dirty="0"/>
          </a:p>
        </p:txBody>
      </p:sp>
      <p:sp>
        <p:nvSpPr>
          <p:cNvPr id="9" name="TextBox 8"/>
          <p:cNvSpPr txBox="1"/>
          <p:nvPr/>
        </p:nvSpPr>
        <p:spPr>
          <a:xfrm>
            <a:off x="8056605" y="5239531"/>
            <a:ext cx="3719384" cy="923330"/>
          </a:xfrm>
          <a:prstGeom prst="rect">
            <a:avLst/>
          </a:prstGeom>
          <a:noFill/>
        </p:spPr>
        <p:txBody>
          <a:bodyPr wrap="square" rtlCol="0">
            <a:spAutoFit/>
          </a:bodyPr>
          <a:lstStyle/>
          <a:p>
            <a:r>
              <a:rPr lang="en-US" dirty="0"/>
              <a:t>C=Cortex</a:t>
            </a:r>
            <a:endParaRPr lang="en-US" dirty="0"/>
          </a:p>
          <a:p>
            <a:r>
              <a:rPr lang="en-US" dirty="0"/>
              <a:t>M= Medulla</a:t>
            </a:r>
            <a:endParaRPr lang="en-US" dirty="0"/>
          </a:p>
          <a:p>
            <a:r>
              <a:rPr lang="en-US" dirty="0"/>
              <a:t>P=Pelvis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1841" y="1334530"/>
            <a:ext cx="7703122" cy="4819762"/>
          </a:xfrm>
        </p:spPr>
        <p:txBody>
          <a:bodyPr>
            <a:noAutofit/>
          </a:bodyPr>
          <a:lstStyle/>
          <a:p>
            <a:r>
              <a:rPr lang="en-US" sz="2000" b="0" i="0" dirty="0">
                <a:effectLst/>
                <a:latin typeface="Berling-Roman"/>
              </a:rPr>
              <a:t>The fluid-filled urinary bladder is easily evaluated </a:t>
            </a:r>
            <a:r>
              <a:rPr lang="en-US" sz="2000" b="0" i="0" dirty="0" err="1">
                <a:effectLst/>
                <a:latin typeface="Berling-Roman"/>
              </a:rPr>
              <a:t>sonographically</a:t>
            </a:r>
            <a:r>
              <a:rPr lang="en-US" sz="2000" b="0" i="0" dirty="0">
                <a:effectLst/>
                <a:latin typeface="Berling-Roman"/>
              </a:rPr>
              <a:t>. </a:t>
            </a:r>
            <a:endParaRPr lang="en-US" sz="2000" dirty="0"/>
          </a:p>
          <a:p>
            <a:r>
              <a:rPr lang="en-US" sz="2000" b="0" i="0" dirty="0">
                <a:effectLst/>
                <a:latin typeface="Berling-Roman"/>
              </a:rPr>
              <a:t>The normal bladder is ovoid in shape with a slight elongation caudally at the neck. </a:t>
            </a:r>
            <a:endParaRPr lang="en-US" sz="2000" b="0" i="0" dirty="0">
              <a:effectLst/>
              <a:latin typeface="Berling-Roman"/>
            </a:endParaRPr>
          </a:p>
          <a:p>
            <a:r>
              <a:rPr lang="en-US" sz="2000" b="0" i="0" dirty="0">
                <a:effectLst/>
                <a:latin typeface="Berling-Roman"/>
              </a:rPr>
              <a:t>The ureters and urethra are not</a:t>
            </a:r>
            <a:br>
              <a:rPr lang="en-US" sz="2000" b="0" i="0" dirty="0">
                <a:effectLst/>
                <a:latin typeface="Berling-Roman"/>
              </a:rPr>
            </a:br>
            <a:r>
              <a:rPr lang="en-US" sz="2000" b="0" i="0" dirty="0">
                <a:effectLst/>
                <a:latin typeface="Berling-Roman"/>
              </a:rPr>
              <a:t>visualized unless they become distended with urine. With</a:t>
            </a:r>
            <a:br>
              <a:rPr lang="en-US" sz="2000" b="0" i="0" dirty="0">
                <a:effectLst/>
                <a:latin typeface="Berling-Roman"/>
              </a:rPr>
            </a:br>
            <a:r>
              <a:rPr lang="en-US" sz="2000" b="0" i="0" dirty="0">
                <a:effectLst/>
                <a:latin typeface="Berling-Roman"/>
              </a:rPr>
              <a:t>high-resolution transducers, three distinct wall layers can be</a:t>
            </a:r>
            <a:br>
              <a:rPr lang="en-US" sz="2000" b="0" i="0" dirty="0">
                <a:effectLst/>
                <a:latin typeface="Berling-Roman"/>
              </a:rPr>
            </a:br>
            <a:r>
              <a:rPr lang="en-US" sz="2000" b="0" i="0" dirty="0">
                <a:effectLst/>
                <a:latin typeface="Berling-Roman"/>
              </a:rPr>
              <a:t>seen. </a:t>
            </a:r>
            <a:endParaRPr lang="en-US" sz="2000" b="0" i="0" dirty="0">
              <a:effectLst/>
              <a:latin typeface="Berling-Roman"/>
            </a:endParaRPr>
          </a:p>
          <a:p>
            <a:r>
              <a:rPr lang="en-US" sz="2000" b="0" i="0" dirty="0">
                <a:effectLst/>
                <a:latin typeface="Berling-Roman"/>
              </a:rPr>
              <a:t>The mucosa is a thin hyperechoic surface outlined</a:t>
            </a:r>
            <a:br>
              <a:rPr lang="en-US" sz="2000" b="0" i="0" dirty="0">
                <a:effectLst/>
                <a:latin typeface="Berling-Roman"/>
              </a:rPr>
            </a:br>
            <a:r>
              <a:rPr lang="en-US" sz="2000" b="0" i="0" dirty="0">
                <a:effectLst/>
                <a:latin typeface="Berling-Roman"/>
              </a:rPr>
              <a:t>against the urine, the middle muscle layer is hypoechoic, and</a:t>
            </a:r>
            <a:br>
              <a:rPr lang="en-US" sz="2000" b="0" i="0" dirty="0">
                <a:effectLst/>
                <a:latin typeface="Berling-Roman"/>
              </a:rPr>
            </a:br>
            <a:r>
              <a:rPr lang="en-US" sz="2000" b="0" i="0" dirty="0">
                <a:effectLst/>
                <a:latin typeface="Berling-Roman"/>
              </a:rPr>
              <a:t>the outer serosal layer is hyperechoic.</a:t>
            </a:r>
            <a:endParaRPr lang="en-US" sz="2000" b="0" i="0" dirty="0">
              <a:effectLst/>
              <a:latin typeface="Berling-Roman"/>
            </a:endParaRPr>
          </a:p>
          <a:p>
            <a:r>
              <a:rPr lang="en-US" sz="2000" b="0" i="0" dirty="0">
                <a:effectLst/>
                <a:latin typeface="Berling-Roman"/>
              </a:rPr>
              <a:t> Normal urine is anechoic.</a:t>
            </a:r>
            <a:endParaRPr lang="en-US" sz="2000" b="0" i="0" dirty="0">
              <a:effectLst/>
              <a:latin typeface="Berling-Roman"/>
            </a:endParaRPr>
          </a:p>
          <a:p>
            <a:r>
              <a:rPr lang="en-US" sz="2000" dirty="0">
                <a:latin typeface="Berling-Roman"/>
              </a:rPr>
              <a:t>Thus the urinary bladder wall is hyperechoic with anechoic lumen</a:t>
            </a:r>
            <a:r>
              <a:rPr lang="en-US" sz="2000" b="0" i="0" dirty="0">
                <a:effectLst/>
                <a:latin typeface="Berling-Roman"/>
              </a:rPr>
              <a:t> </a:t>
            </a:r>
            <a:br>
              <a:rPr lang="en-US" sz="2000" dirty="0"/>
            </a:br>
            <a:br>
              <a:rPr lang="en-US" sz="2000" dirty="0"/>
            </a:br>
            <a:br>
              <a:rPr lang="en-US" sz="2000" dirty="0"/>
            </a:br>
            <a:endParaRPr lang="en-US" sz="2000" dirty="0"/>
          </a:p>
        </p:txBody>
      </p:sp>
      <p:pic>
        <p:nvPicPr>
          <p:cNvPr id="7" name="Content Placeholder 6"/>
          <p:cNvPicPr>
            <a:picLocks noGrp="1" noChangeAspect="1"/>
          </p:cNvPicPr>
          <p:nvPr>
            <p:ph sz="half" idx="2"/>
          </p:nvPr>
        </p:nvPicPr>
        <p:blipFill>
          <a:blip r:embed="rId1"/>
          <a:stretch>
            <a:fillRect/>
          </a:stretch>
        </p:blipFill>
        <p:spPr>
          <a:xfrm>
            <a:off x="7854963" y="1828801"/>
            <a:ext cx="4091427" cy="3155950"/>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8" name="TextBox 7"/>
          <p:cNvSpPr txBox="1"/>
          <p:nvPr/>
        </p:nvSpPr>
        <p:spPr>
          <a:xfrm flipH="1">
            <a:off x="7854963" y="5149840"/>
            <a:ext cx="4337036" cy="1477328"/>
          </a:xfrm>
          <a:prstGeom prst="rect">
            <a:avLst/>
          </a:prstGeom>
          <a:noFill/>
        </p:spPr>
        <p:txBody>
          <a:bodyPr wrap="square" rtlCol="0">
            <a:spAutoFit/>
          </a:bodyPr>
          <a:lstStyle/>
          <a:p>
            <a:r>
              <a:rPr lang="en-US" b="0" i="0" dirty="0">
                <a:effectLst/>
                <a:latin typeface="Berling-Roman"/>
              </a:rPr>
              <a:t>Sagittal sonogram of the urinary bladder. Intraluminal, hyperechoic foci representing crystals (crystalluria) are present in the dependent portion of urinary bladder. </a:t>
            </a:r>
            <a:br>
              <a:rPr lang="en-US" dirty="0"/>
            </a:br>
            <a:endParaRPr lang="en-US" dirty="0"/>
          </a:p>
        </p:txBody>
      </p:sp>
      <p:sp>
        <p:nvSpPr>
          <p:cNvPr id="9" name="Title 1"/>
          <p:cNvSpPr>
            <a:spLocks noGrp="1"/>
          </p:cNvSpPr>
          <p:nvPr>
            <p:ph type="title"/>
          </p:nvPr>
        </p:nvSpPr>
        <p:spPr>
          <a:xfrm>
            <a:off x="646113" y="452439"/>
            <a:ext cx="9404350" cy="767688"/>
          </a:xfrm>
        </p:spPr>
        <p:txBody>
          <a:bodyPr/>
          <a:lstStyle/>
          <a:p>
            <a:r>
              <a:rPr lang="en-US" dirty="0"/>
              <a:t>Ultrasonography of the urinary bladder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176530"/>
            <a:ext cx="9404985" cy="767715"/>
          </a:xfrm>
        </p:spPr>
        <p:txBody>
          <a:bodyPr/>
          <a:lstStyle/>
          <a:p>
            <a:r>
              <a:rPr lang="en-US" sz="3600" dirty="0"/>
              <a:t>Ultrasonography of the gastrointestinal tract</a:t>
            </a:r>
            <a:endParaRPr lang="en-US" sz="3600" dirty="0"/>
          </a:p>
        </p:txBody>
      </p:sp>
      <p:sp>
        <p:nvSpPr>
          <p:cNvPr id="3" name="Content Placeholder 2"/>
          <p:cNvSpPr>
            <a:spLocks noGrp="1"/>
          </p:cNvSpPr>
          <p:nvPr>
            <p:ph idx="1"/>
          </p:nvPr>
        </p:nvSpPr>
        <p:spPr>
          <a:xfrm>
            <a:off x="344170" y="828040"/>
            <a:ext cx="11666220" cy="5420360"/>
          </a:xfrm>
        </p:spPr>
        <p:txBody>
          <a:bodyPr>
            <a:noAutofit/>
          </a:bodyPr>
          <a:lstStyle/>
          <a:p>
            <a:r>
              <a:rPr lang="en-US" b="0" i="0" dirty="0">
                <a:effectLst/>
                <a:latin typeface="Berling-Roman"/>
              </a:rPr>
              <a:t>Ultrasound is a useful addition to radiography for evaluation of the gastrointestinal tract. It may eliminate the need for barium studies because gastric motility; wall thickness and architecture; and, to a lesser extent, luminal contents may be evaluated </a:t>
            </a:r>
            <a:r>
              <a:rPr lang="en-US" b="0" i="0" dirty="0" err="1">
                <a:effectLst/>
                <a:latin typeface="Berling-Roman"/>
              </a:rPr>
              <a:t>sonographically</a:t>
            </a:r>
            <a:r>
              <a:rPr lang="en-US" b="0" i="0" dirty="0">
                <a:effectLst/>
                <a:latin typeface="Berling-Roman"/>
              </a:rPr>
              <a:t>. </a:t>
            </a:r>
            <a:endParaRPr lang="en-US" b="0" i="0" dirty="0">
              <a:effectLst/>
              <a:latin typeface="Berling-Roman"/>
            </a:endParaRPr>
          </a:p>
          <a:p>
            <a:r>
              <a:rPr lang="en-US" b="0" i="0" dirty="0">
                <a:effectLst/>
                <a:latin typeface="Berling-Roman"/>
              </a:rPr>
              <a:t>Gas and ingesta within the stomach may obscure the far wall, but the lumen and far wall can be evaluated in those patients in which the stomach contains fluid and little gas. </a:t>
            </a:r>
            <a:endParaRPr lang="en-US" b="0" i="0" dirty="0">
              <a:effectLst/>
              <a:latin typeface="Berling-Roman"/>
            </a:endParaRPr>
          </a:p>
          <a:p>
            <a:r>
              <a:rPr lang="en-US" b="0" i="0" dirty="0">
                <a:effectLst/>
                <a:latin typeface="Berling-Roman"/>
              </a:rPr>
              <a:t>Ideally, sonography should be performed after a 12-hour fast and before barium is administered. If needed, intraluminal gas can be removed by an orogastric tube and the stomach distended with fluid to act as an acoustic window. </a:t>
            </a:r>
            <a:endParaRPr lang="en-US" b="0" i="0" dirty="0">
              <a:effectLst/>
              <a:latin typeface="Berling-Roman"/>
            </a:endParaRPr>
          </a:p>
          <a:p>
            <a:r>
              <a:rPr lang="en-US" b="0" i="0" dirty="0">
                <a:effectLst/>
                <a:latin typeface="Berling-Roman"/>
              </a:rPr>
              <a:t>The stomach should be scanned in longitudinal and transverse planes. For evaluating stomach wall layers, 7.5 MHz (or higher) transducers are preferred, but 5 MHz transducers may be needed to evaluate deeper portions of the stomach.</a:t>
            </a:r>
            <a:endParaRPr lang="en-US" b="0" i="0" dirty="0">
              <a:effectLst/>
              <a:latin typeface="Berling-Roman"/>
            </a:endParaRPr>
          </a:p>
          <a:p>
            <a:r>
              <a:rPr lang="en-US" b="0" i="0" dirty="0">
                <a:effectLst/>
                <a:latin typeface="Berling-Roman"/>
              </a:rPr>
              <a:t>Ultrasound has been used to help diagnose gastric neoplasms, inflammation or infection, ulcers, foreign</a:t>
            </a:r>
            <a:br>
              <a:rPr lang="en-US" b="0" i="0" dirty="0">
                <a:effectLst/>
                <a:latin typeface="Berling-Roman"/>
              </a:rPr>
            </a:br>
            <a:r>
              <a:rPr lang="en-US" b="0" i="0" dirty="0">
                <a:effectLst/>
                <a:latin typeface="Berling-Roman"/>
              </a:rPr>
              <a:t>bodies, pyloric hypertrophy, gastric </a:t>
            </a:r>
            <a:r>
              <a:rPr lang="en-US" b="0" i="0" dirty="0" err="1">
                <a:effectLst/>
                <a:latin typeface="Berling-Roman"/>
              </a:rPr>
              <a:t>mineralization,and</a:t>
            </a:r>
            <a:r>
              <a:rPr lang="en-US" dirty="0">
                <a:latin typeface="Berling-Roman"/>
              </a:rPr>
              <a:t> </a:t>
            </a:r>
            <a:r>
              <a:rPr lang="en-US" b="0" i="0" dirty="0">
                <a:effectLst/>
                <a:latin typeface="Berling-Roman"/>
              </a:rPr>
              <a:t>gastroduodenal and </a:t>
            </a:r>
            <a:r>
              <a:rPr lang="en-US" b="0" i="0" dirty="0" err="1">
                <a:effectLst/>
                <a:latin typeface="Berling-Roman"/>
              </a:rPr>
              <a:t>gastrogastric</a:t>
            </a:r>
            <a:r>
              <a:rPr lang="en-US" b="0" i="0" dirty="0">
                <a:effectLst/>
                <a:latin typeface="Berling-Roman"/>
              </a:rPr>
              <a:t> intussusceptions and to evaluate gastropexy sites.</a:t>
            </a:r>
            <a:br>
              <a:rPr lang="en-US" dirty="0"/>
            </a:br>
            <a:endParaRPr lang="en-US"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338148" cy="767687"/>
          </a:xfrm>
        </p:spPr>
        <p:txBody>
          <a:bodyPr/>
          <a:lstStyle/>
          <a:p>
            <a:r>
              <a:rPr lang="en-US" dirty="0"/>
              <a:t>Stomach ultrasonography</a:t>
            </a:r>
            <a:endParaRPr lang="en-US" dirty="0"/>
          </a:p>
        </p:txBody>
      </p:sp>
      <p:sp>
        <p:nvSpPr>
          <p:cNvPr id="3" name="Content Placeholder 2"/>
          <p:cNvSpPr>
            <a:spLocks noGrp="1"/>
          </p:cNvSpPr>
          <p:nvPr>
            <p:ph sz="half" idx="1"/>
          </p:nvPr>
        </p:nvSpPr>
        <p:spPr>
          <a:xfrm>
            <a:off x="277832" y="1458097"/>
            <a:ext cx="6728449" cy="4798241"/>
          </a:xfrm>
        </p:spPr>
        <p:txBody>
          <a:bodyPr>
            <a:normAutofit/>
          </a:bodyPr>
          <a:lstStyle/>
          <a:p>
            <a:r>
              <a:rPr lang="en-US" b="0" i="0" dirty="0">
                <a:effectLst/>
                <a:latin typeface="Berling-Roman"/>
              </a:rPr>
              <a:t>The appearance of the stomach varies with the amount of distention and the extent of luminal contents. When empty, the stomach may have a wagon-wheel appearance because of </a:t>
            </a:r>
            <a:r>
              <a:rPr lang="en-US" b="0" i="0" dirty="0" err="1">
                <a:effectLst/>
                <a:latin typeface="Berling-Roman"/>
              </a:rPr>
              <a:t>infolding</a:t>
            </a:r>
            <a:r>
              <a:rPr lang="en-US" b="0" i="0" dirty="0">
                <a:effectLst/>
                <a:latin typeface="Berling-Roman"/>
              </a:rPr>
              <a:t> of </a:t>
            </a:r>
            <a:r>
              <a:rPr lang="en-US" b="0" i="0" dirty="0" err="1">
                <a:effectLst/>
                <a:latin typeface="Berling-Roman"/>
              </a:rPr>
              <a:t>rugal</a:t>
            </a:r>
            <a:r>
              <a:rPr lang="en-US" b="0" i="0" dirty="0">
                <a:effectLst/>
                <a:latin typeface="Berling-Roman"/>
              </a:rPr>
              <a:t> folds. </a:t>
            </a:r>
            <a:endParaRPr lang="en-US" b="0" i="0" dirty="0">
              <a:effectLst/>
              <a:latin typeface="Berling-Roman"/>
            </a:endParaRPr>
          </a:p>
          <a:p>
            <a:r>
              <a:rPr lang="en-US" b="0" i="0" dirty="0">
                <a:effectLst/>
                <a:latin typeface="Berling-Roman"/>
              </a:rPr>
              <a:t>With increasing distention, </a:t>
            </a:r>
            <a:r>
              <a:rPr lang="en-US" b="0" i="0" dirty="0" err="1">
                <a:effectLst/>
                <a:latin typeface="Berling-Roman"/>
              </a:rPr>
              <a:t>rugal</a:t>
            </a:r>
            <a:r>
              <a:rPr lang="en-US" b="0" i="0" dirty="0">
                <a:effectLst/>
                <a:latin typeface="Berling-Roman"/>
              </a:rPr>
              <a:t> folds become less conspicuous.</a:t>
            </a:r>
            <a:endParaRPr lang="en-US" b="0" i="0" dirty="0">
              <a:effectLst/>
              <a:latin typeface="Berling-Roman"/>
            </a:endParaRPr>
          </a:p>
          <a:p>
            <a:r>
              <a:rPr lang="en-US" sz="1800" b="0" i="0" dirty="0">
                <a:effectLst/>
                <a:latin typeface="Berling-Roman"/>
              </a:rPr>
              <a:t>Five wall layers corresponding to the mucosal surface, mucosa, submucosa,</a:t>
            </a:r>
            <a:br>
              <a:rPr lang="en-US" sz="1800" b="0" i="0" dirty="0">
                <a:effectLst/>
                <a:latin typeface="Berling-Roman"/>
              </a:rPr>
            </a:br>
            <a:r>
              <a:rPr lang="en-US" sz="1800" b="0" i="0" dirty="0">
                <a:effectLst/>
                <a:latin typeface="Berling-Roman"/>
              </a:rPr>
              <a:t>muscularis propria, and subserosa/serosa can be identified.</a:t>
            </a:r>
            <a:r>
              <a:rPr lang="en-US" dirty="0">
                <a:latin typeface="Berling-Roman"/>
              </a:rPr>
              <a:t> </a:t>
            </a:r>
            <a:endParaRPr lang="en-US" dirty="0">
              <a:latin typeface="Berling-Roman"/>
            </a:endParaRPr>
          </a:p>
          <a:p>
            <a:r>
              <a:rPr lang="en-US" sz="1800" b="0" i="0" dirty="0">
                <a:effectLst/>
                <a:latin typeface="Berling-Roman"/>
              </a:rPr>
              <a:t>These layers have alternating hyperechoic and hypoechoic appearances, with mucosal surface, submucosa, and subserosa/serosa being hyperechoic and the mucosa and muscularis layers being hypoechoic. </a:t>
            </a:r>
            <a:endParaRPr lang="en-US" dirty="0"/>
          </a:p>
        </p:txBody>
      </p:sp>
      <p:pic>
        <p:nvPicPr>
          <p:cNvPr id="7" name="Content Placeholder 6"/>
          <p:cNvPicPr>
            <a:picLocks noGrp="1" noChangeAspect="1"/>
          </p:cNvPicPr>
          <p:nvPr>
            <p:ph sz="half" idx="2"/>
          </p:nvPr>
        </p:nvPicPr>
        <p:blipFill>
          <a:blip r:embed="rId1"/>
          <a:stretch>
            <a:fillRect/>
          </a:stretch>
        </p:blipFill>
        <p:spPr>
          <a:xfrm>
            <a:off x="7006281" y="1458097"/>
            <a:ext cx="4352691" cy="4388272"/>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8595" y="1346886"/>
            <a:ext cx="6001653" cy="5412259"/>
          </a:xfrm>
        </p:spPr>
        <p:txBody>
          <a:bodyPr>
            <a:normAutofit/>
          </a:bodyPr>
          <a:lstStyle/>
          <a:p>
            <a:r>
              <a:rPr lang="en-US" sz="1800" b="0" i="0" dirty="0">
                <a:effectLst/>
                <a:latin typeface="Berling-Roman"/>
              </a:rPr>
              <a:t>The normal small intestinal wall pattern consists of alternating hyperechoic and hypoechoic layers. When no fluid or gas is present, a thin, hyperechoic line represents the lumen. </a:t>
            </a:r>
            <a:endParaRPr lang="en-US" sz="1800" b="0" i="0" dirty="0">
              <a:effectLst/>
              <a:latin typeface="Berling-Roman"/>
            </a:endParaRPr>
          </a:p>
          <a:p>
            <a:r>
              <a:rPr lang="en-US" sz="1800" b="0" i="0" dirty="0">
                <a:effectLst/>
                <a:latin typeface="Berling-Roman"/>
              </a:rPr>
              <a:t>From the lumen to the serosa, the layers and </a:t>
            </a:r>
            <a:r>
              <a:rPr lang="en-US" sz="1800" b="0" i="0" dirty="0" err="1">
                <a:effectLst/>
                <a:latin typeface="Berling-Roman"/>
              </a:rPr>
              <a:t>echogenicities</a:t>
            </a:r>
            <a:r>
              <a:rPr lang="en-US" sz="1800" dirty="0">
                <a:latin typeface="Berling-Roman"/>
              </a:rPr>
              <a:t> </a:t>
            </a:r>
            <a:r>
              <a:rPr lang="en-US" sz="1800" b="0" i="0" dirty="0">
                <a:effectLst/>
                <a:latin typeface="Berling-Roman"/>
              </a:rPr>
              <a:t>are as follows: mucosa and hypoechoic, submucosa and hyperechoic, muscularis and hypoechoic, and serosa and hyperechoic. The hypoechoic mucosal layer is the thickest of the individual layers and thus is dominant visually. </a:t>
            </a:r>
            <a:endParaRPr lang="en-US" sz="1800" b="0" i="0" dirty="0">
              <a:effectLst/>
              <a:latin typeface="Berling-Roman"/>
            </a:endParaRPr>
          </a:p>
          <a:p>
            <a:r>
              <a:rPr lang="en-US" sz="1800" b="0" i="0" dirty="0">
                <a:effectLst/>
                <a:latin typeface="Berling-Roman"/>
              </a:rPr>
              <a:t>When fluid is in the lumen, the mucosal surface is normally hyperechoic. If gas is present within the lumen, a prominent reverberation artifact occurs in a relatively long length of bowel and a </a:t>
            </a:r>
            <a:r>
              <a:rPr lang="en-US" sz="1800" b="0" i="1" dirty="0">
                <a:effectLst/>
                <a:latin typeface="Berling-Italic"/>
              </a:rPr>
              <a:t>comet tail </a:t>
            </a:r>
            <a:r>
              <a:rPr lang="en-US" sz="1800" b="0" i="0" dirty="0">
                <a:effectLst/>
                <a:latin typeface="Berling-Roman"/>
              </a:rPr>
              <a:t>reverberation artifact is present during peristaltic contraction. </a:t>
            </a:r>
            <a:endParaRPr lang="en-US" sz="1800" b="0" i="0" dirty="0">
              <a:effectLst/>
              <a:latin typeface="Berling-Roman"/>
            </a:endParaRPr>
          </a:p>
          <a:p>
            <a:r>
              <a:rPr lang="en-US" sz="1800" b="0" i="0" dirty="0">
                <a:effectLst/>
                <a:latin typeface="Berling-Roman"/>
              </a:rPr>
              <a:t>Both of these artifacts inhibit the assessment of the deeper wall. However, the</a:t>
            </a:r>
            <a:r>
              <a:rPr lang="en-US" sz="1800" dirty="0"/>
              <a:t> </a:t>
            </a:r>
            <a:r>
              <a:rPr lang="en-US" sz="1800" b="0" i="0" dirty="0">
                <a:effectLst/>
                <a:latin typeface="Berling-Roman"/>
              </a:rPr>
              <a:t>presence of gas helps to identify the lumen in some abnormal segments. </a:t>
            </a:r>
            <a:endParaRPr lang="en-US" sz="1800" b="0" i="0" dirty="0">
              <a:effectLst/>
              <a:latin typeface="Berling-Roman"/>
            </a:endParaRPr>
          </a:p>
          <a:p>
            <a:endParaRPr lang="en-US" dirty="0"/>
          </a:p>
        </p:txBody>
      </p:sp>
      <p:pic>
        <p:nvPicPr>
          <p:cNvPr id="8" name="Content Placeholder 7"/>
          <p:cNvPicPr>
            <a:picLocks noGrp="1" noChangeAspect="1"/>
          </p:cNvPicPr>
          <p:nvPr>
            <p:ph sz="half" idx="2"/>
          </p:nvPr>
        </p:nvPicPr>
        <p:blipFill>
          <a:blip r:embed="rId1"/>
          <a:stretch>
            <a:fillRect/>
          </a:stretch>
        </p:blipFill>
        <p:spPr>
          <a:xfrm>
            <a:off x="6240249" y="1435131"/>
            <a:ext cx="5713155" cy="3025658"/>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6" name="Title 1"/>
          <p:cNvSpPr>
            <a:spLocks noGrp="1"/>
          </p:cNvSpPr>
          <p:nvPr>
            <p:ph type="title"/>
          </p:nvPr>
        </p:nvSpPr>
        <p:spPr>
          <a:xfrm>
            <a:off x="646430" y="132080"/>
            <a:ext cx="9404350" cy="681355"/>
          </a:xfrm>
        </p:spPr>
        <p:txBody>
          <a:bodyPr/>
          <a:lstStyle/>
          <a:p>
            <a:r>
              <a:rPr lang="en-US" dirty="0"/>
              <a:t>Ultrasonography of small intestine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US" dirty="0"/>
              <a:t>Ultrasonography of large intestine</a:t>
            </a:r>
            <a:endParaRPr lang="en-US" dirty="0"/>
          </a:p>
        </p:txBody>
      </p:sp>
      <p:sp>
        <p:nvSpPr>
          <p:cNvPr id="3" name="Content Placeholder 2"/>
          <p:cNvSpPr>
            <a:spLocks noGrp="1"/>
          </p:cNvSpPr>
          <p:nvPr>
            <p:ph idx="1"/>
          </p:nvPr>
        </p:nvSpPr>
        <p:spPr>
          <a:xfrm>
            <a:off x="395416" y="1220405"/>
            <a:ext cx="11306433" cy="5027995"/>
          </a:xfrm>
        </p:spPr>
        <p:txBody>
          <a:bodyPr>
            <a:normAutofit/>
          </a:bodyPr>
          <a:lstStyle/>
          <a:p>
            <a:r>
              <a:rPr lang="en-US" sz="1800" b="0" i="0" dirty="0">
                <a:effectLst/>
                <a:latin typeface="Berling-Roman"/>
              </a:rPr>
              <a:t>Ultrasonographic evaluation of the colon and cecum follows the same principles that apply to the small intestine but is somewhat limited because of the reflective nature of feces and gas and the thinner wall of the large intestine. </a:t>
            </a:r>
            <a:endParaRPr lang="en-US" sz="1800" b="0" i="0" dirty="0">
              <a:effectLst/>
              <a:latin typeface="Berling-Roman"/>
            </a:endParaRPr>
          </a:p>
          <a:p>
            <a:r>
              <a:rPr lang="en-US" sz="1800" b="0" i="0" dirty="0">
                <a:effectLst/>
                <a:latin typeface="Berling-Roman"/>
              </a:rPr>
              <a:t>The colon can be identified in a short axis plane in the region of the urinary bladder neck as the only multilayered tubular structure and by the curved shadowing hyperechoic rim emanating from gas or feces. </a:t>
            </a:r>
            <a:endParaRPr lang="en-US" sz="1800" b="0" i="0" dirty="0">
              <a:effectLst/>
              <a:latin typeface="Berling-Roman"/>
            </a:endParaRPr>
          </a:p>
          <a:p>
            <a:r>
              <a:rPr lang="en-US" sz="1800" b="0" i="0" dirty="0">
                <a:effectLst/>
                <a:latin typeface="Berling-Roman"/>
              </a:rPr>
              <a:t>In females, care should be taken to differentiate colon from the uterine body, or stump in neutered animals, which is smaller, lacks wall layering, bifurcates in intact females, and normally does not contain reflective material. The colon can then be followed cranially, although not always along its entire course.</a:t>
            </a:r>
            <a:endParaRPr lang="en-US" sz="1800" b="0" i="0" dirty="0">
              <a:effectLst/>
              <a:latin typeface="Berling-Roman"/>
            </a:endParaRPr>
          </a:p>
          <a:p>
            <a:r>
              <a:rPr lang="en-US" sz="1800" b="0" i="0" dirty="0">
                <a:effectLst/>
                <a:latin typeface="Berling-Roman"/>
              </a:rPr>
              <a:t>The cecum and ascending colon are best located by first identifying the terminal ileum, which has a conspicuous muscularis layer and ileocolic junction in the right </a:t>
            </a:r>
            <a:r>
              <a:rPr lang="en-US" sz="1800" b="0" i="0" dirty="0" err="1">
                <a:effectLst/>
                <a:latin typeface="Berling-Roman"/>
              </a:rPr>
              <a:t>midabdomen</a:t>
            </a:r>
            <a:r>
              <a:rPr lang="en-US" sz="1800" b="0" i="0" dirty="0">
                <a:effectLst/>
                <a:latin typeface="Berling-Roman"/>
              </a:rPr>
              <a:t>, in proximity to the right kidney and caudal duodenal flexure.</a:t>
            </a:r>
            <a:endParaRPr lang="en-US" sz="1800" b="0" i="0" dirty="0">
              <a:effectLst/>
              <a:latin typeface="Berling-Roman"/>
            </a:endParaRPr>
          </a:p>
          <a:p>
            <a:r>
              <a:rPr lang="en-US" sz="1800" b="0" i="0" dirty="0">
                <a:effectLst/>
                <a:latin typeface="Berling-Roman"/>
              </a:rPr>
              <a:t>The cecum should not be confused with abnormally distended small bowel loops or other tubular structures.</a:t>
            </a:r>
            <a:endParaRPr lang="en-US" sz="1800" b="0" i="0" dirty="0">
              <a:effectLst/>
              <a:latin typeface="Berling-Roman"/>
            </a:endParaRPr>
          </a:p>
          <a:p>
            <a:r>
              <a:rPr lang="en-US" sz="1800" b="0" i="0" dirty="0">
                <a:effectLst/>
                <a:latin typeface="Berling-Roman"/>
              </a:rPr>
              <a:t>Under optimal conditions five wall layers can be distinguished in the large intestinal wall, similar to the small bowel </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251" y="295729"/>
            <a:ext cx="9404723" cy="767687"/>
          </a:xfrm>
        </p:spPr>
        <p:txBody>
          <a:bodyPr/>
          <a:lstStyle/>
          <a:p>
            <a:r>
              <a:rPr lang="en-US" sz="3600" dirty="0"/>
              <a:t>ULTRASOUND ARTIFACTS</a:t>
            </a:r>
            <a:endParaRPr lang="en-US" sz="3600" dirty="0"/>
          </a:p>
        </p:txBody>
      </p:sp>
      <p:sp>
        <p:nvSpPr>
          <p:cNvPr id="3" name="Content Placeholder 2"/>
          <p:cNvSpPr>
            <a:spLocks noGrp="1"/>
          </p:cNvSpPr>
          <p:nvPr>
            <p:ph idx="1"/>
          </p:nvPr>
        </p:nvSpPr>
        <p:spPr>
          <a:xfrm>
            <a:off x="485241" y="1063416"/>
            <a:ext cx="10438132" cy="5498855"/>
          </a:xfrm>
        </p:spPr>
        <p:txBody>
          <a:bodyPr>
            <a:normAutofit fontScale="92500" lnSpcReduction="20000"/>
          </a:bodyPr>
          <a:lstStyle/>
          <a:p>
            <a:r>
              <a:rPr lang="en-US" b="0" i="0" dirty="0">
                <a:effectLst/>
                <a:latin typeface="Berling-Roman"/>
              </a:rPr>
              <a:t>Misrepresentation of structures caused by some characteristic of the imaging technique is an artifact. In diagnostic radiology, artifacts hinder evaluation of the image and are undesirable.</a:t>
            </a:r>
            <a:endParaRPr lang="en-US" b="0" i="0" dirty="0">
              <a:effectLst/>
              <a:latin typeface="Berling-Roman"/>
            </a:endParaRPr>
          </a:p>
          <a:p>
            <a:r>
              <a:rPr lang="en-US" b="0" i="0" dirty="0">
                <a:effectLst/>
                <a:latin typeface="Berling-Roman"/>
              </a:rPr>
              <a:t>In ultrasound imaging, artifacts are not always undesirable and may actually enhance evaluation of structures by providing insight regarding the composition of structures. For example, sonographic imaging of a </a:t>
            </a:r>
            <a:r>
              <a:rPr lang="en-US" b="0" i="0" dirty="0" err="1">
                <a:effectLst/>
                <a:latin typeface="Berling-Roman"/>
              </a:rPr>
              <a:t>fluid­filled</a:t>
            </a:r>
            <a:r>
              <a:rPr lang="en-US" b="0" i="0" dirty="0">
                <a:effectLst/>
                <a:latin typeface="Berling-Roman"/>
              </a:rPr>
              <a:t> structure is characterized by enhancement of soft tissues distal to the </a:t>
            </a:r>
            <a:r>
              <a:rPr lang="en-US" b="0" i="0" dirty="0" err="1">
                <a:effectLst/>
                <a:latin typeface="Berling-Roman"/>
              </a:rPr>
              <a:t>fluid­filled</a:t>
            </a:r>
            <a:r>
              <a:rPr lang="en-US" b="0" i="0" dirty="0">
                <a:effectLst/>
                <a:latin typeface="Berling-Roman"/>
              </a:rPr>
              <a:t> structure, whereas with a hypoechoic tissue mass, which may appear similar to a </a:t>
            </a:r>
            <a:r>
              <a:rPr lang="en-US" b="0" i="0" dirty="0" err="1">
                <a:effectLst/>
                <a:latin typeface="Berling-Roman"/>
              </a:rPr>
              <a:t>fluid­filled</a:t>
            </a:r>
            <a:r>
              <a:rPr lang="en-US" b="0" i="0" dirty="0">
                <a:effectLst/>
                <a:latin typeface="Berling-Roman"/>
              </a:rPr>
              <a:t> structure, there is no distal enhancement.</a:t>
            </a:r>
            <a:endParaRPr lang="en-US" b="0" i="0" dirty="0">
              <a:effectLst/>
              <a:latin typeface="Berling-Roman"/>
            </a:endParaRPr>
          </a:p>
          <a:p>
            <a:r>
              <a:rPr lang="en-US" dirty="0">
                <a:latin typeface="Berling-Roman"/>
              </a:rPr>
              <a:t>Ultrasonographic artifacts includes</a:t>
            </a:r>
            <a:endParaRPr lang="en-US" dirty="0">
              <a:latin typeface="Berling-Roman"/>
            </a:endParaRPr>
          </a:p>
          <a:p>
            <a:pPr lvl="1"/>
            <a:r>
              <a:rPr lang="en-US" b="0" i="0" dirty="0">
                <a:effectLst/>
                <a:latin typeface="Berling-Roman"/>
              </a:rPr>
              <a:t>Acoustic </a:t>
            </a:r>
            <a:r>
              <a:rPr lang="en-US" dirty="0">
                <a:latin typeface="Berling-Roman"/>
              </a:rPr>
              <a:t>shadowing</a:t>
            </a:r>
            <a:endParaRPr lang="en-US" dirty="0">
              <a:latin typeface="Berling-Roman"/>
            </a:endParaRPr>
          </a:p>
          <a:p>
            <a:pPr lvl="1"/>
            <a:r>
              <a:rPr lang="en-US" b="0" i="0" dirty="0">
                <a:effectLst/>
                <a:latin typeface="Berling-Roman"/>
              </a:rPr>
              <a:t>Acoustic enhancement</a:t>
            </a:r>
            <a:endParaRPr lang="en-US" b="0" i="0" dirty="0">
              <a:effectLst/>
              <a:latin typeface="Berling-Roman"/>
            </a:endParaRPr>
          </a:p>
          <a:p>
            <a:pPr lvl="1"/>
            <a:r>
              <a:rPr lang="en-US" b="0" i="0" dirty="0">
                <a:effectLst/>
                <a:latin typeface="Berling-Roman"/>
              </a:rPr>
              <a:t>Reverberation artifacts</a:t>
            </a:r>
            <a:endParaRPr lang="en-US" b="0" i="0" dirty="0">
              <a:effectLst/>
              <a:latin typeface="Berling-Roman"/>
            </a:endParaRPr>
          </a:p>
          <a:p>
            <a:pPr lvl="1"/>
            <a:r>
              <a:rPr lang="en-US" b="0" i="0" dirty="0">
                <a:effectLst/>
                <a:latin typeface="Berling-Roman"/>
              </a:rPr>
              <a:t>Comet-tail and ring-down</a:t>
            </a:r>
            <a:endParaRPr lang="en-US" b="0" i="0" dirty="0">
              <a:effectLst/>
              <a:latin typeface="Berling-Roman"/>
            </a:endParaRPr>
          </a:p>
          <a:p>
            <a:pPr lvl="1"/>
            <a:r>
              <a:rPr lang="en-US" dirty="0">
                <a:latin typeface="Berling-Roman"/>
              </a:rPr>
              <a:t>Mirror image artifacts</a:t>
            </a:r>
            <a:endParaRPr lang="en-US" dirty="0">
              <a:latin typeface="Berling-Roman"/>
            </a:endParaRPr>
          </a:p>
          <a:p>
            <a:pPr lvl="1"/>
            <a:r>
              <a:rPr lang="en-US" b="0" i="0" dirty="0">
                <a:effectLst/>
                <a:latin typeface="Berling-Roman"/>
              </a:rPr>
              <a:t>Side lobes and grating lobes</a:t>
            </a:r>
            <a:endParaRPr lang="en-US" b="0" i="0" dirty="0">
              <a:effectLst/>
              <a:latin typeface="Berling-Roman"/>
            </a:endParaRPr>
          </a:p>
          <a:p>
            <a:pPr lvl="1"/>
            <a:r>
              <a:rPr lang="en-US" b="0" i="0" dirty="0">
                <a:effectLst/>
                <a:latin typeface="Berling-Roman"/>
              </a:rPr>
              <a:t>Slice thickness artifact</a:t>
            </a:r>
            <a:endParaRPr lang="en-US" b="0" i="0" dirty="0">
              <a:effectLst/>
              <a:latin typeface="Berling-Roman"/>
            </a:endParaRPr>
          </a:p>
          <a:p>
            <a:pPr lvl="1"/>
            <a:r>
              <a:rPr lang="en-US" b="0" i="0" dirty="0">
                <a:effectLst/>
                <a:latin typeface="Berling-Roman"/>
              </a:rPr>
              <a:t>Refraction </a:t>
            </a:r>
            <a:endParaRPr lang="en-US" b="0" i="0" dirty="0">
              <a:effectLst/>
              <a:latin typeface="Berling-Roman"/>
            </a:endParaRPr>
          </a:p>
          <a:p>
            <a:pPr lvl="1"/>
            <a:r>
              <a:rPr lang="en-US" b="0" i="0" dirty="0">
                <a:effectLst/>
                <a:latin typeface="Berling-Roman"/>
              </a:rPr>
              <a:t>Edge shadowing </a:t>
            </a:r>
            <a:r>
              <a:rPr lang="en-US" b="0" i="0" dirty="0" err="1">
                <a:effectLst/>
                <a:latin typeface="Berling-Roman"/>
              </a:rPr>
              <a:t>artifcat</a:t>
            </a:r>
            <a:br>
              <a:rPr lang="en-US" b="0" i="0" dirty="0">
                <a:effectLst/>
                <a:latin typeface="Berling-Roman"/>
              </a:rPr>
            </a:br>
            <a:endParaRPr lang="en-US" sz="2200"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199" y="173113"/>
            <a:ext cx="5008382" cy="857098"/>
          </a:xfrm>
        </p:spPr>
        <p:txBody>
          <a:bodyPr/>
          <a:lstStyle/>
          <a:p>
            <a:r>
              <a:rPr lang="en-US" dirty="0"/>
              <a:t>Acoustic shadowing</a:t>
            </a:r>
            <a:endParaRPr lang="en-US" dirty="0"/>
          </a:p>
        </p:txBody>
      </p:sp>
      <p:sp>
        <p:nvSpPr>
          <p:cNvPr id="3" name="Content Placeholder 2"/>
          <p:cNvSpPr>
            <a:spLocks noGrp="1"/>
          </p:cNvSpPr>
          <p:nvPr>
            <p:ph sz="half" idx="1"/>
          </p:nvPr>
        </p:nvSpPr>
        <p:spPr>
          <a:xfrm>
            <a:off x="160638" y="1030211"/>
            <a:ext cx="6870357" cy="5420016"/>
          </a:xfrm>
        </p:spPr>
        <p:txBody>
          <a:bodyPr>
            <a:normAutofit/>
          </a:bodyPr>
          <a:lstStyle/>
          <a:p>
            <a:r>
              <a:rPr lang="en-US" sz="1800" b="1" i="1" dirty="0">
                <a:effectLst/>
                <a:latin typeface="Berling-Italic"/>
              </a:rPr>
              <a:t>Acoustic shadows </a:t>
            </a:r>
            <a:r>
              <a:rPr lang="en-US" sz="1800" b="0" i="0" dirty="0">
                <a:effectLst/>
                <a:latin typeface="Berling-Roman"/>
              </a:rPr>
              <a:t>are regions of decreased echogenicity distal to structures of high reflectivity. In these situations, the primary sound beam is almost completely reflected or absorbed. </a:t>
            </a:r>
            <a:endParaRPr lang="en-US" sz="1800" b="0" i="0" dirty="0">
              <a:effectLst/>
              <a:latin typeface="Berling-Roman"/>
            </a:endParaRPr>
          </a:p>
          <a:p>
            <a:r>
              <a:rPr lang="en-US" sz="1800" b="0" i="0" dirty="0">
                <a:effectLst/>
                <a:latin typeface="Berling-Roman"/>
              </a:rPr>
              <a:t>An insufficient quantity of echoes returned from the location distal to the strong reflector makes these regions appear anechoic (black). The shadowing is a useful artifact because it gives information about the composition of the structure causing the shadowing. </a:t>
            </a:r>
            <a:endParaRPr lang="en-US" sz="1800" b="0" i="0" dirty="0">
              <a:effectLst/>
              <a:latin typeface="Berling-Roman"/>
            </a:endParaRPr>
          </a:p>
          <a:p>
            <a:r>
              <a:rPr lang="en-US" sz="1800" b="0" i="0" dirty="0">
                <a:effectLst/>
                <a:latin typeface="Berling-Roman"/>
              </a:rPr>
              <a:t>Naturally occurring acoustic shadows are found at </a:t>
            </a:r>
            <a:r>
              <a:rPr lang="en-US" sz="1800" b="0" i="0" dirty="0" err="1">
                <a:effectLst/>
                <a:latin typeface="Berling-Roman"/>
              </a:rPr>
              <a:t>soft­tissue</a:t>
            </a:r>
            <a:r>
              <a:rPr lang="en-US" sz="1800" b="0" i="0" dirty="0">
                <a:effectLst/>
                <a:latin typeface="Berling-Roman"/>
              </a:rPr>
              <a:t>/bone and soft</a:t>
            </a:r>
            <a:br>
              <a:rPr lang="en-US" sz="1800" b="0" i="0" dirty="0">
                <a:effectLst/>
                <a:latin typeface="Berling-Roman"/>
              </a:rPr>
            </a:br>
            <a:r>
              <a:rPr lang="en-US" sz="1800" b="0" i="0" dirty="0">
                <a:effectLst/>
                <a:latin typeface="Berling-Roman"/>
              </a:rPr>
              <a:t>tissue/gas, such as in bowel and lung, interfaces. </a:t>
            </a:r>
            <a:endParaRPr lang="en-US" sz="1800" b="0" i="0" dirty="0">
              <a:effectLst/>
              <a:latin typeface="Berling-Roman"/>
            </a:endParaRPr>
          </a:p>
          <a:p>
            <a:r>
              <a:rPr lang="en-US" sz="1800" b="0" i="0" dirty="0">
                <a:effectLst/>
                <a:latin typeface="Berling-Roman"/>
              </a:rPr>
              <a:t>Pathologic acoustic shadows occur most commonly with renal, cystic, or</a:t>
            </a:r>
            <a:br>
              <a:rPr lang="en-US" sz="1800" b="0" i="0" dirty="0">
                <a:effectLst/>
                <a:latin typeface="Berling-Roman"/>
              </a:rPr>
            </a:br>
            <a:r>
              <a:rPr lang="en-US" sz="1800" b="0" i="0" dirty="0">
                <a:effectLst/>
                <a:latin typeface="Berling-Roman"/>
              </a:rPr>
              <a:t>cholecystic calculi. </a:t>
            </a:r>
            <a:br>
              <a:rPr lang="en-US" dirty="0"/>
            </a:br>
            <a:endParaRPr lang="en-US" dirty="0"/>
          </a:p>
          <a:p>
            <a:endParaRPr lang="en-US" dirty="0"/>
          </a:p>
        </p:txBody>
      </p:sp>
      <p:pic>
        <p:nvPicPr>
          <p:cNvPr id="7" name="Content Placeholder 6"/>
          <p:cNvPicPr>
            <a:picLocks noGrp="1" noChangeAspect="1"/>
          </p:cNvPicPr>
          <p:nvPr>
            <p:ph sz="half" idx="2"/>
          </p:nvPr>
        </p:nvPicPr>
        <p:blipFill>
          <a:blip r:embed="rId1"/>
          <a:stretch>
            <a:fillRect/>
          </a:stretch>
        </p:blipFill>
        <p:spPr>
          <a:xfrm>
            <a:off x="7287890" y="1168313"/>
            <a:ext cx="4625547" cy="4659475"/>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8291"/>
            <a:ext cx="4469586" cy="610698"/>
          </a:xfrm>
        </p:spPr>
        <p:txBody>
          <a:bodyPr/>
          <a:lstStyle/>
          <a:p>
            <a:r>
              <a:rPr lang="en-US" dirty="0"/>
              <a:t>Introduction</a:t>
            </a:r>
            <a:endParaRPr lang="en-US" dirty="0"/>
          </a:p>
        </p:txBody>
      </p:sp>
      <p:pic>
        <p:nvPicPr>
          <p:cNvPr id="7" name="Content Placeholder 6"/>
          <p:cNvPicPr>
            <a:picLocks noGrp="1" noChangeAspect="1"/>
          </p:cNvPicPr>
          <p:nvPr>
            <p:ph sz="half" idx="2"/>
          </p:nvPr>
        </p:nvPicPr>
        <p:blipFill>
          <a:blip r:embed="rId1"/>
          <a:stretch>
            <a:fillRect/>
          </a:stretch>
        </p:blipFill>
        <p:spPr>
          <a:xfrm>
            <a:off x="6808574" y="1229008"/>
            <a:ext cx="3543964" cy="2423896"/>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8" name="Content Placeholder 2"/>
          <p:cNvSpPr>
            <a:spLocks noGrp="1"/>
          </p:cNvSpPr>
          <p:nvPr>
            <p:ph sz="half" idx="1"/>
          </p:nvPr>
        </p:nvSpPr>
        <p:spPr>
          <a:xfrm>
            <a:off x="159054" y="1063416"/>
            <a:ext cx="6266460" cy="5213816"/>
          </a:xfrm>
        </p:spPr>
        <p:txBody>
          <a:bodyPr>
            <a:normAutofit fontScale="92500" lnSpcReduction="10000"/>
          </a:bodyPr>
          <a:lstStyle/>
          <a:p>
            <a:r>
              <a:rPr lang="en-US" sz="2400" b="1" dirty="0">
                <a:latin typeface="Arial" panose="020B0604020202020204" pitchFamily="34" charset="0"/>
              </a:rPr>
              <a:t>U</a:t>
            </a:r>
            <a:r>
              <a:rPr lang="en-US" sz="2400" b="1" i="0" dirty="0">
                <a:effectLst/>
                <a:latin typeface="Arial" panose="020B0604020202020204" pitchFamily="34" charset="0"/>
              </a:rPr>
              <a:t>ltrasound</a:t>
            </a:r>
            <a:r>
              <a:rPr lang="en-US" sz="2400" b="0" i="0" dirty="0">
                <a:effectLst/>
                <a:latin typeface="Arial" panose="020B0604020202020204" pitchFamily="34" charset="0"/>
              </a:rPr>
              <a:t> is a non-invasive diagnostic test that uses high frequency sound waves to obtain images of body parts for the purpose of diagnosis and evaluation of progress of disease management. </a:t>
            </a:r>
            <a:endParaRPr lang="en-US" sz="2400" b="0" i="0" dirty="0">
              <a:effectLst/>
              <a:latin typeface="Arial" panose="020B0604020202020204" pitchFamily="34" charset="0"/>
            </a:endParaRPr>
          </a:p>
          <a:p>
            <a:r>
              <a:rPr lang="en-US" sz="2400" b="0" i="0" dirty="0">
                <a:effectLst/>
                <a:latin typeface="Arial" panose="020B0604020202020204" pitchFamily="34" charset="0"/>
              </a:rPr>
              <a:t>The most commonly performed ultrasounds in animals include abdominal ultrasounds and cardiac ultrasounds. </a:t>
            </a:r>
            <a:endParaRPr lang="en-US" sz="2400" b="0" i="0" dirty="0">
              <a:effectLst/>
              <a:latin typeface="Arial" panose="020B0604020202020204" pitchFamily="34" charset="0"/>
            </a:endParaRPr>
          </a:p>
          <a:p>
            <a:r>
              <a:rPr lang="en-US" sz="2400" dirty="0">
                <a:latin typeface="Arial" panose="020B0604020202020204" pitchFamily="34" charset="0"/>
              </a:rPr>
              <a:t>Abdominal organs are soft tissues with varying echogenicity from anechoic, hypoechoic to hyperechoic.</a:t>
            </a:r>
            <a:endParaRPr lang="en-US" sz="2400" dirty="0">
              <a:latin typeface="Arial" panose="020B0604020202020204" pitchFamily="34" charset="0"/>
            </a:endParaRPr>
          </a:p>
          <a:p>
            <a:r>
              <a:rPr lang="en-US" sz="2400" dirty="0">
                <a:latin typeface="Arial" panose="020B0604020202020204" pitchFamily="34" charset="0"/>
              </a:rPr>
              <a:t>Sonographic anatomy of abdominal organs vary between health and disease state</a:t>
            </a:r>
            <a:endParaRPr lang="en-US" sz="2400" dirty="0">
              <a:latin typeface="Arial" panose="020B0604020202020204" pitchFamily="34" charset="0"/>
            </a:endParaRPr>
          </a:p>
          <a:p>
            <a:r>
              <a:rPr lang="en-US" sz="2400" b="0" i="0" dirty="0">
                <a:effectLst/>
                <a:latin typeface="Arial" panose="020B0604020202020204" pitchFamily="34" charset="0"/>
              </a:rPr>
              <a:t>Understanding various organs echogenicity is very important in ultrasound diagnosis</a:t>
            </a:r>
            <a:endParaRPr lang="en-US" sz="2400" b="0" i="0" dirty="0">
              <a:effectLst/>
              <a:latin typeface="Arial" panose="020B0604020202020204" pitchFamily="34" charset="0"/>
            </a:endParaRPr>
          </a:p>
        </p:txBody>
      </p:sp>
      <p:cxnSp>
        <p:nvCxnSpPr>
          <p:cNvPr id="10" name="Straight Arrow Connector 9"/>
          <p:cNvCxnSpPr/>
          <p:nvPr/>
        </p:nvCxnSpPr>
        <p:spPr>
          <a:xfrm>
            <a:off x="8822172" y="1736500"/>
            <a:ext cx="0" cy="191640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2172" y="1676000"/>
            <a:ext cx="1467068" cy="369332"/>
          </a:xfrm>
          <a:prstGeom prst="rect">
            <a:avLst/>
          </a:prstGeom>
          <a:noFill/>
        </p:spPr>
        <p:txBody>
          <a:bodyPr wrap="square" rtlCol="0">
            <a:spAutoFit/>
          </a:bodyPr>
          <a:lstStyle/>
          <a:p>
            <a:r>
              <a:rPr lang="en-US" dirty="0">
                <a:solidFill>
                  <a:schemeClr val="bg1"/>
                </a:solidFill>
              </a:rPr>
              <a:t>Hyperechoic</a:t>
            </a:r>
            <a:endParaRPr lang="en-US" dirty="0">
              <a:solidFill>
                <a:schemeClr val="bg1"/>
              </a:solidFill>
            </a:endParaRPr>
          </a:p>
        </p:txBody>
      </p:sp>
      <p:sp>
        <p:nvSpPr>
          <p:cNvPr id="13" name="TextBox 12"/>
          <p:cNvSpPr txBox="1"/>
          <p:nvPr/>
        </p:nvSpPr>
        <p:spPr>
          <a:xfrm>
            <a:off x="8988884" y="3300992"/>
            <a:ext cx="1133644" cy="369332"/>
          </a:xfrm>
          <a:prstGeom prst="rect">
            <a:avLst/>
          </a:prstGeom>
          <a:noFill/>
        </p:spPr>
        <p:txBody>
          <a:bodyPr wrap="none" rtlCol="0">
            <a:spAutoFit/>
          </a:bodyPr>
          <a:lstStyle/>
          <a:p>
            <a:r>
              <a:rPr lang="en-US" dirty="0">
                <a:solidFill>
                  <a:schemeClr val="bg1"/>
                </a:solidFill>
              </a:rPr>
              <a:t>Anechoic</a:t>
            </a:r>
            <a:endParaRPr lang="en-US" dirty="0">
              <a:solidFill>
                <a:schemeClr val="bg1"/>
              </a:solidFill>
            </a:endParaRPr>
          </a:p>
        </p:txBody>
      </p:sp>
      <p:sp>
        <p:nvSpPr>
          <p:cNvPr id="14" name="TextBox 13"/>
          <p:cNvSpPr txBox="1"/>
          <p:nvPr/>
        </p:nvSpPr>
        <p:spPr>
          <a:xfrm>
            <a:off x="8822172" y="2399635"/>
            <a:ext cx="1467068" cy="369332"/>
          </a:xfrm>
          <a:prstGeom prst="rect">
            <a:avLst/>
          </a:prstGeom>
          <a:noFill/>
        </p:spPr>
        <p:txBody>
          <a:bodyPr wrap="square" rtlCol="0">
            <a:spAutoFit/>
          </a:bodyPr>
          <a:lstStyle/>
          <a:p>
            <a:r>
              <a:rPr lang="en-US" dirty="0">
                <a:solidFill>
                  <a:schemeClr val="bg1"/>
                </a:solidFill>
              </a:rPr>
              <a:t>Hypoechoic</a:t>
            </a:r>
            <a:endParaRPr lang="en-US" dirty="0">
              <a:solidFill>
                <a:schemeClr val="bg1"/>
              </a:solidFill>
            </a:endParaRPr>
          </a:p>
        </p:txBody>
      </p:sp>
      <p:pic>
        <p:nvPicPr>
          <p:cNvPr id="16" name="Content Placeholder 3" descr="USTR105"/>
          <p:cNvPicPr/>
          <p:nvPr/>
        </p:nvPicPr>
        <p:blipFill>
          <a:blip r:embed="rId2" cstate="print"/>
          <a:srcRect l="2967" t="20634" r="2967" b="21712"/>
          <a:stretch>
            <a:fillRect/>
          </a:stretch>
        </p:blipFill>
        <p:spPr bwMode="auto">
          <a:xfrm>
            <a:off x="6848345" y="3979337"/>
            <a:ext cx="4896584" cy="2272554"/>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187175" cy="767687"/>
          </a:xfrm>
        </p:spPr>
        <p:txBody>
          <a:bodyPr/>
          <a:lstStyle/>
          <a:p>
            <a:r>
              <a:rPr lang="en-US" dirty="0"/>
              <a:t>Acoustic enhancement</a:t>
            </a:r>
            <a:endParaRPr lang="en-US" dirty="0"/>
          </a:p>
        </p:txBody>
      </p:sp>
      <p:sp>
        <p:nvSpPr>
          <p:cNvPr id="3" name="Content Placeholder 2"/>
          <p:cNvSpPr>
            <a:spLocks noGrp="1"/>
          </p:cNvSpPr>
          <p:nvPr>
            <p:ph sz="half" idx="1"/>
          </p:nvPr>
        </p:nvSpPr>
        <p:spPr>
          <a:xfrm>
            <a:off x="181231" y="1470455"/>
            <a:ext cx="6330779" cy="4872382"/>
          </a:xfrm>
        </p:spPr>
        <p:txBody>
          <a:bodyPr>
            <a:normAutofit/>
          </a:bodyPr>
          <a:lstStyle/>
          <a:p>
            <a:r>
              <a:rPr lang="en-US" sz="1800" b="0" i="1" dirty="0">
                <a:effectLst/>
                <a:latin typeface="Berling-Italic"/>
              </a:rPr>
              <a:t>Acoustic enhancement </a:t>
            </a:r>
            <a:r>
              <a:rPr lang="en-US" sz="1800" b="0" i="0" dirty="0">
                <a:effectLst/>
                <a:latin typeface="Berling-Roman"/>
              </a:rPr>
              <a:t>is a region of increased echogenicity</a:t>
            </a:r>
            <a:br>
              <a:rPr lang="en-US" sz="1800" b="0" i="0" dirty="0">
                <a:effectLst/>
                <a:latin typeface="Berling-Roman"/>
              </a:rPr>
            </a:br>
            <a:r>
              <a:rPr lang="en-US" sz="1800" b="0" i="0" dirty="0">
                <a:effectLst/>
                <a:latin typeface="Berling-Roman"/>
              </a:rPr>
              <a:t>behind structures of low attenuation. </a:t>
            </a:r>
            <a:endParaRPr lang="en-US" sz="1800" b="0" i="0" dirty="0">
              <a:effectLst/>
              <a:latin typeface="Berling-Roman"/>
            </a:endParaRPr>
          </a:p>
          <a:p>
            <a:r>
              <a:rPr lang="en-US" sz="1800" b="0" i="0" dirty="0">
                <a:effectLst/>
                <a:latin typeface="Berling-Roman"/>
              </a:rPr>
              <a:t>This results in areas of increased echogenicity distal to areas of low attenuation. The two most common sites for acoustic enhancement are distal to the gallbladder and distal to the urinary bladder. </a:t>
            </a:r>
            <a:endParaRPr lang="en-US" sz="1800" b="0" i="0" dirty="0">
              <a:effectLst/>
              <a:latin typeface="Berling-Roman"/>
            </a:endParaRPr>
          </a:p>
          <a:p>
            <a:r>
              <a:rPr lang="en-US" dirty="0">
                <a:latin typeface="Berling-Roman"/>
              </a:rPr>
              <a:t>In the gall bladder, s</a:t>
            </a:r>
            <a:r>
              <a:rPr lang="en-US" sz="1800" b="0" i="0" dirty="0">
                <a:effectLst/>
                <a:latin typeface="Berling-Roman"/>
              </a:rPr>
              <a:t>ound wave 1 travels through the liver, then through bile within the gallbladder, then through liver again. Sound wave 2 travels only through liver. As sound wave 1 passes through the bile, it is attenuated less than sound wave 2 as it passes only through liver. Thus, at a distance distal to the gallbladder, sound wave 1 has a higher intensity and returns stronger echoes to the transducer.</a:t>
            </a:r>
            <a:endParaRPr lang="en-US" dirty="0"/>
          </a:p>
        </p:txBody>
      </p:sp>
      <p:pic>
        <p:nvPicPr>
          <p:cNvPr id="7" name="Content Placeholder 6"/>
          <p:cNvPicPr>
            <a:picLocks noGrp="1" noChangeAspect="1"/>
          </p:cNvPicPr>
          <p:nvPr>
            <p:ph sz="half" idx="2"/>
          </p:nvPr>
        </p:nvPicPr>
        <p:blipFill rotWithShape="1">
          <a:blip r:embed="rId1"/>
          <a:srcRect l="1138" r="3225"/>
          <a:stretch>
            <a:fillRect/>
          </a:stretch>
        </p:blipFill>
        <p:spPr>
          <a:xfrm>
            <a:off x="6635578" y="1470455"/>
            <a:ext cx="5375190" cy="3496961"/>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0" dirty="0">
                <a:solidFill>
                  <a:schemeClr val="tx1"/>
                </a:solidFill>
                <a:effectLst/>
                <a:latin typeface="Berling-Italic"/>
              </a:rPr>
              <a:t>Reverberation artifacts</a:t>
            </a:r>
            <a:endParaRPr lang="en-US" dirty="0">
              <a:solidFill>
                <a:schemeClr val="tx1"/>
              </a:solidFill>
            </a:endParaRPr>
          </a:p>
        </p:txBody>
      </p:sp>
      <p:sp>
        <p:nvSpPr>
          <p:cNvPr id="3" name="Content Placeholder 2"/>
          <p:cNvSpPr>
            <a:spLocks noGrp="1"/>
          </p:cNvSpPr>
          <p:nvPr>
            <p:ph sz="half" idx="1"/>
          </p:nvPr>
        </p:nvSpPr>
        <p:spPr>
          <a:xfrm>
            <a:off x="481914" y="1396315"/>
            <a:ext cx="6687689" cy="4860024"/>
          </a:xfrm>
        </p:spPr>
        <p:txBody>
          <a:bodyPr>
            <a:normAutofit fontScale="92500" lnSpcReduction="10000"/>
          </a:bodyPr>
          <a:lstStyle/>
          <a:p>
            <a:r>
              <a:rPr lang="en-US" sz="1800" b="1" i="1" dirty="0">
                <a:effectLst/>
                <a:latin typeface="Berling-Italic"/>
              </a:rPr>
              <a:t>Reverberation artifacts </a:t>
            </a:r>
            <a:r>
              <a:rPr lang="en-US" sz="1800" b="0" i="0" dirty="0">
                <a:effectLst/>
                <a:latin typeface="Berling-Roman"/>
              </a:rPr>
              <a:t>occur when the sound waves reflect multiple times between two strong reflectors. This violates the assumption that echoes return to the transducer after a single reflection.</a:t>
            </a:r>
            <a:endParaRPr lang="en-US" sz="1800" b="0" i="0" dirty="0">
              <a:effectLst/>
              <a:latin typeface="Berling-Roman"/>
            </a:endParaRPr>
          </a:p>
          <a:p>
            <a:r>
              <a:rPr lang="en-US" sz="1800" b="0" i="0" dirty="0">
                <a:effectLst/>
                <a:latin typeface="Berling-Roman"/>
              </a:rPr>
              <a:t> Reverberation artifacts appear as multiple hyperechoic foci that occur at regular intervals. The first echo is recorded at the actual depth of the object, and subsequent echoes are at increased distance from the transducer. One of the highly reflective surfaces can be the ultrasound transducer.</a:t>
            </a:r>
            <a:endParaRPr lang="en-US" sz="1800" b="0" i="0" dirty="0">
              <a:effectLst/>
              <a:latin typeface="Berling-Roman"/>
            </a:endParaRPr>
          </a:p>
          <a:p>
            <a:r>
              <a:rPr lang="en-US" sz="1800" b="0" i="0" dirty="0">
                <a:effectLst/>
                <a:latin typeface="Berling-Roman"/>
              </a:rPr>
              <a:t>Reverberation occurs when the sound wave encounters an area of high reflectivity, such as bowel gas, and the sound wave is reflected back toward the transducer. When the reflected sound wave encounters the transducer, most of it is reflected back into the tissue, where it again encounters the area of high reflectivity. </a:t>
            </a:r>
            <a:endParaRPr lang="en-US" sz="1800" b="0" i="0" dirty="0">
              <a:effectLst/>
              <a:latin typeface="Berling-Roman"/>
            </a:endParaRPr>
          </a:p>
          <a:p>
            <a:r>
              <a:rPr lang="en-US" sz="1800" b="0" i="0" dirty="0">
                <a:effectLst/>
                <a:latin typeface="Berling-Roman"/>
              </a:rPr>
              <a:t>This cycle of bouncing between the transducer and the patient continues many times, resulting in the regularly spaced hyperechoic foci. The distance between the transducer and the highly reflective surface determines the spacing of the hyperechoic foci</a:t>
            </a:r>
            <a:r>
              <a:rPr lang="en-US" dirty="0"/>
              <a:t> </a:t>
            </a:r>
            <a:br>
              <a:rPr lang="en-US" dirty="0"/>
            </a:br>
            <a:endParaRPr lang="en-US" dirty="0"/>
          </a:p>
        </p:txBody>
      </p:sp>
      <p:pic>
        <p:nvPicPr>
          <p:cNvPr id="7" name="Content Placeholder 6"/>
          <p:cNvPicPr>
            <a:picLocks noGrp="1" noChangeAspect="1"/>
          </p:cNvPicPr>
          <p:nvPr>
            <p:ph sz="half" idx="2"/>
          </p:nvPr>
        </p:nvPicPr>
        <p:blipFill>
          <a:blip r:embed="rId1"/>
          <a:stretch>
            <a:fillRect/>
          </a:stretch>
        </p:blipFill>
        <p:spPr>
          <a:xfrm>
            <a:off x="7739555" y="1227723"/>
            <a:ext cx="3032084" cy="4242370"/>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8" name="TextBox 7"/>
          <p:cNvSpPr txBox="1"/>
          <p:nvPr/>
        </p:nvSpPr>
        <p:spPr>
          <a:xfrm>
            <a:off x="7169603" y="5470093"/>
            <a:ext cx="4828808" cy="1200329"/>
          </a:xfrm>
          <a:prstGeom prst="rect">
            <a:avLst/>
          </a:prstGeom>
          <a:noFill/>
        </p:spPr>
        <p:txBody>
          <a:bodyPr wrap="square" rtlCol="0">
            <a:spAutoFit/>
          </a:bodyPr>
          <a:lstStyle/>
          <a:p>
            <a:r>
              <a:rPr lang="en-US" sz="1200" b="1" i="0" dirty="0">
                <a:effectLst/>
                <a:latin typeface="Advert-Bold"/>
              </a:rPr>
              <a:t> </a:t>
            </a:r>
            <a:r>
              <a:rPr lang="en-US" sz="1200" b="0" i="0" dirty="0">
                <a:effectLst/>
                <a:latin typeface="Berling-Roman"/>
              </a:rPr>
              <a:t>A reverberation artifact was created by submerging a tongue depressor in a water bath. The actual tongue depressor is the strongest hyperechoic line, closest to the transducer, and the four other hyperechoic lines are reverberation artifacts. Some of the sound waves reflected by the tongue depressor are reflected by the transducer instead of being recorded and then are reflected again by the tongue depressor. </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0" i="1" dirty="0">
                <a:solidFill>
                  <a:schemeClr val="tx1"/>
                </a:solidFill>
                <a:effectLst/>
                <a:latin typeface="Berling-Italic"/>
              </a:rPr>
              <a:t>Comet tail </a:t>
            </a:r>
            <a:r>
              <a:rPr lang="en-US" sz="4400" b="0" i="0" dirty="0">
                <a:solidFill>
                  <a:schemeClr val="tx1"/>
                </a:solidFill>
                <a:effectLst/>
                <a:latin typeface="Berling-Roman"/>
              </a:rPr>
              <a:t>and </a:t>
            </a:r>
            <a:r>
              <a:rPr lang="en-US" sz="4400" b="0" i="1" dirty="0">
                <a:solidFill>
                  <a:schemeClr val="tx1"/>
                </a:solidFill>
                <a:effectLst/>
                <a:latin typeface="Berling-Italic"/>
              </a:rPr>
              <a:t>ring-down </a:t>
            </a:r>
            <a:r>
              <a:rPr lang="en-US" sz="4400" b="0" i="0" dirty="0">
                <a:solidFill>
                  <a:schemeClr val="tx1"/>
                </a:solidFill>
                <a:effectLst/>
                <a:latin typeface="Berling-Roman"/>
              </a:rPr>
              <a:t>artifacts</a:t>
            </a:r>
            <a:endParaRPr lang="en-US" dirty="0">
              <a:solidFill>
                <a:schemeClr val="tx1"/>
              </a:solidFill>
            </a:endParaRPr>
          </a:p>
        </p:txBody>
      </p:sp>
      <p:sp>
        <p:nvSpPr>
          <p:cNvPr id="3" name="Content Placeholder 2"/>
          <p:cNvSpPr>
            <a:spLocks noGrp="1"/>
          </p:cNvSpPr>
          <p:nvPr>
            <p:ph sz="half" idx="1"/>
          </p:nvPr>
        </p:nvSpPr>
        <p:spPr>
          <a:xfrm>
            <a:off x="222422" y="1507525"/>
            <a:ext cx="6240162" cy="4748814"/>
          </a:xfrm>
        </p:spPr>
        <p:txBody>
          <a:bodyPr>
            <a:normAutofit/>
          </a:bodyPr>
          <a:lstStyle/>
          <a:p>
            <a:r>
              <a:rPr lang="en-US" sz="1800" b="0" i="1" dirty="0">
                <a:effectLst/>
                <a:latin typeface="Berling-Italic"/>
              </a:rPr>
              <a:t>Comet tail </a:t>
            </a:r>
            <a:r>
              <a:rPr lang="en-US" sz="1800" b="0" i="0" dirty="0">
                <a:effectLst/>
                <a:latin typeface="Berling-Roman"/>
              </a:rPr>
              <a:t>and </a:t>
            </a:r>
            <a:r>
              <a:rPr lang="en-US" sz="1800" b="0" i="1" dirty="0">
                <a:effectLst/>
                <a:latin typeface="Berling-Italic"/>
              </a:rPr>
              <a:t>ring-down </a:t>
            </a:r>
            <a:r>
              <a:rPr lang="en-US" sz="1800" b="0" i="0" dirty="0">
                <a:effectLst/>
                <a:latin typeface="Berling-Roman"/>
              </a:rPr>
              <a:t>artifacts are a variation of a reverberation artifact. For comet tail artifacts, the reverberation is caused by two closely spaced, discrete highly reflective surfaces.</a:t>
            </a:r>
            <a:endParaRPr lang="en-US" sz="1800" b="0" i="0" dirty="0">
              <a:effectLst/>
              <a:latin typeface="Berling-Roman"/>
            </a:endParaRPr>
          </a:p>
          <a:p>
            <a:r>
              <a:rPr lang="en-US" sz="1800" b="0" i="0" dirty="0">
                <a:effectLst/>
                <a:latin typeface="Berling-Roman"/>
              </a:rPr>
              <a:t>Comet tail artifacts can be created by the front and back of a gas bubble or small metallic object such as a pellet. </a:t>
            </a:r>
            <a:endParaRPr lang="en-US" sz="1800" b="0" i="0" dirty="0">
              <a:effectLst/>
              <a:latin typeface="Berling-Roman"/>
            </a:endParaRPr>
          </a:p>
          <a:p>
            <a:r>
              <a:rPr lang="en-US" sz="1800" b="0" i="0" dirty="0">
                <a:effectLst/>
                <a:latin typeface="Berling-Roman"/>
              </a:rPr>
              <a:t>On the display, comet tail artifacts are typically thin, hyperechoic bands with a triangular, tapered shape in which the sequential echoes are so close together that they are not seen as separate echoes. </a:t>
            </a:r>
            <a:endParaRPr lang="en-US" sz="1800" b="0" i="0" dirty="0">
              <a:effectLst/>
              <a:latin typeface="Berling-Roman"/>
            </a:endParaRPr>
          </a:p>
          <a:p>
            <a:r>
              <a:rPr lang="en-US" sz="1800" b="0" i="0" dirty="0">
                <a:effectLst/>
                <a:latin typeface="Berling-Roman"/>
              </a:rPr>
              <a:t>Ring­down artifacts are created when ultrasound reverberates within fluid trapped between a tetrahedron of air bubbles.</a:t>
            </a:r>
            <a:br>
              <a:rPr lang="en-US" dirty="0"/>
            </a:br>
            <a:br>
              <a:rPr lang="en-US" dirty="0"/>
            </a:br>
            <a:endParaRPr lang="en-US" dirty="0"/>
          </a:p>
        </p:txBody>
      </p:sp>
      <p:pic>
        <p:nvPicPr>
          <p:cNvPr id="7" name="Content Placeholder 6"/>
          <p:cNvPicPr>
            <a:picLocks noGrp="1" noChangeAspect="1"/>
          </p:cNvPicPr>
          <p:nvPr>
            <p:ph sz="half" idx="2"/>
          </p:nvPr>
        </p:nvPicPr>
        <p:blipFill>
          <a:blip r:embed="rId1"/>
          <a:stretch>
            <a:fillRect/>
          </a:stretch>
        </p:blipFill>
        <p:spPr>
          <a:xfrm>
            <a:off x="6704294" y="1643449"/>
            <a:ext cx="5415511" cy="4918822"/>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9190355" y="3295015"/>
              <a:ext cx="17780" cy="360"/>
            </p14:xfrm>
          </p:contentPart>
        </mc:Choice>
        <mc:Fallback xmlns="">
          <p:pic>
            <p:nvPicPr>
              <p:cNvPr id="4" name="Ink 3"/>
            </p:nvPicPr>
            <p:blipFill>
              <a:blip r:embed="rId3"/>
            </p:blipFill>
            <p:spPr>
              <a:xfrm>
                <a:off x="9190355" y="3295015"/>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9190355" y="3295015"/>
              <a:ext cx="17780" cy="360"/>
            </p14:xfrm>
          </p:contentPart>
        </mc:Choice>
        <mc:Fallback xmlns="">
          <p:pic>
            <p:nvPicPr>
              <p:cNvPr id="6" name="Ink 5"/>
            </p:nvPicPr>
            <p:blipFill>
              <a:blip r:embed="rId3"/>
            </p:blipFill>
            <p:spPr>
              <a:xfrm>
                <a:off x="9190355" y="3295015"/>
                <a:ext cx="1778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9190355" y="3295015"/>
              <a:ext cx="17780" cy="360"/>
            </p14:xfrm>
          </p:contentPart>
        </mc:Choice>
        <mc:Fallback xmlns="">
          <p:pic>
            <p:nvPicPr>
              <p:cNvPr id="8" name="Ink 7"/>
            </p:nvPicPr>
            <p:blipFill>
              <a:blip r:embed="rId3"/>
            </p:blipFill>
            <p:spPr>
              <a:xfrm>
                <a:off x="9190355" y="3295015"/>
                <a:ext cx="17780" cy="36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US" sz="4400" b="0" dirty="0">
                <a:solidFill>
                  <a:schemeClr val="tx1"/>
                </a:solidFill>
                <a:effectLst/>
                <a:latin typeface="Berling-Italic"/>
              </a:rPr>
              <a:t>Mirror-image artifacts</a:t>
            </a:r>
            <a:endParaRPr lang="en-US" dirty="0">
              <a:solidFill>
                <a:schemeClr val="tx1"/>
              </a:solidFill>
            </a:endParaRPr>
          </a:p>
        </p:txBody>
      </p:sp>
      <p:sp>
        <p:nvSpPr>
          <p:cNvPr id="3" name="Content Placeholder 2"/>
          <p:cNvSpPr>
            <a:spLocks noGrp="1"/>
          </p:cNvSpPr>
          <p:nvPr>
            <p:ph sz="half" idx="1"/>
          </p:nvPr>
        </p:nvSpPr>
        <p:spPr>
          <a:xfrm>
            <a:off x="-1" y="1069924"/>
            <a:ext cx="12192001" cy="4902203"/>
          </a:xfrm>
        </p:spPr>
        <p:txBody>
          <a:bodyPr>
            <a:noAutofit/>
          </a:bodyPr>
          <a:lstStyle/>
          <a:p>
            <a:r>
              <a:rPr lang="en-US" b="0" i="1" dirty="0">
                <a:effectLst/>
                <a:latin typeface="Berling-Italic"/>
              </a:rPr>
              <a:t>Mirror-image artifacts </a:t>
            </a:r>
            <a:r>
              <a:rPr lang="en-US" b="0" i="0" dirty="0">
                <a:effectLst/>
                <a:latin typeface="Berling-Roman"/>
              </a:rPr>
              <a:t>appear as duplication of a normal</a:t>
            </a:r>
            <a:br>
              <a:rPr lang="en-US" b="0" i="0" dirty="0">
                <a:effectLst/>
                <a:latin typeface="Berling-Roman"/>
              </a:rPr>
            </a:br>
            <a:r>
              <a:rPr lang="en-US" b="0" i="0" dirty="0">
                <a:effectLst/>
                <a:latin typeface="Berling-Roman"/>
              </a:rPr>
              <a:t>structure on the opposite side of a strong reflector.</a:t>
            </a:r>
            <a:endParaRPr lang="en-US" b="0" i="0" dirty="0">
              <a:effectLst/>
              <a:latin typeface="Berling-Roman"/>
            </a:endParaRPr>
          </a:p>
          <a:p>
            <a:r>
              <a:rPr lang="en-US" b="0" i="0" dirty="0">
                <a:effectLst/>
                <a:latin typeface="Berling-Roman"/>
              </a:rPr>
              <a:t>This violates the assumption that echoes return to the</a:t>
            </a:r>
            <a:r>
              <a:rPr lang="en-US" dirty="0"/>
              <a:t> </a:t>
            </a:r>
            <a:endParaRPr lang="en-US" dirty="0"/>
          </a:p>
          <a:p>
            <a:pPr marL="0" indent="0">
              <a:buNone/>
            </a:pPr>
            <a:r>
              <a:rPr lang="en-US" b="0" i="0" dirty="0">
                <a:effectLst/>
                <a:latin typeface="Berling-Roman"/>
              </a:rPr>
              <a:t>transducer after a single reflection and that sound waves </a:t>
            </a:r>
            <a:endParaRPr lang="en-US" b="0" i="0" dirty="0">
              <a:effectLst/>
              <a:latin typeface="Berling-Roman"/>
            </a:endParaRPr>
          </a:p>
          <a:p>
            <a:pPr marL="0" indent="0">
              <a:buNone/>
            </a:pPr>
            <a:r>
              <a:rPr lang="en-US" b="0" i="0" dirty="0">
                <a:effectLst/>
                <a:latin typeface="Berling-Roman"/>
              </a:rPr>
              <a:t>travel in a straight line.</a:t>
            </a:r>
            <a:endParaRPr lang="en-US" dirty="0">
              <a:latin typeface="Berling-Roman"/>
            </a:endParaRPr>
          </a:p>
          <a:p>
            <a:r>
              <a:rPr lang="en-US" b="0" i="0" dirty="0">
                <a:effectLst/>
                <a:latin typeface="Berling-Roman"/>
              </a:rPr>
              <a:t>This is most commonly encountered when the liver is imaged</a:t>
            </a:r>
            <a:endParaRPr lang="en-US" b="0" i="0" dirty="0">
              <a:effectLst/>
              <a:latin typeface="Berling-Roman"/>
            </a:endParaRPr>
          </a:p>
          <a:p>
            <a:pPr marL="0" indent="0">
              <a:buNone/>
            </a:pPr>
            <a:r>
              <a:rPr lang="en-US" b="0" i="0" dirty="0">
                <a:effectLst/>
                <a:latin typeface="Berling-Roman"/>
              </a:rPr>
              <a:t> with the diaphragm/lung interface acting as a highly reflective </a:t>
            </a:r>
            <a:endParaRPr lang="en-US" b="0" i="0" dirty="0">
              <a:effectLst/>
              <a:latin typeface="Berling-Roman"/>
            </a:endParaRPr>
          </a:p>
          <a:p>
            <a:pPr marL="0" indent="0">
              <a:buNone/>
            </a:pPr>
            <a:r>
              <a:rPr lang="en-US" b="0" i="0" dirty="0">
                <a:effectLst/>
                <a:latin typeface="Berling-Roman"/>
              </a:rPr>
              <a:t>structure.</a:t>
            </a:r>
            <a:endParaRPr lang="en-US" b="0" i="0" dirty="0">
              <a:effectLst/>
              <a:latin typeface="Berling-Roman"/>
            </a:endParaRPr>
          </a:p>
          <a:p>
            <a:r>
              <a:rPr lang="en-US" b="0" i="0" dirty="0">
                <a:effectLst/>
                <a:latin typeface="Berling-Roman"/>
              </a:rPr>
              <a:t>Apparent duplication of the gallbladder can be used to explain the artifact. Normally the sound wave sent toward the gallbladder is reflected back to the transducer and recorded on the screen according to how long it took the sound to return to the transducer. </a:t>
            </a:r>
            <a:endParaRPr lang="en-US" b="0" i="0" dirty="0">
              <a:effectLst/>
              <a:latin typeface="Berling-Roman"/>
            </a:endParaRPr>
          </a:p>
          <a:p>
            <a:r>
              <a:rPr lang="en-US" b="0" i="0" dirty="0">
                <a:effectLst/>
                <a:latin typeface="Berling-Roman"/>
              </a:rPr>
              <a:t>For the artifactual gallbladder, the sound from the transducer bounces off the diaphragm/lung interface toward the gallbladder, then instead of reaching the transducer, some sound is reflected off the gallbladder back toward the diaphragm/lung interface where it is reflected again toward the transducer. </a:t>
            </a:r>
            <a:endParaRPr lang="en-US" b="0" i="0" dirty="0">
              <a:effectLst/>
              <a:latin typeface="Berling-Roman"/>
            </a:endParaRPr>
          </a:p>
          <a:p>
            <a:r>
              <a:rPr lang="en-US" b="0" i="0" dirty="0">
                <a:effectLst/>
                <a:latin typeface="Berling-Roman"/>
              </a:rPr>
              <a:t>The sound reflected from the diaphragm/lung interface took longer to return to the transducer; thus an artificial gallbladder is created at an incorrect location within the patient</a:t>
            </a:r>
            <a:r>
              <a:rPr lang="en-US" dirty="0"/>
              <a:t> </a:t>
            </a:r>
            <a:br>
              <a:rPr lang="en-US" dirty="0"/>
            </a:br>
            <a:br>
              <a:rPr lang="en-US" dirty="0"/>
            </a:br>
            <a:endParaRPr lang="en-US" dirty="0"/>
          </a:p>
        </p:txBody>
      </p:sp>
      <p:pic>
        <p:nvPicPr>
          <p:cNvPr id="7" name="Content Placeholder 6"/>
          <p:cNvPicPr>
            <a:picLocks noGrp="1" noChangeAspect="1"/>
          </p:cNvPicPr>
          <p:nvPr>
            <p:ph sz="half" idx="2"/>
          </p:nvPr>
        </p:nvPicPr>
        <p:blipFill>
          <a:blip r:embed="rId1"/>
          <a:stretch>
            <a:fillRect/>
          </a:stretch>
        </p:blipFill>
        <p:spPr>
          <a:xfrm>
            <a:off x="6264747" y="1220405"/>
            <a:ext cx="5927253" cy="2797735"/>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US" sz="4400" dirty="0">
                <a:solidFill>
                  <a:schemeClr val="tx1"/>
                </a:solidFill>
                <a:effectLst/>
                <a:latin typeface="Berling-Italic"/>
              </a:rPr>
              <a:t>Side lobes </a:t>
            </a:r>
            <a:r>
              <a:rPr lang="en-US" sz="4400" dirty="0">
                <a:solidFill>
                  <a:schemeClr val="tx1"/>
                </a:solidFill>
                <a:effectLst/>
                <a:latin typeface="Berling-Roman"/>
              </a:rPr>
              <a:t>and </a:t>
            </a:r>
            <a:r>
              <a:rPr lang="en-US" sz="4400" dirty="0">
                <a:solidFill>
                  <a:schemeClr val="tx1"/>
                </a:solidFill>
                <a:effectLst/>
                <a:latin typeface="Berling-Italic"/>
              </a:rPr>
              <a:t>grating lobes</a:t>
            </a:r>
            <a:endParaRPr lang="en-US" dirty="0">
              <a:solidFill>
                <a:schemeClr val="tx1"/>
              </a:solidFill>
            </a:endParaRPr>
          </a:p>
        </p:txBody>
      </p:sp>
      <p:sp>
        <p:nvSpPr>
          <p:cNvPr id="3" name="Content Placeholder 2"/>
          <p:cNvSpPr>
            <a:spLocks noGrp="1"/>
          </p:cNvSpPr>
          <p:nvPr>
            <p:ph sz="half" idx="1"/>
          </p:nvPr>
        </p:nvSpPr>
        <p:spPr>
          <a:xfrm>
            <a:off x="222423" y="1383957"/>
            <a:ext cx="6240162" cy="4872381"/>
          </a:xfrm>
        </p:spPr>
        <p:txBody>
          <a:bodyPr>
            <a:normAutofit/>
          </a:bodyPr>
          <a:lstStyle/>
          <a:p>
            <a:r>
              <a:rPr lang="en-US" sz="1800" b="0" i="1" dirty="0">
                <a:effectLst/>
                <a:latin typeface="Berling-Italic"/>
              </a:rPr>
              <a:t>Side lobes </a:t>
            </a:r>
            <a:r>
              <a:rPr lang="en-US" sz="1800" b="0" i="0" dirty="0">
                <a:effectLst/>
                <a:latin typeface="Berling-Roman"/>
              </a:rPr>
              <a:t>and </a:t>
            </a:r>
            <a:r>
              <a:rPr lang="en-US" sz="1800" b="0" i="1" dirty="0">
                <a:effectLst/>
                <a:latin typeface="Berling-Italic"/>
              </a:rPr>
              <a:t>grating lobes </a:t>
            </a:r>
            <a:r>
              <a:rPr lang="en-US" sz="1800" b="0" i="0" dirty="0">
                <a:effectLst/>
                <a:latin typeface="Berling-Roman"/>
              </a:rPr>
              <a:t>are secondary sound beams that emanate in a different direction than the primary sound beam.</a:t>
            </a:r>
            <a:endParaRPr lang="en-US" dirty="0">
              <a:latin typeface="Berling-Roman"/>
            </a:endParaRPr>
          </a:p>
          <a:p>
            <a:r>
              <a:rPr lang="en-US" sz="1800" b="0" i="0" dirty="0">
                <a:effectLst/>
                <a:latin typeface="Berling-Roman"/>
              </a:rPr>
              <a:t>Side lobes are associated with all transducers and originate from additional mode vibrations of the piezoelectric</a:t>
            </a:r>
            <a:r>
              <a:rPr lang="en-US" dirty="0"/>
              <a:t>  </a:t>
            </a:r>
            <a:r>
              <a:rPr lang="en-US" sz="1800" b="0" i="0" dirty="0">
                <a:effectLst/>
                <a:latin typeface="Berling-Roman"/>
              </a:rPr>
              <a:t>crystal. </a:t>
            </a:r>
            <a:endParaRPr lang="en-US" sz="1800" b="0" i="0" dirty="0">
              <a:effectLst/>
              <a:latin typeface="Berling-Roman"/>
            </a:endParaRPr>
          </a:p>
          <a:p>
            <a:r>
              <a:rPr lang="en-US" sz="1800" b="0" i="0" dirty="0">
                <a:effectLst/>
                <a:latin typeface="Berling-Roman"/>
              </a:rPr>
              <a:t>Grating lobes emanate from array transducers. In each instance these lobes result in an error in positioning of the returning echo. </a:t>
            </a:r>
            <a:endParaRPr lang="en-US" sz="1800" b="0" i="0" dirty="0">
              <a:effectLst/>
              <a:latin typeface="Berling-Roman"/>
            </a:endParaRPr>
          </a:p>
          <a:p>
            <a:r>
              <a:rPr lang="en-US" sz="1800" b="0" i="0" dirty="0">
                <a:effectLst/>
                <a:latin typeface="Berling-Roman"/>
              </a:rPr>
              <a:t>The side or grating lobes are weaker than the primary sound beam. These lobes must encounter a highly reflective surface and be of sufficient intensity to be noticed</a:t>
            </a:r>
            <a:r>
              <a:rPr lang="en-US" dirty="0"/>
              <a:t> </a:t>
            </a:r>
            <a:br>
              <a:rPr lang="en-US" dirty="0"/>
            </a:br>
            <a:endParaRPr lang="en-US" dirty="0"/>
          </a:p>
        </p:txBody>
      </p:sp>
      <p:pic>
        <p:nvPicPr>
          <p:cNvPr id="7" name="Content Placeholder 6"/>
          <p:cNvPicPr>
            <a:picLocks noGrp="1" noChangeAspect="1"/>
          </p:cNvPicPr>
          <p:nvPr>
            <p:ph sz="half" idx="2"/>
          </p:nvPr>
        </p:nvPicPr>
        <p:blipFill>
          <a:blip r:embed="rId1"/>
          <a:stretch>
            <a:fillRect/>
          </a:stretch>
        </p:blipFill>
        <p:spPr>
          <a:xfrm>
            <a:off x="6462585" y="1383957"/>
            <a:ext cx="5367252" cy="4352648"/>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7200430" cy="767687"/>
          </a:xfrm>
        </p:spPr>
        <p:txBody>
          <a:bodyPr/>
          <a:lstStyle/>
          <a:p>
            <a:r>
              <a:rPr lang="en-US" sz="4400" b="0" dirty="0">
                <a:solidFill>
                  <a:schemeClr val="tx1"/>
                </a:solidFill>
                <a:effectLst/>
                <a:latin typeface="Berling-Italic"/>
              </a:rPr>
              <a:t>Slice thickness artifacts</a:t>
            </a:r>
            <a:endParaRPr lang="en-US" dirty="0">
              <a:solidFill>
                <a:schemeClr val="tx1"/>
              </a:solidFill>
            </a:endParaRPr>
          </a:p>
        </p:txBody>
      </p:sp>
      <p:sp>
        <p:nvSpPr>
          <p:cNvPr id="3" name="Content Placeholder 2"/>
          <p:cNvSpPr>
            <a:spLocks noGrp="1"/>
          </p:cNvSpPr>
          <p:nvPr>
            <p:ph sz="half" idx="1"/>
          </p:nvPr>
        </p:nvSpPr>
        <p:spPr>
          <a:xfrm>
            <a:off x="123568" y="1220405"/>
            <a:ext cx="6981567" cy="5035934"/>
          </a:xfrm>
        </p:spPr>
        <p:txBody>
          <a:bodyPr>
            <a:normAutofit/>
          </a:bodyPr>
          <a:lstStyle/>
          <a:p>
            <a:r>
              <a:rPr lang="en-US" sz="1800" b="0" i="1" dirty="0">
                <a:effectLst/>
                <a:latin typeface="Berling-Italic"/>
              </a:rPr>
              <a:t>Slice thickness artifacts </a:t>
            </a:r>
            <a:r>
              <a:rPr lang="en-US" sz="1800" b="0" i="0" dirty="0">
                <a:effectLst/>
                <a:latin typeface="Berling-Roman"/>
              </a:rPr>
              <a:t>are noticed most commonly in association with the urinary bladder and gallbladder. </a:t>
            </a:r>
            <a:endParaRPr lang="en-US" sz="1800" b="0" i="0" dirty="0">
              <a:effectLst/>
              <a:latin typeface="Berling-Roman"/>
            </a:endParaRPr>
          </a:p>
          <a:p>
            <a:r>
              <a:rPr lang="en-US" sz="1800" b="0" i="0" dirty="0">
                <a:effectLst/>
                <a:latin typeface="Berling-Roman"/>
              </a:rPr>
              <a:t>In these structures, slice thickness artifacts mimic the presence of</a:t>
            </a:r>
            <a:br>
              <a:rPr lang="en-US" sz="1800" b="0" i="0" dirty="0">
                <a:effectLst/>
                <a:latin typeface="Berling-Roman"/>
              </a:rPr>
            </a:br>
            <a:r>
              <a:rPr lang="en-US" sz="1800" b="0" i="0" dirty="0">
                <a:effectLst/>
                <a:latin typeface="Berling-Roman"/>
              </a:rPr>
              <a:t>sludge or sediment. </a:t>
            </a:r>
            <a:endParaRPr lang="en-US" sz="1800" b="0" i="0" dirty="0">
              <a:effectLst/>
              <a:latin typeface="Berling-Roman"/>
            </a:endParaRPr>
          </a:p>
          <a:p>
            <a:r>
              <a:rPr lang="en-US" sz="1800" b="0" i="0" dirty="0">
                <a:effectLst/>
                <a:latin typeface="Berling-Roman"/>
              </a:rPr>
              <a:t>A primary sound beam, which</a:t>
            </a:r>
            <a:r>
              <a:rPr lang="en-US" dirty="0"/>
              <a:t>  </a:t>
            </a:r>
            <a:r>
              <a:rPr lang="en-US" sz="1800" b="0" i="0" dirty="0">
                <a:effectLst/>
                <a:latin typeface="Berling-Roman"/>
              </a:rPr>
              <a:t>is </a:t>
            </a:r>
            <a:r>
              <a:rPr lang="en-US" sz="1800" b="0" i="0" dirty="0" err="1">
                <a:effectLst/>
                <a:latin typeface="Berling-Roman"/>
              </a:rPr>
              <a:t>three­dimensional</a:t>
            </a:r>
            <a:r>
              <a:rPr lang="en-US" sz="1800" b="0" i="0" dirty="0">
                <a:effectLst/>
                <a:latin typeface="Berling-Roman"/>
              </a:rPr>
              <a:t>, has thickness. When the periphery of the urinary bladder is imaged, part of the thickness of the primary sound beam strikes the bladder wall while the other part strikes anechoic urine. </a:t>
            </a:r>
            <a:endParaRPr lang="en-US" dirty="0"/>
          </a:p>
        </p:txBody>
      </p:sp>
      <p:pic>
        <p:nvPicPr>
          <p:cNvPr id="7" name="Content Placeholder 6"/>
          <p:cNvPicPr>
            <a:picLocks noGrp="1" noChangeAspect="1"/>
          </p:cNvPicPr>
          <p:nvPr>
            <p:ph sz="half" idx="2"/>
          </p:nvPr>
        </p:nvPicPr>
        <p:blipFill>
          <a:blip r:embed="rId1"/>
          <a:stretch>
            <a:fillRect/>
          </a:stretch>
        </p:blipFill>
        <p:spPr>
          <a:xfrm>
            <a:off x="7374645" y="1334531"/>
            <a:ext cx="4693787" cy="5356273"/>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US" sz="4400" b="0" dirty="0">
                <a:solidFill>
                  <a:schemeClr val="tx1"/>
                </a:solidFill>
                <a:effectLst/>
                <a:latin typeface="Berling-Italic"/>
              </a:rPr>
              <a:t>Edge-shadowing artifacts</a:t>
            </a:r>
            <a:endParaRPr lang="en-US" dirty="0">
              <a:solidFill>
                <a:schemeClr val="tx1"/>
              </a:solidFill>
            </a:endParaRPr>
          </a:p>
        </p:txBody>
      </p:sp>
      <p:sp>
        <p:nvSpPr>
          <p:cNvPr id="3" name="Content Placeholder 2"/>
          <p:cNvSpPr>
            <a:spLocks noGrp="1"/>
          </p:cNvSpPr>
          <p:nvPr>
            <p:ph sz="half" idx="1"/>
          </p:nvPr>
        </p:nvSpPr>
        <p:spPr>
          <a:xfrm>
            <a:off x="161269" y="1309817"/>
            <a:ext cx="6753613" cy="4946522"/>
          </a:xfrm>
        </p:spPr>
        <p:txBody>
          <a:bodyPr>
            <a:normAutofit/>
          </a:bodyPr>
          <a:lstStyle/>
          <a:p>
            <a:r>
              <a:rPr lang="en-US" sz="1800" b="0" i="1" dirty="0">
                <a:effectLst/>
                <a:latin typeface="Berling-Italic"/>
              </a:rPr>
              <a:t>Edge-shadowing artifacts </a:t>
            </a:r>
            <a:r>
              <a:rPr lang="en-US" sz="1800" b="0" i="0" dirty="0">
                <a:effectLst/>
                <a:latin typeface="Berling-Roman"/>
              </a:rPr>
              <a:t>are refraction artifacts that are created when sound waves are bent as they encounter a curved surface tangentially.</a:t>
            </a:r>
            <a:endParaRPr lang="en-US" sz="1800" b="0" i="0" dirty="0">
              <a:effectLst/>
              <a:latin typeface="Berling-Roman"/>
            </a:endParaRPr>
          </a:p>
          <a:p>
            <a:r>
              <a:rPr lang="en-US" sz="1800" b="0" i="0" dirty="0">
                <a:effectLst/>
                <a:latin typeface="Berling-Roman"/>
              </a:rPr>
              <a:t>Anechoic regions are present distal to the curved surfaces because of absence of sound waves that have been bent by the curved surface. </a:t>
            </a:r>
            <a:endParaRPr lang="en-US" sz="1800" b="0" i="0" dirty="0">
              <a:effectLst/>
              <a:latin typeface="Berling-Roman"/>
            </a:endParaRPr>
          </a:p>
          <a:p>
            <a:r>
              <a:rPr lang="en-US" sz="1800" b="0" i="0" dirty="0">
                <a:effectLst/>
                <a:latin typeface="Berling-Roman"/>
              </a:rPr>
              <a:t>The </a:t>
            </a:r>
            <a:r>
              <a:rPr lang="en-US" sz="1800" b="0" i="0" dirty="0" err="1">
                <a:effectLst/>
                <a:latin typeface="Berling-Roman"/>
              </a:rPr>
              <a:t>edge­shadowing</a:t>
            </a:r>
            <a:r>
              <a:rPr lang="en-US" sz="1800" b="0" i="0" dirty="0">
                <a:effectLst/>
                <a:latin typeface="Berling-Roman"/>
              </a:rPr>
              <a:t> artifact occurs commonly when the kidneys, urinary bladder, or gallbladder is imaged. </a:t>
            </a:r>
            <a:r>
              <a:rPr lang="en-US" sz="1800" b="0" i="0" dirty="0" err="1">
                <a:effectLst/>
                <a:latin typeface="Berling-Roman"/>
              </a:rPr>
              <a:t>Edge­shadowing</a:t>
            </a:r>
            <a:r>
              <a:rPr lang="en-US" sz="1800" b="0" i="0" dirty="0">
                <a:effectLst/>
                <a:latin typeface="Berling-Roman"/>
              </a:rPr>
              <a:t> artifact can be eliminated with spatial compounding</a:t>
            </a:r>
            <a:r>
              <a:rPr lang="en-US" dirty="0"/>
              <a:t> </a:t>
            </a:r>
            <a:br>
              <a:rPr lang="en-US" dirty="0"/>
            </a:br>
            <a:endParaRPr lang="en-US" dirty="0"/>
          </a:p>
        </p:txBody>
      </p:sp>
      <p:pic>
        <p:nvPicPr>
          <p:cNvPr id="7" name="Content Placeholder 6"/>
          <p:cNvPicPr>
            <a:picLocks noGrp="1" noChangeAspect="1"/>
          </p:cNvPicPr>
          <p:nvPr>
            <p:ph sz="half" idx="2"/>
          </p:nvPr>
        </p:nvPicPr>
        <p:blipFill>
          <a:blip r:embed="rId1"/>
          <a:stretch>
            <a:fillRect/>
          </a:stretch>
        </p:blipFill>
        <p:spPr>
          <a:xfrm>
            <a:off x="6914883" y="1505891"/>
            <a:ext cx="5115847" cy="4126174"/>
          </a:xfrm>
        </p:spPr>
      </p:pic>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113903" y="295728"/>
          <a:ext cx="6474939" cy="6363862"/>
        </p:xfrm>
        <a:graphic>
          <a:graphicData uri="http://schemas.openxmlformats.org/drawingml/2006/table">
            <a:tbl>
              <a:tblPr firstRow="1" firstCol="1" bandRow="1">
                <a:tableStyleId>{5C22544A-7EE6-4342-B048-85BDC9FD1C3A}</a:tableStyleId>
              </a:tblPr>
              <a:tblGrid>
                <a:gridCol w="2158313"/>
                <a:gridCol w="2158313"/>
                <a:gridCol w="2158313"/>
              </a:tblGrid>
              <a:tr h="147574">
                <a:tc gridSpan="3">
                  <a:txBody>
                    <a:bodyPr/>
                    <a:lstStyle/>
                    <a:p>
                      <a:pPr marL="0" marR="0" algn="ctr">
                        <a:lnSpc>
                          <a:spcPct val="115000"/>
                        </a:lnSpc>
                        <a:spcBef>
                          <a:spcPts val="0"/>
                        </a:spcBef>
                        <a:spcAft>
                          <a:spcPts val="0"/>
                        </a:spcAft>
                      </a:pPr>
                      <a:r>
                        <a:rPr lang="en-US" sz="900">
                          <a:effectLst/>
                        </a:rPr>
                        <a:t>Normal Abdominal Structures</a:t>
                      </a:r>
                      <a:r>
                        <a:rPr lang="en-US" sz="900" baseline="30000">
                          <a:effectLst/>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hMerge="1">
                  <a:tcPr/>
                </a:tc>
                <a:tc hMerge="1">
                  <a:tcPr/>
                </a:tc>
              </a:tr>
              <a:tr h="147574">
                <a:tc>
                  <a:txBody>
                    <a:bodyPr/>
                    <a:lstStyle/>
                    <a:p>
                      <a:pPr marL="0" marR="0">
                        <a:lnSpc>
                          <a:spcPct val="115000"/>
                        </a:lnSpc>
                        <a:spcBef>
                          <a:spcPts val="0"/>
                        </a:spcBef>
                        <a:spcAft>
                          <a:spcPts val="0"/>
                        </a:spcAft>
                      </a:pPr>
                      <a:r>
                        <a:rPr lang="en-US" sz="900">
                          <a:effectLst/>
                        </a:rPr>
                        <a:t>Organ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Location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Size / shape / normal findings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305308">
                <a:tc>
                  <a:txBody>
                    <a:bodyPr/>
                    <a:lstStyle/>
                    <a:p>
                      <a:pPr marL="0" marR="0">
                        <a:lnSpc>
                          <a:spcPct val="115000"/>
                        </a:lnSpc>
                        <a:spcBef>
                          <a:spcPts val="0"/>
                        </a:spcBef>
                        <a:spcAft>
                          <a:spcPts val="0"/>
                        </a:spcAft>
                      </a:pPr>
                      <a:r>
                        <a:rPr lang="en-US" sz="900">
                          <a:effectLst/>
                        </a:rPr>
                        <a:t>Stomach</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8</a:t>
                      </a:r>
                      <a:r>
                        <a:rPr lang="en-US" sz="900" baseline="30000">
                          <a:effectLst/>
                        </a:rPr>
                        <a:t>th</a:t>
                      </a:r>
                      <a:r>
                        <a:rPr lang="en-US" sz="900">
                          <a:effectLst/>
                        </a:rPr>
                        <a:t> -13</a:t>
                      </a:r>
                      <a:r>
                        <a:rPr lang="en-US" sz="900" baseline="30000">
                          <a:effectLst/>
                        </a:rPr>
                        <a:t>th</a:t>
                      </a:r>
                      <a:r>
                        <a:rPr lang="en-US" sz="900">
                          <a:effectLst/>
                        </a:rPr>
                        <a:t> ICS left mid-ventral</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Semi-circular, wall &lt; 0.75 cm</a:t>
                      </a:r>
                      <a:endParaRPr lang="en-US" sz="900">
                        <a:effectLst/>
                      </a:endParaRPr>
                    </a:p>
                    <a:p>
                      <a:pPr marL="0" marR="0">
                        <a:lnSpc>
                          <a:spcPct val="115000"/>
                        </a:lnSpc>
                        <a:spcBef>
                          <a:spcPts val="0"/>
                        </a:spcBef>
                        <a:spcAft>
                          <a:spcPts val="0"/>
                        </a:spcAft>
                      </a:pPr>
                      <a:r>
                        <a:rPr lang="en-US" sz="900">
                          <a:effectLst/>
                        </a:rPr>
                        <a:t>Adjacent to splenic vein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1251712">
                <a:tc>
                  <a:txBody>
                    <a:bodyPr/>
                    <a:lstStyle/>
                    <a:p>
                      <a:pPr marL="0" marR="0">
                        <a:lnSpc>
                          <a:spcPct val="115000"/>
                        </a:lnSpc>
                        <a:spcBef>
                          <a:spcPts val="0"/>
                        </a:spcBef>
                        <a:spcAft>
                          <a:spcPts val="0"/>
                        </a:spcAft>
                      </a:pPr>
                      <a:r>
                        <a:rPr lang="en-US" sz="900">
                          <a:effectLst/>
                        </a:rPr>
                        <a:t>Small intestine</a:t>
                      </a:r>
                      <a:endParaRPr lang="en-US" sz="900">
                        <a:effectLst/>
                      </a:endParaRPr>
                    </a:p>
                    <a:p>
                      <a:pPr marL="0" marR="0">
                        <a:lnSpc>
                          <a:spcPct val="115000"/>
                        </a:lnSpc>
                        <a:spcBef>
                          <a:spcPts val="0"/>
                        </a:spcBef>
                        <a:spcAft>
                          <a:spcPts val="0"/>
                        </a:spcAft>
                      </a:pPr>
                      <a:r>
                        <a:rPr lang="en-US" sz="900">
                          <a:effectLst/>
                        </a:rPr>
                        <a:t>Duodenum</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Jejunum</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Ileum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Ventral to right kidney, </a:t>
                      </a:r>
                      <a:endParaRPr lang="en-US" sz="900">
                        <a:effectLst/>
                      </a:endParaRPr>
                    </a:p>
                    <a:p>
                      <a:pPr marL="0" marR="0">
                        <a:lnSpc>
                          <a:spcPct val="115000"/>
                        </a:lnSpc>
                        <a:spcBef>
                          <a:spcPts val="0"/>
                        </a:spcBef>
                        <a:spcAft>
                          <a:spcPts val="0"/>
                        </a:spcAft>
                      </a:pPr>
                      <a:r>
                        <a:rPr lang="en-US" sz="900">
                          <a:effectLst/>
                        </a:rPr>
                        <a:t>between right liver lobe and right dorsal colon</a:t>
                      </a:r>
                      <a:endParaRPr lang="en-US" sz="900">
                        <a:effectLst/>
                      </a:endParaRPr>
                    </a:p>
                    <a:p>
                      <a:pPr marL="0" marR="0">
                        <a:lnSpc>
                          <a:spcPct val="115000"/>
                        </a:lnSpc>
                        <a:spcBef>
                          <a:spcPts val="0"/>
                        </a:spcBef>
                        <a:spcAft>
                          <a:spcPts val="0"/>
                        </a:spcAft>
                      </a:pPr>
                      <a:r>
                        <a:rPr lang="en-US" sz="900">
                          <a:effectLst/>
                        </a:rPr>
                        <a:t>Not always seen,  usually ventral</a:t>
                      </a:r>
                      <a:endParaRPr lang="en-US" sz="900">
                        <a:effectLst/>
                      </a:endParaRPr>
                    </a:p>
                    <a:p>
                      <a:pPr marL="0" marR="0">
                        <a:lnSpc>
                          <a:spcPct val="115000"/>
                        </a:lnSpc>
                        <a:spcBef>
                          <a:spcPts val="0"/>
                        </a:spcBef>
                        <a:spcAft>
                          <a:spcPts val="0"/>
                        </a:spcAft>
                      </a:pPr>
                      <a:r>
                        <a:rPr lang="en-US" sz="900">
                          <a:effectLst/>
                        </a:rPr>
                        <a:t>Can be between spleen and stomach</a:t>
                      </a:r>
                      <a:endParaRPr lang="en-US" sz="900">
                        <a:effectLst/>
                      </a:endParaRPr>
                    </a:p>
                    <a:p>
                      <a:pPr marL="0" marR="0">
                        <a:lnSpc>
                          <a:spcPct val="115000"/>
                        </a:lnSpc>
                        <a:spcBef>
                          <a:spcPts val="0"/>
                        </a:spcBef>
                        <a:spcAft>
                          <a:spcPts val="0"/>
                        </a:spcAft>
                      </a:pPr>
                      <a:r>
                        <a:rPr lang="en-US" sz="900">
                          <a:effectLst/>
                        </a:rPr>
                        <a:t>Not always seen, usually ventral</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6-15 contractions / min</a:t>
                      </a:r>
                      <a:endParaRPr lang="en-US" sz="900">
                        <a:effectLst/>
                      </a:endParaRPr>
                    </a:p>
                    <a:p>
                      <a:pPr marL="0" marR="0">
                        <a:lnSpc>
                          <a:spcPct val="115000"/>
                        </a:lnSpc>
                        <a:spcBef>
                          <a:spcPts val="0"/>
                        </a:spcBef>
                        <a:spcAft>
                          <a:spcPts val="0"/>
                        </a:spcAft>
                      </a:pPr>
                      <a:r>
                        <a:rPr lang="en-US" sz="900">
                          <a:effectLst/>
                        </a:rPr>
                        <a:t>Wall &lt; 0.3 cm</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Wall &lt; 0.3 cm</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 </a:t>
                      </a:r>
                      <a:endParaRPr lang="en-US" sz="900">
                        <a:effectLst/>
                      </a:endParaRPr>
                    </a:p>
                    <a:p>
                      <a:pPr marL="0" marR="0">
                        <a:lnSpc>
                          <a:spcPct val="115000"/>
                        </a:lnSpc>
                        <a:spcBef>
                          <a:spcPts val="0"/>
                        </a:spcBef>
                        <a:spcAft>
                          <a:spcPts val="0"/>
                        </a:spcAft>
                      </a:pPr>
                      <a:r>
                        <a:rPr lang="en-US" sz="900">
                          <a:effectLst/>
                        </a:rPr>
                        <a:t>Wall &lt; 0.4-0.5 cm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147574">
                <a:tc>
                  <a:txBody>
                    <a:bodyPr/>
                    <a:lstStyle/>
                    <a:p>
                      <a:pPr marL="0" marR="0">
                        <a:lnSpc>
                          <a:spcPct val="115000"/>
                        </a:lnSpc>
                        <a:spcBef>
                          <a:spcPts val="0"/>
                        </a:spcBef>
                        <a:spcAft>
                          <a:spcPts val="0"/>
                        </a:spcAft>
                      </a:pPr>
                      <a:r>
                        <a:rPr lang="en-US" sz="900">
                          <a:effectLst/>
                        </a:rPr>
                        <a:t>Caecum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Right caudodorsal abdomen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Wall thickness not repeatable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620776">
                <a:tc>
                  <a:txBody>
                    <a:bodyPr/>
                    <a:lstStyle/>
                    <a:p>
                      <a:pPr marL="0" marR="0">
                        <a:lnSpc>
                          <a:spcPct val="115000"/>
                        </a:lnSpc>
                        <a:spcBef>
                          <a:spcPts val="0"/>
                        </a:spcBef>
                        <a:spcAft>
                          <a:spcPts val="0"/>
                        </a:spcAft>
                      </a:pPr>
                      <a:r>
                        <a:rPr lang="en-US" sz="900">
                          <a:effectLst/>
                        </a:rPr>
                        <a:t>Large intestine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Ventral and lateral abdomen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2-6 contractions / min</a:t>
                      </a:r>
                      <a:endParaRPr lang="en-US" sz="900">
                        <a:effectLst/>
                      </a:endParaRPr>
                    </a:p>
                    <a:p>
                      <a:pPr marL="0" marR="0">
                        <a:lnSpc>
                          <a:spcPct val="115000"/>
                        </a:lnSpc>
                        <a:spcBef>
                          <a:spcPts val="0"/>
                        </a:spcBef>
                        <a:spcAft>
                          <a:spcPts val="0"/>
                        </a:spcAft>
                      </a:pPr>
                      <a:r>
                        <a:rPr lang="en-US" sz="900">
                          <a:effectLst/>
                        </a:rPr>
                        <a:t>Sacculations present except in dorsal colon</a:t>
                      </a:r>
                      <a:endParaRPr lang="en-US" sz="900">
                        <a:effectLst/>
                      </a:endParaRPr>
                    </a:p>
                    <a:p>
                      <a:pPr marL="0" marR="0">
                        <a:lnSpc>
                          <a:spcPct val="115000"/>
                        </a:lnSpc>
                        <a:spcBef>
                          <a:spcPts val="0"/>
                        </a:spcBef>
                        <a:spcAft>
                          <a:spcPts val="0"/>
                        </a:spcAft>
                      </a:pPr>
                      <a:r>
                        <a:rPr lang="en-US" sz="900">
                          <a:effectLst/>
                        </a:rPr>
                        <a:t>Content causes acoustic shadow</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240865">
                <a:tc>
                  <a:txBody>
                    <a:bodyPr/>
                    <a:lstStyle/>
                    <a:p>
                      <a:pPr marL="0" marR="0">
                        <a:lnSpc>
                          <a:spcPct val="115000"/>
                        </a:lnSpc>
                        <a:spcBef>
                          <a:spcPts val="0"/>
                        </a:spcBef>
                        <a:spcAft>
                          <a:spcPts val="0"/>
                        </a:spcAft>
                      </a:pPr>
                      <a:r>
                        <a:rPr lang="en-US" sz="900">
                          <a:effectLst/>
                        </a:rPr>
                        <a:t>Small colon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Caudal abdomen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Image through distended bladder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778510">
                <a:tc>
                  <a:txBody>
                    <a:bodyPr/>
                    <a:lstStyle/>
                    <a:p>
                      <a:pPr marL="0" marR="0">
                        <a:lnSpc>
                          <a:spcPct val="115000"/>
                        </a:lnSpc>
                        <a:spcBef>
                          <a:spcPts val="0"/>
                        </a:spcBef>
                        <a:spcAft>
                          <a:spcPts val="0"/>
                        </a:spcAft>
                      </a:pPr>
                      <a:r>
                        <a:rPr lang="en-US" sz="900">
                          <a:effectLst/>
                        </a:rPr>
                        <a:t>Liver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Right  6</a:t>
                      </a:r>
                      <a:r>
                        <a:rPr lang="en-US" sz="900" baseline="30000">
                          <a:effectLst/>
                        </a:rPr>
                        <a:t>th</a:t>
                      </a:r>
                      <a:r>
                        <a:rPr lang="en-US" sz="900">
                          <a:effectLst/>
                        </a:rPr>
                        <a:t> – 15</a:t>
                      </a:r>
                      <a:r>
                        <a:rPr lang="en-US" sz="900" baseline="30000">
                          <a:effectLst/>
                        </a:rPr>
                        <a:t>th</a:t>
                      </a:r>
                      <a:r>
                        <a:rPr lang="en-US" sz="900">
                          <a:effectLst/>
                        </a:rPr>
                        <a:t> ICS</a:t>
                      </a:r>
                      <a:endParaRPr lang="en-US" sz="900">
                        <a:effectLst/>
                      </a:endParaRPr>
                    </a:p>
                    <a:p>
                      <a:pPr marL="0" marR="0">
                        <a:lnSpc>
                          <a:spcPct val="115000"/>
                        </a:lnSpc>
                        <a:spcBef>
                          <a:spcPts val="0"/>
                        </a:spcBef>
                        <a:spcAft>
                          <a:spcPts val="0"/>
                        </a:spcAft>
                      </a:pPr>
                      <a:r>
                        <a:rPr lang="en-US" sz="900">
                          <a:effectLst/>
                        </a:rPr>
                        <a:t>Left     6</a:t>
                      </a:r>
                      <a:r>
                        <a:rPr lang="en-US" sz="900" baseline="30000">
                          <a:effectLst/>
                        </a:rPr>
                        <a:t>th</a:t>
                      </a:r>
                      <a:r>
                        <a:rPr lang="en-US" sz="900">
                          <a:effectLst/>
                        </a:rPr>
                        <a:t> – 9</a:t>
                      </a:r>
                      <a:r>
                        <a:rPr lang="en-US" sz="900" baseline="30000">
                          <a:effectLst/>
                        </a:rPr>
                        <a:t>th</a:t>
                      </a:r>
                      <a:r>
                        <a:rPr lang="en-US" sz="900">
                          <a:effectLst/>
                        </a:rPr>
                        <a:t> ICS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Right lobe atrophy common in older horses</a:t>
                      </a:r>
                      <a:endParaRPr lang="en-US" sz="900">
                        <a:effectLst/>
                      </a:endParaRPr>
                    </a:p>
                    <a:p>
                      <a:pPr marL="0" marR="0">
                        <a:lnSpc>
                          <a:spcPct val="115000"/>
                        </a:lnSpc>
                        <a:spcBef>
                          <a:spcPts val="0"/>
                        </a:spcBef>
                        <a:spcAft>
                          <a:spcPts val="0"/>
                        </a:spcAft>
                      </a:pPr>
                      <a:r>
                        <a:rPr lang="en-US" sz="900">
                          <a:effectLst/>
                        </a:rPr>
                        <a:t>Sharp margin</a:t>
                      </a:r>
                      <a:endParaRPr lang="en-US" sz="900">
                        <a:effectLst/>
                      </a:endParaRPr>
                    </a:p>
                    <a:p>
                      <a:pPr marL="0" marR="0">
                        <a:lnSpc>
                          <a:spcPct val="115000"/>
                        </a:lnSpc>
                        <a:spcBef>
                          <a:spcPts val="0"/>
                        </a:spcBef>
                        <a:spcAft>
                          <a:spcPts val="0"/>
                        </a:spcAft>
                      </a:pPr>
                      <a:r>
                        <a:rPr lang="en-US" sz="900">
                          <a:effectLst/>
                        </a:rPr>
                        <a:t>Homogenous parenchyma</a:t>
                      </a:r>
                      <a:endParaRPr lang="en-US" sz="900">
                        <a:effectLst/>
                      </a:endParaRPr>
                    </a:p>
                    <a:p>
                      <a:pPr marL="0" marR="0">
                        <a:lnSpc>
                          <a:spcPct val="115000"/>
                        </a:lnSpc>
                        <a:spcBef>
                          <a:spcPts val="0"/>
                        </a:spcBef>
                        <a:spcAft>
                          <a:spcPts val="0"/>
                        </a:spcAft>
                      </a:pPr>
                      <a:r>
                        <a:rPr lang="en-US" sz="900">
                          <a:effectLst/>
                        </a:rPr>
                        <a:t>Branching vasculature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463042">
                <a:tc>
                  <a:txBody>
                    <a:bodyPr/>
                    <a:lstStyle/>
                    <a:p>
                      <a:pPr marL="0" marR="0">
                        <a:lnSpc>
                          <a:spcPct val="115000"/>
                        </a:lnSpc>
                        <a:spcBef>
                          <a:spcPts val="0"/>
                        </a:spcBef>
                        <a:spcAft>
                          <a:spcPts val="0"/>
                        </a:spcAft>
                      </a:pPr>
                      <a:r>
                        <a:rPr lang="en-US" sz="900">
                          <a:effectLst/>
                        </a:rPr>
                        <a:t>Spleen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Left 8</a:t>
                      </a:r>
                      <a:r>
                        <a:rPr lang="en-US" sz="900" baseline="30000">
                          <a:effectLst/>
                        </a:rPr>
                        <a:t>th</a:t>
                      </a:r>
                      <a:r>
                        <a:rPr lang="en-US" sz="900">
                          <a:effectLst/>
                        </a:rPr>
                        <a:t> ICS – paralumbar fossa extending to ventral abdomen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Few blood vessels</a:t>
                      </a:r>
                      <a:endParaRPr lang="en-US" sz="900">
                        <a:effectLst/>
                      </a:endParaRPr>
                    </a:p>
                    <a:p>
                      <a:pPr marL="0" marR="0">
                        <a:lnSpc>
                          <a:spcPct val="115000"/>
                        </a:lnSpc>
                        <a:spcBef>
                          <a:spcPts val="0"/>
                        </a:spcBef>
                        <a:spcAft>
                          <a:spcPts val="0"/>
                        </a:spcAft>
                      </a:pPr>
                      <a:r>
                        <a:rPr lang="en-US" sz="900">
                          <a:effectLst/>
                        </a:rPr>
                        <a:t>Homogenous</a:t>
                      </a:r>
                      <a:endParaRPr lang="en-US" sz="900">
                        <a:effectLst/>
                      </a:endParaRPr>
                    </a:p>
                    <a:p>
                      <a:pPr marL="0" marR="0">
                        <a:lnSpc>
                          <a:spcPct val="115000"/>
                        </a:lnSpc>
                        <a:spcBef>
                          <a:spcPts val="0"/>
                        </a:spcBef>
                        <a:spcAft>
                          <a:spcPts val="0"/>
                        </a:spcAft>
                      </a:pPr>
                      <a:r>
                        <a:rPr lang="en-US" sz="900">
                          <a:effectLst/>
                        </a:rPr>
                        <a:t>Most echogenic organ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620776">
                <a:tc>
                  <a:txBody>
                    <a:bodyPr/>
                    <a:lstStyle/>
                    <a:p>
                      <a:pPr marL="0" marR="0">
                        <a:lnSpc>
                          <a:spcPct val="115000"/>
                        </a:lnSpc>
                        <a:spcBef>
                          <a:spcPts val="0"/>
                        </a:spcBef>
                        <a:spcAft>
                          <a:spcPts val="0"/>
                        </a:spcAft>
                      </a:pPr>
                      <a:r>
                        <a:rPr lang="en-US" sz="900">
                          <a:effectLst/>
                        </a:rPr>
                        <a:t>Right kidney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Right 14</a:t>
                      </a:r>
                      <a:r>
                        <a:rPr lang="en-US" sz="900" baseline="30000">
                          <a:effectLst/>
                        </a:rPr>
                        <a:t>th</a:t>
                      </a:r>
                      <a:r>
                        <a:rPr lang="en-US" sz="900">
                          <a:effectLst/>
                        </a:rPr>
                        <a:t> – 17</a:t>
                      </a:r>
                      <a:r>
                        <a:rPr lang="en-US" sz="900" baseline="30000">
                          <a:effectLst/>
                        </a:rPr>
                        <a:t>th</a:t>
                      </a:r>
                      <a:r>
                        <a:rPr lang="en-US" sz="900">
                          <a:effectLst/>
                        </a:rPr>
                        <a:t> ICS</a:t>
                      </a:r>
                      <a:endParaRPr lang="en-US" sz="900">
                        <a:effectLst/>
                      </a:endParaRPr>
                    </a:p>
                    <a:p>
                      <a:pPr marL="0" marR="0">
                        <a:lnSpc>
                          <a:spcPct val="115000"/>
                        </a:lnSpc>
                        <a:spcBef>
                          <a:spcPts val="0"/>
                        </a:spcBef>
                        <a:spcAft>
                          <a:spcPts val="0"/>
                        </a:spcAft>
                      </a:pPr>
                      <a:r>
                        <a:rPr lang="en-US" sz="900">
                          <a:effectLst/>
                        </a:rPr>
                        <a:t>Adjacent to body wall</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13-15 cm long</a:t>
                      </a:r>
                      <a:endParaRPr lang="en-US" sz="900">
                        <a:effectLst/>
                      </a:endParaRPr>
                    </a:p>
                    <a:p>
                      <a:pPr marL="0" marR="0">
                        <a:lnSpc>
                          <a:spcPct val="115000"/>
                        </a:lnSpc>
                        <a:spcBef>
                          <a:spcPts val="0"/>
                        </a:spcBef>
                        <a:spcAft>
                          <a:spcPts val="0"/>
                        </a:spcAft>
                      </a:pPr>
                      <a:r>
                        <a:rPr lang="en-US" sz="900">
                          <a:effectLst/>
                        </a:rPr>
                        <a:t>15-18 cm wide</a:t>
                      </a:r>
                      <a:endParaRPr lang="en-US" sz="900">
                        <a:effectLst/>
                      </a:endParaRPr>
                    </a:p>
                    <a:p>
                      <a:pPr marL="0" marR="0">
                        <a:lnSpc>
                          <a:spcPct val="115000"/>
                        </a:lnSpc>
                        <a:spcBef>
                          <a:spcPts val="0"/>
                        </a:spcBef>
                        <a:spcAft>
                          <a:spcPts val="0"/>
                        </a:spcAft>
                      </a:pPr>
                      <a:r>
                        <a:rPr lang="en-US" sz="900">
                          <a:effectLst/>
                        </a:rPr>
                        <a:t>5 cm thick</a:t>
                      </a:r>
                      <a:endParaRPr lang="en-US" sz="900">
                        <a:effectLst/>
                      </a:endParaRPr>
                    </a:p>
                    <a:p>
                      <a:pPr marL="0" marR="0">
                        <a:lnSpc>
                          <a:spcPct val="115000"/>
                        </a:lnSpc>
                        <a:spcBef>
                          <a:spcPts val="0"/>
                        </a:spcBef>
                        <a:spcAft>
                          <a:spcPts val="0"/>
                        </a:spcAft>
                      </a:pPr>
                      <a:r>
                        <a:rPr lang="en-US" sz="900">
                          <a:effectLst/>
                        </a:rPr>
                        <a:t>Least echogenic organ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620776">
                <a:tc>
                  <a:txBody>
                    <a:bodyPr/>
                    <a:lstStyle/>
                    <a:p>
                      <a:pPr marL="0" marR="0">
                        <a:lnSpc>
                          <a:spcPct val="115000"/>
                        </a:lnSpc>
                        <a:spcBef>
                          <a:spcPts val="0"/>
                        </a:spcBef>
                        <a:spcAft>
                          <a:spcPts val="0"/>
                        </a:spcAft>
                      </a:pPr>
                      <a:r>
                        <a:rPr lang="en-US" sz="900">
                          <a:effectLst/>
                        </a:rPr>
                        <a:t>Left kidney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Left 17</a:t>
                      </a:r>
                      <a:r>
                        <a:rPr lang="en-US" sz="900" baseline="30000">
                          <a:effectLst/>
                        </a:rPr>
                        <a:t>th</a:t>
                      </a:r>
                      <a:r>
                        <a:rPr lang="en-US" sz="900">
                          <a:effectLst/>
                        </a:rPr>
                        <a:t> ICS – paralumbar fossa</a:t>
                      </a:r>
                      <a:endParaRPr lang="en-US" sz="900">
                        <a:effectLst/>
                      </a:endParaRPr>
                    </a:p>
                    <a:p>
                      <a:pPr marL="0" marR="0">
                        <a:lnSpc>
                          <a:spcPct val="115000"/>
                        </a:lnSpc>
                        <a:spcBef>
                          <a:spcPts val="0"/>
                        </a:spcBef>
                        <a:spcAft>
                          <a:spcPts val="0"/>
                        </a:spcAft>
                      </a:pPr>
                      <a:r>
                        <a:rPr lang="en-US" sz="900">
                          <a:effectLst/>
                        </a:rPr>
                        <a:t>Medial to spleen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15-18 cm long</a:t>
                      </a:r>
                      <a:endParaRPr lang="en-US" sz="900">
                        <a:effectLst/>
                      </a:endParaRPr>
                    </a:p>
                    <a:p>
                      <a:pPr marL="0" marR="0">
                        <a:lnSpc>
                          <a:spcPct val="115000"/>
                        </a:lnSpc>
                        <a:spcBef>
                          <a:spcPts val="0"/>
                        </a:spcBef>
                        <a:spcAft>
                          <a:spcPts val="0"/>
                        </a:spcAft>
                      </a:pPr>
                      <a:r>
                        <a:rPr lang="en-US" sz="900">
                          <a:effectLst/>
                        </a:rPr>
                        <a:t>11-15 cm wide</a:t>
                      </a:r>
                      <a:endParaRPr lang="en-US" sz="900">
                        <a:effectLst/>
                      </a:endParaRPr>
                    </a:p>
                    <a:p>
                      <a:pPr marL="0" marR="0">
                        <a:lnSpc>
                          <a:spcPct val="115000"/>
                        </a:lnSpc>
                        <a:spcBef>
                          <a:spcPts val="0"/>
                        </a:spcBef>
                        <a:spcAft>
                          <a:spcPts val="0"/>
                        </a:spcAft>
                      </a:pPr>
                      <a:r>
                        <a:rPr lang="en-US" sz="900">
                          <a:effectLst/>
                        </a:rPr>
                        <a:t>5-6 cm thick</a:t>
                      </a:r>
                      <a:endParaRPr lang="en-US" sz="900">
                        <a:effectLst/>
                      </a:endParaRPr>
                    </a:p>
                    <a:p>
                      <a:pPr marL="0" marR="0">
                        <a:lnSpc>
                          <a:spcPct val="115000"/>
                        </a:lnSpc>
                        <a:spcBef>
                          <a:spcPts val="0"/>
                        </a:spcBef>
                        <a:spcAft>
                          <a:spcPts val="0"/>
                        </a:spcAft>
                      </a:pPr>
                      <a:r>
                        <a:rPr lang="en-US" sz="900">
                          <a:effectLst/>
                        </a:rPr>
                        <a:t>Least echogenic organ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778510">
                <a:tc>
                  <a:txBody>
                    <a:bodyPr/>
                    <a:lstStyle/>
                    <a:p>
                      <a:pPr marL="0" marR="0">
                        <a:lnSpc>
                          <a:spcPct val="115000"/>
                        </a:lnSpc>
                        <a:spcBef>
                          <a:spcPts val="0"/>
                        </a:spcBef>
                        <a:spcAft>
                          <a:spcPts val="0"/>
                        </a:spcAft>
                      </a:pPr>
                      <a:r>
                        <a:rPr lang="en-US" sz="900">
                          <a:effectLst/>
                        </a:rPr>
                        <a:t>Urinary bladder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Usually imaged trans-rectally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Only visible from ventral window if distended</a:t>
                      </a:r>
                      <a:endParaRPr lang="en-US" sz="900">
                        <a:effectLst/>
                      </a:endParaRPr>
                    </a:p>
                    <a:p>
                      <a:pPr marL="0" marR="0">
                        <a:lnSpc>
                          <a:spcPct val="115000"/>
                        </a:lnSpc>
                        <a:spcBef>
                          <a:spcPts val="0"/>
                        </a:spcBef>
                        <a:spcAft>
                          <a:spcPts val="0"/>
                        </a:spcAft>
                      </a:pPr>
                      <a:r>
                        <a:rPr lang="en-US" sz="900">
                          <a:effectLst/>
                        </a:rPr>
                        <a:t>Wall 0.3-0.6 cm</a:t>
                      </a:r>
                      <a:endParaRPr lang="en-US" sz="900">
                        <a:effectLst/>
                      </a:endParaRPr>
                    </a:p>
                    <a:p>
                      <a:pPr marL="0" marR="0">
                        <a:lnSpc>
                          <a:spcPct val="115000"/>
                        </a:lnSpc>
                        <a:spcBef>
                          <a:spcPts val="0"/>
                        </a:spcBef>
                        <a:spcAft>
                          <a:spcPts val="0"/>
                        </a:spcAft>
                      </a:pPr>
                      <a:r>
                        <a:rPr lang="en-US" sz="900">
                          <a:effectLst/>
                        </a:rPr>
                        <a:t>Urine normally echogenic (crystalluria normal)</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r h="240865">
                <a:tc>
                  <a:txBody>
                    <a:bodyPr/>
                    <a:lstStyle/>
                    <a:p>
                      <a:pPr marL="0" marR="0">
                        <a:lnSpc>
                          <a:spcPct val="115000"/>
                        </a:lnSpc>
                        <a:spcBef>
                          <a:spcPts val="0"/>
                        </a:spcBef>
                        <a:spcAft>
                          <a:spcPts val="0"/>
                        </a:spcAft>
                      </a:pPr>
                      <a:r>
                        <a:rPr lang="en-US" sz="900">
                          <a:effectLst/>
                        </a:rPr>
                        <a:t>Peritoneum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c>
                  <a:txBody>
                    <a:bodyPr/>
                    <a:lstStyle/>
                    <a:p>
                      <a:pPr marL="0" marR="0">
                        <a:lnSpc>
                          <a:spcPct val="115000"/>
                        </a:lnSpc>
                        <a:spcBef>
                          <a:spcPts val="0"/>
                        </a:spcBef>
                        <a:spcAft>
                          <a:spcPts val="0"/>
                        </a:spcAft>
                      </a:pPr>
                      <a:r>
                        <a:rPr lang="en-US" sz="900" dirty="0">
                          <a:effectLst/>
                        </a:rPr>
                        <a:t>Small amount of anechoic fluid</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094" marR="37094" marT="0" marB="0"/>
                </a:tc>
              </a:tr>
            </a:tbl>
          </a:graphicData>
        </a:graphic>
      </p:graphicFrame>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133783" y="96007"/>
          <a:ext cx="9335434" cy="6637503"/>
        </p:xfrm>
        <a:graphic>
          <a:graphicData uri="http://schemas.openxmlformats.org/drawingml/2006/table">
            <a:tbl>
              <a:tblPr firstRow="1" firstCol="1" bandRow="1">
                <a:tableStyleId>{5C22544A-7EE6-4342-B048-85BDC9FD1C3A}</a:tableStyleId>
              </a:tblPr>
              <a:tblGrid>
                <a:gridCol w="3920564"/>
                <a:gridCol w="5414870"/>
              </a:tblGrid>
              <a:tr h="347756">
                <a:tc gridSpan="2">
                  <a:txBody>
                    <a:bodyPr/>
                    <a:lstStyle/>
                    <a:p>
                      <a:pPr marL="0" marR="0" algn="ctr">
                        <a:lnSpc>
                          <a:spcPct val="115000"/>
                        </a:lnSpc>
                        <a:spcBef>
                          <a:spcPts val="0"/>
                        </a:spcBef>
                        <a:spcAft>
                          <a:spcPts val="0"/>
                        </a:spcAft>
                      </a:pPr>
                      <a:r>
                        <a:rPr lang="en-US" sz="1200">
                          <a:effectLst/>
                        </a:rPr>
                        <a:t>Abdominal ultrasound: abnormalities associated with disease conditions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hMerge="1">
                  <a:tcPr/>
                </a:tc>
              </a:tr>
              <a:tr h="143207">
                <a:tc>
                  <a:txBody>
                    <a:bodyPr/>
                    <a:lstStyle/>
                    <a:p>
                      <a:pPr marL="0" marR="0">
                        <a:lnSpc>
                          <a:spcPct val="115000"/>
                        </a:lnSpc>
                        <a:spcBef>
                          <a:spcPts val="0"/>
                        </a:spcBef>
                        <a:spcAft>
                          <a:spcPts val="0"/>
                        </a:spcAft>
                      </a:pPr>
                      <a:r>
                        <a:rPr lang="en-US" sz="1200" dirty="0">
                          <a:effectLst/>
                        </a:rPr>
                        <a:t>Disease condition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a:effectLst/>
                        </a:rPr>
                        <a:t>Ultrasonpgraphic abnormalities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43207">
                <a:tc>
                  <a:txBody>
                    <a:bodyPr/>
                    <a:lstStyle/>
                    <a:p>
                      <a:pPr marL="0" marR="0">
                        <a:lnSpc>
                          <a:spcPct val="115000"/>
                        </a:lnSpc>
                        <a:spcBef>
                          <a:spcPts val="0"/>
                        </a:spcBef>
                        <a:spcAft>
                          <a:spcPts val="0"/>
                        </a:spcAft>
                      </a:pPr>
                      <a:r>
                        <a:rPr lang="en-US" sz="1200">
                          <a:effectLst/>
                        </a:rPr>
                        <a:t>Gastric impaction or dilation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a:effectLst/>
                        </a:rPr>
                        <a:t>Enlarged stomach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43207">
                <a:tc>
                  <a:txBody>
                    <a:bodyPr/>
                    <a:lstStyle/>
                    <a:p>
                      <a:pPr marL="0" marR="0">
                        <a:lnSpc>
                          <a:spcPct val="115000"/>
                        </a:lnSpc>
                        <a:spcBef>
                          <a:spcPts val="0"/>
                        </a:spcBef>
                        <a:spcAft>
                          <a:spcPts val="0"/>
                        </a:spcAft>
                      </a:pPr>
                      <a:r>
                        <a:rPr lang="en-US" sz="1200">
                          <a:effectLst/>
                        </a:rPr>
                        <a:t>Gastric neoplasia, gastritis or ulceration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Thickened gastric wall</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306211">
                <a:tc>
                  <a:txBody>
                    <a:bodyPr/>
                    <a:lstStyle/>
                    <a:p>
                      <a:pPr marL="0" marR="0">
                        <a:lnSpc>
                          <a:spcPct val="115000"/>
                        </a:lnSpc>
                        <a:spcBef>
                          <a:spcPts val="0"/>
                        </a:spcBef>
                        <a:spcAft>
                          <a:spcPts val="0"/>
                        </a:spcAft>
                      </a:pPr>
                      <a:r>
                        <a:rPr lang="en-US" sz="1200" dirty="0">
                          <a:effectLst/>
                        </a:rPr>
                        <a:t>SI mechanical obstruction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 SI distension oral to obstruction, Empty SI aboral to obstruction, Wall thickness may increase with time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19269">
                <a:tc>
                  <a:txBody>
                    <a:bodyPr/>
                    <a:lstStyle/>
                    <a:p>
                      <a:pPr marL="0" marR="0">
                        <a:lnSpc>
                          <a:spcPct val="115000"/>
                        </a:lnSpc>
                        <a:spcBef>
                          <a:spcPts val="0"/>
                        </a:spcBef>
                        <a:spcAft>
                          <a:spcPts val="0"/>
                        </a:spcAft>
                      </a:pPr>
                      <a:r>
                        <a:rPr lang="en-US" sz="1200" dirty="0">
                          <a:effectLst/>
                        </a:rPr>
                        <a:t>Functional ileus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Little or no motility in affected segment, Diameter normal or increased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316252">
                <a:tc>
                  <a:txBody>
                    <a:bodyPr/>
                    <a:lstStyle/>
                    <a:p>
                      <a:pPr marL="0" marR="0">
                        <a:lnSpc>
                          <a:spcPct val="115000"/>
                        </a:lnSpc>
                        <a:spcBef>
                          <a:spcPts val="0"/>
                        </a:spcBef>
                        <a:spcAft>
                          <a:spcPts val="0"/>
                        </a:spcAft>
                      </a:pPr>
                      <a:r>
                        <a:rPr lang="en-US" sz="1200">
                          <a:effectLst/>
                        </a:rPr>
                        <a:t>Strangulating SI obstruction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SI oral to obstruction usually &gt; 3 cm diameter, Increased wall thickness in affected segment</a:t>
                      </a:r>
                      <a:endParaRPr lang="en-US" sz="1200" dirty="0">
                        <a:effectLst/>
                      </a:endParaRPr>
                    </a:p>
                    <a:p>
                      <a:pPr marL="0" marR="0">
                        <a:lnSpc>
                          <a:spcPct val="115000"/>
                        </a:lnSpc>
                        <a:spcBef>
                          <a:spcPts val="0"/>
                        </a:spcBef>
                        <a:spcAft>
                          <a:spcPts val="0"/>
                        </a:spcAft>
                      </a:pPr>
                      <a:r>
                        <a:rPr lang="en-US" sz="1200" dirty="0">
                          <a:effectLst/>
                        </a:rPr>
                        <a:t>Decreased / absent motility (+/- sedimentation)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59026">
                <a:tc>
                  <a:txBody>
                    <a:bodyPr/>
                    <a:lstStyle/>
                    <a:p>
                      <a:pPr marL="0" marR="0">
                        <a:lnSpc>
                          <a:spcPct val="115000"/>
                        </a:lnSpc>
                        <a:spcBef>
                          <a:spcPts val="0"/>
                        </a:spcBef>
                        <a:spcAft>
                          <a:spcPts val="0"/>
                        </a:spcAft>
                      </a:pPr>
                      <a:r>
                        <a:rPr lang="en-US" sz="1200">
                          <a:effectLst/>
                        </a:rPr>
                        <a:t>Nephrosplenic entrapment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Inability to visualize left kidney, Spleen displaced ventrally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522406">
                <a:tc>
                  <a:txBody>
                    <a:bodyPr/>
                    <a:lstStyle/>
                    <a:p>
                      <a:pPr marL="0" marR="0">
                        <a:lnSpc>
                          <a:spcPct val="115000"/>
                        </a:lnSpc>
                        <a:spcBef>
                          <a:spcPts val="0"/>
                        </a:spcBef>
                        <a:spcAft>
                          <a:spcPts val="0"/>
                        </a:spcAft>
                      </a:pPr>
                      <a:r>
                        <a:rPr lang="en-US" sz="1200" dirty="0">
                          <a:effectLst/>
                        </a:rPr>
                        <a:t>Large colon impaction</a:t>
                      </a:r>
                      <a:endParaRPr lang="en-US" sz="1200" dirty="0">
                        <a:effectLst/>
                      </a:endParaRPr>
                    </a:p>
                    <a:p>
                      <a:pPr marL="0" marR="0">
                        <a:lnSpc>
                          <a:spcPct val="115000"/>
                        </a:lnSpc>
                        <a:spcBef>
                          <a:spcPts val="0"/>
                        </a:spcBef>
                        <a:spcAft>
                          <a:spcPts val="0"/>
                        </a:spcAft>
                      </a:pPr>
                      <a:r>
                        <a:rPr lang="en-US" sz="1200" dirty="0">
                          <a:effectLst/>
                        </a:rPr>
                        <a:t>                                                     </a:t>
                      </a:r>
                      <a:r>
                        <a:rPr lang="en-US" sz="1200" dirty="0" err="1">
                          <a:effectLst/>
                        </a:rPr>
                        <a:t>faecal</a:t>
                      </a:r>
                      <a:r>
                        <a:rPr lang="en-US" sz="1200" dirty="0">
                          <a:effectLst/>
                        </a:rPr>
                        <a:t> impaction</a:t>
                      </a:r>
                      <a:endParaRPr lang="en-US" sz="1200" dirty="0">
                        <a:effectLst/>
                      </a:endParaRPr>
                    </a:p>
                    <a:p>
                      <a:pPr marL="0" marR="0">
                        <a:lnSpc>
                          <a:spcPct val="115000"/>
                        </a:lnSpc>
                        <a:spcBef>
                          <a:spcPts val="0"/>
                        </a:spcBef>
                        <a:spcAft>
                          <a:spcPts val="0"/>
                        </a:spcAft>
                      </a:pPr>
                      <a:r>
                        <a:rPr lang="en-US" sz="1200" dirty="0">
                          <a:effectLst/>
                        </a:rPr>
                        <a:t>                                                     </a:t>
                      </a:r>
                      <a:endParaRPr lang="en-US" sz="1200" dirty="0">
                        <a:effectLst/>
                      </a:endParaRPr>
                    </a:p>
                    <a:p>
                      <a:pPr marL="0" marR="0">
                        <a:lnSpc>
                          <a:spcPct val="115000"/>
                        </a:lnSpc>
                        <a:spcBef>
                          <a:spcPts val="0"/>
                        </a:spcBef>
                        <a:spcAft>
                          <a:spcPts val="0"/>
                        </a:spcAft>
                      </a:pPr>
                      <a:r>
                        <a:rPr lang="en-US" sz="1200" dirty="0">
                          <a:effectLst/>
                        </a:rPr>
                        <a:t>                                                    sand impaction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Round viscus lacking </a:t>
                      </a:r>
                      <a:r>
                        <a:rPr lang="en-US" sz="1200" dirty="0" err="1">
                          <a:effectLst/>
                        </a:rPr>
                        <a:t>sacculations</a:t>
                      </a:r>
                      <a:r>
                        <a:rPr lang="en-US" sz="1200" dirty="0">
                          <a:effectLst/>
                        </a:rPr>
                        <a:t>, Absent peristalsis</a:t>
                      </a:r>
                      <a:endParaRPr lang="en-US" sz="1200" dirty="0">
                        <a:effectLst/>
                      </a:endParaRPr>
                    </a:p>
                    <a:p>
                      <a:pPr marL="0" marR="0">
                        <a:lnSpc>
                          <a:spcPct val="115000"/>
                        </a:lnSpc>
                        <a:spcBef>
                          <a:spcPts val="0"/>
                        </a:spcBef>
                        <a:spcAft>
                          <a:spcPts val="0"/>
                        </a:spcAft>
                      </a:pPr>
                      <a:r>
                        <a:rPr lang="en-US" sz="1200" dirty="0">
                          <a:effectLst/>
                        </a:rPr>
                        <a:t>Normal to very slightly increased wall thickness</a:t>
                      </a:r>
                      <a:endParaRPr lang="en-US" sz="1200" dirty="0">
                        <a:effectLst/>
                      </a:endParaRPr>
                    </a:p>
                    <a:p>
                      <a:pPr marL="0" marR="0">
                        <a:lnSpc>
                          <a:spcPct val="115000"/>
                        </a:lnSpc>
                        <a:spcBef>
                          <a:spcPts val="0"/>
                        </a:spcBef>
                        <a:spcAft>
                          <a:spcPts val="0"/>
                        </a:spcAft>
                      </a:pPr>
                      <a:r>
                        <a:rPr lang="en-US" sz="1200" dirty="0">
                          <a:effectLst/>
                        </a:rPr>
                        <a:t>Hyperechoic line casting acoustic shadow from mucosal surface</a:t>
                      </a:r>
                      <a:endParaRPr lang="en-US" sz="1200" dirty="0">
                        <a:effectLst/>
                      </a:endParaRPr>
                    </a:p>
                    <a:p>
                      <a:pPr marL="0" marR="0">
                        <a:lnSpc>
                          <a:spcPct val="115000"/>
                        </a:lnSpc>
                        <a:spcBef>
                          <a:spcPts val="0"/>
                        </a:spcBef>
                        <a:spcAft>
                          <a:spcPts val="0"/>
                        </a:spcAft>
                      </a:pPr>
                      <a:r>
                        <a:rPr lang="en-US" sz="1200" dirty="0">
                          <a:effectLst/>
                        </a:rPr>
                        <a:t>Hyperechoic particles causing reverberation artifacts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74354">
                <a:tc>
                  <a:txBody>
                    <a:bodyPr/>
                    <a:lstStyle/>
                    <a:p>
                      <a:pPr marL="0" marR="0">
                        <a:lnSpc>
                          <a:spcPct val="115000"/>
                        </a:lnSpc>
                        <a:spcBef>
                          <a:spcPts val="0"/>
                        </a:spcBef>
                        <a:spcAft>
                          <a:spcPts val="0"/>
                        </a:spcAft>
                      </a:pPr>
                      <a:r>
                        <a:rPr lang="en-US" sz="1200" dirty="0">
                          <a:effectLst/>
                        </a:rPr>
                        <a:t>Colitis / typhlitis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Increased wall thickness, Fluid-filled lumen, Altered motility (increased / decreased)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43207">
                <a:tc>
                  <a:txBody>
                    <a:bodyPr/>
                    <a:lstStyle/>
                    <a:p>
                      <a:pPr marL="0" marR="0">
                        <a:lnSpc>
                          <a:spcPct val="115000"/>
                        </a:lnSpc>
                        <a:spcBef>
                          <a:spcPts val="0"/>
                        </a:spcBef>
                        <a:spcAft>
                          <a:spcPts val="0"/>
                        </a:spcAft>
                      </a:pPr>
                      <a:r>
                        <a:rPr lang="en-US" sz="1200">
                          <a:effectLst/>
                        </a:rPr>
                        <a:t>Intussusception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a:effectLst/>
                        </a:rPr>
                        <a:t>Target / bull’s eye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43207">
                <a:tc>
                  <a:txBody>
                    <a:bodyPr/>
                    <a:lstStyle/>
                    <a:p>
                      <a:pPr marL="0" marR="0">
                        <a:lnSpc>
                          <a:spcPct val="115000"/>
                        </a:lnSpc>
                        <a:spcBef>
                          <a:spcPts val="0"/>
                        </a:spcBef>
                        <a:spcAft>
                          <a:spcPts val="0"/>
                        </a:spcAft>
                      </a:pPr>
                      <a:r>
                        <a:rPr lang="en-US" sz="1200">
                          <a:effectLst/>
                        </a:rPr>
                        <a:t>Inflammatory bowel disease / neoplasia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a:effectLst/>
                        </a:rPr>
                        <a:t>Localized or diffuse echogenic wall thickening</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340957">
                <a:tc>
                  <a:txBody>
                    <a:bodyPr/>
                    <a:lstStyle/>
                    <a:p>
                      <a:pPr marL="0" marR="0">
                        <a:lnSpc>
                          <a:spcPct val="115000"/>
                        </a:lnSpc>
                        <a:spcBef>
                          <a:spcPts val="0"/>
                        </a:spcBef>
                        <a:spcAft>
                          <a:spcPts val="0"/>
                        </a:spcAft>
                      </a:pPr>
                      <a:r>
                        <a:rPr lang="en-US" sz="1200">
                          <a:effectLst/>
                        </a:rPr>
                        <a:t>Peritonitis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Increased volume and echogenicity of peritoneal fluid, Fibrin and/or adhesions, Decreased or absent GI motility, Increased GI wall thickness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59026">
                <a:tc>
                  <a:txBody>
                    <a:bodyPr/>
                    <a:lstStyle/>
                    <a:p>
                      <a:pPr marL="0" marR="0">
                        <a:lnSpc>
                          <a:spcPct val="115000"/>
                        </a:lnSpc>
                        <a:spcBef>
                          <a:spcPts val="0"/>
                        </a:spcBef>
                        <a:spcAft>
                          <a:spcPts val="0"/>
                        </a:spcAft>
                      </a:pPr>
                      <a:r>
                        <a:rPr lang="en-US" sz="1200">
                          <a:effectLst/>
                        </a:rPr>
                        <a:t>Haemoperitoneum</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Free swirling, homogenous hypoechoic fluid, Clots (hypo-/hyperechoic) may develop</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318052">
                <a:tc>
                  <a:txBody>
                    <a:bodyPr/>
                    <a:lstStyle/>
                    <a:p>
                      <a:pPr marL="0" marR="0">
                        <a:lnSpc>
                          <a:spcPct val="115000"/>
                        </a:lnSpc>
                        <a:spcBef>
                          <a:spcPts val="0"/>
                        </a:spcBef>
                        <a:spcAft>
                          <a:spcPts val="0"/>
                        </a:spcAft>
                      </a:pPr>
                      <a:r>
                        <a:rPr lang="en-US" sz="1200">
                          <a:effectLst/>
                        </a:rPr>
                        <a:t>Abdominal abscess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Variable appearance, Can be poorly marginated or capsulated, Hyperechoic to hypoechoic content, May contain gas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59026">
                <a:tc>
                  <a:txBody>
                    <a:bodyPr/>
                    <a:lstStyle/>
                    <a:p>
                      <a:pPr marL="0" marR="0">
                        <a:lnSpc>
                          <a:spcPct val="115000"/>
                        </a:lnSpc>
                        <a:spcBef>
                          <a:spcPts val="0"/>
                        </a:spcBef>
                        <a:spcAft>
                          <a:spcPts val="0"/>
                        </a:spcAft>
                      </a:pPr>
                      <a:r>
                        <a:rPr lang="en-US" sz="1200">
                          <a:effectLst/>
                        </a:rPr>
                        <a:t>Hepatic disease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Rounded margin, Increased or decreased echogenicity, Increased or decreased size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143207">
                <a:tc>
                  <a:txBody>
                    <a:bodyPr/>
                    <a:lstStyle/>
                    <a:p>
                      <a:pPr marL="0" marR="0">
                        <a:lnSpc>
                          <a:spcPct val="115000"/>
                        </a:lnSpc>
                        <a:spcBef>
                          <a:spcPts val="0"/>
                        </a:spcBef>
                        <a:spcAft>
                          <a:spcPts val="0"/>
                        </a:spcAft>
                      </a:pPr>
                      <a:r>
                        <a:rPr lang="en-US" sz="1200">
                          <a:effectLst/>
                        </a:rPr>
                        <a:t>Calculi (cystic, nephroliths, choleliths, etc.)</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a:effectLst/>
                        </a:rPr>
                        <a:t>Cast acoustic shadows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r h="755472">
                <a:tc>
                  <a:txBody>
                    <a:bodyPr/>
                    <a:lstStyle/>
                    <a:p>
                      <a:pPr marL="0" marR="0">
                        <a:lnSpc>
                          <a:spcPct val="115000"/>
                        </a:lnSpc>
                        <a:spcBef>
                          <a:spcPts val="0"/>
                        </a:spcBef>
                        <a:spcAft>
                          <a:spcPts val="0"/>
                        </a:spcAft>
                      </a:pPr>
                      <a:r>
                        <a:rPr lang="en-US" sz="1200" dirty="0">
                          <a:effectLst/>
                        </a:rPr>
                        <a:t>Renal disease</a:t>
                      </a:r>
                      <a:endParaRPr lang="en-US" sz="1200" dirty="0">
                        <a:effectLst/>
                      </a:endParaRPr>
                    </a:p>
                    <a:p>
                      <a:pPr marL="0" marR="0">
                        <a:lnSpc>
                          <a:spcPct val="115000"/>
                        </a:lnSpc>
                        <a:spcBef>
                          <a:spcPts val="0"/>
                        </a:spcBef>
                        <a:spcAft>
                          <a:spcPts val="0"/>
                        </a:spcAft>
                      </a:pPr>
                      <a:r>
                        <a:rPr lang="en-US" sz="1200" dirty="0">
                          <a:effectLst/>
                        </a:rPr>
                        <a:t> edema</a:t>
                      </a:r>
                      <a:endParaRPr lang="en-US" sz="1200" dirty="0">
                        <a:effectLst/>
                      </a:endParaRPr>
                    </a:p>
                    <a:p>
                      <a:pPr marL="0" marR="0" algn="r">
                        <a:lnSpc>
                          <a:spcPct val="115000"/>
                        </a:lnSpc>
                        <a:spcBef>
                          <a:spcPts val="0"/>
                        </a:spcBef>
                        <a:spcAft>
                          <a:spcPts val="0"/>
                        </a:spcAft>
                      </a:pPr>
                      <a:r>
                        <a:rPr lang="en-US" sz="1200" dirty="0">
                          <a:effectLst/>
                        </a:rPr>
                        <a:t>cellular infiltrate</a:t>
                      </a:r>
                      <a:endParaRPr lang="en-US" sz="1200" dirty="0">
                        <a:effectLst/>
                      </a:endParaRPr>
                    </a:p>
                    <a:p>
                      <a:pPr marL="0" marR="0" algn="r">
                        <a:lnSpc>
                          <a:spcPct val="115000"/>
                        </a:lnSpc>
                        <a:spcBef>
                          <a:spcPts val="0"/>
                        </a:spcBef>
                        <a:spcAft>
                          <a:spcPts val="0"/>
                        </a:spcAft>
                      </a:pPr>
                      <a:r>
                        <a:rPr lang="en-US" sz="1200" dirty="0">
                          <a:effectLst/>
                        </a:rPr>
                        <a:t>medullary rim sign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c>
                  <a:txBody>
                    <a:bodyPr/>
                    <a:lstStyle/>
                    <a:p>
                      <a:pPr marL="0" marR="0">
                        <a:lnSpc>
                          <a:spcPct val="115000"/>
                        </a:lnSpc>
                        <a:spcBef>
                          <a:spcPts val="0"/>
                        </a:spcBef>
                        <a:spcAft>
                          <a:spcPts val="0"/>
                        </a:spcAft>
                      </a:pPr>
                      <a:r>
                        <a:rPr lang="en-US" sz="1200" dirty="0">
                          <a:effectLst/>
                        </a:rPr>
                        <a:t>Changes in size, shape. architecture or echogenicity, Less echogenic</a:t>
                      </a:r>
                      <a:endParaRPr lang="en-US" sz="1200" dirty="0">
                        <a:effectLst/>
                      </a:endParaRPr>
                    </a:p>
                    <a:p>
                      <a:pPr marL="0" marR="0">
                        <a:lnSpc>
                          <a:spcPct val="115000"/>
                        </a:lnSpc>
                        <a:spcBef>
                          <a:spcPts val="0"/>
                        </a:spcBef>
                        <a:spcAft>
                          <a:spcPts val="0"/>
                        </a:spcAft>
                      </a:pPr>
                      <a:r>
                        <a:rPr lang="en-US" sz="1200" dirty="0">
                          <a:effectLst/>
                        </a:rPr>
                        <a:t>More echogenic</a:t>
                      </a:r>
                      <a:endParaRPr lang="en-US" sz="1200" dirty="0">
                        <a:effectLst/>
                      </a:endParaRPr>
                    </a:p>
                    <a:p>
                      <a:pPr marL="0" marR="0">
                        <a:lnSpc>
                          <a:spcPct val="115000"/>
                        </a:lnSpc>
                        <a:spcBef>
                          <a:spcPts val="0"/>
                        </a:spcBef>
                        <a:spcAft>
                          <a:spcPts val="0"/>
                        </a:spcAft>
                      </a:pPr>
                      <a:r>
                        <a:rPr lang="en-US" sz="1200" dirty="0">
                          <a:effectLst/>
                        </a:rPr>
                        <a:t>Indicative of primary renal disease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3209" marR="33209" marT="0" marB="0"/>
                </a:tc>
              </a:tr>
            </a:tbl>
          </a:graphicData>
        </a:graphic>
      </p:graphicFrame>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641" y="2442156"/>
            <a:ext cx="9404723" cy="1400530"/>
          </a:xfrm>
        </p:spPr>
        <p:txBody>
          <a:bodyPr/>
          <a:lstStyle/>
          <a:p>
            <a:r>
              <a:rPr lang="en-US" sz="8800" dirty="0"/>
              <a:t>THANK YOU</a:t>
            </a:r>
            <a:endParaRPr lang="en-US" sz="8800"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9485630" y="2642870"/>
              <a:ext cx="17780" cy="360"/>
            </p14:xfrm>
          </p:contentPart>
        </mc:Choice>
        <mc:Fallback xmlns="">
          <p:pic>
            <p:nvPicPr>
              <p:cNvPr id="3" name="Ink 2"/>
            </p:nvPicPr>
            <p:blipFill>
              <a:blip r:embed="rId2"/>
            </p:blipFill>
            <p:spPr>
              <a:xfrm>
                <a:off x="9485630" y="2642870"/>
                <a:ext cx="1778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9485630" y="2642870"/>
              <a:ext cx="17780" cy="360"/>
            </p14:xfrm>
          </p:contentPart>
        </mc:Choice>
        <mc:Fallback xmlns="">
          <p:pic>
            <p:nvPicPr>
              <p:cNvPr id="5" name="Ink 4"/>
            </p:nvPicPr>
            <p:blipFill>
              <a:blip r:embed="rId2"/>
            </p:blipFill>
            <p:spPr>
              <a:xfrm>
                <a:off x="9485630" y="2642870"/>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1539855" y="6848475"/>
              <a:ext cx="17780" cy="360"/>
            </p14:xfrm>
          </p:contentPart>
        </mc:Choice>
        <mc:Fallback xmlns="">
          <p:pic>
            <p:nvPicPr>
              <p:cNvPr id="6" name="Ink 5"/>
            </p:nvPicPr>
            <p:blipFill>
              <a:blip r:embed="rId2"/>
            </p:blipFill>
            <p:spPr>
              <a:xfrm>
                <a:off x="11539855" y="6848475"/>
                <a:ext cx="1778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12182475" y="6018530"/>
              <a:ext cx="18415" cy="360"/>
            </p14:xfrm>
          </p:contentPart>
        </mc:Choice>
        <mc:Fallback xmlns="">
          <p:pic>
            <p:nvPicPr>
              <p:cNvPr id="7" name="Ink 6"/>
            </p:nvPicPr>
            <p:blipFill>
              <a:blip r:embed="rId6"/>
            </p:blipFill>
            <p:spPr>
              <a:xfrm>
                <a:off x="12182475" y="6018530"/>
                <a:ext cx="18415"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10584180" y="4607560"/>
              <a:ext cx="17780" cy="360"/>
            </p14:xfrm>
          </p:contentPart>
        </mc:Choice>
        <mc:Fallback xmlns="">
          <p:pic>
            <p:nvPicPr>
              <p:cNvPr id="8" name="Ink 7"/>
            </p:nvPicPr>
            <p:blipFill>
              <a:blip r:embed="rId2"/>
            </p:blipFill>
            <p:spPr>
              <a:xfrm>
                <a:off x="10584180" y="4607560"/>
                <a:ext cx="1778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10584180" y="4607560"/>
              <a:ext cx="17780" cy="360"/>
            </p14:xfrm>
          </p:contentPart>
        </mc:Choice>
        <mc:Fallback xmlns="">
          <p:pic>
            <p:nvPicPr>
              <p:cNvPr id="9" name="Ink 8"/>
            </p:nvPicPr>
            <p:blipFill>
              <a:blip r:embed="rId2"/>
            </p:blipFill>
            <p:spPr>
              <a:xfrm>
                <a:off x="10584180" y="4607560"/>
                <a:ext cx="1778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10584180" y="4607560"/>
              <a:ext cx="17780" cy="360"/>
            </p14:xfrm>
          </p:contentPart>
        </mc:Choice>
        <mc:Fallback xmlns="">
          <p:pic>
            <p:nvPicPr>
              <p:cNvPr id="10" name="Ink 9"/>
            </p:nvPicPr>
            <p:blipFill>
              <a:blip r:embed="rId2"/>
            </p:blipFill>
            <p:spPr>
              <a:xfrm>
                <a:off x="10584180" y="4607560"/>
                <a:ext cx="1778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0"/>
            <a:ext cx="9404723" cy="952012"/>
          </a:xfrm>
        </p:spPr>
        <p:txBody>
          <a:bodyPr/>
          <a:lstStyle/>
          <a:p>
            <a:r>
              <a:rPr lang="en-US" dirty="0"/>
              <a:t>Indications</a:t>
            </a:r>
            <a:endParaRPr lang="en-US" dirty="0"/>
          </a:p>
        </p:txBody>
      </p:sp>
      <p:sp>
        <p:nvSpPr>
          <p:cNvPr id="3" name="Content Placeholder 2"/>
          <p:cNvSpPr>
            <a:spLocks noGrp="1"/>
          </p:cNvSpPr>
          <p:nvPr>
            <p:ph idx="1"/>
          </p:nvPr>
        </p:nvSpPr>
        <p:spPr>
          <a:xfrm>
            <a:off x="707409" y="952012"/>
            <a:ext cx="11248029" cy="5776334"/>
          </a:xfrm>
        </p:spPr>
        <p:txBody>
          <a:bodyPr>
            <a:normAutofit lnSpcReduction="10000"/>
          </a:bodyPr>
          <a:lstStyle/>
          <a:p>
            <a:pPr eaLnBrk="1" hangingPunct="1"/>
            <a:r>
              <a:rPr lang="en-GB" altLang="en-US" dirty="0"/>
              <a:t>Disease of the abdominal organs, </a:t>
            </a:r>
            <a:endParaRPr lang="en-GB" altLang="en-US" dirty="0"/>
          </a:p>
          <a:p>
            <a:pPr eaLnBrk="1" hangingPunct="1"/>
            <a:r>
              <a:rPr lang="en-GB" altLang="en-US" dirty="0"/>
              <a:t>Suspected primary or metastatic neoplasia,</a:t>
            </a:r>
            <a:endParaRPr lang="en-GB" altLang="en-US" dirty="0"/>
          </a:p>
          <a:p>
            <a:pPr eaLnBrk="1" hangingPunct="1"/>
            <a:r>
              <a:rPr lang="en-GB" altLang="en-US" dirty="0"/>
              <a:t>Generalised lymphadenopathy, </a:t>
            </a:r>
            <a:endParaRPr lang="en-GB" altLang="en-US" dirty="0"/>
          </a:p>
          <a:p>
            <a:pPr eaLnBrk="1" hangingPunct="1"/>
            <a:r>
              <a:rPr lang="en-GB" altLang="en-US" dirty="0"/>
              <a:t>Ascites, </a:t>
            </a:r>
            <a:endParaRPr lang="en-GB" altLang="en-US" dirty="0"/>
          </a:p>
          <a:p>
            <a:pPr eaLnBrk="1" hangingPunct="1"/>
            <a:r>
              <a:rPr lang="en-GB" altLang="en-US" dirty="0"/>
              <a:t>Abdominal pain, </a:t>
            </a:r>
            <a:endParaRPr lang="en-GB" altLang="en-US" dirty="0"/>
          </a:p>
          <a:p>
            <a:pPr eaLnBrk="1" hangingPunct="1"/>
            <a:r>
              <a:rPr lang="en-GB" altLang="en-US" dirty="0"/>
              <a:t>Trauma or </a:t>
            </a:r>
            <a:endParaRPr lang="en-GB" altLang="en-US" dirty="0"/>
          </a:p>
          <a:p>
            <a:pPr eaLnBrk="1" hangingPunct="1"/>
            <a:r>
              <a:rPr lang="en-GB" dirty="0"/>
              <a:t>Diseases of gastrointestinal tract. </a:t>
            </a:r>
            <a:endParaRPr lang="en-GB" dirty="0"/>
          </a:p>
          <a:p>
            <a:pPr eaLnBrk="1" hangingPunct="1"/>
            <a:r>
              <a:rPr lang="en-GB" dirty="0"/>
              <a:t>A suspected </a:t>
            </a:r>
            <a:r>
              <a:rPr lang="en-GB" dirty="0" err="1"/>
              <a:t>porto</a:t>
            </a:r>
            <a:r>
              <a:rPr lang="en-GB" dirty="0"/>
              <a:t>-systemic shunt, tumour invasion or thrombus formation.</a:t>
            </a:r>
            <a:endParaRPr lang="en-GB" dirty="0"/>
          </a:p>
          <a:p>
            <a:pPr eaLnBrk="1" hangingPunct="1"/>
            <a:r>
              <a:rPr lang="en-GB" dirty="0"/>
              <a:t>Pregnancy diagnosis</a:t>
            </a:r>
            <a:endParaRPr lang="en-GB" dirty="0"/>
          </a:p>
          <a:p>
            <a:pPr eaLnBrk="1" hangingPunct="1"/>
            <a:r>
              <a:rPr lang="en-GB" dirty="0"/>
              <a:t>Anorexia</a:t>
            </a:r>
            <a:endParaRPr lang="en-GB" dirty="0"/>
          </a:p>
          <a:p>
            <a:pPr eaLnBrk="1" hangingPunct="1"/>
            <a:r>
              <a:rPr lang="en-GB" dirty="0"/>
              <a:t>Vomiting</a:t>
            </a:r>
            <a:endParaRPr lang="en-GB" dirty="0"/>
          </a:p>
          <a:p>
            <a:pPr eaLnBrk="1" hangingPunct="1"/>
            <a:r>
              <a:rPr lang="en-GB" dirty="0"/>
              <a:t>Intussusception</a:t>
            </a:r>
            <a:endParaRPr lang="en-GB" dirty="0"/>
          </a:p>
          <a:p>
            <a:pPr eaLnBrk="1" hangingPunct="1"/>
            <a:r>
              <a:rPr lang="en-GB" dirty="0"/>
              <a:t>Blooding stool or vomitus</a:t>
            </a:r>
            <a:endParaRPr lang="en-GB" dirty="0"/>
          </a:p>
          <a:p>
            <a:pPr eaLnBrk="1" hangingPunct="1"/>
            <a:r>
              <a:rPr lang="en-GB" dirty="0"/>
              <a:t>Urinary tract diseases</a:t>
            </a:r>
            <a:endParaRPr lang="en-GB" dirty="0"/>
          </a:p>
          <a:p>
            <a:endParaRPr lang="en-US"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225757"/>
            <a:ext cx="9404723" cy="767687"/>
          </a:xfrm>
        </p:spPr>
        <p:txBody>
          <a:bodyPr/>
          <a:lstStyle/>
          <a:p>
            <a:r>
              <a:rPr lang="en-US" sz="3200" dirty="0"/>
              <a:t>Patient preparation, Restraints and Positioning</a:t>
            </a:r>
            <a:endParaRPr lang="en-US" sz="3200" dirty="0"/>
          </a:p>
        </p:txBody>
      </p:sp>
      <p:sp>
        <p:nvSpPr>
          <p:cNvPr id="3" name="Content Placeholder 2"/>
          <p:cNvSpPr>
            <a:spLocks noGrp="1"/>
          </p:cNvSpPr>
          <p:nvPr>
            <p:ph idx="1"/>
          </p:nvPr>
        </p:nvSpPr>
        <p:spPr>
          <a:xfrm>
            <a:off x="344406" y="1364776"/>
            <a:ext cx="9705448" cy="4883623"/>
          </a:xfrm>
        </p:spPr>
        <p:txBody>
          <a:bodyPr/>
          <a:lstStyle/>
          <a:p>
            <a:pPr eaLnBrk="1" hangingPunct="1"/>
            <a:r>
              <a:rPr lang="en-GB" altLang="en-US" dirty="0"/>
              <a:t>The animal should have been starved for at least 12 hours prior to the examination especially for sonograph of gastrointestinal tract. </a:t>
            </a:r>
            <a:endParaRPr lang="en-GB" altLang="en-US" dirty="0"/>
          </a:p>
          <a:p>
            <a:pPr eaLnBrk="1" hangingPunct="1"/>
            <a:r>
              <a:rPr lang="en-GB" altLang="en-US" dirty="0"/>
              <a:t>Patients must be clipped prior to the examination </a:t>
            </a:r>
            <a:endParaRPr lang="en-GB" altLang="en-US" dirty="0"/>
          </a:p>
          <a:p>
            <a:pPr eaLnBrk="1" hangingPunct="1"/>
            <a:r>
              <a:rPr lang="en-GB" altLang="en-US" dirty="0"/>
              <a:t>Acoustic gel is applied on the skin to obliterate the probe-air-skin interface and give better access for sound wave penetration</a:t>
            </a:r>
            <a:endParaRPr lang="en-GB" altLang="en-US" dirty="0"/>
          </a:p>
          <a:p>
            <a:pPr eaLnBrk="1" hangingPunct="1"/>
            <a:r>
              <a:rPr lang="en-GB" altLang="en-US" dirty="0"/>
              <a:t>Patient may not need to be sedated for abdominal ultrasound except on rare occasion where the dog is very </a:t>
            </a:r>
            <a:r>
              <a:rPr lang="en-GB" altLang="en-US" dirty="0" err="1"/>
              <a:t>viscious</a:t>
            </a:r>
            <a:r>
              <a:rPr lang="en-GB" altLang="en-US" dirty="0"/>
              <a:t> </a:t>
            </a:r>
            <a:endParaRPr lang="en-GB" altLang="en-US" dirty="0"/>
          </a:p>
          <a:p>
            <a:r>
              <a:rPr lang="en-GB" dirty="0"/>
              <a:t>For abdominal imaging the animal may be placed in right lateral, Left lateral or dorsal recumbency for the examination</a:t>
            </a:r>
            <a:endParaRPr lang="en-GB" dirty="0"/>
          </a:p>
          <a:p>
            <a:r>
              <a:rPr lang="en-GB" dirty="0"/>
              <a:t>In large animals, abdominal ultrasound can also be performed in standing position</a:t>
            </a:r>
            <a:endParaRPr lang="en-GB" dirty="0"/>
          </a:p>
          <a:p>
            <a:endParaRPr lang="en-US"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Sonographic techniques</a:t>
            </a:r>
            <a:endParaRPr lang="en-US" dirty="0"/>
          </a:p>
        </p:txBody>
      </p:sp>
      <p:sp>
        <p:nvSpPr>
          <p:cNvPr id="3" name="Content Placeholder 2"/>
          <p:cNvSpPr>
            <a:spLocks noGrp="1"/>
          </p:cNvSpPr>
          <p:nvPr>
            <p:ph idx="1"/>
          </p:nvPr>
        </p:nvSpPr>
        <p:spPr>
          <a:xfrm>
            <a:off x="177422" y="1214652"/>
            <a:ext cx="11750721" cy="5643348"/>
          </a:xfrm>
        </p:spPr>
        <p:txBody>
          <a:bodyPr>
            <a:noAutofit/>
          </a:bodyPr>
          <a:lstStyle/>
          <a:p>
            <a:pPr eaLnBrk="1" hangingPunct="1"/>
            <a:r>
              <a:rPr lang="en-GB" altLang="en-US" sz="1700" b="1" dirty="0"/>
              <a:t>Transducer</a:t>
            </a:r>
            <a:endParaRPr lang="en-GB" altLang="en-US" sz="1700" dirty="0"/>
          </a:p>
          <a:p>
            <a:pPr lvl="1"/>
            <a:r>
              <a:rPr lang="en-GB" altLang="en-US" sz="1700" dirty="0"/>
              <a:t>Choosing the correct transducer is important. Usually in small dogs and cats a 7.5 or 10 MHz transducer may be used.</a:t>
            </a:r>
            <a:endParaRPr lang="en-GB" altLang="en-US" sz="1700" dirty="0"/>
          </a:p>
          <a:p>
            <a:pPr lvl="1"/>
            <a:r>
              <a:rPr lang="en-GB" altLang="en-US" sz="1700" dirty="0"/>
              <a:t>With larger dogs, start the examination using a lower frequency, such as a 5 MHz transducer, and then swapping over to a higher frequency.</a:t>
            </a:r>
            <a:endParaRPr lang="en-GB" altLang="en-US" sz="1700" dirty="0"/>
          </a:p>
          <a:p>
            <a:pPr marL="265430" indent="-265430" eaLnBrk="1" fontAlgn="auto" hangingPunct="1">
              <a:spcAft>
                <a:spcPts val="0"/>
              </a:spcAft>
              <a:buFont typeface="Wingdings 2"/>
              <a:buChar char=""/>
              <a:defRPr/>
            </a:pPr>
            <a:r>
              <a:rPr lang="en-GB" sz="1700" dirty="0"/>
              <a:t>Examination should be carried out in a systematic way. </a:t>
            </a:r>
            <a:endParaRPr lang="en-GB" sz="1700" dirty="0"/>
          </a:p>
          <a:p>
            <a:pPr marL="265430" indent="-265430" eaLnBrk="1" fontAlgn="auto" hangingPunct="1">
              <a:spcAft>
                <a:spcPts val="0"/>
              </a:spcAft>
              <a:buFont typeface="Wingdings 2"/>
              <a:buChar char=""/>
              <a:defRPr/>
            </a:pPr>
            <a:r>
              <a:rPr lang="en-GB" sz="1700" dirty="0"/>
              <a:t>The order in which this is performed may be decided by the examiner but it is imperative that the same system is used each time. </a:t>
            </a:r>
            <a:endParaRPr lang="en-GB" sz="1700" dirty="0"/>
          </a:p>
          <a:p>
            <a:pPr marL="265430" indent="-265430" eaLnBrk="1" fontAlgn="auto" hangingPunct="1">
              <a:spcAft>
                <a:spcPts val="0"/>
              </a:spcAft>
              <a:buFont typeface="Wingdings 2"/>
              <a:buChar char=""/>
              <a:defRPr/>
            </a:pPr>
            <a:r>
              <a:rPr lang="en-GB" sz="1700" dirty="0" err="1"/>
              <a:t>Sonographically</a:t>
            </a:r>
            <a:r>
              <a:rPr lang="en-GB" sz="1700" dirty="0"/>
              <a:t> normal liver, gallbladder, spleen, stomach, colon, kidney, urinary bladder, uterus are visible while pancreas, ovaries, adrenal gland, abdominal </a:t>
            </a:r>
            <a:r>
              <a:rPr lang="en-GB" sz="1700" dirty="0" err="1"/>
              <a:t>lymphnode</a:t>
            </a:r>
            <a:r>
              <a:rPr lang="en-GB" sz="1700" dirty="0"/>
              <a:t>, prostate gland are not visible </a:t>
            </a:r>
            <a:r>
              <a:rPr lang="en-GB" sz="1700" dirty="0" err="1"/>
              <a:t>sonographically</a:t>
            </a:r>
            <a:r>
              <a:rPr lang="en-GB" sz="1700" dirty="0"/>
              <a:t> except in disease state with a special ultrasound machine</a:t>
            </a:r>
            <a:endParaRPr lang="en-GB" sz="1700" dirty="0"/>
          </a:p>
          <a:p>
            <a:pPr marL="265430" indent="-265430" eaLnBrk="1" fontAlgn="auto" hangingPunct="1">
              <a:spcAft>
                <a:spcPts val="0"/>
              </a:spcAft>
              <a:buFont typeface="Wingdings 2"/>
              <a:buChar char=""/>
              <a:defRPr/>
            </a:pPr>
            <a:r>
              <a:rPr lang="en-US" sz="1700" b="0" i="0" dirty="0">
                <a:effectLst/>
                <a:latin typeface="Berling-Roman"/>
              </a:rPr>
              <a:t>The liver can be imaged through a combination of subcostal, subxiphoid, and right and left intercostal windows.</a:t>
            </a:r>
            <a:r>
              <a:rPr lang="en-US" sz="1700" dirty="0"/>
              <a:t> </a:t>
            </a:r>
            <a:endParaRPr lang="en-US" sz="1700" dirty="0"/>
          </a:p>
          <a:p>
            <a:pPr marL="265430" indent="-265430" eaLnBrk="1" fontAlgn="auto" hangingPunct="1">
              <a:spcAft>
                <a:spcPts val="0"/>
              </a:spcAft>
              <a:buFont typeface="Wingdings 2"/>
              <a:buChar char=""/>
              <a:defRPr/>
            </a:pPr>
            <a:r>
              <a:rPr lang="en-US" sz="1700" b="0" i="0" dirty="0">
                <a:effectLst/>
                <a:latin typeface="Berling-Roman"/>
              </a:rPr>
              <a:t>Intercostal windows may be the best way to evaluate the liver in a deep-chested dog. The right dorsal intercostal window allows excellent visualization of the porta hepatis, the caudate liver lobe, and the right kidney. Biliary obstruction, and intra- and extrahepatic portosystemic shunts can also be visualized with this window. The selection of transducer and frequency for hepatic evaluation depends on patient size, and size of the liver. Transducer frequencies ranging from 5 to 10 MHz can be used. </a:t>
            </a:r>
            <a:br>
              <a:rPr lang="en-US" sz="1700" dirty="0"/>
            </a:br>
            <a:br>
              <a:rPr lang="en-US" sz="1700" dirty="0"/>
            </a:br>
            <a:endParaRPr lang="en-GB" altLang="en-US" sz="1700" dirty="0"/>
          </a:p>
          <a:p>
            <a:endParaRPr lang="en-US" sz="1700"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8874"/>
            <a:ext cx="9404723" cy="610698"/>
          </a:xfrm>
        </p:spPr>
        <p:txBody>
          <a:bodyPr/>
          <a:lstStyle/>
          <a:p>
            <a:r>
              <a:rPr lang="en-US" dirty="0"/>
              <a:t>Sonographic techniques</a:t>
            </a:r>
            <a:endParaRPr lang="en-US" dirty="0"/>
          </a:p>
        </p:txBody>
      </p:sp>
      <p:sp>
        <p:nvSpPr>
          <p:cNvPr id="3" name="Content Placeholder 2"/>
          <p:cNvSpPr>
            <a:spLocks noGrp="1"/>
          </p:cNvSpPr>
          <p:nvPr>
            <p:ph idx="1"/>
          </p:nvPr>
        </p:nvSpPr>
        <p:spPr>
          <a:xfrm>
            <a:off x="379981" y="892858"/>
            <a:ext cx="11548162" cy="5896268"/>
          </a:xfrm>
        </p:spPr>
        <p:txBody>
          <a:bodyPr>
            <a:noAutofit/>
          </a:bodyPr>
          <a:lstStyle/>
          <a:p>
            <a:r>
              <a:rPr lang="en-US" sz="1700" b="0" i="0" dirty="0">
                <a:effectLst/>
                <a:latin typeface="Berling-Roman"/>
              </a:rPr>
              <a:t>The highest frequency transducer that manages to penetrate adequately should be chosen to image the kidneys. In smaller dogs and cats, 7.5 to 15 MHz is appropriate; 5 MHz or lower frequency transducers should be used only in large dogs. </a:t>
            </a:r>
            <a:endParaRPr lang="en-US" sz="1700" b="0" i="0" dirty="0">
              <a:effectLst/>
              <a:latin typeface="Berling-Roman"/>
            </a:endParaRPr>
          </a:p>
          <a:p>
            <a:r>
              <a:rPr lang="en-US" sz="1700" b="0" i="0" dirty="0">
                <a:effectLst/>
                <a:latin typeface="Berling-Roman"/>
              </a:rPr>
              <a:t>Subcostal or intercostal windows with the patient in sternal or dorsal recumbency allow access to the kidneys, depending on patient size and thoracic conformation. Standard image planes include dorsal (Fig. 38-5, </a:t>
            </a:r>
            <a:r>
              <a:rPr lang="en-US" sz="1700" b="0" i="1" dirty="0">
                <a:effectLst/>
                <a:latin typeface="Berling-Italic"/>
              </a:rPr>
              <a:t>A</a:t>
            </a:r>
            <a:r>
              <a:rPr lang="en-US" sz="1700" b="0" i="0" dirty="0">
                <a:effectLst/>
                <a:latin typeface="Berling-Roman"/>
              </a:rPr>
              <a:t>), sagittal (Fig. 38-5, </a:t>
            </a:r>
            <a:r>
              <a:rPr lang="en-US" sz="1700" b="0" i="1" dirty="0">
                <a:effectLst/>
                <a:latin typeface="Berling-Italic"/>
              </a:rPr>
              <a:t>B</a:t>
            </a:r>
            <a:r>
              <a:rPr lang="en-US" sz="1700" b="0" i="0" dirty="0">
                <a:effectLst/>
                <a:latin typeface="Berling-Roman"/>
              </a:rPr>
              <a:t>), and transverse (Fig. 38-5, </a:t>
            </a:r>
            <a:r>
              <a:rPr lang="en-US" sz="1700" b="0" i="1" dirty="0">
                <a:effectLst/>
                <a:latin typeface="Berling-Italic"/>
              </a:rPr>
              <a:t>C</a:t>
            </a:r>
            <a:r>
              <a:rPr lang="en-US" sz="1700" b="0" i="0" dirty="0">
                <a:effectLst/>
                <a:latin typeface="Berling-Roman"/>
              </a:rPr>
              <a:t>) views, always followed by fanning the transducer through the entire kidney. The renal pelvis is visible best in dorsal and transverse image planes. The ureters can be followed caudally from the renal pelvis if dilated. </a:t>
            </a:r>
            <a:endParaRPr lang="en-US" sz="1700" b="0" i="0" dirty="0">
              <a:effectLst/>
              <a:latin typeface="Berling-Roman"/>
            </a:endParaRPr>
          </a:p>
          <a:p>
            <a:r>
              <a:rPr lang="en-US" sz="1700" b="0" i="0" dirty="0">
                <a:effectLst/>
                <a:latin typeface="Berling-Roman"/>
              </a:rPr>
              <a:t>High-resolution transducers (7 to 10 MHz) are best for examination of the bladder. A 5 MHz transducer may be necessary to penetrate to the far wall of a distended bladder in large dogs. Linear and curved wide-aperture format transducers are particularly useful. Image contrast settings should be set to high-contrast display; acoustic power and near gain should be decreased to suppress reverberation echoes generated between the transducer, the skin, and abdominal wall structures.</a:t>
            </a:r>
            <a:r>
              <a:rPr lang="en-US" sz="1700" dirty="0"/>
              <a:t> </a:t>
            </a:r>
            <a:endParaRPr lang="en-US" sz="1700" dirty="0"/>
          </a:p>
          <a:p>
            <a:r>
              <a:rPr lang="en-US" sz="1700" b="0" i="0" dirty="0">
                <a:effectLst/>
                <a:latin typeface="Berling-Roman"/>
              </a:rPr>
              <a:t>The sonographic examination is best performed when the bladder is moderately full. An empty or nearly empty bladder</a:t>
            </a:r>
            <a:br>
              <a:rPr lang="en-US" sz="1700" b="0" i="0" dirty="0">
                <a:effectLst/>
                <a:latin typeface="Berling-Roman"/>
              </a:rPr>
            </a:br>
            <a:r>
              <a:rPr lang="en-US" sz="1700" b="0" i="0" dirty="0">
                <a:effectLst/>
                <a:latin typeface="Berling-Roman"/>
              </a:rPr>
              <a:t>is difficult to locate because the wall is thicker, and image contrast is reduced. If a nearly empty bladder is encountered, it should be reexamined when it is moderately distended after some hours of inside confinement, after administration of a diuretic, or after catheterization and saline injection. The wall of a flaccid bladder can be deviated inward by a distended</a:t>
            </a:r>
            <a:r>
              <a:rPr lang="en-US" sz="1700" dirty="0"/>
              <a:t> </a:t>
            </a:r>
            <a:endParaRPr lang="en-US" sz="1700" dirty="0"/>
          </a:p>
          <a:p>
            <a:r>
              <a:rPr lang="en-US" sz="1700" b="0" i="0" dirty="0">
                <a:effectLst/>
                <a:latin typeface="Berling-Roman"/>
              </a:rPr>
              <a:t>Bladder sonography can be performed with the patient in either dorsal or lateral recumbency. The bladder should be</a:t>
            </a:r>
            <a:br>
              <a:rPr lang="en-US" sz="1700" b="0" i="0" dirty="0">
                <a:effectLst/>
                <a:latin typeface="Berling-Roman"/>
              </a:rPr>
            </a:br>
            <a:r>
              <a:rPr lang="en-US" sz="1700" b="0" i="0" dirty="0">
                <a:effectLst/>
                <a:latin typeface="Berling-Roman"/>
              </a:rPr>
              <a:t>evaluated in a transverse plane and orthogonally in either a sagittal or dorsal plane. Accurate assessment of bladder wall thickness requires a perpendicular orientation of the ultrasound beam with the bladder wall. </a:t>
            </a:r>
            <a:br>
              <a:rPr lang="en-US" sz="1700" dirty="0"/>
            </a:br>
            <a:br>
              <a:rPr lang="en-US" sz="1700" dirty="0"/>
            </a:br>
            <a:br>
              <a:rPr lang="en-US" sz="1700" dirty="0"/>
            </a:br>
            <a:endParaRPr lang="en-US" sz="1700"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7322" y="1391479"/>
            <a:ext cx="6122504" cy="4710996"/>
          </a:xfrm>
        </p:spPr>
        <p:txBody>
          <a:bodyPr/>
          <a:lstStyle/>
          <a:p>
            <a:r>
              <a:rPr lang="en-US" sz="1800" b="0" i="0" dirty="0">
                <a:effectLst/>
                <a:latin typeface="Berling-Roman"/>
                <a:ea typeface="Calibri" panose="020F0502020204030204" pitchFamily="34" charset="0"/>
                <a:cs typeface="Times New Roman" panose="02020603050405020304" pitchFamily="18" charset="0"/>
              </a:rPr>
              <a:t>Ultrasound is extremely useful for evaluating the peritoneal</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space, especially when increased fluid is suspected. </a:t>
            </a:r>
            <a:endParaRPr lang="en-US" sz="1800" b="0" i="0" dirty="0">
              <a:effectLst/>
              <a:latin typeface="Berling-Roman"/>
              <a:ea typeface="Calibri" panose="020F0502020204030204" pitchFamily="34" charset="0"/>
              <a:cs typeface="Times New Roman" panose="02020603050405020304" pitchFamily="18" charset="0"/>
            </a:endParaRPr>
          </a:p>
          <a:p>
            <a:r>
              <a:rPr lang="en-US" sz="1800" b="0" i="0" dirty="0">
                <a:effectLst/>
                <a:latin typeface="Berling-Roman"/>
                <a:ea typeface="Calibri" panose="020F0502020204030204" pitchFamily="34" charset="0"/>
                <a:cs typeface="Times New Roman" panose="02020603050405020304" pitchFamily="18" charset="0"/>
              </a:rPr>
              <a:t>Small fluid</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volumes can be detected readily and ultrasound guidance can</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be used to collect samples. Fluid can also be characterized by</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its echogenicity. </a:t>
            </a:r>
            <a:endParaRPr lang="en-US" sz="1800" b="0" i="0" dirty="0">
              <a:effectLst/>
              <a:latin typeface="Berling-Roman"/>
              <a:ea typeface="Calibri" panose="020F0502020204030204" pitchFamily="34" charset="0"/>
              <a:cs typeface="Times New Roman" panose="02020603050405020304" pitchFamily="18" charset="0"/>
            </a:endParaRPr>
          </a:p>
          <a:p>
            <a:r>
              <a:rPr lang="en-US" sz="1800" b="0" i="0" dirty="0">
                <a:effectLst/>
                <a:latin typeface="Berling-Roman"/>
                <a:ea typeface="Calibri" panose="020F0502020204030204" pitchFamily="34" charset="0"/>
                <a:cs typeface="Times New Roman" panose="02020603050405020304" pitchFamily="18" charset="0"/>
              </a:rPr>
              <a:t>Fluid with low cellular content, such as urine</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or a transudate, is anechoic; fluid with moderate</a:t>
            </a:r>
            <a:br>
              <a:rPr lang="en-US" sz="1800" dirty="0">
                <a:effectLst/>
                <a:latin typeface="Berling-Roman"/>
                <a:ea typeface="Calibri" panose="020F0502020204030204" pitchFamily="34" charset="0"/>
                <a:cs typeface="Times New Roman" panose="02020603050405020304" pitchFamily="18" charset="0"/>
              </a:rPr>
            </a:br>
            <a:r>
              <a:rPr lang="en-US" sz="1800" b="0" i="0" dirty="0">
                <a:effectLst/>
                <a:latin typeface="Berling-Roman"/>
                <a:ea typeface="Calibri" panose="020F0502020204030204" pitchFamily="34" charset="0"/>
                <a:cs typeface="Times New Roman" panose="02020603050405020304" pitchFamily="18" charset="0"/>
              </a:rPr>
              <a:t>to high cellular content, such as exudate, blood, or chyle, is</a:t>
            </a:r>
            <a:r>
              <a:rPr lang="en-US" sz="1800" b="0" i="0" dirty="0">
                <a:latin typeface="Berling-Roman"/>
                <a:ea typeface="Calibri" panose="020F0502020204030204" pitchFamily="34" charset="0"/>
                <a:cs typeface="Times New Roman" panose="02020603050405020304" pitchFamily="18" charset="0"/>
              </a:rPr>
              <a:t> </a:t>
            </a:r>
            <a:r>
              <a:rPr lang="en-US" sz="1800" b="0" i="0" dirty="0">
                <a:effectLst/>
                <a:latin typeface="Berling-Roman"/>
                <a:ea typeface="Calibri" panose="020F0502020204030204" pitchFamily="34" charset="0"/>
                <a:cs typeface="Times New Roman" panose="02020603050405020304" pitchFamily="18" charset="0"/>
              </a:rPr>
              <a:t>more echoic.</a:t>
            </a:r>
            <a:endParaRPr lang="en-US" sz="1800" b="0" i="0" dirty="0">
              <a:effectLst/>
              <a:latin typeface="Berling-Roman"/>
              <a:ea typeface="Calibri" panose="020F0502020204030204" pitchFamily="34" charset="0"/>
              <a:cs typeface="Times New Roman" panose="02020603050405020304" pitchFamily="18" charset="0"/>
            </a:endParaRPr>
          </a:p>
          <a:p>
            <a:r>
              <a:rPr lang="en-US" sz="1800" dirty="0">
                <a:effectLst/>
                <a:latin typeface="Berling-Roman"/>
                <a:ea typeface="Calibri" panose="020F0502020204030204" pitchFamily="34" charset="0"/>
                <a:cs typeface="Times New Roman" panose="02020603050405020304" pitchFamily="18" charset="0"/>
              </a:rPr>
              <a:t>The findings of hyperechoic fat, free peritoneal fluid, and a dilated </a:t>
            </a:r>
            <a:r>
              <a:rPr lang="en-US" sz="1800" dirty="0" err="1">
                <a:effectLst/>
                <a:latin typeface="Berling-Roman"/>
                <a:ea typeface="Calibri" panose="020F0502020204030204" pitchFamily="34" charset="0"/>
                <a:cs typeface="Times New Roman" panose="02020603050405020304" pitchFamily="18" charset="0"/>
              </a:rPr>
              <a:t>fluid­filled</a:t>
            </a:r>
            <a:r>
              <a:rPr lang="en-US" sz="1800" dirty="0">
                <a:effectLst/>
                <a:latin typeface="Berling-Roman"/>
                <a:ea typeface="Calibri" panose="020F0502020204030204" pitchFamily="34" charset="0"/>
                <a:cs typeface="Times New Roman" panose="02020603050405020304" pitchFamily="18" charset="0"/>
              </a:rPr>
              <a:t> stomach or intestine were considered indirect evidence of gastrointestinal perforation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F73A57FB-8F6C-4F1F-A606-1014ABC8D26E}" type="slidenum">
              <a:rPr lang="en-US" smtClean="0"/>
            </a:fld>
            <a:endParaRPr lang="en-US"/>
          </a:p>
        </p:txBody>
      </p:sp>
      <p:sp>
        <p:nvSpPr>
          <p:cNvPr id="6" name="Title 1"/>
          <p:cNvSpPr>
            <a:spLocks noGrp="1"/>
          </p:cNvSpPr>
          <p:nvPr>
            <p:ph type="title"/>
          </p:nvPr>
        </p:nvSpPr>
        <p:spPr>
          <a:xfrm>
            <a:off x="646484" y="295729"/>
            <a:ext cx="9404350" cy="767687"/>
          </a:xfrm>
        </p:spPr>
        <p:txBody>
          <a:bodyPr/>
          <a:lstStyle/>
          <a:p>
            <a:r>
              <a:rPr lang="en-US" sz="3600" b="1" dirty="0">
                <a:solidFill>
                  <a:schemeClr val="tx1"/>
                </a:solidFill>
                <a:latin typeface="Advert-Bold"/>
                <a:ea typeface="Calibri" panose="020F0502020204030204" pitchFamily="34" charset="0"/>
                <a:cs typeface="Times New Roman" panose="02020603050405020304" pitchFamily="18" charset="0"/>
              </a:rPr>
              <a:t>Sonography of the Peritoneal Space</a:t>
            </a:r>
            <a:endParaRPr lang="en-US" dirty="0">
              <a:solidFill>
                <a:schemeClr val="tx1"/>
              </a:solidFill>
            </a:endParaRPr>
          </a:p>
        </p:txBody>
      </p:sp>
      <p:pic>
        <p:nvPicPr>
          <p:cNvPr id="7" name="Content Placeholder 6"/>
          <p:cNvPicPr>
            <a:picLocks noGrp="1" noChangeAspect="1"/>
          </p:cNvPicPr>
          <p:nvPr>
            <p:ph sz="half" idx="2"/>
          </p:nvPr>
        </p:nvPicPr>
        <p:blipFill>
          <a:blip r:embed="rId1"/>
          <a:stretch>
            <a:fillRect/>
          </a:stretch>
        </p:blipFill>
        <p:spPr>
          <a:xfrm>
            <a:off x="6741695" y="1292087"/>
            <a:ext cx="5012983" cy="47109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452718"/>
            <a:ext cx="10007983" cy="1400530"/>
          </a:xfrm>
        </p:spPr>
        <p:txBody>
          <a:bodyPr/>
          <a:lstStyle/>
          <a:p>
            <a:r>
              <a:rPr lang="en-US" sz="3200" b="1" dirty="0">
                <a:solidFill>
                  <a:schemeClr val="tx1"/>
                </a:solidFill>
                <a:latin typeface="Advert-Bold"/>
                <a:ea typeface="Calibri" panose="020F0502020204030204" pitchFamily="34" charset="0"/>
                <a:cs typeface="Times New Roman" panose="02020603050405020304" pitchFamily="18" charset="0"/>
              </a:rPr>
              <a:t>Sonography of the Pancreas, </a:t>
            </a:r>
            <a:r>
              <a:rPr lang="en-US" sz="3200" b="1" dirty="0" err="1">
                <a:solidFill>
                  <a:schemeClr val="tx1"/>
                </a:solidFill>
                <a:latin typeface="Advert-Bold"/>
                <a:ea typeface="Calibri" panose="020F0502020204030204" pitchFamily="34" charset="0"/>
                <a:cs typeface="Times New Roman" panose="02020603050405020304" pitchFamily="18" charset="0"/>
              </a:rPr>
              <a:t>lymphnodes</a:t>
            </a:r>
            <a:r>
              <a:rPr lang="en-US" sz="3200" b="1" dirty="0">
                <a:solidFill>
                  <a:schemeClr val="tx1"/>
                </a:solidFill>
                <a:latin typeface="Advert-Bold"/>
                <a:ea typeface="Calibri" panose="020F0502020204030204" pitchFamily="34" charset="0"/>
                <a:cs typeface="Times New Roman" panose="02020603050405020304" pitchFamily="18" charset="0"/>
              </a:rPr>
              <a:t>, adrenal gland</a:t>
            </a:r>
            <a:endParaRPr lang="en-US" sz="3200" dirty="0">
              <a:solidFill>
                <a:schemeClr val="tx1"/>
              </a:solidFill>
            </a:endParaRPr>
          </a:p>
        </p:txBody>
      </p:sp>
      <p:sp>
        <p:nvSpPr>
          <p:cNvPr id="3" name="Content Placeholder 2"/>
          <p:cNvSpPr>
            <a:spLocks noGrp="1"/>
          </p:cNvSpPr>
          <p:nvPr>
            <p:ph idx="1"/>
          </p:nvPr>
        </p:nvSpPr>
        <p:spPr>
          <a:xfrm>
            <a:off x="437322" y="1391478"/>
            <a:ext cx="10753417" cy="4843669"/>
          </a:xfrm>
        </p:spPr>
        <p:txBody>
          <a:bodyPr>
            <a:normAutofit lnSpcReduction="10000"/>
          </a:bodyPr>
          <a:lstStyle/>
          <a:p>
            <a:pPr algn="just"/>
            <a:r>
              <a:rPr lang="en-US" b="0" i="0" dirty="0">
                <a:effectLst/>
                <a:latin typeface="Berling-Roman"/>
                <a:ea typeface="Calibri" panose="020F0502020204030204" pitchFamily="34" charset="0"/>
                <a:cs typeface="Times New Roman" panose="02020603050405020304" pitchFamily="18" charset="0"/>
              </a:rPr>
              <a:t>Sonographic evaluation of the pancreas is standard practice</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for evaluating patients suspected of having pancreatitis or</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pancreatic masses because the pancreas is better evaluated</a:t>
            </a:r>
            <a:r>
              <a:rPr lang="en-US" b="0" i="0" dirty="0">
                <a:latin typeface="Berling-Roman"/>
                <a:ea typeface="Calibri" panose="020F0502020204030204" pitchFamily="34" charset="0"/>
                <a:cs typeface="Times New Roman" panose="02020603050405020304" pitchFamily="18" charset="0"/>
              </a:rPr>
              <a:t> </a:t>
            </a:r>
            <a:r>
              <a:rPr lang="en-US" b="0" i="0" dirty="0" err="1">
                <a:effectLst/>
                <a:latin typeface="Berling-Roman"/>
                <a:ea typeface="Calibri" panose="020F0502020204030204" pitchFamily="34" charset="0"/>
                <a:cs typeface="Times New Roman" panose="02020603050405020304" pitchFamily="18" charset="0"/>
              </a:rPr>
              <a:t>sonographically</a:t>
            </a:r>
            <a:r>
              <a:rPr lang="en-US" b="0" i="0" dirty="0">
                <a:effectLst/>
                <a:latin typeface="Berling-Roman"/>
                <a:ea typeface="Calibri" panose="020F0502020204030204" pitchFamily="34" charset="0"/>
                <a:cs typeface="Times New Roman" panose="02020603050405020304" pitchFamily="18" charset="0"/>
              </a:rPr>
              <a:t> than radiographically. The normal pancreas is</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difficult to identify </a:t>
            </a:r>
            <a:r>
              <a:rPr lang="en-US" b="0" i="0" dirty="0" err="1">
                <a:effectLst/>
                <a:latin typeface="Berling-Roman"/>
                <a:ea typeface="Calibri" panose="020F0502020204030204" pitchFamily="34" charset="0"/>
                <a:cs typeface="Times New Roman" panose="02020603050405020304" pitchFamily="18" charset="0"/>
              </a:rPr>
              <a:t>sonographically</a:t>
            </a:r>
            <a:r>
              <a:rPr lang="en-US" b="0" i="0" dirty="0">
                <a:effectLst/>
                <a:latin typeface="Berling-Roman"/>
                <a:ea typeface="Calibri" panose="020F0502020204030204" pitchFamily="34" charset="0"/>
                <a:cs typeface="Times New Roman" panose="02020603050405020304" pitchFamily="18" charset="0"/>
              </a:rPr>
              <a:t> because of its small size,</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echogenicity similar to that of surrounding fat, and lack of a</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well ­defined capsule</a:t>
            </a:r>
            <a:endParaRPr lang="en-US" b="0" i="0" dirty="0">
              <a:effectLst/>
              <a:latin typeface="Berling-Roman"/>
              <a:ea typeface="Calibri" panose="020F0502020204030204" pitchFamily="34" charset="0"/>
              <a:cs typeface="Times New Roman" panose="02020603050405020304" pitchFamily="18" charset="0"/>
            </a:endParaRPr>
          </a:p>
          <a:p>
            <a:pPr algn="just"/>
            <a:endParaRPr lang="en-US" b="0" i="0" dirty="0">
              <a:effectLst/>
              <a:latin typeface="Berling-Roman"/>
              <a:ea typeface="Calibri" panose="020F0502020204030204" pitchFamily="34" charset="0"/>
              <a:cs typeface="Times New Roman" panose="02020603050405020304" pitchFamily="18" charset="0"/>
            </a:endParaRPr>
          </a:p>
          <a:p>
            <a:pPr algn="just"/>
            <a:r>
              <a:rPr lang="en-US" b="0" i="0" dirty="0">
                <a:effectLst/>
                <a:latin typeface="Berling-Roman"/>
                <a:ea typeface="Calibri" panose="020F0502020204030204" pitchFamily="34" charset="0"/>
                <a:cs typeface="Times New Roman" panose="02020603050405020304" pitchFamily="18" charset="0"/>
              </a:rPr>
              <a:t>Ultrasound is more sensitive than radiography for imaging</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lymph nodes. </a:t>
            </a:r>
            <a:r>
              <a:rPr lang="en-US" dirty="0">
                <a:effectLst/>
                <a:latin typeface="Berling-Roman"/>
                <a:ea typeface="Calibri" panose="020F0502020204030204" pitchFamily="34" charset="0"/>
                <a:cs typeface="Times New Roman" panose="02020603050405020304" pitchFamily="18" charset="0"/>
              </a:rPr>
              <a:t>Normal lymph nodes have an echogenicity similar to surrounding mesentery and adjacent musculature and thus difficult to identify </a:t>
            </a:r>
            <a:r>
              <a:rPr lang="en-US" dirty="0" err="1">
                <a:effectLst/>
                <a:latin typeface="Berling-Roman"/>
                <a:ea typeface="Calibri" panose="020F0502020204030204" pitchFamily="34" charset="0"/>
                <a:cs typeface="Times New Roman" panose="02020603050405020304" pitchFamily="18" charset="0"/>
              </a:rPr>
              <a:t>sonographically</a:t>
            </a:r>
            <a:endParaRPr lang="en-US" dirty="0">
              <a:effectLst/>
              <a:latin typeface="Berling-Roman"/>
              <a:ea typeface="Calibri" panose="020F0502020204030204" pitchFamily="34" charset="0"/>
              <a:cs typeface="Times New Roman" panose="02020603050405020304" pitchFamily="18" charset="0"/>
            </a:endParaRPr>
          </a:p>
          <a:p>
            <a:pPr algn="just"/>
            <a:endParaRPr lang="en-US" dirty="0">
              <a:effectLst/>
              <a:latin typeface="Berling-Roman"/>
              <a:ea typeface="Calibri" panose="020F0502020204030204" pitchFamily="34" charset="0"/>
              <a:cs typeface="Times New Roman" panose="02020603050405020304" pitchFamily="18" charset="0"/>
            </a:endParaRPr>
          </a:p>
          <a:p>
            <a:pPr algn="just"/>
            <a:r>
              <a:rPr lang="en-US" b="0" i="0" dirty="0">
                <a:effectLst/>
                <a:latin typeface="Berling-Roman"/>
                <a:ea typeface="Calibri" panose="020F0502020204030204" pitchFamily="34" charset="0"/>
                <a:cs typeface="Times New Roman" panose="02020603050405020304" pitchFamily="18" charset="0"/>
              </a:rPr>
              <a:t>Ultrasound has been used to evaluate normal canine adrenal</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glands, normal feline adrenal glands and dogs with</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hyperadrenocorticism, hypoadrenocorticism and</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adrenal </a:t>
            </a:r>
            <a:r>
              <a:rPr lang="en-US" b="0" i="0" dirty="0" err="1">
                <a:effectLst/>
                <a:latin typeface="Berling-Roman"/>
                <a:ea typeface="Calibri" panose="020F0502020204030204" pitchFamily="34" charset="0"/>
                <a:cs typeface="Times New Roman" panose="02020603050405020304" pitchFamily="18" charset="0"/>
              </a:rPr>
              <a:t>masses.However</a:t>
            </a:r>
            <a:r>
              <a:rPr lang="en-US" b="0" i="0" dirty="0">
                <a:effectLst/>
                <a:latin typeface="Berling-Roman"/>
                <a:ea typeface="Calibri" panose="020F0502020204030204" pitchFamily="34" charset="0"/>
                <a:cs typeface="Times New Roman" panose="02020603050405020304" pitchFamily="18" charset="0"/>
              </a:rPr>
              <a:t>, the ability to image the adrenal</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glands accurately depends on the quality of the equipment,</a:t>
            </a:r>
            <a:r>
              <a:rPr lang="en-US" b="0" i="0" dirty="0">
                <a:latin typeface="Berling-Roman"/>
                <a:ea typeface="Calibri" panose="020F0502020204030204" pitchFamily="34" charset="0"/>
                <a:cs typeface="Times New Roman" panose="02020603050405020304" pitchFamily="18" charset="0"/>
              </a:rPr>
              <a:t> </a:t>
            </a:r>
            <a:r>
              <a:rPr lang="en-US" b="0" i="0" dirty="0">
                <a:effectLst/>
                <a:latin typeface="Berling-Roman"/>
                <a:ea typeface="Calibri" panose="020F0502020204030204" pitchFamily="34" charset="0"/>
                <a:cs typeface="Times New Roman" panose="02020603050405020304" pitchFamily="18" charset="0"/>
              </a:rPr>
              <a:t>operator experience, and size of the patient. The highest frequency transducer that produces adequate penetration is recommended. Thus adrenal gland are not easily evaluated </a:t>
            </a:r>
            <a:r>
              <a:rPr lang="en-US" b="0" i="0" dirty="0" err="1">
                <a:effectLst/>
                <a:latin typeface="Berling-Roman"/>
                <a:ea typeface="Calibri" panose="020F0502020204030204" pitchFamily="34" charset="0"/>
                <a:cs typeface="Times New Roman" panose="02020603050405020304" pitchFamily="18" charset="0"/>
              </a:rPr>
              <a:t>sonographically</a:t>
            </a:r>
            <a:br>
              <a:rPr lang="en-US" dirty="0">
                <a:effectLst/>
                <a:latin typeface="Berling-Roman"/>
                <a:ea typeface="Calibri" panose="020F0502020204030204" pitchFamily="34" charset="0"/>
                <a:cs typeface="Times New Roman" panose="02020603050405020304" pitchFamily="18" charset="0"/>
              </a:rPr>
            </a:br>
            <a:endParaRPr lang="en-US" sz="2400"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03566"/>
            <a:ext cx="9404723" cy="952012"/>
          </a:xfrm>
        </p:spPr>
        <p:txBody>
          <a:bodyPr/>
          <a:lstStyle/>
          <a:p>
            <a:r>
              <a:rPr lang="en-US" sz="4000" dirty="0">
                <a:solidFill>
                  <a:schemeClr val="tx1"/>
                </a:solidFill>
              </a:rPr>
              <a:t>Sonography of the Liver and Gallbladder</a:t>
            </a:r>
            <a:endParaRPr lang="en-US" sz="4000" dirty="0">
              <a:solidFill>
                <a:schemeClr val="tx1"/>
              </a:solidFill>
            </a:endParaRPr>
          </a:p>
        </p:txBody>
      </p:sp>
      <p:sp>
        <p:nvSpPr>
          <p:cNvPr id="3" name="Content Placeholder 2"/>
          <p:cNvSpPr>
            <a:spLocks noGrp="1"/>
          </p:cNvSpPr>
          <p:nvPr>
            <p:ph idx="1"/>
          </p:nvPr>
        </p:nvSpPr>
        <p:spPr>
          <a:xfrm>
            <a:off x="397566" y="1155578"/>
            <a:ext cx="5375437" cy="5498856"/>
          </a:xfrm>
        </p:spPr>
        <p:txBody>
          <a:bodyPr>
            <a:normAutofit/>
          </a:bodyPr>
          <a:lstStyle/>
          <a:p>
            <a:r>
              <a:rPr lang="en-US" sz="3000" b="1" dirty="0">
                <a:effectLst/>
                <a:latin typeface="Berling-Roman"/>
                <a:ea typeface="Calibri" panose="020F0502020204030204" pitchFamily="34" charset="0"/>
                <a:cs typeface="Times New Roman" panose="02020603050405020304" pitchFamily="18" charset="0"/>
              </a:rPr>
              <a:t>Liver</a:t>
            </a:r>
            <a:endParaRPr lang="en-US" sz="3000" b="1" dirty="0">
              <a:effectLst/>
              <a:latin typeface="Berling-Roman"/>
              <a:ea typeface="Calibri" panose="020F0502020204030204" pitchFamily="34" charset="0"/>
              <a:cs typeface="Times New Roman" panose="02020603050405020304" pitchFamily="18" charset="0"/>
            </a:endParaRPr>
          </a:p>
          <a:p>
            <a:r>
              <a:rPr lang="en-US" sz="1800" dirty="0">
                <a:effectLst/>
                <a:latin typeface="Berling-Roman"/>
                <a:ea typeface="Calibri" panose="020F0502020204030204" pitchFamily="34" charset="0"/>
                <a:cs typeface="Times New Roman" panose="02020603050405020304" pitchFamily="18" charset="0"/>
              </a:rPr>
              <a:t>The hepatic parenchyma has medium-level echogenicity with a homogeneous and uniform texture that is somewhat coarser than in the spleen. The normal echogenicity of the liver is isoechoic to either slightly hyperechoic or slightly hypoechoic to the renal cortex and hypoechoic to the spleen</a:t>
            </a:r>
            <a:endParaRPr lang="en-US" sz="1800" dirty="0">
              <a:effectLst/>
              <a:latin typeface="Berling-Roman"/>
              <a:ea typeface="Calibri" panose="020F0502020204030204" pitchFamily="34" charset="0"/>
              <a:cs typeface="Times New Roman" panose="02020603050405020304" pitchFamily="18" charset="0"/>
            </a:endParaRPr>
          </a:p>
          <a:p>
            <a:r>
              <a:rPr lang="en-US" sz="1800" dirty="0">
                <a:effectLst/>
                <a:latin typeface="Berling-Roman"/>
                <a:ea typeface="Calibri" panose="020F0502020204030204" pitchFamily="34" charset="0"/>
                <a:cs typeface="Times New Roman" panose="02020603050405020304" pitchFamily="18" charset="0"/>
              </a:rPr>
              <a:t>Hepatic and portal veins are visualized routinely within hepatic parenchyma. Hepatic veins are anechoic linear structures extending through the parenchyma. Hepatic vein borders are not echogenic with the exception of their confluence with the caudal vena cava, immediately adjacent to the diaphragm. </a:t>
            </a:r>
            <a:endParaRPr lang="en-US" sz="1800" dirty="0">
              <a:effectLst/>
              <a:latin typeface="Berling-Roman"/>
              <a:ea typeface="Calibri" panose="020F0502020204030204" pitchFamily="34" charset="0"/>
              <a:cs typeface="Times New Roman" panose="02020603050405020304" pitchFamily="18" charset="0"/>
            </a:endParaRPr>
          </a:p>
          <a:p>
            <a:r>
              <a:rPr lang="en-US" sz="1800" dirty="0">
                <a:effectLst/>
                <a:latin typeface="Berling-Roman"/>
                <a:ea typeface="Calibri" panose="020F0502020204030204" pitchFamily="34" charset="0"/>
                <a:cs typeface="Times New Roman" panose="02020603050405020304" pitchFamily="18" charset="0"/>
              </a:rPr>
              <a:t>Normal hepatic arteries are not visualized easily without color Doppler examination</a:t>
            </a:r>
            <a:br>
              <a:rPr lang="en-US" sz="1800" dirty="0">
                <a:effectLst/>
                <a:latin typeface="Berling-Roman"/>
                <a:ea typeface="Calibri" panose="020F0502020204030204" pitchFamily="34" charset="0"/>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F73A57FB-8F6C-4F1F-A606-1014ABC8D26E}" type="slidenum">
              <a:rPr lang="en-US" smtClean="0"/>
            </a:fld>
            <a:endParaRPr lang="en-US"/>
          </a:p>
        </p:txBody>
      </p:sp>
      <p:sp>
        <p:nvSpPr>
          <p:cNvPr id="5" name="Content Placeholder 2"/>
          <p:cNvSpPr txBox="1"/>
          <p:nvPr/>
        </p:nvSpPr>
        <p:spPr>
          <a:xfrm>
            <a:off x="6238807" y="1155577"/>
            <a:ext cx="5839462" cy="519063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3000" b="1" dirty="0">
                <a:latin typeface="Berling-Roman"/>
                <a:ea typeface="Calibri" panose="020F0502020204030204" pitchFamily="34" charset="0"/>
                <a:cs typeface="Times New Roman" panose="02020603050405020304" pitchFamily="18" charset="0"/>
              </a:rPr>
              <a:t>Gallbladder</a:t>
            </a:r>
            <a:endParaRPr lang="en-US" sz="3000" b="1" dirty="0">
              <a:latin typeface="Berling-Roman"/>
              <a:ea typeface="Calibri" panose="020F0502020204030204" pitchFamily="34" charset="0"/>
              <a:cs typeface="Times New Roman" panose="02020603050405020304" pitchFamily="18" charset="0"/>
            </a:endParaRPr>
          </a:p>
          <a:p>
            <a:r>
              <a:rPr lang="en-US" sz="2400" dirty="0">
                <a:latin typeface="Berling-Roman"/>
                <a:ea typeface="Calibri" panose="020F0502020204030204" pitchFamily="34" charset="0"/>
                <a:cs typeface="Times New Roman" panose="02020603050405020304" pitchFamily="18" charset="0"/>
              </a:rPr>
              <a:t>The gallbladder is well visualized as an oval, anechoic structure in the right cranioventral portion of the liver. Gallbladder size varies widely, and distention is normal in fasting or anorexic patients. </a:t>
            </a:r>
            <a:endParaRPr lang="en-US" sz="2400" dirty="0">
              <a:latin typeface="Berling-Roman"/>
              <a:ea typeface="Calibri" panose="020F0502020204030204" pitchFamily="34" charset="0"/>
              <a:cs typeface="Times New Roman" panose="02020603050405020304" pitchFamily="18" charset="0"/>
            </a:endParaRPr>
          </a:p>
          <a:p>
            <a:r>
              <a:rPr lang="en-US" sz="2400" dirty="0">
                <a:latin typeface="Berling-Roman"/>
                <a:ea typeface="Calibri" panose="020F0502020204030204" pitchFamily="34" charset="0"/>
                <a:cs typeface="Times New Roman" panose="02020603050405020304" pitchFamily="18" charset="0"/>
              </a:rPr>
              <a:t>Intraluminal contents are typically anechoic, although gallbladder sludge, which is dependent echogenic material without acoustic shadowing, is seen frequently and is usually an incidental finding. The normal gallbladder wall is thin and poorly visualized.</a:t>
            </a:r>
            <a:br>
              <a:rPr lang="en-US" sz="2400" dirty="0">
                <a:latin typeface="Berling-Roman"/>
                <a:ea typeface="Calibri" panose="020F0502020204030204" pitchFamily="34" charset="0"/>
                <a:cs typeface="Times New Roman" panose="02020603050405020304" pitchFamily="18" charset="0"/>
              </a:rPr>
            </a:b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24978</Words>
  <Application>WPS Presentation</Application>
  <PresentationFormat>Widescreen</PresentationFormat>
  <Paragraphs>506</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SimSun</vt:lpstr>
      <vt:lpstr>Wingdings</vt:lpstr>
      <vt:lpstr>Wingdings 3</vt:lpstr>
      <vt:lpstr>Symbol</vt:lpstr>
      <vt:lpstr>Arial</vt:lpstr>
      <vt:lpstr>Wingdings 2</vt:lpstr>
      <vt:lpstr>Wingdings</vt:lpstr>
      <vt:lpstr>Berling-Roman</vt:lpstr>
      <vt:lpstr>Segoe Print</vt:lpstr>
      <vt:lpstr>Berling-Italic</vt:lpstr>
      <vt:lpstr>Calibri</vt:lpstr>
      <vt:lpstr>Times New Roman</vt:lpstr>
      <vt:lpstr>Advert-Bold</vt:lpstr>
      <vt:lpstr>Microsoft YaHei</vt:lpstr>
      <vt:lpstr>Arial Unicode MS</vt:lpstr>
      <vt:lpstr>Ion</vt:lpstr>
      <vt:lpstr>VCS 502 PRINCIPLES OF ABDOMINAL ULTRASONOGRAPHY</vt:lpstr>
      <vt:lpstr>Introduction</vt:lpstr>
      <vt:lpstr>Indications</vt:lpstr>
      <vt:lpstr>Patient preparation, Restraints and Positioning</vt:lpstr>
      <vt:lpstr>Sonographic techniques</vt:lpstr>
      <vt:lpstr>Sonographic techniques</vt:lpstr>
      <vt:lpstr>Sonography of the Peritoneal Space</vt:lpstr>
      <vt:lpstr>Sonography of the Pancreas, lymphnodes, adrenal gland</vt:lpstr>
      <vt:lpstr>Sonography of the Liver and Gallbladder</vt:lpstr>
      <vt:lpstr>PowerPoint 演示文稿</vt:lpstr>
      <vt:lpstr>Ultrasound of the Spleen</vt:lpstr>
      <vt:lpstr>Ultrasonography of the kidneys</vt:lpstr>
      <vt:lpstr>Ultrasonography of the urinary bladder</vt:lpstr>
      <vt:lpstr>Ultrasonography of the gastrointestinal tract</vt:lpstr>
      <vt:lpstr>Stomach ultrasonography</vt:lpstr>
      <vt:lpstr>Ultrasonography of small intestine</vt:lpstr>
      <vt:lpstr>Ultrasonography of large intestine</vt:lpstr>
      <vt:lpstr>ULTRASOUND ARTIFACTS</vt:lpstr>
      <vt:lpstr>Acoustic shadowing</vt:lpstr>
      <vt:lpstr>Acoustic enhancement</vt:lpstr>
      <vt:lpstr>Reverberation artifacts</vt:lpstr>
      <vt:lpstr>Comet tail and ring-down artifacts</vt:lpstr>
      <vt:lpstr>Mirror-image artifacts</vt:lpstr>
      <vt:lpstr>Side lobes and grating lobes</vt:lpstr>
      <vt:lpstr>Slice thickness artifacts</vt:lpstr>
      <vt:lpstr>Edge-shadowing artifacts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VCS 502 PRINCIPLES OF ABDOMINAL ULTRASONOGRAPHY</dc:title>
  <dc:creator>Oyenekan, Iskiil</dc:creator>
  <cp:lastModifiedBy>Tifekorey</cp:lastModifiedBy>
  <cp:revision>7</cp:revision>
  <dcterms:created xsi:type="dcterms:W3CDTF">2023-01-08T22:10:00Z</dcterms:created>
  <dcterms:modified xsi:type="dcterms:W3CDTF">2023-02-05T15:31:48Z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B0943AA5C57B4452B3B8A544D3CF0778</vt:lpwstr>
  </property>
  <property fmtid="{D5CDD505-2E9C-101B-9397-08002B2CF9AE}" pid="3" name="KSOProductBuildVer">
    <vt:lpwstr>1033-11.2.0.11219</vt:lpwstr>
  </property>
</Properties>
</file>