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0287000" cx="18288000"/>
  <p:notesSz cx="6858000" cy="9144000"/>
  <p:embeddedFontLs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jqa9ybuTzPk+e/G2YrMcGuFjV5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slide" Target="slides/slide20.xml"/><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from-pre-trained-word-embeddings-to-pre-trained-language-models-focus-on-bert-343815627598"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81adf95a0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For sentiment analysis, we attempted using lexicon based method, machine learning and deep learning. For the current implementation of Alice, we are using the lexicon based methods despite the high accuracy of the machine learning models. This is because the machine and deep learning models are trained off IMDB movie reviews and is not as accurate in analysing the sentiments of news articles. Other challenges we face include sentiment being a subjective issue and it is also hard to detect sarcasm. For example, the phrase “wow best movie ever” can either mean positive or negative depending on the context.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For enhancements, given the high accuracy of the machine learning models, if we are given more contextual data for training, the models can possibly outperform the current lexicon based method</a:t>
            </a:r>
            <a:endParaRPr/>
          </a:p>
        </p:txBody>
      </p:sp>
      <p:sp>
        <p:nvSpPr>
          <p:cNvPr id="225" name="Google Shape;225;g881adf95a0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82b3d06f2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Clr>
                <a:schemeClr val="dk1"/>
              </a:buClr>
              <a:buSzPts val="1100"/>
              <a:buFont typeface="Arial"/>
              <a:buNone/>
            </a:pPr>
            <a:r>
              <a:rPr lang="en-US"/>
              <a:t>We looked at 3 streams of NER during these 3 weeks:</a:t>
            </a:r>
            <a:endParaRPr/>
          </a:p>
          <a:p>
            <a:pPr indent="0" lvl="0" marL="0" rtl="0" algn="l">
              <a:lnSpc>
                <a:spcPct val="115000"/>
              </a:lnSpc>
              <a:spcBef>
                <a:spcPts val="0"/>
              </a:spcBef>
              <a:spcAft>
                <a:spcPts val="0"/>
              </a:spcAft>
              <a:buClr>
                <a:schemeClr val="dk1"/>
              </a:buClr>
              <a:buSzPts val="1100"/>
              <a:buFont typeface="Arial"/>
              <a:buNone/>
            </a:pPr>
            <a:r>
              <a:rPr lang="en-US"/>
              <a:t>1.Unsupervised learning approaches, which rely on unsupervised algorithms without hand-labeled training examples (NLTK, Stanford Named Entity tagger)</a:t>
            </a:r>
            <a:endParaRPr/>
          </a:p>
          <a:p>
            <a:pPr indent="0" lvl="0" marL="0" rtl="0" algn="l">
              <a:lnSpc>
                <a:spcPct val="115000"/>
              </a:lnSpc>
              <a:spcBef>
                <a:spcPts val="0"/>
              </a:spcBef>
              <a:spcAft>
                <a:spcPts val="0"/>
              </a:spcAft>
              <a:buClr>
                <a:schemeClr val="dk1"/>
              </a:buClr>
              <a:buSzPts val="1100"/>
              <a:buFont typeface="Arial"/>
              <a:buNone/>
            </a:pPr>
            <a:r>
              <a:rPr lang="en-US"/>
              <a:t>2.Feature-based supervised learning approaches, which rely on supervised learning algorithms with careful feature engineering (Spacy)</a:t>
            </a:r>
            <a:endParaRPr/>
          </a:p>
          <a:p>
            <a:pPr indent="0" lvl="0" marL="0" rtl="0" algn="l">
              <a:lnSpc>
                <a:spcPct val="115000"/>
              </a:lnSpc>
              <a:spcBef>
                <a:spcPts val="0"/>
              </a:spcBef>
              <a:spcAft>
                <a:spcPts val="0"/>
              </a:spcAft>
              <a:buClr>
                <a:schemeClr val="dk1"/>
              </a:buClr>
              <a:buSzPts val="1100"/>
              <a:buFont typeface="Arial"/>
              <a:buNone/>
            </a:pPr>
            <a:r>
              <a:rPr lang="en-US"/>
              <a:t>3.Deep-learning based approaches, </a:t>
            </a:r>
            <a:r>
              <a:rPr lang="en-US" strike="sngStrike"/>
              <a:t>which automatically discover representations needed for the classification from raw input </a:t>
            </a:r>
            <a:r>
              <a:rPr lang="en-US"/>
              <a:t>(Flair)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Flair is currently the SOTA approach in NER. </a:t>
            </a:r>
            <a:r>
              <a:rPr lang="en-US" strike="sngStrike"/>
              <a:t>We decided to use Flair, which is a new framework for sequence labelling (NER and parts of speech tagging). </a:t>
            </a:r>
            <a:r>
              <a:rPr lang="en-US"/>
              <a:t>By learning to predict the next character on the basis of previous characters, Flair is able to leverage the internal states of a trained character language model to produce a novel type of word embedding which its developers refer to as contextual string embeddings. These embeddings have the distinct properties that they (a) are trained without any explicit notion of words and thus fundamentally model words as sequences of characters, and (b) are contextualized by their surrounding text, meaning that the same word will have different embeddings depending on its contextual use. </a:t>
            </a:r>
            <a:r>
              <a:rPr lang="en-US" strike="sngStrike"/>
              <a:t>Flair achieved one of the higher performance (89.3%) on OntoNotes5.0 and the state-of the-art performance (93.18%) on CoNLL03.</a:t>
            </a:r>
            <a:endParaRPr strike="sngStrike"/>
          </a:p>
          <a:p>
            <a:pPr indent="0" lvl="0" marL="0" rtl="0" algn="l">
              <a:lnSpc>
                <a:spcPct val="100000"/>
              </a:lnSpc>
              <a:spcBef>
                <a:spcPts val="0"/>
              </a:spcBef>
              <a:spcAft>
                <a:spcPts val="0"/>
              </a:spcAft>
              <a:buSzPts val="1100"/>
              <a:buNone/>
            </a:pPr>
            <a:r>
              <a:t/>
            </a:r>
            <a:endParaRPr/>
          </a:p>
        </p:txBody>
      </p:sp>
      <p:sp>
        <p:nvSpPr>
          <p:cNvPr id="244" name="Google Shape;244;g882b3d06f2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82b3d06f2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Initially, since there are no current python libraries out there for relation extraction, we decided to create our own custom algorithm for this feature. The basic model we explored was using an unsupervised approach where relations could be detected between two entities based on the contextual clues given in a single sentence. However, this approach was rather rigid and we decided to explore the use of SOTA approaches.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We evaluated both a BiLSTM attention model and a </a:t>
            </a:r>
            <a:r>
              <a:rPr lang="en-US">
                <a:solidFill>
                  <a:srgbClr val="4701AD"/>
                </a:solidFill>
              </a:rPr>
              <a:t>BiLSTM Networks with Entity-aware Attention using Latent Entity Typing. We discovered that the latter worked better, achieving a F1-Score of 85.2 (SOTA = 89.5). </a:t>
            </a:r>
            <a:endParaRPr>
              <a:solidFill>
                <a:srgbClr val="4701AD"/>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In the MP stage, we hope to train a transformer-based model, namely BERT. Difference between SOTA models (BERT and ELMo): </a:t>
            </a:r>
            <a:r>
              <a:rPr lang="en-US">
                <a:solidFill>
                  <a:srgbClr val="4701AD"/>
                </a:solidFill>
              </a:rPr>
              <a:t>BERT uses a bidirectional Transformer while ELMo uses the concatenation of independently trained left-to-right and right-to-left LSTM to generate features for downstream task. In other words, BERT is deeply bidirectional, as opposed to ELMo (shallow bidirectional) à </a:t>
            </a:r>
            <a:r>
              <a:rPr lang="en-US" u="sng">
                <a:solidFill>
                  <a:schemeClr val="hlink"/>
                </a:solidFill>
                <a:hlinkClick r:id="rId2"/>
              </a:rPr>
              <a:t>https://towardsdatascience.com/from-pre-trained-word-embeddings-to-pre-trained-language-models-focus-on-bert-343815627598</a:t>
            </a:r>
            <a:r>
              <a:rPr lang="en-US">
                <a:solidFill>
                  <a:schemeClr val="dk1"/>
                </a:solidFill>
              </a:rPr>
              <a:t> this article is useful to understand</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263" name="Google Shape;263;g882b3d06f2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81adf95a0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For backend, we have done a very basic web server using flask. The backend also includes the compilation of our all codes used for the different features of Alice. However, integrating the different codes was a challenge as everyone was working on different environments and we had to find a common environment that all the codes can run off. For example, we trained our models on tensorflow1 which was not compatible with python version 3.8 that the backend was running. However, tensorflow 2 is only supported by python 3.7 and above and was also not compatible with tensor flow 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To solve such issues, we plan to implement containers for our code and we will be using Dockers and Kubernetes to help us do so.</a:t>
            </a:r>
            <a:endParaRPr/>
          </a:p>
        </p:txBody>
      </p:sp>
      <p:sp>
        <p:nvSpPr>
          <p:cNvPr id="282" name="Google Shape;282;g881adf95a0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82b3d06f2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For the frontend, we created the basic visualization tools for our various ML models. In the user interface, we will demonstrate how the output will be like.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For enhancements for the MP stage, we plan to enhance the UI by: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1.Making the fonts and colors more visually aesthetic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2.Provide customizability for visualization (users can specify certain filters for the visualization output)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3.Draggable components which allow for customizability of dashboard layout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4.</a:t>
            </a:r>
            <a:r>
              <a:rPr lang="en-US">
                <a:solidFill>
                  <a:srgbClr val="4701AD"/>
                </a:solidFill>
              </a:rPr>
              <a:t>Frequency of links should be displayed in the network graph</a:t>
            </a:r>
            <a:endParaRPr>
              <a:solidFill>
                <a:srgbClr val="4701AD"/>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5.Create a proper upload, settings, and error page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6.Allow for saving of template to database</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299" name="Google Shape;299;g882b3d06f2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82b3d06f2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Now, we will walk through a use case of ALICE by imagining ourselves as a data analyst for a government agency. We would like to analyze a piece of news that was flagged by our news scraper, so we now input it into ALICE. </a:t>
            </a:r>
            <a:endParaRPr/>
          </a:p>
        </p:txBody>
      </p:sp>
      <p:sp>
        <p:nvSpPr>
          <p:cNvPr id="316" name="Google Shape;316;g882b3d06f2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836c9845d_3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Now, we will walk through a use case of ALICE by imagining ourselves as a data analyst for a government agency. We would like to analyze a piece of news that was flagged by our news scraper, so we now input it into ALICE. </a:t>
            </a:r>
            <a:endParaRPr/>
          </a:p>
        </p:txBody>
      </p:sp>
      <p:sp>
        <p:nvSpPr>
          <p:cNvPr id="326" name="Google Shape;326;g8836c9845d_3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836c9845d_3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Now, we will walk through a use case of ALICE by imagining ourselves as a data analyst for a government agency. We would like to analyze a piece of news that was flagged by our news scraper, so we now input it into ALICE. </a:t>
            </a:r>
            <a:endParaRPr/>
          </a:p>
        </p:txBody>
      </p:sp>
      <p:sp>
        <p:nvSpPr>
          <p:cNvPr id="332" name="Google Shape;332;g8836c9845d_3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836c9845d_3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Now, we will walk through a use case of ALICE by imagining ourselves as a data analyst for a government agency. We would like to analyze a piece of news that was flagged by our news scraper, so we now input it into ALICE. </a:t>
            </a:r>
            <a:endParaRPr/>
          </a:p>
        </p:txBody>
      </p:sp>
      <p:sp>
        <p:nvSpPr>
          <p:cNvPr id="337" name="Google Shape;337;g8836c9845d_3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82b3d06f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 conclusion, we have achieved some of the objectives of our project as highlighted in our EP slides and we will continue to work towards the rest of them and improve ourselves and our product. </a:t>
            </a:r>
            <a:endParaRPr/>
          </a:p>
          <a:p>
            <a:pPr indent="0" lvl="0" marL="0" rtl="0" algn="l">
              <a:lnSpc>
                <a:spcPct val="100000"/>
              </a:lnSpc>
              <a:spcBef>
                <a:spcPts val="0"/>
              </a:spcBef>
              <a:spcAft>
                <a:spcPts val="0"/>
              </a:spcAft>
              <a:buSzPts val="1100"/>
              <a:buNone/>
            </a:pPr>
            <a:r>
              <a:rPr lang="en-US"/>
              <a:t>During these 4 weeks, we have attained both hard and soft skills, in terms of being a good software developer and a team player.</a:t>
            </a:r>
            <a:endParaRPr/>
          </a:p>
          <a:p>
            <a:pPr indent="0" lvl="0" marL="0" rtl="0" algn="l">
              <a:lnSpc>
                <a:spcPct val="100000"/>
              </a:lnSpc>
              <a:spcBef>
                <a:spcPts val="0"/>
              </a:spcBef>
              <a:spcAft>
                <a:spcPts val="0"/>
              </a:spcAft>
              <a:buSzPts val="1100"/>
              <a:buNone/>
            </a:pPr>
            <a:r>
              <a:rPr lang="en-US"/>
              <a:t>For the MP, we will improve the work on ALICE through her various components to achieve a functioning end product by the end of this internship :)</a:t>
            </a:r>
            <a:endParaRPr/>
          </a:p>
        </p:txBody>
      </p:sp>
      <p:sp>
        <p:nvSpPr>
          <p:cNvPr id="342" name="Google Shape;342;g882b3d06f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81adf95a0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881adf95a0_0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slide shows the overview of design for Alice. We have React as the frontend and we use D3 for the visualisation of our results. The backend is run by flask where it consolidates all the output of the various code for the different features of Alice. The features of Alice also includes the usage of libraries such as keras Spacy and Tensorflow</a:t>
            </a:r>
            <a:endParaRPr/>
          </a:p>
        </p:txBody>
      </p:sp>
      <p:sp>
        <p:nvSpPr>
          <p:cNvPr id="117" name="Google Shape;11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836c9845d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slide shows the overview of design for Alice. We have React as the frontend and we use D3 for the visualisation of our results. The backend is run by flask where it consolidates all the output of the various code for the different features of Alice. The features of Alice also includes the usage of libraries such as keras Spacy and Tensorflow</a:t>
            </a:r>
            <a:endParaRPr/>
          </a:p>
        </p:txBody>
      </p:sp>
      <p:sp>
        <p:nvSpPr>
          <p:cNvPr id="142" name="Google Shape;142;g8836c9845d_3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81adf95a0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For text classification, we have attempted machine learning models and deep learning models. Amongst these models, Naive Baye has the highest accuracy of 0.88. Naive Baye model is a probabilistic machine learning model commonly used for text classification. Features extracted from the text includes tf-idf vectors, followed by filtering of vocabularies with extreme tf-idf values. Moving on to deep learning, XLNET is the state of the art text classification model. It uses a hybrid of autoregression language modelling and autoencoding, along with attention layers to achieve the high accuracy results.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Unfortunately, upon training, we realise it has a lower accuracy as compared to other training models. The main reason is due to the lack of training data. Available datasets such as AG news are collected around 2002, which leads to different features extracted from the text, thus low accuracy.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For enhancements, we plan to</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further improve the accuracy of the deep learning models</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cluster documents with past documents </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further classify for instance the health/COVID-19 documents into COVID- 19 government initiatives or COVID-19 world news </a:t>
            </a:r>
            <a:endParaRPr/>
          </a:p>
        </p:txBody>
      </p:sp>
      <p:sp>
        <p:nvSpPr>
          <p:cNvPr id="161" name="Google Shape;161;g881adf95a0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81adf95a0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We have attempted three models, namely Latent Dirichlet Allocation, Non-negative Matrix Factorisation and Principal Component Analysis. The first two decomposing document term matrix into document-topic matrix and topic-term matrix. For the last model,the word embedding captures the meaning of the documents. PCA then clusters documents with similar meaning to form a topic. TF-IDF is subsequently used to uncover the topic by finding words that describe the topic.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Referring to the image, the topics are not explicitly stated and requires us to infer. This is subjective and result in misinterpretation at times. Hence, moving forward, we plan to use word2vec to infer the topic from the bag of words outputted from the NMF model. For instance, queen can be inferred from the bag of words king, man and women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180" name="Google Shape;180;g881adf95a0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Attempted two different methods for Text summarization. The first methods involves using TextRank algorithm to provide an extractive summary of the text. This means that the summary is made up of the important sentences in the text</a:t>
            </a:r>
            <a:endParaRPr/>
          </a:p>
          <a:p>
            <a:pPr indent="0" lvl="0" marL="0" rtl="0" algn="l">
              <a:lnSpc>
                <a:spcPct val="100000"/>
              </a:lnSpc>
              <a:spcBef>
                <a:spcPts val="0"/>
              </a:spcBef>
              <a:spcAft>
                <a:spcPts val="0"/>
              </a:spcAft>
              <a:buSzPts val="1100"/>
              <a:buNone/>
            </a:pPr>
            <a:r>
              <a:rPr lang="en-US"/>
              <a:t>For abstractive summary, we attempted using a sequence to sequence deep learning model with LSTM and Attention. However, this is one of the challenge for us as there is very little suitable dataset to train our model. The sequence to sequecne model also have a more complicated structure which involves longer training times. Furthermore, it is hard to find a suitable metrics to test the accuracy of our model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For the enhancements, we plan to research more into the various deep learning methods for abstractive summary and continue to work on it and improve by trying different word embeddings such as word2vec or GloVe as well as to try out different models such as bidirectional lstm</a:t>
            </a:r>
            <a:endParaRPr/>
          </a:p>
        </p:txBody>
      </p:sp>
      <p:sp>
        <p:nvSpPr>
          <p:cNvPr id="199" name="Google Shape;1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82b3d06f2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82b3d06f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drive.google.com/file/d/1MWTBAXdNHTbzUKUqKH2GCaZbSsuubCB_/view" TargetMode="Externa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drive.google.com/file/d/1xvpjf9qpmBG_U9cbYfeLIR3WnkA8mjsQ/view" TargetMode="Externa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drive.google.com/file/d/1gGw6gVWwkhIMMbXdTv_Qrk1rgfpwcRha/view"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rot="1027498">
            <a:off x="8493182" y="-1977096"/>
            <a:ext cx="12515987" cy="12473343"/>
          </a:xfrm>
          <a:prstGeom prst="rect">
            <a:avLst/>
          </a:prstGeom>
          <a:noFill/>
          <a:ln>
            <a:noFill/>
          </a:ln>
        </p:spPr>
      </p:pic>
      <p:sp>
        <p:nvSpPr>
          <p:cNvPr id="85" name="Google Shape;85;p1"/>
          <p:cNvSpPr txBox="1"/>
          <p:nvPr/>
        </p:nvSpPr>
        <p:spPr>
          <a:xfrm>
            <a:off x="1085150" y="5706725"/>
            <a:ext cx="9447300" cy="18978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14700"/>
              <a:buFont typeface="Arial"/>
              <a:buNone/>
            </a:pPr>
            <a:r>
              <a:rPr b="0" i="0" lang="en-US" sz="14700" u="sng" cap="none" strike="noStrike">
                <a:solidFill>
                  <a:srgbClr val="4701AD"/>
                </a:solidFill>
                <a:latin typeface="Arial"/>
                <a:ea typeface="Arial"/>
                <a:cs typeface="Arial"/>
                <a:sym typeface="Arial"/>
              </a:rPr>
              <a:t>A.L.I.C.E</a:t>
            </a:r>
            <a:endParaRPr b="0" i="0" sz="14700" u="none" cap="none" strike="noStrike">
              <a:solidFill>
                <a:srgbClr val="000000"/>
              </a:solidFill>
              <a:latin typeface="Arial"/>
              <a:ea typeface="Arial"/>
              <a:cs typeface="Arial"/>
              <a:sym typeface="Arial"/>
            </a:endParaRPr>
          </a:p>
        </p:txBody>
      </p:sp>
      <p:sp>
        <p:nvSpPr>
          <p:cNvPr id="86" name="Google Shape;86;p1"/>
          <p:cNvSpPr txBox="1"/>
          <p:nvPr/>
        </p:nvSpPr>
        <p:spPr>
          <a:xfrm>
            <a:off x="2275612" y="1271696"/>
            <a:ext cx="6731377" cy="32104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900"/>
              <a:buFont typeface="Arial"/>
              <a:buNone/>
            </a:pPr>
            <a:r>
              <a:rPr b="0" i="0" lang="en-US" sz="1900" u="none" cap="none" strike="noStrike">
                <a:solidFill>
                  <a:srgbClr val="4701AD"/>
                </a:solidFill>
                <a:latin typeface="Roboto Mono"/>
                <a:ea typeface="Roboto Mono"/>
                <a:cs typeface="Roboto Mono"/>
                <a:sym typeface="Roboto Mono"/>
              </a:rPr>
              <a:t>EP Proposal | June 2020</a:t>
            </a:r>
            <a:endParaRPr b="0" i="0" sz="1400" u="none" cap="none" strike="noStrike">
              <a:solidFill>
                <a:srgbClr val="000000"/>
              </a:solidFill>
              <a:latin typeface="Arial"/>
              <a:ea typeface="Arial"/>
              <a:cs typeface="Arial"/>
              <a:sym typeface="Arial"/>
            </a:endParaRPr>
          </a:p>
        </p:txBody>
      </p:sp>
      <p:grpSp>
        <p:nvGrpSpPr>
          <p:cNvPr id="87" name="Google Shape;87;p1"/>
          <p:cNvGrpSpPr/>
          <p:nvPr/>
        </p:nvGrpSpPr>
        <p:grpSpPr>
          <a:xfrm>
            <a:off x="1028700" y="1028700"/>
            <a:ext cx="956799" cy="945151"/>
            <a:chOff x="0" y="0"/>
            <a:chExt cx="1275731" cy="1260197"/>
          </a:xfrm>
        </p:grpSpPr>
        <p:sp>
          <p:nvSpPr>
            <p:cNvPr id="88" name="Google Shape;88;p1"/>
            <p:cNvSpPr txBox="1"/>
            <p:nvPr/>
          </p:nvSpPr>
          <p:spPr>
            <a:xfrm>
              <a:off x="0" y="0"/>
              <a:ext cx="1275731" cy="112684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01</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1164944"/>
              <a:ext cx="1111985" cy="95253"/>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
          <p:cNvSpPr txBox="1"/>
          <p:nvPr/>
        </p:nvSpPr>
        <p:spPr>
          <a:xfrm>
            <a:off x="1321475" y="7873300"/>
            <a:ext cx="6731400" cy="10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1" name="Google Shape;91;p1"/>
          <p:cNvSpPr txBox="1"/>
          <p:nvPr/>
        </p:nvSpPr>
        <p:spPr>
          <a:xfrm>
            <a:off x="1637125" y="8074475"/>
            <a:ext cx="11395800" cy="1897800"/>
          </a:xfrm>
          <a:prstGeom prst="rect">
            <a:avLst/>
          </a:prstGeom>
          <a:noFill/>
          <a:ln>
            <a:noFill/>
          </a:ln>
        </p:spPr>
        <p:txBody>
          <a:bodyPr anchorCtr="0" anchor="t" bIns="0" lIns="0" spcFirstLastPara="1" rIns="0" wrap="square" tIns="0">
            <a:noAutofit/>
          </a:bodyPr>
          <a:lstStyle/>
          <a:p>
            <a:pPr indent="0" lvl="0" marL="0" marR="0" rtl="0" algn="l">
              <a:lnSpc>
                <a:spcPct val="119996"/>
              </a:lnSpc>
              <a:spcBef>
                <a:spcPts val="0"/>
              </a:spcBef>
              <a:spcAft>
                <a:spcPts val="0"/>
              </a:spcAft>
              <a:buClr>
                <a:srgbClr val="000000"/>
              </a:buClr>
              <a:buSzPts val="3800"/>
              <a:buFont typeface="Arial"/>
              <a:buNone/>
            </a:pPr>
            <a:r>
              <a:rPr b="0" i="0" lang="en-US" sz="3800" u="none" cap="none" strike="noStrike">
                <a:solidFill>
                  <a:srgbClr val="4701AD"/>
                </a:solidFill>
                <a:latin typeface="Arial"/>
                <a:ea typeface="Arial"/>
                <a:cs typeface="Arial"/>
                <a:sym typeface="Arial"/>
              </a:rPr>
              <a:t>Cornelius Yap, Samuel Lye, Tiffany Goh </a:t>
            </a:r>
            <a:endParaRPr b="0" i="0" sz="3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881adf95a0_0_163"/>
          <p:cNvSpPr txBox="1"/>
          <p:nvPr/>
        </p:nvSpPr>
        <p:spPr>
          <a:xfrm>
            <a:off x="1028700" y="385151"/>
            <a:ext cx="10860300" cy="24702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8400"/>
              <a:buFont typeface="Arial"/>
              <a:buNone/>
            </a:pPr>
            <a:r>
              <a:rPr b="0" i="0" lang="en-US" sz="7000" u="sng" cap="none" strike="noStrike">
                <a:solidFill>
                  <a:srgbClr val="4701AD"/>
                </a:solidFill>
                <a:latin typeface="Arial"/>
                <a:ea typeface="Arial"/>
                <a:cs typeface="Arial"/>
                <a:sym typeface="Arial"/>
              </a:rPr>
              <a:t>Sentiment Analysis</a:t>
            </a:r>
            <a:endParaRPr b="0" i="0" sz="7000" u="none" cap="none" strike="noStrike">
              <a:solidFill>
                <a:srgbClr val="000000"/>
              </a:solidFill>
              <a:latin typeface="Arial"/>
              <a:ea typeface="Arial"/>
              <a:cs typeface="Arial"/>
              <a:sym typeface="Arial"/>
            </a:endParaRPr>
          </a:p>
        </p:txBody>
      </p:sp>
      <p:grpSp>
        <p:nvGrpSpPr>
          <p:cNvPr id="228" name="Google Shape;228;g881adf95a0_0_163"/>
          <p:cNvGrpSpPr/>
          <p:nvPr/>
        </p:nvGrpSpPr>
        <p:grpSpPr>
          <a:xfrm>
            <a:off x="1028700" y="2514511"/>
            <a:ext cx="4560075" cy="2385939"/>
            <a:chOff x="0" y="-3575322"/>
            <a:chExt cx="6080100" cy="3181252"/>
          </a:xfrm>
        </p:grpSpPr>
        <p:sp>
          <p:nvSpPr>
            <p:cNvPr id="229" name="Google Shape;229;g881adf95a0_0_163"/>
            <p:cNvSpPr txBox="1"/>
            <p:nvPr/>
          </p:nvSpPr>
          <p:spPr>
            <a:xfrm>
              <a:off x="0" y="-3575322"/>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Completed </a:t>
              </a:r>
              <a:endParaRPr b="0" i="0" sz="1400" u="none" cap="none" strike="noStrike">
                <a:solidFill>
                  <a:srgbClr val="000000"/>
                </a:solidFill>
                <a:latin typeface="Arial"/>
                <a:ea typeface="Arial"/>
                <a:cs typeface="Arial"/>
                <a:sym typeface="Arial"/>
              </a:endParaRPr>
            </a:p>
          </p:txBody>
        </p:sp>
        <p:sp>
          <p:nvSpPr>
            <p:cNvPr id="230" name="Google Shape;230;g881adf95a0_0_163"/>
            <p:cNvSpPr txBox="1"/>
            <p:nvPr/>
          </p:nvSpPr>
          <p:spPr>
            <a:xfrm>
              <a:off x="0" y="-2428670"/>
              <a:ext cx="6080100" cy="20346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Attempted Lexicon-based method</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Vader, Pattern, Sysnset</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Currently implemented method</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Attempted Machine Learning </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Linear SVC (90% acc</a:t>
              </a:r>
              <a:r>
                <a:rPr lang="en-US" sz="2500">
                  <a:solidFill>
                    <a:srgbClr val="4701AD"/>
                  </a:solidFill>
                </a:rPr>
                <a:t>)</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Attempted Deep Learning</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LSTM (88% acc)</a:t>
              </a:r>
              <a:endParaRPr b="0" i="0" sz="2500" u="none" cap="none" strike="noStrike">
                <a:solidFill>
                  <a:srgbClr val="4701AD"/>
                </a:solidFill>
                <a:latin typeface="Arial"/>
                <a:ea typeface="Arial"/>
                <a:cs typeface="Arial"/>
                <a:sym typeface="Arial"/>
              </a:endParaRPr>
            </a:p>
          </p:txBody>
        </p:sp>
      </p:grpSp>
      <p:grpSp>
        <p:nvGrpSpPr>
          <p:cNvPr id="231" name="Google Shape;231;g881adf95a0_0_163"/>
          <p:cNvGrpSpPr/>
          <p:nvPr/>
        </p:nvGrpSpPr>
        <p:grpSpPr>
          <a:xfrm>
            <a:off x="16286247" y="464285"/>
            <a:ext cx="978227" cy="945258"/>
            <a:chOff x="0" y="0"/>
            <a:chExt cx="1304303" cy="1260344"/>
          </a:xfrm>
        </p:grpSpPr>
        <p:sp>
          <p:nvSpPr>
            <p:cNvPr id="232" name="Google Shape;232;g881adf95a0_0_163"/>
            <p:cNvSpPr/>
            <p:nvPr/>
          </p:nvSpPr>
          <p:spPr>
            <a:xfrm>
              <a:off x="192203"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881adf95a0_0_163"/>
            <p:cNvSpPr txBox="1"/>
            <p:nvPr/>
          </p:nvSpPr>
          <p:spPr>
            <a:xfrm>
              <a:off x="0" y="0"/>
              <a:ext cx="1304100" cy="1126800"/>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0</a:t>
              </a:r>
              <a:r>
                <a:rPr lang="en-US" sz="5600">
                  <a:solidFill>
                    <a:srgbClr val="4701AD"/>
                  </a:solidFill>
                  <a:latin typeface="Roboto Mono"/>
                  <a:ea typeface="Roboto Mono"/>
                  <a:cs typeface="Roboto Mono"/>
                  <a:sym typeface="Roboto Mono"/>
                </a:rPr>
                <a:t>9</a:t>
              </a:r>
              <a:endParaRPr b="0" i="0" sz="5600" u="none" cap="none" strike="noStrike">
                <a:solidFill>
                  <a:srgbClr val="4701AD"/>
                </a:solidFill>
                <a:latin typeface="Roboto Mono"/>
                <a:ea typeface="Roboto Mono"/>
                <a:cs typeface="Roboto Mono"/>
                <a:sym typeface="Roboto Mono"/>
              </a:endParaRPr>
            </a:p>
            <a:p>
              <a:pPr indent="0" lvl="0" marL="0" marR="0" rtl="0" algn="r">
                <a:lnSpc>
                  <a:spcPct val="120000"/>
                </a:lnSpc>
                <a:spcBef>
                  <a:spcPts val="0"/>
                </a:spcBef>
                <a:spcAft>
                  <a:spcPts val="0"/>
                </a:spcAft>
                <a:buClr>
                  <a:srgbClr val="000000"/>
                </a:buClr>
                <a:buSzPts val="5600"/>
                <a:buFont typeface="Arial"/>
                <a:buNone/>
              </a:pPr>
              <a:r>
                <a:t/>
              </a:r>
              <a:endParaRPr b="0" i="0" sz="5600" u="none" cap="none" strike="noStrike">
                <a:solidFill>
                  <a:srgbClr val="4701AD"/>
                </a:solidFill>
                <a:latin typeface="Roboto Mono"/>
                <a:ea typeface="Roboto Mono"/>
                <a:cs typeface="Roboto Mono"/>
                <a:sym typeface="Roboto Mono"/>
              </a:endParaRPr>
            </a:p>
          </p:txBody>
        </p:sp>
      </p:grpSp>
      <p:grpSp>
        <p:nvGrpSpPr>
          <p:cNvPr id="234" name="Google Shape;234;g881adf95a0_0_163"/>
          <p:cNvGrpSpPr/>
          <p:nvPr/>
        </p:nvGrpSpPr>
        <p:grpSpPr>
          <a:xfrm>
            <a:off x="6458825" y="2529009"/>
            <a:ext cx="4883127" cy="2385941"/>
            <a:chOff x="-12" y="-3556000"/>
            <a:chExt cx="5461500" cy="3181254"/>
          </a:xfrm>
        </p:grpSpPr>
        <p:sp>
          <p:nvSpPr>
            <p:cNvPr id="235" name="Google Shape;235;g881adf95a0_0_163"/>
            <p:cNvSpPr txBox="1"/>
            <p:nvPr/>
          </p:nvSpPr>
          <p:spPr>
            <a:xfrm>
              <a:off x="0" y="-3556000"/>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Challenges</a:t>
              </a:r>
              <a:endParaRPr b="0" i="0" sz="1400" u="none" cap="none" strike="noStrike">
                <a:solidFill>
                  <a:srgbClr val="000000"/>
                </a:solidFill>
                <a:latin typeface="Arial"/>
                <a:ea typeface="Arial"/>
                <a:cs typeface="Arial"/>
                <a:sym typeface="Arial"/>
              </a:endParaRPr>
            </a:p>
          </p:txBody>
        </p:sp>
        <p:sp>
          <p:nvSpPr>
            <p:cNvPr id="236" name="Google Shape;236;g881adf95a0_0_163"/>
            <p:cNvSpPr txBox="1"/>
            <p:nvPr/>
          </p:nvSpPr>
          <p:spPr>
            <a:xfrm>
              <a:off x="-12" y="-2409346"/>
              <a:ext cx="5461500" cy="20346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Lack of contextual data for machine learning methods</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Currently trained off IMDB movie review</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Hard to detect sarcasm</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lang="en-US" sz="2500">
                  <a:solidFill>
                    <a:srgbClr val="4701AD"/>
                  </a:solidFill>
                </a:rPr>
                <a:t>E.g. “wow best movie ever…”</a:t>
              </a:r>
              <a:r>
                <a:rPr b="0" i="0" lang="en-US" sz="2500" u="none" cap="none" strike="noStrike">
                  <a:solidFill>
                    <a:srgbClr val="4701AD"/>
                  </a:solidFill>
                  <a:latin typeface="Arial"/>
                  <a:ea typeface="Arial"/>
                  <a:cs typeface="Arial"/>
                  <a:sym typeface="Arial"/>
                </a:rPr>
                <a:t> </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Sentiment is mostly a subjective issue</a:t>
              </a:r>
              <a:endParaRPr b="0" i="0" sz="2500" u="none" cap="none" strike="noStrike">
                <a:solidFill>
                  <a:srgbClr val="4701AD"/>
                </a:solidFill>
                <a:latin typeface="Arial"/>
                <a:ea typeface="Arial"/>
                <a:cs typeface="Arial"/>
                <a:sym typeface="Arial"/>
              </a:endParaRPr>
            </a:p>
          </p:txBody>
        </p:sp>
      </p:grpSp>
      <p:grpSp>
        <p:nvGrpSpPr>
          <p:cNvPr id="237" name="Google Shape;237;g881adf95a0_0_163"/>
          <p:cNvGrpSpPr/>
          <p:nvPr/>
        </p:nvGrpSpPr>
        <p:grpSpPr>
          <a:xfrm>
            <a:off x="11888950" y="2532746"/>
            <a:ext cx="5220450" cy="2324239"/>
            <a:chOff x="-2" y="-3589652"/>
            <a:chExt cx="6960600" cy="3098985"/>
          </a:xfrm>
        </p:grpSpPr>
        <p:sp>
          <p:nvSpPr>
            <p:cNvPr id="238" name="Google Shape;238;g881adf95a0_0_163"/>
            <p:cNvSpPr txBox="1"/>
            <p:nvPr/>
          </p:nvSpPr>
          <p:spPr>
            <a:xfrm>
              <a:off x="0" y="-3589652"/>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Enhancements</a:t>
              </a:r>
              <a:endParaRPr b="0" i="0" sz="1400" u="none" cap="none" strike="noStrike">
                <a:solidFill>
                  <a:srgbClr val="000000"/>
                </a:solidFill>
                <a:latin typeface="Arial"/>
                <a:ea typeface="Arial"/>
                <a:cs typeface="Arial"/>
                <a:sym typeface="Arial"/>
              </a:endParaRPr>
            </a:p>
          </p:txBody>
        </p:sp>
        <p:sp>
          <p:nvSpPr>
            <p:cNvPr id="239" name="Google Shape;239;g881adf95a0_0_163"/>
            <p:cNvSpPr txBox="1"/>
            <p:nvPr/>
          </p:nvSpPr>
          <p:spPr>
            <a:xfrm>
              <a:off x="-2" y="-2525267"/>
              <a:ext cx="6960600" cy="20346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Char char="❏"/>
              </a:pPr>
              <a:r>
                <a:rPr lang="en-US" sz="2500">
                  <a:solidFill>
                    <a:srgbClr val="4701AD"/>
                  </a:solidFill>
                </a:rPr>
                <a:t>With operation related data specific to the domain, the performance of the model should improve </a:t>
              </a:r>
              <a:endParaRPr sz="2500">
                <a:solidFill>
                  <a:srgbClr val="4701AD"/>
                </a:solidFill>
              </a:endParaRPr>
            </a:p>
          </p:txBody>
        </p:sp>
      </p:grpSp>
      <p:pic>
        <p:nvPicPr>
          <p:cNvPr id="240" name="Google Shape;240;g881adf95a0_0_163"/>
          <p:cNvPicPr preferRelativeResize="0"/>
          <p:nvPr/>
        </p:nvPicPr>
        <p:blipFill>
          <a:blip r:embed="rId3">
            <a:alphaModFix/>
          </a:blip>
          <a:stretch>
            <a:fillRect/>
          </a:stretch>
        </p:blipFill>
        <p:spPr>
          <a:xfrm>
            <a:off x="3675950" y="8415675"/>
            <a:ext cx="10936100" cy="1871325"/>
          </a:xfrm>
          <a:prstGeom prst="rect">
            <a:avLst/>
          </a:prstGeom>
          <a:noFill/>
          <a:ln>
            <a:noFill/>
          </a:ln>
        </p:spPr>
      </p:pic>
      <p:sp>
        <p:nvSpPr>
          <p:cNvPr id="241" name="Google Shape;241;g881adf95a0_0_163"/>
          <p:cNvSpPr txBox="1"/>
          <p:nvPr/>
        </p:nvSpPr>
        <p:spPr>
          <a:xfrm>
            <a:off x="1028700" y="1409550"/>
            <a:ext cx="80691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rgbClr val="4701AD"/>
                </a:solidFill>
              </a:rPr>
              <a:t>Determine if the text is positive or negative as well as the extent of subjectivity of the text</a:t>
            </a:r>
            <a:endParaRPr sz="2500">
              <a:solidFill>
                <a:srgbClr val="4701A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g882b3d06f2_1_2"/>
          <p:cNvPicPr preferRelativeResize="0"/>
          <p:nvPr/>
        </p:nvPicPr>
        <p:blipFill>
          <a:blip r:embed="rId3">
            <a:alphaModFix/>
          </a:blip>
          <a:stretch>
            <a:fillRect/>
          </a:stretch>
        </p:blipFill>
        <p:spPr>
          <a:xfrm>
            <a:off x="9694250" y="6930750"/>
            <a:ext cx="8593751" cy="3090700"/>
          </a:xfrm>
          <a:prstGeom prst="rect">
            <a:avLst/>
          </a:prstGeom>
          <a:noFill/>
          <a:ln>
            <a:noFill/>
          </a:ln>
        </p:spPr>
      </p:pic>
      <p:sp>
        <p:nvSpPr>
          <p:cNvPr id="247" name="Google Shape;247;g882b3d06f2_1_2"/>
          <p:cNvSpPr txBox="1"/>
          <p:nvPr/>
        </p:nvSpPr>
        <p:spPr>
          <a:xfrm>
            <a:off x="1028700" y="1114425"/>
            <a:ext cx="14017200" cy="24702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8400"/>
              <a:buFont typeface="Arial"/>
              <a:buNone/>
            </a:pPr>
            <a:r>
              <a:rPr lang="en-US" sz="7000" u="sng">
                <a:solidFill>
                  <a:srgbClr val="4701AD"/>
                </a:solidFill>
              </a:rPr>
              <a:t>Named Entity Recognition</a:t>
            </a:r>
            <a:endParaRPr b="0" i="0" sz="7000" u="none" cap="none" strike="noStrike">
              <a:solidFill>
                <a:srgbClr val="000000"/>
              </a:solidFill>
              <a:latin typeface="Arial"/>
              <a:ea typeface="Arial"/>
              <a:cs typeface="Arial"/>
              <a:sym typeface="Arial"/>
            </a:endParaRPr>
          </a:p>
        </p:txBody>
      </p:sp>
      <p:grpSp>
        <p:nvGrpSpPr>
          <p:cNvPr id="248" name="Google Shape;248;g882b3d06f2_1_2"/>
          <p:cNvGrpSpPr/>
          <p:nvPr/>
        </p:nvGrpSpPr>
        <p:grpSpPr>
          <a:xfrm>
            <a:off x="1104900" y="3239190"/>
            <a:ext cx="3585375" cy="4894163"/>
            <a:chOff x="101600" y="-731440"/>
            <a:chExt cx="4780500" cy="3181333"/>
          </a:xfrm>
        </p:grpSpPr>
        <p:sp>
          <p:nvSpPr>
            <p:cNvPr id="249" name="Google Shape;249;g882b3d06f2_1_2"/>
            <p:cNvSpPr txBox="1"/>
            <p:nvPr/>
          </p:nvSpPr>
          <p:spPr>
            <a:xfrm>
              <a:off x="101600" y="-731440"/>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Completed </a:t>
              </a:r>
              <a:endParaRPr b="0" i="0" sz="1400" u="none" cap="none" strike="noStrike">
                <a:solidFill>
                  <a:srgbClr val="000000"/>
                </a:solidFill>
                <a:latin typeface="Arial"/>
                <a:ea typeface="Arial"/>
                <a:cs typeface="Arial"/>
                <a:sym typeface="Arial"/>
              </a:endParaRPr>
            </a:p>
          </p:txBody>
        </p:sp>
        <p:sp>
          <p:nvSpPr>
            <p:cNvPr id="250" name="Google Shape;250;g882b3d06f2_1_2"/>
            <p:cNvSpPr txBox="1"/>
            <p:nvPr/>
          </p:nvSpPr>
          <p:spPr>
            <a:xfrm>
              <a:off x="101600" y="-206307"/>
              <a:ext cx="4780500" cy="2656200"/>
            </a:xfrm>
            <a:prstGeom prst="rect">
              <a:avLst/>
            </a:prstGeom>
            <a:noFill/>
            <a:ln>
              <a:noFill/>
            </a:ln>
          </p:spPr>
          <p:txBody>
            <a:bodyPr anchorCtr="0" anchor="t" bIns="0" lIns="0" spcFirstLastPara="1" rIns="0" wrap="square" tIns="0">
              <a:noAutofit/>
            </a:bodyPr>
            <a:lstStyle/>
            <a:p>
              <a:pPr indent="-368300" lvl="0" marL="457200" marR="0" rtl="0" algn="l">
                <a:lnSpc>
                  <a:spcPct val="139954"/>
                </a:lnSpc>
                <a:spcBef>
                  <a:spcPts val="0"/>
                </a:spcBef>
                <a:spcAft>
                  <a:spcPts val="0"/>
                </a:spcAft>
                <a:buClr>
                  <a:srgbClr val="4701AD"/>
                </a:buClr>
                <a:buSzPts val="2200"/>
                <a:buFont typeface="Arial"/>
                <a:buChar char="❏"/>
              </a:pPr>
              <a:r>
                <a:rPr lang="en-US" sz="2200">
                  <a:solidFill>
                    <a:srgbClr val="4701AD"/>
                  </a:solidFill>
                </a:rPr>
                <a:t>Attempted deep-learning and feature-based supervised learning models</a:t>
              </a:r>
              <a:endParaRPr sz="2200">
                <a:solidFill>
                  <a:srgbClr val="4701AD"/>
                </a:solidFill>
              </a:endParaRPr>
            </a:p>
            <a:p>
              <a:pPr indent="-368300" lvl="1" marL="914400" marR="0" rtl="0" algn="l">
                <a:lnSpc>
                  <a:spcPct val="139954"/>
                </a:lnSpc>
                <a:spcBef>
                  <a:spcPts val="0"/>
                </a:spcBef>
                <a:spcAft>
                  <a:spcPts val="0"/>
                </a:spcAft>
                <a:buClr>
                  <a:srgbClr val="4701AD"/>
                </a:buClr>
                <a:buSzPts val="2200"/>
                <a:buFont typeface="Arial"/>
                <a:buChar char="○"/>
              </a:pPr>
              <a:r>
                <a:rPr lang="en-US" sz="2200">
                  <a:solidFill>
                    <a:srgbClr val="4701AD"/>
                  </a:solidFill>
                </a:rPr>
                <a:t>NLTK (Stanford Named Entity tagger)</a:t>
              </a:r>
              <a:endParaRPr sz="2200">
                <a:solidFill>
                  <a:srgbClr val="4701AD"/>
                </a:solidFill>
              </a:endParaRPr>
            </a:p>
            <a:p>
              <a:pPr indent="-368300" lvl="1" marL="914400" marR="0" rtl="0" algn="l">
                <a:lnSpc>
                  <a:spcPct val="139954"/>
                </a:lnSpc>
                <a:spcBef>
                  <a:spcPts val="0"/>
                </a:spcBef>
                <a:spcAft>
                  <a:spcPts val="0"/>
                </a:spcAft>
                <a:buClr>
                  <a:srgbClr val="4701AD"/>
                </a:buClr>
                <a:buSzPts val="2200"/>
                <a:buFont typeface="Arial"/>
                <a:buChar char="○"/>
              </a:pPr>
              <a:r>
                <a:rPr lang="en-US" sz="2200">
                  <a:solidFill>
                    <a:srgbClr val="4701AD"/>
                  </a:solidFill>
                </a:rPr>
                <a:t>Spacy (Bloom embeddings and residual CNN)</a:t>
              </a:r>
              <a:endParaRPr sz="2200">
                <a:solidFill>
                  <a:srgbClr val="4701AD"/>
                </a:solidFill>
              </a:endParaRPr>
            </a:p>
            <a:p>
              <a:pPr indent="-368300" lvl="1" marL="914400" marR="0" rtl="0" algn="l">
                <a:lnSpc>
                  <a:spcPct val="139954"/>
                </a:lnSpc>
                <a:spcBef>
                  <a:spcPts val="0"/>
                </a:spcBef>
                <a:spcAft>
                  <a:spcPts val="0"/>
                </a:spcAft>
                <a:buClr>
                  <a:srgbClr val="4701AD"/>
                </a:buClr>
                <a:buSzPts val="2200"/>
                <a:buFont typeface="Arial"/>
                <a:buChar char="○"/>
              </a:pPr>
              <a:r>
                <a:rPr lang="en-US" sz="2200">
                  <a:solidFill>
                    <a:srgbClr val="4701AD"/>
                  </a:solidFill>
                </a:rPr>
                <a:t>Flair (Transformer-based BiLSTM)</a:t>
              </a:r>
              <a:endParaRPr sz="2200">
                <a:solidFill>
                  <a:srgbClr val="4701AD"/>
                </a:solidFill>
              </a:endParaRPr>
            </a:p>
            <a:p>
              <a:pPr indent="0" lvl="0" marL="457200" marR="0" rtl="0" algn="l">
                <a:lnSpc>
                  <a:spcPct val="139954"/>
                </a:lnSpc>
                <a:spcBef>
                  <a:spcPts val="0"/>
                </a:spcBef>
                <a:spcAft>
                  <a:spcPts val="0"/>
                </a:spcAft>
                <a:buNone/>
              </a:pPr>
              <a:r>
                <a:t/>
              </a:r>
              <a:endParaRPr sz="2500">
                <a:solidFill>
                  <a:srgbClr val="4701AD"/>
                </a:solidFill>
              </a:endParaRPr>
            </a:p>
          </p:txBody>
        </p:sp>
      </p:grpSp>
      <p:grpSp>
        <p:nvGrpSpPr>
          <p:cNvPr id="251" name="Google Shape;251;g882b3d06f2_1_2"/>
          <p:cNvGrpSpPr/>
          <p:nvPr/>
        </p:nvGrpSpPr>
        <p:grpSpPr>
          <a:xfrm>
            <a:off x="16387372" y="908471"/>
            <a:ext cx="978075" cy="895171"/>
            <a:chOff x="96200" y="66783"/>
            <a:chExt cx="1304100" cy="1193561"/>
          </a:xfrm>
        </p:grpSpPr>
        <p:sp>
          <p:nvSpPr>
            <p:cNvPr id="252" name="Google Shape;252;g882b3d06f2_1_2"/>
            <p:cNvSpPr/>
            <p:nvPr/>
          </p:nvSpPr>
          <p:spPr>
            <a:xfrm>
              <a:off x="192203"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882b3d06f2_1_2"/>
            <p:cNvSpPr txBox="1"/>
            <p:nvPr/>
          </p:nvSpPr>
          <p:spPr>
            <a:xfrm>
              <a:off x="96200" y="66783"/>
              <a:ext cx="1304100" cy="1126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5600"/>
                <a:buFont typeface="Arial"/>
                <a:buNone/>
              </a:pPr>
              <a:r>
                <a:rPr lang="en-US" sz="5600">
                  <a:solidFill>
                    <a:srgbClr val="4701AD"/>
                  </a:solidFill>
                  <a:latin typeface="Roboto Mono"/>
                  <a:ea typeface="Roboto Mono"/>
                  <a:cs typeface="Roboto Mono"/>
                  <a:sym typeface="Roboto Mono"/>
                </a:rPr>
                <a:t>10</a:t>
              </a:r>
              <a:endParaRPr b="0" i="0" sz="5600" u="none" cap="none" strike="noStrike">
                <a:solidFill>
                  <a:srgbClr val="4701AD"/>
                </a:solidFill>
                <a:latin typeface="Roboto Mono"/>
                <a:ea typeface="Roboto Mono"/>
                <a:cs typeface="Roboto Mono"/>
                <a:sym typeface="Roboto Mono"/>
              </a:endParaRPr>
            </a:p>
          </p:txBody>
        </p:sp>
      </p:grpSp>
      <p:grpSp>
        <p:nvGrpSpPr>
          <p:cNvPr id="254" name="Google Shape;254;g882b3d06f2_1_2"/>
          <p:cNvGrpSpPr/>
          <p:nvPr/>
        </p:nvGrpSpPr>
        <p:grpSpPr>
          <a:xfrm>
            <a:off x="6458825" y="3221504"/>
            <a:ext cx="3585375" cy="4943341"/>
            <a:chOff x="0" y="-4867981"/>
            <a:chExt cx="4780500" cy="6591121"/>
          </a:xfrm>
        </p:grpSpPr>
        <p:sp>
          <p:nvSpPr>
            <p:cNvPr id="255" name="Google Shape;255;g882b3d06f2_1_2"/>
            <p:cNvSpPr txBox="1"/>
            <p:nvPr/>
          </p:nvSpPr>
          <p:spPr>
            <a:xfrm>
              <a:off x="0" y="-4867981"/>
              <a:ext cx="4780500" cy="1260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Challenges</a:t>
              </a:r>
              <a:endParaRPr b="0" i="0" sz="1400" u="none" cap="none" strike="noStrike">
                <a:solidFill>
                  <a:srgbClr val="000000"/>
                </a:solidFill>
                <a:latin typeface="Arial"/>
                <a:ea typeface="Arial"/>
                <a:cs typeface="Arial"/>
                <a:sym typeface="Arial"/>
              </a:endParaRPr>
            </a:p>
          </p:txBody>
        </p:sp>
        <p:sp>
          <p:nvSpPr>
            <p:cNvPr id="256" name="Google Shape;256;g882b3d06f2_1_2"/>
            <p:cNvSpPr txBox="1"/>
            <p:nvPr/>
          </p:nvSpPr>
          <p:spPr>
            <a:xfrm>
              <a:off x="0" y="-3868860"/>
              <a:ext cx="4780500" cy="5592000"/>
            </a:xfrm>
            <a:prstGeom prst="rect">
              <a:avLst/>
            </a:prstGeom>
            <a:noFill/>
            <a:ln>
              <a:noFill/>
            </a:ln>
          </p:spPr>
          <p:txBody>
            <a:bodyPr anchorCtr="0" anchor="t" bIns="0" lIns="0" spcFirstLastPara="1" rIns="0" wrap="square" tIns="0">
              <a:noAutofit/>
            </a:bodyPr>
            <a:lstStyle/>
            <a:p>
              <a:pPr indent="-368300" lvl="0" marL="457200" rtl="0" algn="l">
                <a:lnSpc>
                  <a:spcPct val="140000"/>
                </a:lnSpc>
                <a:spcBef>
                  <a:spcPts val="0"/>
                </a:spcBef>
                <a:spcAft>
                  <a:spcPts val="0"/>
                </a:spcAft>
                <a:buClr>
                  <a:srgbClr val="4701AD"/>
                </a:buClr>
                <a:buSzPts val="2200"/>
                <a:buChar char="❏"/>
              </a:pPr>
              <a:r>
                <a:rPr lang="en-US" sz="2200">
                  <a:solidFill>
                    <a:srgbClr val="4701AD"/>
                  </a:solidFill>
                </a:rPr>
                <a:t>One of the major challenges in identifying named entities is recognizing words which can have multiple meanings in different sentences</a:t>
              </a:r>
              <a:endParaRPr sz="2200">
                <a:solidFill>
                  <a:srgbClr val="4701AD"/>
                </a:solidFill>
              </a:endParaRPr>
            </a:p>
            <a:p>
              <a:pPr indent="0" lvl="0" marL="0" marR="0" rtl="0" algn="l">
                <a:lnSpc>
                  <a:spcPct val="139954"/>
                </a:lnSpc>
                <a:spcBef>
                  <a:spcPts val="0"/>
                </a:spcBef>
                <a:spcAft>
                  <a:spcPts val="0"/>
                </a:spcAft>
                <a:buClr>
                  <a:srgbClr val="000000"/>
                </a:buClr>
                <a:buSzPts val="2500"/>
                <a:buFont typeface="Arial"/>
                <a:buNone/>
              </a:pPr>
              <a:r>
                <a:t/>
              </a:r>
              <a:endParaRPr sz="2200">
                <a:solidFill>
                  <a:srgbClr val="4701AD"/>
                </a:solidFill>
              </a:endParaRPr>
            </a:p>
          </p:txBody>
        </p:sp>
      </p:grpSp>
      <p:grpSp>
        <p:nvGrpSpPr>
          <p:cNvPr id="257" name="Google Shape;257;g882b3d06f2_1_2"/>
          <p:cNvGrpSpPr/>
          <p:nvPr/>
        </p:nvGrpSpPr>
        <p:grpSpPr>
          <a:xfrm>
            <a:off x="11888950" y="3163472"/>
            <a:ext cx="3972825" cy="4817951"/>
            <a:chOff x="-1" y="-780659"/>
            <a:chExt cx="5297100" cy="3131793"/>
          </a:xfrm>
        </p:grpSpPr>
        <p:sp>
          <p:nvSpPr>
            <p:cNvPr id="258" name="Google Shape;258;g882b3d06f2_1_2"/>
            <p:cNvSpPr txBox="1"/>
            <p:nvPr/>
          </p:nvSpPr>
          <p:spPr>
            <a:xfrm>
              <a:off x="0" y="-780659"/>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Enhancements</a:t>
              </a:r>
              <a:endParaRPr b="0" i="0" sz="1400" u="none" cap="none" strike="noStrike">
                <a:solidFill>
                  <a:srgbClr val="000000"/>
                </a:solidFill>
                <a:latin typeface="Arial"/>
                <a:ea typeface="Arial"/>
                <a:cs typeface="Arial"/>
                <a:sym typeface="Arial"/>
              </a:endParaRPr>
            </a:p>
          </p:txBody>
        </p:sp>
        <p:sp>
          <p:nvSpPr>
            <p:cNvPr id="259" name="Google Shape;259;g882b3d06f2_1_2"/>
            <p:cNvSpPr txBox="1"/>
            <p:nvPr/>
          </p:nvSpPr>
          <p:spPr>
            <a:xfrm>
              <a:off x="-1" y="-305065"/>
              <a:ext cx="5297100" cy="2656200"/>
            </a:xfrm>
            <a:prstGeom prst="rect">
              <a:avLst/>
            </a:prstGeom>
            <a:noFill/>
            <a:ln>
              <a:noFill/>
            </a:ln>
          </p:spPr>
          <p:txBody>
            <a:bodyPr anchorCtr="0" anchor="t" bIns="0" lIns="0" spcFirstLastPara="1" rIns="0" wrap="square" tIns="0">
              <a:noAutofit/>
            </a:bodyPr>
            <a:lstStyle/>
            <a:p>
              <a:pPr indent="-368300" lvl="0" marL="457200" rtl="0" algn="l">
                <a:lnSpc>
                  <a:spcPct val="140000"/>
                </a:lnSpc>
                <a:spcBef>
                  <a:spcPts val="0"/>
                </a:spcBef>
                <a:spcAft>
                  <a:spcPts val="0"/>
                </a:spcAft>
                <a:buClr>
                  <a:srgbClr val="4701AD"/>
                </a:buClr>
                <a:buSzPts val="2200"/>
                <a:buChar char="❏"/>
              </a:pPr>
              <a:r>
                <a:rPr lang="en-US" sz="2200">
                  <a:solidFill>
                    <a:srgbClr val="4701AD"/>
                  </a:solidFill>
                </a:rPr>
                <a:t>Train NER models using more domain-specific training data to improve accuracy in the operational context</a:t>
              </a:r>
              <a:endParaRPr sz="2200">
                <a:solidFill>
                  <a:srgbClr val="4701AD"/>
                </a:solidFill>
              </a:endParaRPr>
            </a:p>
            <a:p>
              <a:pPr indent="0" lvl="0" marL="457200" marR="0" rtl="0" algn="l">
                <a:lnSpc>
                  <a:spcPct val="139954"/>
                </a:lnSpc>
                <a:spcBef>
                  <a:spcPts val="0"/>
                </a:spcBef>
                <a:spcAft>
                  <a:spcPts val="0"/>
                </a:spcAft>
                <a:buNone/>
              </a:pPr>
              <a:r>
                <a:t/>
              </a:r>
              <a:endParaRPr sz="2200">
                <a:solidFill>
                  <a:srgbClr val="4701AD"/>
                </a:solidFill>
              </a:endParaRPr>
            </a:p>
          </p:txBody>
        </p:sp>
      </p:grpSp>
      <p:sp>
        <p:nvSpPr>
          <p:cNvPr id="260" name="Google Shape;260;g882b3d06f2_1_2"/>
          <p:cNvSpPr txBox="1"/>
          <p:nvPr/>
        </p:nvSpPr>
        <p:spPr>
          <a:xfrm>
            <a:off x="1212125" y="2156225"/>
            <a:ext cx="14671200" cy="17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rgbClr val="4701AD"/>
                </a:solidFill>
                <a:latin typeface="Calibri"/>
                <a:ea typeface="Calibri"/>
                <a:cs typeface="Calibri"/>
                <a:sym typeface="Calibri"/>
              </a:rPr>
              <a:t>Identify key words or phrases that clearly identifies one item from a set of other items that have similar attributes</a:t>
            </a:r>
            <a:endParaRPr sz="2500">
              <a:solidFill>
                <a:srgbClr val="4701AD"/>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g882b3d06f2_1_20"/>
          <p:cNvPicPr preferRelativeResize="0"/>
          <p:nvPr/>
        </p:nvPicPr>
        <p:blipFill rotWithShape="1">
          <a:blip r:embed="rId3">
            <a:alphaModFix/>
          </a:blip>
          <a:srcRect b="0" l="0" r="0" t="66576"/>
          <a:stretch/>
        </p:blipFill>
        <p:spPr>
          <a:xfrm>
            <a:off x="6355900" y="7272775"/>
            <a:ext cx="10017425" cy="2772900"/>
          </a:xfrm>
          <a:prstGeom prst="rect">
            <a:avLst/>
          </a:prstGeom>
          <a:noFill/>
          <a:ln>
            <a:noFill/>
          </a:ln>
        </p:spPr>
      </p:pic>
      <p:sp>
        <p:nvSpPr>
          <p:cNvPr id="266" name="Google Shape;266;g882b3d06f2_1_20"/>
          <p:cNvSpPr txBox="1"/>
          <p:nvPr/>
        </p:nvSpPr>
        <p:spPr>
          <a:xfrm>
            <a:off x="1028700" y="1114425"/>
            <a:ext cx="14017200" cy="24702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8400"/>
              <a:buFont typeface="Arial"/>
              <a:buNone/>
            </a:pPr>
            <a:r>
              <a:rPr lang="en-US" sz="7000" u="sng">
                <a:solidFill>
                  <a:srgbClr val="4701AD"/>
                </a:solidFill>
              </a:rPr>
              <a:t>Relation Extraction</a:t>
            </a:r>
            <a:endParaRPr b="0" i="0" sz="7000" u="none" cap="none" strike="noStrike">
              <a:solidFill>
                <a:srgbClr val="000000"/>
              </a:solidFill>
              <a:latin typeface="Arial"/>
              <a:ea typeface="Arial"/>
              <a:cs typeface="Arial"/>
              <a:sym typeface="Arial"/>
            </a:endParaRPr>
          </a:p>
        </p:txBody>
      </p:sp>
      <p:grpSp>
        <p:nvGrpSpPr>
          <p:cNvPr id="267" name="Google Shape;267;g882b3d06f2_1_20"/>
          <p:cNvGrpSpPr/>
          <p:nvPr/>
        </p:nvGrpSpPr>
        <p:grpSpPr>
          <a:xfrm>
            <a:off x="1104900" y="3239190"/>
            <a:ext cx="3585375" cy="4894163"/>
            <a:chOff x="101600" y="-731440"/>
            <a:chExt cx="4780500" cy="3181333"/>
          </a:xfrm>
        </p:grpSpPr>
        <p:sp>
          <p:nvSpPr>
            <p:cNvPr id="268" name="Google Shape;268;g882b3d06f2_1_20"/>
            <p:cNvSpPr txBox="1"/>
            <p:nvPr/>
          </p:nvSpPr>
          <p:spPr>
            <a:xfrm>
              <a:off x="101600" y="-731440"/>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Completed </a:t>
              </a:r>
              <a:endParaRPr b="0" i="0" sz="1400" u="none" cap="none" strike="noStrike">
                <a:solidFill>
                  <a:srgbClr val="000000"/>
                </a:solidFill>
                <a:latin typeface="Arial"/>
                <a:ea typeface="Arial"/>
                <a:cs typeface="Arial"/>
                <a:sym typeface="Arial"/>
              </a:endParaRPr>
            </a:p>
          </p:txBody>
        </p:sp>
        <p:sp>
          <p:nvSpPr>
            <p:cNvPr id="269" name="Google Shape;269;g882b3d06f2_1_20"/>
            <p:cNvSpPr txBox="1"/>
            <p:nvPr/>
          </p:nvSpPr>
          <p:spPr>
            <a:xfrm>
              <a:off x="101600" y="-206307"/>
              <a:ext cx="4780500" cy="2656200"/>
            </a:xfrm>
            <a:prstGeom prst="rect">
              <a:avLst/>
            </a:prstGeom>
            <a:noFill/>
            <a:ln>
              <a:noFill/>
            </a:ln>
          </p:spPr>
          <p:txBody>
            <a:bodyPr anchorCtr="0" anchor="t" bIns="0" lIns="0" spcFirstLastPara="1" rIns="0" wrap="square" tIns="0">
              <a:noAutofit/>
            </a:bodyPr>
            <a:lstStyle/>
            <a:p>
              <a:pPr indent="-368300" lvl="0" marL="457200" marR="0" rtl="0" algn="l">
                <a:lnSpc>
                  <a:spcPct val="139954"/>
                </a:lnSpc>
                <a:spcBef>
                  <a:spcPts val="0"/>
                </a:spcBef>
                <a:spcAft>
                  <a:spcPts val="0"/>
                </a:spcAft>
                <a:buClr>
                  <a:srgbClr val="4701AD"/>
                </a:buClr>
                <a:buSzPts val="2200"/>
                <a:buFont typeface="Arial"/>
                <a:buChar char="❏"/>
              </a:pPr>
              <a:r>
                <a:rPr lang="en-US" sz="2200">
                  <a:solidFill>
                    <a:srgbClr val="4701AD"/>
                  </a:solidFill>
                </a:rPr>
                <a:t>Attempted Attention-based models</a:t>
              </a:r>
              <a:endParaRPr sz="2200">
                <a:solidFill>
                  <a:srgbClr val="4701AD"/>
                </a:solidFill>
              </a:endParaRPr>
            </a:p>
            <a:p>
              <a:pPr indent="-368300" lvl="1" marL="914400" marR="0" rtl="0" algn="l">
                <a:lnSpc>
                  <a:spcPct val="139954"/>
                </a:lnSpc>
                <a:spcBef>
                  <a:spcPts val="0"/>
                </a:spcBef>
                <a:spcAft>
                  <a:spcPts val="0"/>
                </a:spcAft>
                <a:buClr>
                  <a:srgbClr val="4701AD"/>
                </a:buClr>
                <a:buSzPts val="2200"/>
                <a:buChar char="○"/>
              </a:pPr>
              <a:r>
                <a:rPr lang="en-US" sz="2200">
                  <a:solidFill>
                    <a:srgbClr val="4701AD"/>
                  </a:solidFill>
                </a:rPr>
                <a:t>BiLSTM Attention and BiLSTM Networks with Entity-aware Attention using Latent Entity Typing</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Created end-to-end NER and relation model</a:t>
              </a:r>
              <a:endParaRPr sz="2200">
                <a:solidFill>
                  <a:srgbClr val="4701AD"/>
                </a:solidFill>
              </a:endParaRPr>
            </a:p>
            <a:p>
              <a:pPr indent="0" lvl="0" marL="457200" marR="0" rtl="0" algn="l">
                <a:lnSpc>
                  <a:spcPct val="139954"/>
                </a:lnSpc>
                <a:spcBef>
                  <a:spcPts val="0"/>
                </a:spcBef>
                <a:spcAft>
                  <a:spcPts val="0"/>
                </a:spcAft>
                <a:buNone/>
              </a:pPr>
              <a:r>
                <a:t/>
              </a:r>
              <a:endParaRPr sz="2500">
                <a:solidFill>
                  <a:srgbClr val="4701AD"/>
                </a:solidFill>
              </a:endParaRPr>
            </a:p>
          </p:txBody>
        </p:sp>
      </p:grpSp>
      <p:grpSp>
        <p:nvGrpSpPr>
          <p:cNvPr id="270" name="Google Shape;270;g882b3d06f2_1_20"/>
          <p:cNvGrpSpPr/>
          <p:nvPr/>
        </p:nvGrpSpPr>
        <p:grpSpPr>
          <a:xfrm>
            <a:off x="16445472" y="933509"/>
            <a:ext cx="978075" cy="870133"/>
            <a:chOff x="96200" y="100167"/>
            <a:chExt cx="1304100" cy="1160177"/>
          </a:xfrm>
        </p:grpSpPr>
        <p:sp>
          <p:nvSpPr>
            <p:cNvPr id="271" name="Google Shape;271;g882b3d06f2_1_20"/>
            <p:cNvSpPr/>
            <p:nvPr/>
          </p:nvSpPr>
          <p:spPr>
            <a:xfrm>
              <a:off x="192203"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882b3d06f2_1_20"/>
            <p:cNvSpPr txBox="1"/>
            <p:nvPr/>
          </p:nvSpPr>
          <p:spPr>
            <a:xfrm>
              <a:off x="96200" y="100167"/>
              <a:ext cx="1304100" cy="1126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5600"/>
                <a:buFont typeface="Arial"/>
                <a:buNone/>
              </a:pPr>
              <a:r>
                <a:rPr lang="en-US" sz="5600">
                  <a:solidFill>
                    <a:srgbClr val="4701AD"/>
                  </a:solidFill>
                  <a:latin typeface="Roboto Mono"/>
                  <a:ea typeface="Roboto Mono"/>
                  <a:cs typeface="Roboto Mono"/>
                  <a:sym typeface="Roboto Mono"/>
                </a:rPr>
                <a:t>11</a:t>
              </a:r>
              <a:endParaRPr b="0" i="0" sz="5600" u="none" cap="none" strike="noStrike">
                <a:solidFill>
                  <a:srgbClr val="4701AD"/>
                </a:solidFill>
                <a:latin typeface="Roboto Mono"/>
                <a:ea typeface="Roboto Mono"/>
                <a:cs typeface="Roboto Mono"/>
                <a:sym typeface="Roboto Mono"/>
              </a:endParaRPr>
            </a:p>
          </p:txBody>
        </p:sp>
      </p:grpSp>
      <p:grpSp>
        <p:nvGrpSpPr>
          <p:cNvPr id="273" name="Google Shape;273;g882b3d06f2_1_20"/>
          <p:cNvGrpSpPr/>
          <p:nvPr/>
        </p:nvGrpSpPr>
        <p:grpSpPr>
          <a:xfrm>
            <a:off x="6458825" y="3221504"/>
            <a:ext cx="3585375" cy="4943341"/>
            <a:chOff x="0" y="-4867981"/>
            <a:chExt cx="4780500" cy="6591121"/>
          </a:xfrm>
        </p:grpSpPr>
        <p:sp>
          <p:nvSpPr>
            <p:cNvPr id="274" name="Google Shape;274;g882b3d06f2_1_20"/>
            <p:cNvSpPr txBox="1"/>
            <p:nvPr/>
          </p:nvSpPr>
          <p:spPr>
            <a:xfrm>
              <a:off x="0" y="-4867981"/>
              <a:ext cx="4780500" cy="1260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Challenges</a:t>
              </a:r>
              <a:endParaRPr b="0" i="0" sz="1400" u="none" cap="none" strike="noStrike">
                <a:solidFill>
                  <a:srgbClr val="000000"/>
                </a:solidFill>
                <a:latin typeface="Arial"/>
                <a:ea typeface="Arial"/>
                <a:cs typeface="Arial"/>
                <a:sym typeface="Arial"/>
              </a:endParaRPr>
            </a:p>
          </p:txBody>
        </p:sp>
        <p:sp>
          <p:nvSpPr>
            <p:cNvPr id="275" name="Google Shape;275;g882b3d06f2_1_20"/>
            <p:cNvSpPr txBox="1"/>
            <p:nvPr/>
          </p:nvSpPr>
          <p:spPr>
            <a:xfrm>
              <a:off x="0" y="-3868860"/>
              <a:ext cx="4780500" cy="5592000"/>
            </a:xfrm>
            <a:prstGeom prst="rect">
              <a:avLst/>
            </a:prstGeom>
            <a:noFill/>
            <a:ln>
              <a:noFill/>
            </a:ln>
          </p:spPr>
          <p:txBody>
            <a:bodyPr anchorCtr="0" anchor="t" bIns="0" lIns="0" spcFirstLastPara="1" rIns="0" wrap="square" tIns="0">
              <a:noAutofit/>
            </a:bodyPr>
            <a:lstStyle/>
            <a:p>
              <a:pPr indent="-368300" lvl="0" marL="457200" rtl="0" algn="l">
                <a:lnSpc>
                  <a:spcPct val="140000"/>
                </a:lnSpc>
                <a:spcBef>
                  <a:spcPts val="0"/>
                </a:spcBef>
                <a:spcAft>
                  <a:spcPts val="0"/>
                </a:spcAft>
                <a:buClr>
                  <a:srgbClr val="4701AD"/>
                </a:buClr>
                <a:buSzPts val="2200"/>
                <a:buChar char="❏"/>
              </a:pPr>
              <a:r>
                <a:rPr lang="en-US" sz="2200">
                  <a:solidFill>
                    <a:srgbClr val="4701AD"/>
                  </a:solidFill>
                </a:rPr>
                <a:t>No existing pre-trained relation extraction model</a:t>
              </a:r>
              <a:endParaRPr sz="2200">
                <a:solidFill>
                  <a:srgbClr val="4701AD"/>
                </a:solidFill>
              </a:endParaRPr>
            </a:p>
            <a:p>
              <a:pPr indent="-368300" lvl="0" marL="457200" rtl="0" algn="l">
                <a:lnSpc>
                  <a:spcPct val="140000"/>
                </a:lnSpc>
                <a:spcBef>
                  <a:spcPts val="0"/>
                </a:spcBef>
                <a:spcAft>
                  <a:spcPts val="0"/>
                </a:spcAft>
                <a:buClr>
                  <a:srgbClr val="4701AD"/>
                </a:buClr>
                <a:buSzPts val="2200"/>
                <a:buChar char="❏"/>
              </a:pPr>
              <a:r>
                <a:rPr lang="en-US" sz="2200">
                  <a:solidFill>
                    <a:srgbClr val="4701AD"/>
                  </a:solidFill>
                </a:rPr>
                <a:t>Transformer models require higher computational power and time to train</a:t>
              </a:r>
              <a:endParaRPr sz="2200">
                <a:solidFill>
                  <a:srgbClr val="4701AD"/>
                </a:solidFill>
              </a:endParaRPr>
            </a:p>
            <a:p>
              <a:pPr indent="0" lvl="0" marL="457200" rtl="0" algn="l">
                <a:lnSpc>
                  <a:spcPct val="140000"/>
                </a:lnSpc>
                <a:spcBef>
                  <a:spcPts val="0"/>
                </a:spcBef>
                <a:spcAft>
                  <a:spcPts val="0"/>
                </a:spcAft>
                <a:buNone/>
              </a:pPr>
              <a:r>
                <a:t/>
              </a:r>
              <a:endParaRPr sz="2200">
                <a:solidFill>
                  <a:srgbClr val="4701AD"/>
                </a:solidFill>
              </a:endParaRPr>
            </a:p>
            <a:p>
              <a:pPr indent="0" lvl="0" marL="0" marR="0" rtl="0" algn="l">
                <a:lnSpc>
                  <a:spcPct val="139954"/>
                </a:lnSpc>
                <a:spcBef>
                  <a:spcPts val="0"/>
                </a:spcBef>
                <a:spcAft>
                  <a:spcPts val="0"/>
                </a:spcAft>
                <a:buClr>
                  <a:srgbClr val="000000"/>
                </a:buClr>
                <a:buSzPts val="2500"/>
                <a:buFont typeface="Arial"/>
                <a:buNone/>
              </a:pPr>
              <a:r>
                <a:t/>
              </a:r>
              <a:endParaRPr sz="2200">
                <a:solidFill>
                  <a:srgbClr val="4701AD"/>
                </a:solidFill>
              </a:endParaRPr>
            </a:p>
          </p:txBody>
        </p:sp>
      </p:grpSp>
      <p:grpSp>
        <p:nvGrpSpPr>
          <p:cNvPr id="276" name="Google Shape;276;g882b3d06f2_1_20"/>
          <p:cNvGrpSpPr/>
          <p:nvPr/>
        </p:nvGrpSpPr>
        <p:grpSpPr>
          <a:xfrm>
            <a:off x="11888950" y="3163472"/>
            <a:ext cx="3972825" cy="4817951"/>
            <a:chOff x="-1" y="-780659"/>
            <a:chExt cx="5297100" cy="3131793"/>
          </a:xfrm>
        </p:grpSpPr>
        <p:sp>
          <p:nvSpPr>
            <p:cNvPr id="277" name="Google Shape;277;g882b3d06f2_1_20"/>
            <p:cNvSpPr txBox="1"/>
            <p:nvPr/>
          </p:nvSpPr>
          <p:spPr>
            <a:xfrm>
              <a:off x="0" y="-780659"/>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Enhancements</a:t>
              </a:r>
              <a:endParaRPr b="0" i="0" sz="1400" u="none" cap="none" strike="noStrike">
                <a:solidFill>
                  <a:srgbClr val="000000"/>
                </a:solidFill>
                <a:latin typeface="Arial"/>
                <a:ea typeface="Arial"/>
                <a:cs typeface="Arial"/>
                <a:sym typeface="Arial"/>
              </a:endParaRPr>
            </a:p>
          </p:txBody>
        </p:sp>
        <p:sp>
          <p:nvSpPr>
            <p:cNvPr id="278" name="Google Shape;278;g882b3d06f2_1_20"/>
            <p:cNvSpPr txBox="1"/>
            <p:nvPr/>
          </p:nvSpPr>
          <p:spPr>
            <a:xfrm>
              <a:off x="-1" y="-305065"/>
              <a:ext cx="5297100" cy="2656200"/>
            </a:xfrm>
            <a:prstGeom prst="rect">
              <a:avLst/>
            </a:prstGeom>
            <a:noFill/>
            <a:ln>
              <a:noFill/>
            </a:ln>
          </p:spPr>
          <p:txBody>
            <a:bodyPr anchorCtr="0" anchor="t" bIns="0" lIns="0" spcFirstLastPara="1" rIns="0" wrap="square" tIns="0">
              <a:noAutofit/>
            </a:bodyPr>
            <a:lstStyle/>
            <a:p>
              <a:pPr indent="-368300" lvl="0" marL="457200" rtl="0" algn="l">
                <a:lnSpc>
                  <a:spcPct val="140000"/>
                </a:lnSpc>
                <a:spcBef>
                  <a:spcPts val="0"/>
                </a:spcBef>
                <a:spcAft>
                  <a:spcPts val="0"/>
                </a:spcAft>
                <a:buClr>
                  <a:srgbClr val="4701AD"/>
                </a:buClr>
                <a:buSzPts val="2200"/>
                <a:buChar char="❏"/>
              </a:pPr>
              <a:r>
                <a:rPr lang="en-US" sz="2200">
                  <a:solidFill>
                    <a:srgbClr val="4701AD"/>
                  </a:solidFill>
                </a:rPr>
                <a:t>Explore state-of-the-art relation extraction technology, namely Bidirectional Encoder Representations from Transformers (BERT)</a:t>
              </a:r>
              <a:endParaRPr sz="2200">
                <a:solidFill>
                  <a:srgbClr val="4701AD"/>
                </a:solidFill>
              </a:endParaRPr>
            </a:p>
            <a:p>
              <a:pPr indent="0" lvl="0" marL="457200" rtl="0" algn="l">
                <a:lnSpc>
                  <a:spcPct val="140000"/>
                </a:lnSpc>
                <a:spcBef>
                  <a:spcPts val="0"/>
                </a:spcBef>
                <a:spcAft>
                  <a:spcPts val="0"/>
                </a:spcAft>
                <a:buNone/>
              </a:pPr>
              <a:r>
                <a:t/>
              </a:r>
              <a:endParaRPr sz="2200">
                <a:solidFill>
                  <a:srgbClr val="4701AD"/>
                </a:solidFill>
              </a:endParaRPr>
            </a:p>
            <a:p>
              <a:pPr indent="0" lvl="0" marL="457200" marR="0" rtl="0" algn="l">
                <a:lnSpc>
                  <a:spcPct val="139954"/>
                </a:lnSpc>
                <a:spcBef>
                  <a:spcPts val="0"/>
                </a:spcBef>
                <a:spcAft>
                  <a:spcPts val="0"/>
                </a:spcAft>
                <a:buNone/>
              </a:pPr>
              <a:r>
                <a:t/>
              </a:r>
              <a:endParaRPr sz="2200">
                <a:solidFill>
                  <a:srgbClr val="4701AD"/>
                </a:solidFill>
              </a:endParaRPr>
            </a:p>
          </p:txBody>
        </p:sp>
      </p:grpSp>
      <p:sp>
        <p:nvSpPr>
          <p:cNvPr id="279" name="Google Shape;279;g882b3d06f2_1_20"/>
          <p:cNvSpPr txBox="1"/>
          <p:nvPr/>
        </p:nvSpPr>
        <p:spPr>
          <a:xfrm>
            <a:off x="1212125" y="2156225"/>
            <a:ext cx="14671200" cy="17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rgbClr val="4701AD"/>
                </a:solidFill>
                <a:latin typeface="Calibri"/>
                <a:ea typeface="Calibri"/>
                <a:cs typeface="Calibri"/>
                <a:sym typeface="Calibri"/>
              </a:rPr>
              <a:t>Extracting semantic relationship from text, between two or more entities</a:t>
            </a:r>
            <a:endParaRPr sz="2500">
              <a:solidFill>
                <a:srgbClr val="4701A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g881adf95a0_0_231"/>
          <p:cNvSpPr txBox="1"/>
          <p:nvPr/>
        </p:nvSpPr>
        <p:spPr>
          <a:xfrm>
            <a:off x="1028699" y="1114425"/>
            <a:ext cx="11705167" cy="24702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8400"/>
              <a:buFont typeface="Arial"/>
              <a:buNone/>
            </a:pPr>
            <a:r>
              <a:rPr b="0" i="0" lang="en-US" sz="7000" u="sng" cap="none" strike="noStrike">
                <a:solidFill>
                  <a:srgbClr val="4701AD"/>
                </a:solidFill>
                <a:latin typeface="Arial"/>
                <a:ea typeface="Arial"/>
                <a:cs typeface="Arial"/>
                <a:sym typeface="Arial"/>
              </a:rPr>
              <a:t>Back End – Web Server</a:t>
            </a:r>
            <a:r>
              <a:rPr b="0" i="0" lang="en-US" sz="8400" u="sng" cap="none" strike="noStrike">
                <a:solidFill>
                  <a:srgbClr val="4701AD"/>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grpSp>
        <p:nvGrpSpPr>
          <p:cNvPr id="285" name="Google Shape;285;g881adf95a0_0_231"/>
          <p:cNvGrpSpPr/>
          <p:nvPr/>
        </p:nvGrpSpPr>
        <p:grpSpPr>
          <a:xfrm>
            <a:off x="1028698" y="3214810"/>
            <a:ext cx="4280938" cy="2385936"/>
            <a:chOff x="0" y="-4876800"/>
            <a:chExt cx="4780500" cy="3181248"/>
          </a:xfrm>
        </p:grpSpPr>
        <p:sp>
          <p:nvSpPr>
            <p:cNvPr id="286" name="Google Shape;286;g881adf95a0_0_231"/>
            <p:cNvSpPr txBox="1"/>
            <p:nvPr/>
          </p:nvSpPr>
          <p:spPr>
            <a:xfrm>
              <a:off x="0" y="-4876800"/>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Completed </a:t>
              </a:r>
              <a:endParaRPr b="0" i="0" sz="1400" u="none" cap="none" strike="noStrike">
                <a:solidFill>
                  <a:srgbClr val="000000"/>
                </a:solidFill>
                <a:latin typeface="Arial"/>
                <a:ea typeface="Arial"/>
                <a:cs typeface="Arial"/>
                <a:sym typeface="Arial"/>
              </a:endParaRPr>
            </a:p>
          </p:txBody>
        </p:sp>
        <p:sp>
          <p:nvSpPr>
            <p:cNvPr id="287" name="Google Shape;287;g881adf95a0_0_231"/>
            <p:cNvSpPr txBox="1"/>
            <p:nvPr/>
          </p:nvSpPr>
          <p:spPr>
            <a:xfrm>
              <a:off x="0" y="-3730152"/>
              <a:ext cx="4780500" cy="20346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Integrated all the codes for the different ALICE features together</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Set up Flask as our backend server</a:t>
              </a:r>
              <a:endParaRPr b="0" i="0" sz="2500" u="none" cap="none" strike="noStrike">
                <a:solidFill>
                  <a:srgbClr val="4701AD"/>
                </a:solidFill>
                <a:latin typeface="Arial"/>
                <a:ea typeface="Arial"/>
                <a:cs typeface="Arial"/>
                <a:sym typeface="Arial"/>
              </a:endParaRPr>
            </a:p>
          </p:txBody>
        </p:sp>
      </p:grpSp>
      <p:grpSp>
        <p:nvGrpSpPr>
          <p:cNvPr id="288" name="Google Shape;288;g881adf95a0_0_231"/>
          <p:cNvGrpSpPr/>
          <p:nvPr/>
        </p:nvGrpSpPr>
        <p:grpSpPr>
          <a:xfrm>
            <a:off x="16391422" y="858384"/>
            <a:ext cx="978075" cy="945258"/>
            <a:chOff x="101600" y="0"/>
            <a:chExt cx="1304100" cy="1260344"/>
          </a:xfrm>
        </p:grpSpPr>
        <p:sp>
          <p:nvSpPr>
            <p:cNvPr id="289" name="Google Shape;289;g881adf95a0_0_231"/>
            <p:cNvSpPr/>
            <p:nvPr/>
          </p:nvSpPr>
          <p:spPr>
            <a:xfrm>
              <a:off x="192203"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881adf95a0_0_231"/>
            <p:cNvSpPr txBox="1"/>
            <p:nvPr/>
          </p:nvSpPr>
          <p:spPr>
            <a:xfrm>
              <a:off x="101600" y="0"/>
              <a:ext cx="1304100" cy="1126800"/>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1</a:t>
              </a:r>
              <a:r>
                <a:rPr lang="en-US" sz="5600">
                  <a:solidFill>
                    <a:srgbClr val="4701AD"/>
                  </a:solidFill>
                  <a:latin typeface="Roboto Mono"/>
                  <a:ea typeface="Roboto Mono"/>
                  <a:cs typeface="Roboto Mono"/>
                  <a:sym typeface="Roboto Mono"/>
                </a:rPr>
                <a:t>2</a:t>
              </a:r>
              <a:endParaRPr b="0" i="0" sz="5600" u="none" cap="none" strike="noStrike">
                <a:solidFill>
                  <a:srgbClr val="4701AD"/>
                </a:solidFill>
                <a:latin typeface="Roboto Mono"/>
                <a:ea typeface="Roboto Mono"/>
                <a:cs typeface="Roboto Mono"/>
                <a:sym typeface="Roboto Mono"/>
              </a:endParaRPr>
            </a:p>
            <a:p>
              <a:pPr indent="0" lvl="0" marL="0" marR="0" rtl="0" algn="r">
                <a:lnSpc>
                  <a:spcPct val="120000"/>
                </a:lnSpc>
                <a:spcBef>
                  <a:spcPts val="0"/>
                </a:spcBef>
                <a:spcAft>
                  <a:spcPts val="0"/>
                </a:spcAft>
                <a:buClr>
                  <a:srgbClr val="000000"/>
                </a:buClr>
                <a:buSzPts val="5600"/>
                <a:buFont typeface="Arial"/>
                <a:buNone/>
              </a:pPr>
              <a:r>
                <a:t/>
              </a:r>
              <a:endParaRPr b="0" i="0" sz="5600" u="none" cap="none" strike="noStrike">
                <a:solidFill>
                  <a:srgbClr val="4701AD"/>
                </a:solidFill>
                <a:latin typeface="Roboto Mono"/>
                <a:ea typeface="Roboto Mono"/>
                <a:cs typeface="Roboto Mono"/>
                <a:sym typeface="Roboto Mono"/>
              </a:endParaRPr>
            </a:p>
          </p:txBody>
        </p:sp>
      </p:grpSp>
      <p:grpSp>
        <p:nvGrpSpPr>
          <p:cNvPr id="291" name="Google Shape;291;g881adf95a0_0_231"/>
          <p:cNvGrpSpPr/>
          <p:nvPr/>
        </p:nvGrpSpPr>
        <p:grpSpPr>
          <a:xfrm>
            <a:off x="6458825" y="3214802"/>
            <a:ext cx="4913775" cy="2385948"/>
            <a:chOff x="0" y="-4876800"/>
            <a:chExt cx="6551700" cy="3181264"/>
          </a:xfrm>
        </p:grpSpPr>
        <p:sp>
          <p:nvSpPr>
            <p:cNvPr id="292" name="Google Shape;292;g881adf95a0_0_231"/>
            <p:cNvSpPr txBox="1"/>
            <p:nvPr/>
          </p:nvSpPr>
          <p:spPr>
            <a:xfrm>
              <a:off x="0" y="-4876800"/>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Challenges</a:t>
              </a:r>
              <a:endParaRPr b="0" i="0" sz="1400" u="none" cap="none" strike="noStrike">
                <a:solidFill>
                  <a:srgbClr val="000000"/>
                </a:solidFill>
                <a:latin typeface="Arial"/>
                <a:ea typeface="Arial"/>
                <a:cs typeface="Arial"/>
                <a:sym typeface="Arial"/>
              </a:endParaRPr>
            </a:p>
          </p:txBody>
        </p:sp>
        <p:sp>
          <p:nvSpPr>
            <p:cNvPr id="293" name="Google Shape;293;g881adf95a0_0_231"/>
            <p:cNvSpPr txBox="1"/>
            <p:nvPr/>
          </p:nvSpPr>
          <p:spPr>
            <a:xfrm>
              <a:off x="0" y="-3730136"/>
              <a:ext cx="6551700" cy="20346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Integrating the different codes together was a challenge as everyone was working on different environments</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Old and new Python versions</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Different versions of modules used</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Tf1 vs Tf2</a:t>
              </a:r>
              <a:endParaRPr b="0" i="0" sz="2500" u="none" cap="none" strike="noStrike">
                <a:solidFill>
                  <a:srgbClr val="4701AD"/>
                </a:solidFill>
                <a:latin typeface="Arial"/>
                <a:ea typeface="Arial"/>
                <a:cs typeface="Arial"/>
                <a:sym typeface="Arial"/>
              </a:endParaRPr>
            </a:p>
          </p:txBody>
        </p:sp>
      </p:grpSp>
      <p:grpSp>
        <p:nvGrpSpPr>
          <p:cNvPr id="294" name="Google Shape;294;g881adf95a0_0_231"/>
          <p:cNvGrpSpPr/>
          <p:nvPr/>
        </p:nvGrpSpPr>
        <p:grpSpPr>
          <a:xfrm>
            <a:off x="11888950" y="3225454"/>
            <a:ext cx="4913775" cy="2385947"/>
            <a:chOff x="-1" y="-4862598"/>
            <a:chExt cx="6551700" cy="3181262"/>
          </a:xfrm>
        </p:grpSpPr>
        <p:sp>
          <p:nvSpPr>
            <p:cNvPr id="295" name="Google Shape;295;g881adf95a0_0_231"/>
            <p:cNvSpPr txBox="1"/>
            <p:nvPr/>
          </p:nvSpPr>
          <p:spPr>
            <a:xfrm>
              <a:off x="0" y="-4862598"/>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Enhancements</a:t>
              </a:r>
              <a:endParaRPr b="0" i="0" sz="1400" u="none" cap="none" strike="noStrike">
                <a:solidFill>
                  <a:srgbClr val="000000"/>
                </a:solidFill>
                <a:latin typeface="Arial"/>
                <a:ea typeface="Arial"/>
                <a:cs typeface="Arial"/>
                <a:sym typeface="Arial"/>
              </a:endParaRPr>
            </a:p>
          </p:txBody>
        </p:sp>
        <p:sp>
          <p:nvSpPr>
            <p:cNvPr id="296" name="Google Shape;296;g881adf95a0_0_231"/>
            <p:cNvSpPr txBox="1"/>
            <p:nvPr/>
          </p:nvSpPr>
          <p:spPr>
            <a:xfrm>
              <a:off x="-1" y="-3715936"/>
              <a:ext cx="6551700" cy="20346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To solve the issue of trying to run everyone’s code on the same environment, we plan to use containers</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Dockers and Kubernetes</a:t>
              </a:r>
              <a:endParaRPr b="0" i="0" sz="2500" u="none" cap="none" strike="noStrike">
                <a:solidFill>
                  <a:srgbClr val="4701AD"/>
                </a:solidFill>
                <a:latin typeface="Arial"/>
                <a:ea typeface="Arial"/>
                <a:cs typeface="Arial"/>
                <a:sym typeface="Arial"/>
              </a:endParaRPr>
            </a:p>
            <a:p>
              <a:pPr indent="0" lvl="0" marL="0" marR="0" rtl="0" algn="l">
                <a:lnSpc>
                  <a:spcPct val="139954"/>
                </a:lnSpc>
                <a:spcBef>
                  <a:spcPts val="0"/>
                </a:spcBef>
                <a:spcAft>
                  <a:spcPts val="0"/>
                </a:spcAft>
                <a:buClr>
                  <a:srgbClr val="000000"/>
                </a:buClr>
                <a:buSzPts val="2500"/>
                <a:buFont typeface="Arial"/>
                <a:buNone/>
              </a:pPr>
              <a:r>
                <a:t/>
              </a:r>
              <a:endParaRPr b="0" i="0" sz="2500" u="none" cap="none" strike="noStrike">
                <a:solidFill>
                  <a:srgbClr val="4701AD"/>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g882b3d06f2_1_37"/>
          <p:cNvSpPr txBox="1"/>
          <p:nvPr/>
        </p:nvSpPr>
        <p:spPr>
          <a:xfrm>
            <a:off x="1028699" y="1114425"/>
            <a:ext cx="11705100" cy="24702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8400"/>
              <a:buFont typeface="Arial"/>
              <a:buNone/>
            </a:pPr>
            <a:r>
              <a:rPr lang="en-US" sz="7000" u="sng">
                <a:solidFill>
                  <a:srgbClr val="4701AD"/>
                </a:solidFill>
              </a:rPr>
              <a:t>Front End - Dashboard</a:t>
            </a:r>
            <a:endParaRPr b="0" i="0" sz="1000" u="none" cap="none" strike="noStrike">
              <a:solidFill>
                <a:srgbClr val="000000"/>
              </a:solidFill>
              <a:latin typeface="Arial"/>
              <a:ea typeface="Arial"/>
              <a:cs typeface="Arial"/>
              <a:sym typeface="Arial"/>
            </a:endParaRPr>
          </a:p>
        </p:txBody>
      </p:sp>
      <p:grpSp>
        <p:nvGrpSpPr>
          <p:cNvPr id="302" name="Google Shape;302;g882b3d06f2_1_37"/>
          <p:cNvGrpSpPr/>
          <p:nvPr/>
        </p:nvGrpSpPr>
        <p:grpSpPr>
          <a:xfrm>
            <a:off x="1028698" y="3214810"/>
            <a:ext cx="4280940" cy="7315477"/>
            <a:chOff x="0" y="-4876800"/>
            <a:chExt cx="4780502" cy="9753970"/>
          </a:xfrm>
        </p:grpSpPr>
        <p:sp>
          <p:nvSpPr>
            <p:cNvPr id="303" name="Google Shape;303;g882b3d06f2_1_37"/>
            <p:cNvSpPr txBox="1"/>
            <p:nvPr/>
          </p:nvSpPr>
          <p:spPr>
            <a:xfrm>
              <a:off x="0" y="-4876800"/>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Completed </a:t>
              </a:r>
              <a:endParaRPr b="0" i="0" sz="1400" u="none" cap="none" strike="noStrike">
                <a:solidFill>
                  <a:srgbClr val="000000"/>
                </a:solidFill>
                <a:latin typeface="Arial"/>
                <a:ea typeface="Arial"/>
                <a:cs typeface="Arial"/>
                <a:sym typeface="Arial"/>
              </a:endParaRPr>
            </a:p>
          </p:txBody>
        </p:sp>
        <p:sp>
          <p:nvSpPr>
            <p:cNvPr id="304" name="Google Shape;304;g882b3d06f2_1_37"/>
            <p:cNvSpPr txBox="1"/>
            <p:nvPr/>
          </p:nvSpPr>
          <p:spPr>
            <a:xfrm>
              <a:off x="2" y="-3730130"/>
              <a:ext cx="4780500" cy="8607300"/>
            </a:xfrm>
            <a:prstGeom prst="rect">
              <a:avLst/>
            </a:prstGeom>
            <a:noFill/>
            <a:ln>
              <a:noFill/>
            </a:ln>
          </p:spPr>
          <p:txBody>
            <a:bodyPr anchorCtr="0" anchor="t" bIns="0" lIns="0" spcFirstLastPara="1" rIns="0" wrap="square" tIns="0">
              <a:noAutofit/>
            </a:bodyPr>
            <a:lstStyle/>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Topic modelling bubble</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Sentiment graph</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Editable relation extraction table</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Editable named entity table</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NER Displacy</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Network graph (relation extraction and named entities) – Allows for filtering</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Fullscreen mode for network graph</a:t>
              </a:r>
              <a:endParaRPr sz="2200">
                <a:solidFill>
                  <a:srgbClr val="4701AD"/>
                </a:solidFill>
              </a:endParaRPr>
            </a:p>
            <a:p>
              <a:pPr indent="0" lvl="0" marL="457200" marR="0" rtl="0" algn="l">
                <a:lnSpc>
                  <a:spcPct val="139954"/>
                </a:lnSpc>
                <a:spcBef>
                  <a:spcPts val="0"/>
                </a:spcBef>
                <a:spcAft>
                  <a:spcPts val="0"/>
                </a:spcAft>
                <a:buNone/>
              </a:pPr>
              <a:r>
                <a:t/>
              </a:r>
              <a:endParaRPr sz="2200">
                <a:solidFill>
                  <a:srgbClr val="4701AD"/>
                </a:solidFill>
              </a:endParaRPr>
            </a:p>
          </p:txBody>
        </p:sp>
      </p:grpSp>
      <p:grpSp>
        <p:nvGrpSpPr>
          <p:cNvPr id="305" name="Google Shape;305;g882b3d06f2_1_37"/>
          <p:cNvGrpSpPr/>
          <p:nvPr/>
        </p:nvGrpSpPr>
        <p:grpSpPr>
          <a:xfrm>
            <a:off x="16391422" y="858384"/>
            <a:ext cx="978075" cy="945258"/>
            <a:chOff x="101600" y="0"/>
            <a:chExt cx="1304100" cy="1260344"/>
          </a:xfrm>
        </p:grpSpPr>
        <p:sp>
          <p:nvSpPr>
            <p:cNvPr id="306" name="Google Shape;306;g882b3d06f2_1_37"/>
            <p:cNvSpPr/>
            <p:nvPr/>
          </p:nvSpPr>
          <p:spPr>
            <a:xfrm>
              <a:off x="192203"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882b3d06f2_1_37"/>
            <p:cNvSpPr txBox="1"/>
            <p:nvPr/>
          </p:nvSpPr>
          <p:spPr>
            <a:xfrm>
              <a:off x="101600" y="0"/>
              <a:ext cx="1304100" cy="1126800"/>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1</a:t>
              </a:r>
              <a:r>
                <a:rPr lang="en-US" sz="5600">
                  <a:solidFill>
                    <a:srgbClr val="4701AD"/>
                  </a:solidFill>
                  <a:latin typeface="Roboto Mono"/>
                  <a:ea typeface="Roboto Mono"/>
                  <a:cs typeface="Roboto Mono"/>
                  <a:sym typeface="Roboto Mono"/>
                </a:rPr>
                <a:t>3</a:t>
              </a:r>
              <a:endParaRPr b="0" i="0" sz="5600" u="none" cap="none" strike="noStrike">
                <a:solidFill>
                  <a:srgbClr val="4701AD"/>
                </a:solidFill>
                <a:latin typeface="Roboto Mono"/>
                <a:ea typeface="Roboto Mono"/>
                <a:cs typeface="Roboto Mono"/>
                <a:sym typeface="Roboto Mono"/>
              </a:endParaRPr>
            </a:p>
            <a:p>
              <a:pPr indent="0" lvl="0" marL="0" marR="0" rtl="0" algn="r">
                <a:lnSpc>
                  <a:spcPct val="120000"/>
                </a:lnSpc>
                <a:spcBef>
                  <a:spcPts val="0"/>
                </a:spcBef>
                <a:spcAft>
                  <a:spcPts val="0"/>
                </a:spcAft>
                <a:buClr>
                  <a:srgbClr val="000000"/>
                </a:buClr>
                <a:buSzPts val="5600"/>
                <a:buFont typeface="Arial"/>
                <a:buNone/>
              </a:pPr>
              <a:r>
                <a:t/>
              </a:r>
              <a:endParaRPr b="0" i="0" sz="5600" u="none" cap="none" strike="noStrike">
                <a:solidFill>
                  <a:srgbClr val="4701AD"/>
                </a:solidFill>
                <a:latin typeface="Roboto Mono"/>
                <a:ea typeface="Roboto Mono"/>
                <a:cs typeface="Roboto Mono"/>
                <a:sym typeface="Roboto Mono"/>
              </a:endParaRPr>
            </a:p>
          </p:txBody>
        </p:sp>
      </p:grpSp>
      <p:grpSp>
        <p:nvGrpSpPr>
          <p:cNvPr id="308" name="Google Shape;308;g882b3d06f2_1_37"/>
          <p:cNvGrpSpPr/>
          <p:nvPr/>
        </p:nvGrpSpPr>
        <p:grpSpPr>
          <a:xfrm>
            <a:off x="6458825" y="3214802"/>
            <a:ext cx="4913775" cy="2385948"/>
            <a:chOff x="0" y="-4876800"/>
            <a:chExt cx="6551700" cy="3181264"/>
          </a:xfrm>
        </p:grpSpPr>
        <p:sp>
          <p:nvSpPr>
            <p:cNvPr id="309" name="Google Shape;309;g882b3d06f2_1_37"/>
            <p:cNvSpPr txBox="1"/>
            <p:nvPr/>
          </p:nvSpPr>
          <p:spPr>
            <a:xfrm>
              <a:off x="0" y="-4876800"/>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Challenges</a:t>
              </a:r>
              <a:endParaRPr b="0" i="0" sz="1400" u="none" cap="none" strike="noStrike">
                <a:solidFill>
                  <a:srgbClr val="000000"/>
                </a:solidFill>
                <a:latin typeface="Arial"/>
                <a:ea typeface="Arial"/>
                <a:cs typeface="Arial"/>
                <a:sym typeface="Arial"/>
              </a:endParaRPr>
            </a:p>
          </p:txBody>
        </p:sp>
        <p:sp>
          <p:nvSpPr>
            <p:cNvPr id="310" name="Google Shape;310;g882b3d06f2_1_37"/>
            <p:cNvSpPr txBox="1"/>
            <p:nvPr/>
          </p:nvSpPr>
          <p:spPr>
            <a:xfrm>
              <a:off x="0" y="-3730136"/>
              <a:ext cx="6551700" cy="2034600"/>
            </a:xfrm>
            <a:prstGeom prst="rect">
              <a:avLst/>
            </a:prstGeom>
            <a:noFill/>
            <a:ln>
              <a:noFill/>
            </a:ln>
          </p:spPr>
          <p:txBody>
            <a:bodyPr anchorCtr="0" anchor="t" bIns="0" lIns="0" spcFirstLastPara="1" rIns="0" wrap="square" tIns="0">
              <a:noAutofit/>
            </a:bodyPr>
            <a:lstStyle/>
            <a:p>
              <a:pPr indent="-368300" lvl="0" marL="457200" marR="0" rtl="0" algn="l">
                <a:lnSpc>
                  <a:spcPct val="139954"/>
                </a:lnSpc>
                <a:spcBef>
                  <a:spcPts val="0"/>
                </a:spcBef>
                <a:spcAft>
                  <a:spcPts val="0"/>
                </a:spcAft>
                <a:buClr>
                  <a:srgbClr val="4701AD"/>
                </a:buClr>
                <a:buSzPts val="2200"/>
                <a:buFont typeface="Arial"/>
                <a:buChar char="❏"/>
              </a:pPr>
              <a:r>
                <a:rPr lang="en-US" sz="2200">
                  <a:solidFill>
                    <a:srgbClr val="4701AD"/>
                  </a:solidFill>
                </a:rPr>
                <a:t>Visualization must be able to “tell a story” and not be isolated components</a:t>
              </a:r>
              <a:endParaRPr sz="2200">
                <a:solidFill>
                  <a:srgbClr val="4701AD"/>
                </a:solidFill>
              </a:endParaRPr>
            </a:p>
            <a:p>
              <a:pPr indent="0" lvl="0" marL="457200" marR="0" rtl="0" algn="l">
                <a:lnSpc>
                  <a:spcPct val="139954"/>
                </a:lnSpc>
                <a:spcBef>
                  <a:spcPts val="0"/>
                </a:spcBef>
                <a:spcAft>
                  <a:spcPts val="0"/>
                </a:spcAft>
                <a:buNone/>
              </a:pPr>
              <a:r>
                <a:t/>
              </a:r>
              <a:endParaRPr sz="2200">
                <a:solidFill>
                  <a:srgbClr val="4701AD"/>
                </a:solidFill>
              </a:endParaRPr>
            </a:p>
          </p:txBody>
        </p:sp>
      </p:grpSp>
      <p:grpSp>
        <p:nvGrpSpPr>
          <p:cNvPr id="311" name="Google Shape;311;g882b3d06f2_1_37"/>
          <p:cNvGrpSpPr/>
          <p:nvPr/>
        </p:nvGrpSpPr>
        <p:grpSpPr>
          <a:xfrm>
            <a:off x="11888950" y="3225455"/>
            <a:ext cx="4913775" cy="2385947"/>
            <a:chOff x="-1" y="-4862598"/>
            <a:chExt cx="6551700" cy="3181262"/>
          </a:xfrm>
        </p:grpSpPr>
        <p:sp>
          <p:nvSpPr>
            <p:cNvPr id="312" name="Google Shape;312;g882b3d06f2_1_37"/>
            <p:cNvSpPr txBox="1"/>
            <p:nvPr/>
          </p:nvSpPr>
          <p:spPr>
            <a:xfrm>
              <a:off x="0" y="-4862598"/>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Enhancements</a:t>
              </a:r>
              <a:endParaRPr b="0" i="0" sz="1400" u="none" cap="none" strike="noStrike">
                <a:solidFill>
                  <a:srgbClr val="000000"/>
                </a:solidFill>
                <a:latin typeface="Arial"/>
                <a:ea typeface="Arial"/>
                <a:cs typeface="Arial"/>
                <a:sym typeface="Arial"/>
              </a:endParaRPr>
            </a:p>
          </p:txBody>
        </p:sp>
        <p:sp>
          <p:nvSpPr>
            <p:cNvPr id="313" name="Google Shape;313;g882b3d06f2_1_37"/>
            <p:cNvSpPr txBox="1"/>
            <p:nvPr/>
          </p:nvSpPr>
          <p:spPr>
            <a:xfrm>
              <a:off x="-1" y="-3715936"/>
              <a:ext cx="6551700" cy="2034600"/>
            </a:xfrm>
            <a:prstGeom prst="rect">
              <a:avLst/>
            </a:prstGeom>
            <a:noFill/>
            <a:ln>
              <a:noFill/>
            </a:ln>
          </p:spPr>
          <p:txBody>
            <a:bodyPr anchorCtr="0" anchor="t" bIns="0" lIns="0" spcFirstLastPara="1" rIns="0" wrap="square" tIns="0">
              <a:noAutofit/>
            </a:bodyPr>
            <a:lstStyle/>
            <a:p>
              <a:pPr indent="-368300" lvl="0" marL="457200" marR="0" rtl="0" algn="l">
                <a:lnSpc>
                  <a:spcPct val="139954"/>
                </a:lnSpc>
                <a:spcBef>
                  <a:spcPts val="0"/>
                </a:spcBef>
                <a:spcAft>
                  <a:spcPts val="0"/>
                </a:spcAft>
                <a:buClr>
                  <a:srgbClr val="4701AD"/>
                </a:buClr>
                <a:buSzPts val="2200"/>
                <a:buFont typeface="Arial"/>
                <a:buChar char="❏"/>
              </a:pPr>
              <a:r>
                <a:rPr lang="en-US" sz="2200">
                  <a:solidFill>
                    <a:srgbClr val="4701AD"/>
                  </a:solidFill>
                </a:rPr>
                <a:t>Provide customizability for visualization</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UI colors </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Draggable components</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Frequency of links should be displayed in the network graph</a:t>
              </a:r>
              <a:endParaRPr sz="2200">
                <a:solidFill>
                  <a:srgbClr val="4701AD"/>
                </a:solidFill>
              </a:endParaRPr>
            </a:p>
            <a:p>
              <a:pPr indent="-368300" lvl="0" marL="457200" marR="0" rtl="0" algn="l">
                <a:lnSpc>
                  <a:spcPct val="139954"/>
                </a:lnSpc>
                <a:spcBef>
                  <a:spcPts val="0"/>
                </a:spcBef>
                <a:spcAft>
                  <a:spcPts val="0"/>
                </a:spcAft>
                <a:buClr>
                  <a:srgbClr val="4701AD"/>
                </a:buClr>
                <a:buSzPts val="2200"/>
                <a:buChar char="❏"/>
              </a:pPr>
              <a:r>
                <a:rPr lang="en-US" sz="2200">
                  <a:solidFill>
                    <a:srgbClr val="4701AD"/>
                  </a:solidFill>
                </a:rPr>
                <a:t>Enhance upload screen and error page</a:t>
              </a:r>
              <a:endParaRPr sz="2200">
                <a:solidFill>
                  <a:srgbClr val="4701AD"/>
                </a:solidFill>
              </a:endParaRPr>
            </a:p>
            <a:p>
              <a:pPr indent="0" lvl="0" marL="457200" marR="0" rtl="0" algn="l">
                <a:lnSpc>
                  <a:spcPct val="139954"/>
                </a:lnSpc>
                <a:spcBef>
                  <a:spcPts val="0"/>
                </a:spcBef>
                <a:spcAft>
                  <a:spcPts val="0"/>
                </a:spcAft>
                <a:buNone/>
              </a:pPr>
              <a:r>
                <a:t/>
              </a:r>
              <a:endParaRPr sz="2200">
                <a:solidFill>
                  <a:srgbClr val="4701AD"/>
                </a:solidFill>
              </a:endParaRPr>
            </a:p>
            <a:p>
              <a:pPr indent="0" lvl="0" marL="0" marR="0" rtl="0" algn="l">
                <a:lnSpc>
                  <a:spcPct val="139954"/>
                </a:lnSpc>
                <a:spcBef>
                  <a:spcPts val="0"/>
                </a:spcBef>
                <a:spcAft>
                  <a:spcPts val="0"/>
                </a:spcAft>
                <a:buClr>
                  <a:srgbClr val="000000"/>
                </a:buClr>
                <a:buSzPts val="2500"/>
                <a:buFont typeface="Arial"/>
                <a:buNone/>
              </a:pPr>
              <a:r>
                <a:t/>
              </a:r>
              <a:endParaRPr b="0" i="0" sz="2200" u="none" cap="none" strike="noStrike">
                <a:solidFill>
                  <a:srgbClr val="4701AD"/>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g882b3d06f2_1_60"/>
          <p:cNvSpPr txBox="1"/>
          <p:nvPr/>
        </p:nvSpPr>
        <p:spPr>
          <a:xfrm>
            <a:off x="1015400" y="1998225"/>
            <a:ext cx="9846600" cy="555300"/>
          </a:xfrm>
          <a:prstGeom prst="rect">
            <a:avLst/>
          </a:prstGeom>
          <a:noFill/>
          <a:ln>
            <a:noFill/>
          </a:ln>
        </p:spPr>
        <p:txBody>
          <a:bodyPr anchorCtr="0" anchor="t" bIns="0" lIns="0" spcFirstLastPara="1" rIns="0" wrap="square" tIns="0">
            <a:noAutofit/>
          </a:bodyPr>
          <a:lstStyle/>
          <a:p>
            <a:pPr indent="0" lvl="0" marL="0" marR="0" rtl="0" algn="l">
              <a:lnSpc>
                <a:spcPct val="120005"/>
              </a:lnSpc>
              <a:spcBef>
                <a:spcPts val="0"/>
              </a:spcBef>
              <a:spcAft>
                <a:spcPts val="0"/>
              </a:spcAft>
              <a:buClr>
                <a:srgbClr val="000000"/>
              </a:buClr>
              <a:buSzPts val="5850"/>
              <a:buFont typeface="Arial"/>
              <a:buNone/>
            </a:pPr>
            <a:r>
              <a:rPr lang="en-US" sz="7000" u="sng">
                <a:solidFill>
                  <a:srgbClr val="4701AD"/>
                </a:solidFill>
              </a:rPr>
              <a:t>Test Corpus</a:t>
            </a:r>
            <a:endParaRPr b="0" i="0" sz="5850" u="none" cap="none" strike="noStrike">
              <a:solidFill>
                <a:srgbClr val="000000"/>
              </a:solidFill>
              <a:latin typeface="Arial"/>
              <a:ea typeface="Arial"/>
              <a:cs typeface="Arial"/>
              <a:sym typeface="Arial"/>
            </a:endParaRPr>
          </a:p>
        </p:txBody>
      </p:sp>
      <p:grpSp>
        <p:nvGrpSpPr>
          <p:cNvPr id="319" name="Google Shape;319;g882b3d06f2_1_60"/>
          <p:cNvGrpSpPr/>
          <p:nvPr/>
        </p:nvGrpSpPr>
        <p:grpSpPr>
          <a:xfrm>
            <a:off x="1028700" y="1028700"/>
            <a:ext cx="956700" cy="945258"/>
            <a:chOff x="0" y="0"/>
            <a:chExt cx="1275600" cy="1260344"/>
          </a:xfrm>
        </p:grpSpPr>
        <p:sp>
          <p:nvSpPr>
            <p:cNvPr id="320" name="Google Shape;320;g882b3d06f2_1_60"/>
            <p:cNvSpPr txBox="1"/>
            <p:nvPr/>
          </p:nvSpPr>
          <p:spPr>
            <a:xfrm>
              <a:off x="0" y="0"/>
              <a:ext cx="1275600" cy="1126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1</a:t>
              </a:r>
              <a:r>
                <a:rPr lang="en-US" sz="5600">
                  <a:solidFill>
                    <a:srgbClr val="4701AD"/>
                  </a:solidFill>
                  <a:latin typeface="Roboto Mono"/>
                  <a:ea typeface="Roboto Mono"/>
                  <a:cs typeface="Roboto Mono"/>
                  <a:sym typeface="Roboto Mono"/>
                </a:rPr>
                <a:t>4</a:t>
              </a:r>
              <a:endParaRPr b="0" i="0" sz="1400" u="none" cap="none" strike="noStrike">
                <a:solidFill>
                  <a:srgbClr val="000000"/>
                </a:solidFill>
                <a:latin typeface="Arial"/>
                <a:ea typeface="Arial"/>
                <a:cs typeface="Arial"/>
                <a:sym typeface="Arial"/>
              </a:endParaRPr>
            </a:p>
          </p:txBody>
        </p:sp>
        <p:sp>
          <p:nvSpPr>
            <p:cNvPr id="321" name="Google Shape;321;g882b3d06f2_1_60"/>
            <p:cNvSpPr/>
            <p:nvPr/>
          </p:nvSpPr>
          <p:spPr>
            <a:xfrm>
              <a:off x="0"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g882b3d06f2_1_60"/>
          <p:cNvSpPr txBox="1"/>
          <p:nvPr/>
        </p:nvSpPr>
        <p:spPr>
          <a:xfrm>
            <a:off x="1028700" y="8937259"/>
            <a:ext cx="5217300" cy="3210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1900"/>
              <a:buFont typeface="Arial"/>
              <a:buNone/>
            </a:pPr>
            <a:r>
              <a:rPr b="0" i="0" lang="en-US" sz="1900" u="none" cap="none" strike="noStrike">
                <a:solidFill>
                  <a:srgbClr val="4701AD"/>
                </a:solidFill>
                <a:latin typeface="Roboto Mono"/>
                <a:ea typeface="Roboto Mono"/>
                <a:cs typeface="Roboto Mono"/>
                <a:sym typeface="Roboto Mono"/>
              </a:rPr>
              <a:t>EP Proposal| JUNE 2020</a:t>
            </a:r>
            <a:endParaRPr b="0" i="0" sz="1400" u="none" cap="none" strike="noStrike">
              <a:solidFill>
                <a:srgbClr val="000000"/>
              </a:solidFill>
              <a:latin typeface="Arial"/>
              <a:ea typeface="Arial"/>
              <a:cs typeface="Arial"/>
              <a:sym typeface="Arial"/>
            </a:endParaRPr>
          </a:p>
        </p:txBody>
      </p:sp>
      <p:pic>
        <p:nvPicPr>
          <p:cNvPr id="323" name="Google Shape;323;g882b3d06f2_1_60"/>
          <p:cNvPicPr preferRelativeResize="0"/>
          <p:nvPr/>
        </p:nvPicPr>
        <p:blipFill>
          <a:blip r:embed="rId3">
            <a:alphaModFix/>
          </a:blip>
          <a:stretch>
            <a:fillRect/>
          </a:stretch>
        </p:blipFill>
        <p:spPr>
          <a:xfrm>
            <a:off x="6096225" y="781650"/>
            <a:ext cx="12191775" cy="872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g8836c9845d_3_38"/>
          <p:cNvSpPr txBox="1"/>
          <p:nvPr/>
        </p:nvSpPr>
        <p:spPr>
          <a:xfrm>
            <a:off x="2388800" y="1223675"/>
            <a:ext cx="9846600" cy="555300"/>
          </a:xfrm>
          <a:prstGeom prst="rect">
            <a:avLst/>
          </a:prstGeom>
          <a:noFill/>
          <a:ln>
            <a:noFill/>
          </a:ln>
        </p:spPr>
        <p:txBody>
          <a:bodyPr anchorCtr="0" anchor="t" bIns="0" lIns="0" spcFirstLastPara="1" rIns="0" wrap="square" tIns="0">
            <a:noAutofit/>
          </a:bodyPr>
          <a:lstStyle/>
          <a:p>
            <a:pPr indent="0" lvl="0" marL="0" marR="0" rtl="0" algn="l">
              <a:lnSpc>
                <a:spcPct val="120005"/>
              </a:lnSpc>
              <a:spcBef>
                <a:spcPts val="0"/>
              </a:spcBef>
              <a:spcAft>
                <a:spcPts val="0"/>
              </a:spcAft>
              <a:buClr>
                <a:srgbClr val="000000"/>
              </a:buClr>
              <a:buSzPts val="5850"/>
              <a:buFont typeface="Arial"/>
              <a:buNone/>
            </a:pPr>
            <a:r>
              <a:rPr lang="en-US" sz="7000" u="sng">
                <a:solidFill>
                  <a:srgbClr val="4701AD"/>
                </a:solidFill>
              </a:rPr>
              <a:t>Test Corpus</a:t>
            </a:r>
            <a:endParaRPr b="0" i="0" sz="5850" u="none" cap="none" strike="noStrike">
              <a:solidFill>
                <a:srgbClr val="000000"/>
              </a:solidFill>
              <a:latin typeface="Arial"/>
              <a:ea typeface="Arial"/>
              <a:cs typeface="Arial"/>
              <a:sym typeface="Arial"/>
            </a:endParaRPr>
          </a:p>
        </p:txBody>
      </p:sp>
      <p:pic>
        <p:nvPicPr>
          <p:cNvPr id="329" name="Google Shape;329;g8836c9845d_3_38" title="upload.mov">
            <a:hlinkClick r:id="rId3"/>
          </p:cNvPr>
          <p:cNvPicPr preferRelativeResize="0"/>
          <p:nvPr/>
        </p:nvPicPr>
        <p:blipFill>
          <a:blip r:embed="rId4">
            <a:alphaModFix/>
          </a:blip>
          <a:stretch>
            <a:fillRect/>
          </a:stretch>
        </p:blipFill>
        <p:spPr>
          <a:xfrm>
            <a:off x="2285992" y="0"/>
            <a:ext cx="13716008" cy="1028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g8836c9845d_3_51" title="dashboard.mov">
            <a:hlinkClick r:id="rId3"/>
          </p:cNvPr>
          <p:cNvPicPr preferRelativeResize="0"/>
          <p:nvPr/>
        </p:nvPicPr>
        <p:blipFill>
          <a:blip r:embed="rId4">
            <a:alphaModFix/>
          </a:blip>
          <a:stretch>
            <a:fillRect/>
          </a:stretch>
        </p:blipFill>
        <p:spPr>
          <a:xfrm>
            <a:off x="2286000" y="0"/>
            <a:ext cx="13716000" cy="1028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Google Shape;339;g8836c9845d_3_64" title="network.mov">
            <a:hlinkClick r:id="rId3"/>
          </p:cNvPr>
          <p:cNvPicPr preferRelativeResize="0"/>
          <p:nvPr/>
        </p:nvPicPr>
        <p:blipFill>
          <a:blip r:embed="rId4">
            <a:alphaModFix/>
          </a:blip>
          <a:stretch>
            <a:fillRect/>
          </a:stretch>
        </p:blipFill>
        <p:spPr>
          <a:xfrm>
            <a:off x="2286013" y="-2"/>
            <a:ext cx="13715971" cy="1028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g882b3d06f2_0_7"/>
          <p:cNvSpPr txBox="1"/>
          <p:nvPr/>
        </p:nvSpPr>
        <p:spPr>
          <a:xfrm>
            <a:off x="2531575" y="910725"/>
            <a:ext cx="10695900" cy="555300"/>
          </a:xfrm>
          <a:prstGeom prst="rect">
            <a:avLst/>
          </a:prstGeom>
          <a:noFill/>
          <a:ln>
            <a:noFill/>
          </a:ln>
        </p:spPr>
        <p:txBody>
          <a:bodyPr anchorCtr="0" anchor="t" bIns="0" lIns="0" spcFirstLastPara="1" rIns="0" wrap="square" tIns="0">
            <a:noAutofit/>
          </a:bodyPr>
          <a:lstStyle/>
          <a:p>
            <a:pPr indent="457200" lvl="0" marL="0" marR="0" rtl="0" algn="l">
              <a:lnSpc>
                <a:spcPct val="120005"/>
              </a:lnSpc>
              <a:spcBef>
                <a:spcPts val="0"/>
              </a:spcBef>
              <a:spcAft>
                <a:spcPts val="0"/>
              </a:spcAft>
              <a:buClr>
                <a:srgbClr val="000000"/>
              </a:buClr>
              <a:buSzPts val="5850"/>
              <a:buFont typeface="Arial"/>
              <a:buNone/>
            </a:pPr>
            <a:r>
              <a:rPr lang="en-US" sz="7000" u="sng">
                <a:solidFill>
                  <a:srgbClr val="4701AD"/>
                </a:solidFill>
              </a:rPr>
              <a:t>Conclusion </a:t>
            </a:r>
            <a:endParaRPr b="0" i="0" sz="5850" u="none" cap="none" strike="noStrike">
              <a:solidFill>
                <a:srgbClr val="000000"/>
              </a:solidFill>
              <a:latin typeface="Arial"/>
              <a:ea typeface="Arial"/>
              <a:cs typeface="Arial"/>
              <a:sym typeface="Arial"/>
            </a:endParaRPr>
          </a:p>
        </p:txBody>
      </p:sp>
      <p:grpSp>
        <p:nvGrpSpPr>
          <p:cNvPr id="345" name="Google Shape;345;g882b3d06f2_0_7"/>
          <p:cNvGrpSpPr/>
          <p:nvPr/>
        </p:nvGrpSpPr>
        <p:grpSpPr>
          <a:xfrm>
            <a:off x="1028700" y="1028700"/>
            <a:ext cx="956700" cy="945258"/>
            <a:chOff x="0" y="0"/>
            <a:chExt cx="1275600" cy="1260344"/>
          </a:xfrm>
        </p:grpSpPr>
        <p:sp>
          <p:nvSpPr>
            <p:cNvPr id="346" name="Google Shape;346;g882b3d06f2_0_7"/>
            <p:cNvSpPr txBox="1"/>
            <p:nvPr/>
          </p:nvSpPr>
          <p:spPr>
            <a:xfrm>
              <a:off x="0" y="0"/>
              <a:ext cx="1275600" cy="1126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1</a:t>
              </a:r>
              <a:r>
                <a:rPr lang="en-US" sz="5600">
                  <a:solidFill>
                    <a:srgbClr val="4701AD"/>
                  </a:solidFill>
                  <a:latin typeface="Roboto Mono"/>
                  <a:ea typeface="Roboto Mono"/>
                  <a:cs typeface="Roboto Mono"/>
                  <a:sym typeface="Roboto Mono"/>
                </a:rPr>
                <a:t>8</a:t>
              </a:r>
              <a:endParaRPr b="0" i="0" sz="1400" u="none" cap="none" strike="noStrike">
                <a:solidFill>
                  <a:srgbClr val="000000"/>
                </a:solidFill>
                <a:latin typeface="Arial"/>
                <a:ea typeface="Arial"/>
                <a:cs typeface="Arial"/>
                <a:sym typeface="Arial"/>
              </a:endParaRPr>
            </a:p>
          </p:txBody>
        </p:sp>
        <p:sp>
          <p:nvSpPr>
            <p:cNvPr id="347" name="Google Shape;347;g882b3d06f2_0_7"/>
            <p:cNvSpPr/>
            <p:nvPr/>
          </p:nvSpPr>
          <p:spPr>
            <a:xfrm>
              <a:off x="0"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8" name="Google Shape;348;g882b3d06f2_0_7"/>
          <p:cNvSpPr txBox="1"/>
          <p:nvPr/>
        </p:nvSpPr>
        <p:spPr>
          <a:xfrm>
            <a:off x="1429075" y="1838750"/>
            <a:ext cx="13173000" cy="53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49" name="Google Shape;349;g882b3d06f2_0_7"/>
          <p:cNvSpPr txBox="1"/>
          <p:nvPr/>
        </p:nvSpPr>
        <p:spPr>
          <a:xfrm>
            <a:off x="1028700" y="2510900"/>
            <a:ext cx="4908000" cy="47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u="sng">
                <a:solidFill>
                  <a:srgbClr val="4701AD"/>
                </a:solidFill>
                <a:latin typeface="Calibri"/>
                <a:ea typeface="Calibri"/>
                <a:cs typeface="Calibri"/>
                <a:sym typeface="Calibri"/>
              </a:rPr>
              <a:t>What have we done so far? </a:t>
            </a:r>
            <a:endParaRPr b="1" sz="4000" u="sng">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Study and research into the natural language processing (NLP) and visualization tools</a:t>
            </a:r>
            <a:endParaRPr sz="3000">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Conduct Proof of Concepts (POC) testing by crating an informative text summarizer</a:t>
            </a:r>
            <a:endParaRPr sz="3000">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Develop greater understanding and knowledge of fundamental machine learning concepts and NLP tools to create a functioning end product</a:t>
            </a:r>
            <a:endParaRPr sz="3000">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t/>
            </a:r>
            <a:endParaRPr sz="3000">
              <a:solidFill>
                <a:srgbClr val="4701AD"/>
              </a:solidFill>
              <a:latin typeface="Calibri"/>
              <a:ea typeface="Calibri"/>
              <a:cs typeface="Calibri"/>
              <a:sym typeface="Calibri"/>
            </a:endParaRPr>
          </a:p>
        </p:txBody>
      </p:sp>
      <p:sp>
        <p:nvSpPr>
          <p:cNvPr id="350" name="Google Shape;350;g882b3d06f2_0_7"/>
          <p:cNvSpPr txBox="1"/>
          <p:nvPr/>
        </p:nvSpPr>
        <p:spPr>
          <a:xfrm>
            <a:off x="6986550" y="2486450"/>
            <a:ext cx="4970400" cy="47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u="sng">
                <a:solidFill>
                  <a:srgbClr val="4701AD"/>
                </a:solidFill>
                <a:latin typeface="Calibri"/>
                <a:ea typeface="Calibri"/>
                <a:cs typeface="Calibri"/>
                <a:sym typeface="Calibri"/>
              </a:rPr>
              <a:t>What have we learnt so far? </a:t>
            </a:r>
            <a:endParaRPr b="1" sz="4000" u="sng">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Hardskills</a:t>
            </a:r>
            <a:endParaRPr sz="3000">
              <a:solidFill>
                <a:srgbClr val="4701AD"/>
              </a:solidFill>
              <a:latin typeface="Calibri"/>
              <a:ea typeface="Calibri"/>
              <a:cs typeface="Calibri"/>
              <a:sym typeface="Calibri"/>
            </a:endParaRPr>
          </a:p>
          <a:p>
            <a:pPr indent="-419100" lvl="1" marL="9144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Keras/Tensorflow</a:t>
            </a:r>
            <a:endParaRPr sz="3000">
              <a:solidFill>
                <a:srgbClr val="4701AD"/>
              </a:solidFill>
              <a:latin typeface="Calibri"/>
              <a:ea typeface="Calibri"/>
              <a:cs typeface="Calibri"/>
              <a:sym typeface="Calibri"/>
            </a:endParaRPr>
          </a:p>
          <a:p>
            <a:pPr indent="-419100" lvl="1" marL="9144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Nltk/Sklearn/Gensim</a:t>
            </a:r>
            <a:endParaRPr sz="3000">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Good coding practices </a:t>
            </a:r>
            <a:endParaRPr sz="3000">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Agile Methodology</a:t>
            </a:r>
            <a:endParaRPr sz="3000">
              <a:solidFill>
                <a:srgbClr val="4701AD"/>
              </a:solidFill>
              <a:latin typeface="Calibri"/>
              <a:ea typeface="Calibri"/>
              <a:cs typeface="Calibri"/>
              <a:sym typeface="Calibri"/>
            </a:endParaRPr>
          </a:p>
        </p:txBody>
      </p:sp>
      <p:sp>
        <p:nvSpPr>
          <p:cNvPr id="351" name="Google Shape;351;g882b3d06f2_0_7"/>
          <p:cNvSpPr txBox="1"/>
          <p:nvPr/>
        </p:nvSpPr>
        <p:spPr>
          <a:xfrm>
            <a:off x="12796800" y="2486450"/>
            <a:ext cx="4314900" cy="47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u="sng">
                <a:solidFill>
                  <a:srgbClr val="4701AD"/>
                </a:solidFill>
                <a:latin typeface="Calibri"/>
                <a:ea typeface="Calibri"/>
                <a:cs typeface="Calibri"/>
                <a:sym typeface="Calibri"/>
              </a:rPr>
              <a:t>Future work for MP</a:t>
            </a:r>
            <a:r>
              <a:rPr lang="en-US" sz="4000" u="sng">
                <a:solidFill>
                  <a:srgbClr val="4701AD"/>
                </a:solidFill>
                <a:latin typeface="Calibri"/>
                <a:ea typeface="Calibri"/>
                <a:cs typeface="Calibri"/>
                <a:sym typeface="Calibri"/>
              </a:rPr>
              <a:t>  </a:t>
            </a:r>
            <a:endParaRPr sz="4000" u="sng">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Continuous</a:t>
            </a:r>
            <a:r>
              <a:rPr lang="en-US" sz="3000">
                <a:solidFill>
                  <a:srgbClr val="4701AD"/>
                </a:solidFill>
                <a:latin typeface="Calibri"/>
                <a:ea typeface="Calibri"/>
                <a:cs typeface="Calibri"/>
                <a:sym typeface="Calibri"/>
              </a:rPr>
              <a:t> training and improvement of deep learning models</a:t>
            </a:r>
            <a:endParaRPr sz="3000">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Implement ALICE using dockers </a:t>
            </a:r>
            <a:endParaRPr sz="3000">
              <a:solidFill>
                <a:srgbClr val="4701AD"/>
              </a:solidFill>
              <a:latin typeface="Calibri"/>
              <a:ea typeface="Calibri"/>
              <a:cs typeface="Calibri"/>
              <a:sym typeface="Calibri"/>
            </a:endParaRPr>
          </a:p>
          <a:p>
            <a:pPr indent="-419100" lvl="0" marL="4572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For MP, best of breed will be adopted </a:t>
            </a:r>
            <a:endParaRPr sz="3000">
              <a:solidFill>
                <a:srgbClr val="4701AD"/>
              </a:solidFill>
              <a:latin typeface="Calibri"/>
              <a:ea typeface="Calibri"/>
              <a:cs typeface="Calibri"/>
              <a:sym typeface="Calibri"/>
            </a:endParaRPr>
          </a:p>
          <a:p>
            <a:pPr indent="-419100" lvl="1" marL="914400" rtl="0" algn="l">
              <a:spcBef>
                <a:spcPts val="0"/>
              </a:spcBef>
              <a:spcAft>
                <a:spcPts val="0"/>
              </a:spcAft>
              <a:buClr>
                <a:srgbClr val="4701AD"/>
              </a:buClr>
              <a:buSzPts val="3000"/>
              <a:buFont typeface="Calibri"/>
              <a:buChar char="❏"/>
            </a:pPr>
            <a:r>
              <a:rPr lang="en-US" sz="3000">
                <a:solidFill>
                  <a:srgbClr val="4701AD"/>
                </a:solidFill>
                <a:latin typeface="Calibri"/>
                <a:ea typeface="Calibri"/>
                <a:cs typeface="Calibri"/>
                <a:sym typeface="Calibri"/>
              </a:rPr>
              <a:t>Users can try different models to obtain a wider perspective of the data </a:t>
            </a:r>
            <a:r>
              <a:rPr lang="en-US" sz="3000">
                <a:solidFill>
                  <a:srgbClr val="4701AD"/>
                </a:solidFill>
                <a:latin typeface="Calibri"/>
                <a:ea typeface="Calibri"/>
                <a:cs typeface="Calibri"/>
                <a:sym typeface="Calibri"/>
              </a:rPr>
              <a:t> </a:t>
            </a:r>
            <a:endParaRPr sz="3000">
              <a:solidFill>
                <a:srgbClr val="4701A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b="0" l="0" r="0" t="0"/>
          <a:stretch/>
        </p:blipFill>
        <p:spPr>
          <a:xfrm rot="7980573">
            <a:off x="-4815780" y="-11829"/>
            <a:ext cx="15346501" cy="5573730"/>
          </a:xfrm>
          <a:prstGeom prst="rect">
            <a:avLst/>
          </a:prstGeom>
          <a:noFill/>
          <a:ln>
            <a:noFill/>
          </a:ln>
        </p:spPr>
      </p:pic>
      <p:sp>
        <p:nvSpPr>
          <p:cNvPr id="97" name="Google Shape;97;p2"/>
          <p:cNvSpPr txBox="1"/>
          <p:nvPr/>
        </p:nvSpPr>
        <p:spPr>
          <a:xfrm>
            <a:off x="7522994" y="1190625"/>
            <a:ext cx="9612600" cy="1185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7000"/>
              <a:buFont typeface="Arial"/>
              <a:buNone/>
            </a:pPr>
            <a:r>
              <a:rPr b="0" i="0" lang="en-US" sz="7000" u="sng" cap="none" strike="noStrike">
                <a:solidFill>
                  <a:srgbClr val="4701AD"/>
                </a:solidFill>
                <a:latin typeface="Arial"/>
                <a:ea typeface="Arial"/>
                <a:cs typeface="Arial"/>
                <a:sym typeface="Arial"/>
              </a:rPr>
              <a:t>Presentation Highlights</a:t>
            </a:r>
            <a:endParaRPr b="0" i="0" sz="7000" u="none" cap="none" strike="noStrike">
              <a:solidFill>
                <a:srgbClr val="000000"/>
              </a:solidFill>
              <a:latin typeface="Arial"/>
              <a:ea typeface="Arial"/>
              <a:cs typeface="Arial"/>
              <a:sym typeface="Arial"/>
            </a:endParaRPr>
          </a:p>
        </p:txBody>
      </p:sp>
      <p:sp>
        <p:nvSpPr>
          <p:cNvPr id="98" name="Google Shape;98;p2"/>
          <p:cNvSpPr txBox="1"/>
          <p:nvPr/>
        </p:nvSpPr>
        <p:spPr>
          <a:xfrm>
            <a:off x="7811494" y="2913614"/>
            <a:ext cx="9612600" cy="6054000"/>
          </a:xfrm>
          <a:prstGeom prst="rect">
            <a:avLst/>
          </a:prstGeom>
          <a:noFill/>
          <a:ln>
            <a:noFill/>
          </a:ln>
        </p:spPr>
        <p:txBody>
          <a:bodyPr anchorCtr="0" anchor="t" bIns="0" lIns="0" spcFirstLastPara="1" rIns="0" wrap="square" tIns="0">
            <a:spAutoFit/>
          </a:bodyPr>
          <a:lstStyle/>
          <a:p>
            <a:pPr indent="-412750" lvl="0" marL="457200" marR="0" rtl="0" algn="l">
              <a:lnSpc>
                <a:spcPct val="139954"/>
              </a:lnSpc>
              <a:spcBef>
                <a:spcPts val="0"/>
              </a:spcBef>
              <a:spcAft>
                <a:spcPts val="0"/>
              </a:spcAft>
              <a:buClr>
                <a:srgbClr val="4701AD"/>
              </a:buClr>
              <a:buSzPts val="2900"/>
              <a:buFont typeface="Arial"/>
              <a:buAutoNum type="arabicPeriod"/>
            </a:pPr>
            <a:r>
              <a:rPr b="0" i="0" lang="en-US" sz="2900" u="none" cap="none" strike="noStrike">
                <a:solidFill>
                  <a:srgbClr val="4701AD"/>
                </a:solidFill>
                <a:latin typeface="Arial"/>
                <a:ea typeface="Arial"/>
                <a:cs typeface="Arial"/>
                <a:sym typeface="Arial"/>
              </a:rPr>
              <a:t>Overview of Alice</a:t>
            </a:r>
            <a:endParaRPr b="0" i="0" sz="2900" u="none" cap="none" strike="noStrike">
              <a:solidFill>
                <a:srgbClr val="4701AD"/>
              </a:solidFill>
              <a:latin typeface="Arial"/>
              <a:ea typeface="Arial"/>
              <a:cs typeface="Arial"/>
              <a:sym typeface="Arial"/>
            </a:endParaRPr>
          </a:p>
          <a:p>
            <a:pPr indent="-412750" lvl="0" marL="457200" marR="0" rtl="0" algn="l">
              <a:lnSpc>
                <a:spcPct val="139954"/>
              </a:lnSpc>
              <a:spcBef>
                <a:spcPts val="0"/>
              </a:spcBef>
              <a:spcAft>
                <a:spcPts val="0"/>
              </a:spcAft>
              <a:buClr>
                <a:srgbClr val="4701AD"/>
              </a:buClr>
              <a:buSzPts val="2900"/>
              <a:buFont typeface="Arial"/>
              <a:buAutoNum type="arabicPeriod"/>
            </a:pPr>
            <a:r>
              <a:rPr b="0" i="0" lang="en-US" sz="2900" u="none" cap="none" strike="noStrike">
                <a:solidFill>
                  <a:srgbClr val="4701AD"/>
                </a:solidFill>
                <a:latin typeface="Arial"/>
                <a:ea typeface="Arial"/>
                <a:cs typeface="Arial"/>
                <a:sym typeface="Arial"/>
              </a:rPr>
              <a:t>Components</a:t>
            </a:r>
            <a:endParaRPr b="0" i="0" sz="2400" u="none" cap="none" strike="noStrike">
              <a:solidFill>
                <a:srgbClr val="4701AD"/>
              </a:solidFill>
              <a:latin typeface="Arial"/>
              <a:ea typeface="Arial"/>
              <a:cs typeface="Arial"/>
              <a:sym typeface="Arial"/>
            </a:endParaRPr>
          </a:p>
          <a:p>
            <a:pPr indent="-381000" lvl="0" marL="914400" marR="0" rtl="0" algn="l">
              <a:lnSpc>
                <a:spcPct val="139954"/>
              </a:lnSpc>
              <a:spcBef>
                <a:spcPts val="0"/>
              </a:spcBef>
              <a:spcAft>
                <a:spcPts val="0"/>
              </a:spcAft>
              <a:buClr>
                <a:srgbClr val="4701AD"/>
              </a:buClr>
              <a:buSzPts val="2400"/>
              <a:buFont typeface="Arial"/>
              <a:buChar char="❖"/>
            </a:pPr>
            <a:r>
              <a:rPr b="0" i="0" lang="en-US" sz="2400" u="none" cap="none" strike="noStrike">
                <a:solidFill>
                  <a:srgbClr val="4701AD"/>
                </a:solidFill>
                <a:latin typeface="Arial"/>
                <a:ea typeface="Arial"/>
                <a:cs typeface="Arial"/>
                <a:sym typeface="Arial"/>
              </a:rPr>
              <a:t>Classification</a:t>
            </a:r>
            <a:endParaRPr b="0" i="0" sz="2400" u="none" cap="none" strike="noStrike">
              <a:solidFill>
                <a:srgbClr val="4701AD"/>
              </a:solidFill>
              <a:latin typeface="Arial"/>
              <a:ea typeface="Arial"/>
              <a:cs typeface="Arial"/>
              <a:sym typeface="Arial"/>
            </a:endParaRPr>
          </a:p>
          <a:p>
            <a:pPr indent="-381000" lvl="0" marL="914400" marR="0" rtl="0" algn="l">
              <a:lnSpc>
                <a:spcPct val="139954"/>
              </a:lnSpc>
              <a:spcBef>
                <a:spcPts val="0"/>
              </a:spcBef>
              <a:spcAft>
                <a:spcPts val="0"/>
              </a:spcAft>
              <a:buClr>
                <a:srgbClr val="4701AD"/>
              </a:buClr>
              <a:buSzPts val="2400"/>
              <a:buFont typeface="Arial"/>
              <a:buChar char="❖"/>
            </a:pPr>
            <a:r>
              <a:rPr b="0" i="0" lang="en-US" sz="2400" u="none" cap="none" strike="noStrike">
                <a:solidFill>
                  <a:srgbClr val="4701AD"/>
                </a:solidFill>
                <a:latin typeface="Arial"/>
                <a:ea typeface="Arial"/>
                <a:cs typeface="Arial"/>
                <a:sym typeface="Arial"/>
              </a:rPr>
              <a:t>Topic Modelling </a:t>
            </a:r>
            <a:endParaRPr sz="2400">
              <a:solidFill>
                <a:srgbClr val="4701AD"/>
              </a:solidFill>
            </a:endParaRPr>
          </a:p>
          <a:p>
            <a:pPr indent="-381000" lvl="0" marL="914400" marR="0" rtl="0" algn="l">
              <a:lnSpc>
                <a:spcPct val="139954"/>
              </a:lnSpc>
              <a:spcBef>
                <a:spcPts val="0"/>
              </a:spcBef>
              <a:spcAft>
                <a:spcPts val="0"/>
              </a:spcAft>
              <a:buClr>
                <a:srgbClr val="4701AD"/>
              </a:buClr>
              <a:buSzPts val="2400"/>
              <a:buFont typeface="Arial"/>
              <a:buChar char="❖"/>
            </a:pPr>
            <a:r>
              <a:rPr lang="en-US" sz="2400">
                <a:solidFill>
                  <a:srgbClr val="4701AD"/>
                </a:solidFill>
              </a:rPr>
              <a:t>Text Summarisation 	</a:t>
            </a:r>
            <a:endParaRPr sz="2400">
              <a:solidFill>
                <a:srgbClr val="4701AD"/>
              </a:solidFill>
            </a:endParaRPr>
          </a:p>
          <a:p>
            <a:pPr indent="-381000" lvl="0" marL="914400" marR="0" rtl="0" algn="l">
              <a:lnSpc>
                <a:spcPct val="139954"/>
              </a:lnSpc>
              <a:spcBef>
                <a:spcPts val="0"/>
              </a:spcBef>
              <a:spcAft>
                <a:spcPts val="0"/>
              </a:spcAft>
              <a:buClr>
                <a:srgbClr val="4701AD"/>
              </a:buClr>
              <a:buSzPts val="2400"/>
              <a:buFont typeface="Arial"/>
              <a:buChar char="❖"/>
            </a:pPr>
            <a:r>
              <a:rPr b="0" i="0" lang="en-US" sz="2400" u="none" cap="none" strike="noStrike">
                <a:solidFill>
                  <a:srgbClr val="4701AD"/>
                </a:solidFill>
                <a:latin typeface="Arial"/>
                <a:ea typeface="Arial"/>
                <a:cs typeface="Arial"/>
                <a:sym typeface="Arial"/>
              </a:rPr>
              <a:t>Sentiment Analysis</a:t>
            </a:r>
            <a:endParaRPr sz="1700"/>
          </a:p>
          <a:p>
            <a:pPr indent="-381000" lvl="0" marL="914400" marR="0" rtl="0" algn="l">
              <a:lnSpc>
                <a:spcPct val="139954"/>
              </a:lnSpc>
              <a:spcBef>
                <a:spcPts val="0"/>
              </a:spcBef>
              <a:spcAft>
                <a:spcPts val="0"/>
              </a:spcAft>
              <a:buClr>
                <a:srgbClr val="4701AD"/>
              </a:buClr>
              <a:buSzPts val="2400"/>
              <a:buFont typeface="Arial"/>
              <a:buChar char="❖"/>
            </a:pPr>
            <a:r>
              <a:rPr b="0" i="0" lang="en-US" sz="2400" u="none" cap="none" strike="noStrike">
                <a:solidFill>
                  <a:srgbClr val="4701AD"/>
                </a:solidFill>
                <a:latin typeface="Arial"/>
                <a:ea typeface="Arial"/>
                <a:cs typeface="Arial"/>
                <a:sym typeface="Arial"/>
              </a:rPr>
              <a:t>NER (Named Entity Recognizer)</a:t>
            </a:r>
            <a:endParaRPr b="0" i="0" sz="2400" u="none" cap="none" strike="noStrike">
              <a:solidFill>
                <a:srgbClr val="4701AD"/>
              </a:solidFill>
              <a:latin typeface="Arial"/>
              <a:ea typeface="Arial"/>
              <a:cs typeface="Arial"/>
              <a:sym typeface="Arial"/>
            </a:endParaRPr>
          </a:p>
          <a:p>
            <a:pPr indent="-381000" lvl="0" marL="914400" marR="0" rtl="0" algn="l">
              <a:lnSpc>
                <a:spcPct val="139954"/>
              </a:lnSpc>
              <a:spcBef>
                <a:spcPts val="0"/>
              </a:spcBef>
              <a:spcAft>
                <a:spcPts val="0"/>
              </a:spcAft>
              <a:buClr>
                <a:srgbClr val="4701AD"/>
              </a:buClr>
              <a:buSzPts val="2400"/>
              <a:buFont typeface="Arial"/>
              <a:buChar char="❖"/>
            </a:pPr>
            <a:r>
              <a:rPr b="0" i="0" lang="en-US" sz="2400" u="none" cap="none" strike="noStrike">
                <a:solidFill>
                  <a:srgbClr val="4701AD"/>
                </a:solidFill>
                <a:latin typeface="Arial"/>
                <a:ea typeface="Arial"/>
                <a:cs typeface="Arial"/>
                <a:sym typeface="Arial"/>
              </a:rPr>
              <a:t>Relation Extraction </a:t>
            </a:r>
            <a:endParaRPr b="0" i="0" sz="2400" u="none" cap="none" strike="noStrike">
              <a:solidFill>
                <a:srgbClr val="4701AD"/>
              </a:solidFill>
              <a:latin typeface="Arial"/>
              <a:ea typeface="Arial"/>
              <a:cs typeface="Arial"/>
              <a:sym typeface="Arial"/>
            </a:endParaRPr>
          </a:p>
          <a:p>
            <a:pPr indent="-381000" lvl="0" marL="914400" marR="0" rtl="0" algn="l">
              <a:lnSpc>
                <a:spcPct val="139954"/>
              </a:lnSpc>
              <a:spcBef>
                <a:spcPts val="0"/>
              </a:spcBef>
              <a:spcAft>
                <a:spcPts val="0"/>
              </a:spcAft>
              <a:buClr>
                <a:srgbClr val="4701AD"/>
              </a:buClr>
              <a:buSzPts val="2400"/>
              <a:buFont typeface="Arial"/>
              <a:buChar char="❖"/>
            </a:pPr>
            <a:r>
              <a:rPr b="0" i="0" lang="en-US" sz="2400" u="none" cap="none" strike="noStrike">
                <a:solidFill>
                  <a:srgbClr val="4701AD"/>
                </a:solidFill>
                <a:latin typeface="Arial"/>
                <a:ea typeface="Arial"/>
                <a:cs typeface="Arial"/>
                <a:sym typeface="Arial"/>
              </a:rPr>
              <a:t>Front End</a:t>
            </a:r>
            <a:endParaRPr b="0" i="0" sz="2400" u="none" cap="none" strike="noStrike">
              <a:solidFill>
                <a:srgbClr val="4701AD"/>
              </a:solidFill>
              <a:latin typeface="Arial"/>
              <a:ea typeface="Arial"/>
              <a:cs typeface="Arial"/>
              <a:sym typeface="Arial"/>
            </a:endParaRPr>
          </a:p>
          <a:p>
            <a:pPr indent="-381000" lvl="0" marL="914400" marR="0" rtl="0" algn="l">
              <a:lnSpc>
                <a:spcPct val="139954"/>
              </a:lnSpc>
              <a:spcBef>
                <a:spcPts val="0"/>
              </a:spcBef>
              <a:spcAft>
                <a:spcPts val="0"/>
              </a:spcAft>
              <a:buClr>
                <a:srgbClr val="4701AD"/>
              </a:buClr>
              <a:buSzPts val="2400"/>
              <a:buFont typeface="Arial"/>
              <a:buChar char="❖"/>
            </a:pPr>
            <a:r>
              <a:rPr b="0" i="0" lang="en-US" sz="2400" u="none" cap="none" strike="noStrike">
                <a:solidFill>
                  <a:srgbClr val="4701AD"/>
                </a:solidFill>
                <a:latin typeface="Arial"/>
                <a:ea typeface="Arial"/>
                <a:cs typeface="Arial"/>
                <a:sym typeface="Arial"/>
              </a:rPr>
              <a:t>Back End </a:t>
            </a:r>
            <a:endParaRPr b="0" i="0" sz="2900" u="none" cap="none" strike="noStrike">
              <a:solidFill>
                <a:srgbClr val="4701AD"/>
              </a:solidFill>
              <a:latin typeface="Arial"/>
              <a:ea typeface="Arial"/>
              <a:cs typeface="Arial"/>
              <a:sym typeface="Arial"/>
            </a:endParaRPr>
          </a:p>
          <a:p>
            <a:pPr indent="0" lvl="0" marL="0" marR="0" rtl="0" algn="l">
              <a:lnSpc>
                <a:spcPct val="139954"/>
              </a:lnSpc>
              <a:spcBef>
                <a:spcPts val="0"/>
              </a:spcBef>
              <a:spcAft>
                <a:spcPts val="0"/>
              </a:spcAft>
              <a:buNone/>
            </a:pPr>
            <a:r>
              <a:rPr lang="en-US" sz="2900">
                <a:solidFill>
                  <a:srgbClr val="4701AD"/>
                </a:solidFill>
              </a:rPr>
              <a:t>3. </a:t>
            </a:r>
            <a:r>
              <a:rPr b="0" i="0" lang="en-US" sz="2900" u="none" cap="none" strike="noStrike">
                <a:solidFill>
                  <a:srgbClr val="4701AD"/>
                </a:solidFill>
                <a:latin typeface="Arial"/>
                <a:ea typeface="Arial"/>
                <a:cs typeface="Arial"/>
                <a:sym typeface="Arial"/>
              </a:rPr>
              <a:t>User Experience</a:t>
            </a:r>
            <a:r>
              <a:rPr b="0" i="0" lang="en-US" sz="3800" u="none" cap="none" strike="noStrike">
                <a:solidFill>
                  <a:srgbClr val="4701AD"/>
                </a:solidFill>
                <a:latin typeface="Arial"/>
                <a:ea typeface="Arial"/>
                <a:cs typeface="Arial"/>
                <a:sym typeface="Arial"/>
              </a:rPr>
              <a:t> </a:t>
            </a:r>
            <a:endParaRPr b="0" i="0" sz="3800" u="none" cap="none" strike="noStrike">
              <a:solidFill>
                <a:srgbClr val="4701AD"/>
              </a:solidFill>
              <a:latin typeface="Arial"/>
              <a:ea typeface="Arial"/>
              <a:cs typeface="Arial"/>
              <a:sym typeface="Arial"/>
            </a:endParaRPr>
          </a:p>
        </p:txBody>
      </p:sp>
      <p:grpSp>
        <p:nvGrpSpPr>
          <p:cNvPr id="99" name="Google Shape;99;p2"/>
          <p:cNvGrpSpPr/>
          <p:nvPr/>
        </p:nvGrpSpPr>
        <p:grpSpPr>
          <a:xfrm>
            <a:off x="1028700" y="1028700"/>
            <a:ext cx="1127540" cy="945148"/>
            <a:chOff x="0" y="0"/>
            <a:chExt cx="1503386" cy="1260197"/>
          </a:xfrm>
        </p:grpSpPr>
        <p:sp>
          <p:nvSpPr>
            <p:cNvPr id="100" name="Google Shape;100;p2"/>
            <p:cNvSpPr txBox="1"/>
            <p:nvPr/>
          </p:nvSpPr>
          <p:spPr>
            <a:xfrm>
              <a:off x="0" y="0"/>
              <a:ext cx="1503386" cy="112684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02</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0" y="1164944"/>
              <a:ext cx="1111985" cy="95253"/>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
          <p:cNvSpPr txBox="1"/>
          <p:nvPr/>
        </p:nvSpPr>
        <p:spPr>
          <a:xfrm>
            <a:off x="1206312" y="9140321"/>
            <a:ext cx="6731400" cy="3210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1900"/>
              <a:buFont typeface="Arial"/>
              <a:buNone/>
            </a:pPr>
            <a:r>
              <a:rPr b="0" i="0" lang="en-US" sz="1900" u="none" cap="none" strike="noStrike">
                <a:solidFill>
                  <a:srgbClr val="4701AD"/>
                </a:solidFill>
                <a:latin typeface="Roboto Mono"/>
                <a:ea typeface="Roboto Mono"/>
                <a:cs typeface="Roboto Mono"/>
                <a:sym typeface="Roboto Mono"/>
              </a:rPr>
              <a:t>EP Proposal | June 2020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Google Shape;356;g881adf95a0_0_315"/>
          <p:cNvPicPr preferRelativeResize="0"/>
          <p:nvPr/>
        </p:nvPicPr>
        <p:blipFill rotWithShape="1">
          <a:blip r:embed="rId3">
            <a:alphaModFix/>
          </a:blip>
          <a:srcRect b="0" l="0" r="0" t="0"/>
          <a:stretch/>
        </p:blipFill>
        <p:spPr>
          <a:xfrm rot="1027498">
            <a:off x="8493182" y="-1977095"/>
            <a:ext cx="12515988" cy="12473343"/>
          </a:xfrm>
          <a:prstGeom prst="rect">
            <a:avLst/>
          </a:prstGeom>
          <a:noFill/>
          <a:ln>
            <a:noFill/>
          </a:ln>
        </p:spPr>
      </p:pic>
      <p:sp>
        <p:nvSpPr>
          <p:cNvPr id="357" name="Google Shape;357;g881adf95a0_0_315"/>
          <p:cNvSpPr txBox="1"/>
          <p:nvPr/>
        </p:nvSpPr>
        <p:spPr>
          <a:xfrm>
            <a:off x="1085150" y="5706725"/>
            <a:ext cx="9447300" cy="1897800"/>
          </a:xfrm>
          <a:prstGeom prst="rect">
            <a:avLst/>
          </a:prstGeom>
          <a:noFill/>
          <a:ln>
            <a:noFill/>
          </a:ln>
        </p:spPr>
        <p:txBody>
          <a:bodyPr anchorCtr="0" anchor="t" bIns="0" lIns="0" spcFirstLastPara="1" rIns="0" wrap="square" tIns="0">
            <a:noAutofit/>
          </a:bodyPr>
          <a:lstStyle/>
          <a:p>
            <a:pPr indent="0" lvl="0" marL="0" marR="0" rtl="0" algn="l">
              <a:lnSpc>
                <a:spcPct val="119996"/>
              </a:lnSpc>
              <a:spcBef>
                <a:spcPts val="0"/>
              </a:spcBef>
              <a:spcAft>
                <a:spcPts val="0"/>
              </a:spcAft>
              <a:buClr>
                <a:srgbClr val="000000"/>
              </a:buClr>
              <a:buSzPts val="12000"/>
              <a:buFont typeface="Arial"/>
              <a:buNone/>
            </a:pPr>
            <a:r>
              <a:rPr b="0" i="0" lang="en-US" sz="12000" u="sng" cap="none" strike="noStrike">
                <a:solidFill>
                  <a:srgbClr val="4701AD"/>
                </a:solidFill>
                <a:latin typeface="Arial"/>
                <a:ea typeface="Arial"/>
                <a:cs typeface="Arial"/>
                <a:sym typeface="Arial"/>
              </a:rPr>
              <a:t>Thank you!</a:t>
            </a:r>
            <a:endParaRPr b="0" i="0" sz="12000" u="none" cap="none" strike="noStrike">
              <a:solidFill>
                <a:srgbClr val="000000"/>
              </a:solidFill>
              <a:latin typeface="Arial"/>
              <a:ea typeface="Arial"/>
              <a:cs typeface="Arial"/>
              <a:sym typeface="Arial"/>
            </a:endParaRPr>
          </a:p>
        </p:txBody>
      </p:sp>
      <p:sp>
        <p:nvSpPr>
          <p:cNvPr id="358" name="Google Shape;358;g881adf95a0_0_315"/>
          <p:cNvSpPr txBox="1"/>
          <p:nvPr/>
        </p:nvSpPr>
        <p:spPr>
          <a:xfrm>
            <a:off x="2275612" y="1271696"/>
            <a:ext cx="6731400" cy="3210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1900"/>
              <a:buFont typeface="Arial"/>
              <a:buNone/>
            </a:pPr>
            <a:r>
              <a:rPr b="0" i="0" lang="en-US" sz="1900" u="none" cap="none" strike="noStrike">
                <a:solidFill>
                  <a:srgbClr val="4701AD"/>
                </a:solidFill>
                <a:latin typeface="Roboto Mono"/>
                <a:ea typeface="Roboto Mono"/>
                <a:cs typeface="Roboto Mono"/>
                <a:sym typeface="Roboto Mono"/>
              </a:rPr>
              <a:t>EP Proposal | June 2020</a:t>
            </a:r>
            <a:endParaRPr b="0" i="0" sz="1400" u="none" cap="none" strike="noStrike">
              <a:solidFill>
                <a:srgbClr val="000000"/>
              </a:solidFill>
              <a:latin typeface="Arial"/>
              <a:ea typeface="Arial"/>
              <a:cs typeface="Arial"/>
              <a:sym typeface="Arial"/>
            </a:endParaRPr>
          </a:p>
        </p:txBody>
      </p:sp>
      <p:grpSp>
        <p:nvGrpSpPr>
          <p:cNvPr id="359" name="Google Shape;359;g881adf95a0_0_315"/>
          <p:cNvGrpSpPr/>
          <p:nvPr/>
        </p:nvGrpSpPr>
        <p:grpSpPr>
          <a:xfrm>
            <a:off x="1028700" y="1028700"/>
            <a:ext cx="956700" cy="945258"/>
            <a:chOff x="0" y="0"/>
            <a:chExt cx="1275600" cy="1260344"/>
          </a:xfrm>
        </p:grpSpPr>
        <p:sp>
          <p:nvSpPr>
            <p:cNvPr id="360" name="Google Shape;360;g881adf95a0_0_315"/>
            <p:cNvSpPr txBox="1"/>
            <p:nvPr/>
          </p:nvSpPr>
          <p:spPr>
            <a:xfrm>
              <a:off x="0" y="0"/>
              <a:ext cx="1275600" cy="1126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1</a:t>
              </a:r>
              <a:r>
                <a:rPr lang="en-US" sz="5600">
                  <a:solidFill>
                    <a:srgbClr val="4701AD"/>
                  </a:solidFill>
                  <a:latin typeface="Roboto Mono"/>
                  <a:ea typeface="Roboto Mono"/>
                  <a:cs typeface="Roboto Mono"/>
                  <a:sym typeface="Roboto Mono"/>
                </a:rPr>
                <a:t>9</a:t>
              </a:r>
              <a:endParaRPr b="0" i="0" sz="1400" u="none" cap="none" strike="noStrike">
                <a:solidFill>
                  <a:srgbClr val="000000"/>
                </a:solidFill>
                <a:latin typeface="Arial"/>
                <a:ea typeface="Arial"/>
                <a:cs typeface="Arial"/>
                <a:sym typeface="Arial"/>
              </a:endParaRPr>
            </a:p>
          </p:txBody>
        </p:sp>
        <p:sp>
          <p:nvSpPr>
            <p:cNvPr id="361" name="Google Shape;361;g881adf95a0_0_315"/>
            <p:cNvSpPr/>
            <p:nvPr/>
          </p:nvSpPr>
          <p:spPr>
            <a:xfrm>
              <a:off x="0"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2" name="Google Shape;362;g881adf95a0_0_315"/>
          <p:cNvSpPr txBox="1"/>
          <p:nvPr/>
        </p:nvSpPr>
        <p:spPr>
          <a:xfrm>
            <a:off x="1321475" y="7873300"/>
            <a:ext cx="6731400" cy="10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3" name="Google Shape;363;g881adf95a0_0_315"/>
          <p:cNvSpPr txBox="1"/>
          <p:nvPr/>
        </p:nvSpPr>
        <p:spPr>
          <a:xfrm>
            <a:off x="1637125" y="8074475"/>
            <a:ext cx="11395800" cy="1897800"/>
          </a:xfrm>
          <a:prstGeom prst="rect">
            <a:avLst/>
          </a:prstGeom>
          <a:noFill/>
          <a:ln>
            <a:noFill/>
          </a:ln>
        </p:spPr>
        <p:txBody>
          <a:bodyPr anchorCtr="0" anchor="t" bIns="0" lIns="0" spcFirstLastPara="1" rIns="0" wrap="square" tIns="0">
            <a:noAutofit/>
          </a:bodyPr>
          <a:lstStyle/>
          <a:p>
            <a:pPr indent="0" lvl="0" marL="0" marR="0" rtl="0" algn="l">
              <a:lnSpc>
                <a:spcPct val="119996"/>
              </a:lnSpc>
              <a:spcBef>
                <a:spcPts val="0"/>
              </a:spcBef>
              <a:spcAft>
                <a:spcPts val="0"/>
              </a:spcAft>
              <a:buClr>
                <a:srgbClr val="000000"/>
              </a:buClr>
              <a:buSzPts val="3800"/>
              <a:buFont typeface="Arial"/>
              <a:buNone/>
            </a:pPr>
            <a:r>
              <a:t/>
            </a:r>
            <a:endParaRPr b="0" i="0" sz="3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grpSp>
        <p:nvGrpSpPr>
          <p:cNvPr id="107" name="Google Shape;107;p4"/>
          <p:cNvGrpSpPr/>
          <p:nvPr/>
        </p:nvGrpSpPr>
        <p:grpSpPr>
          <a:xfrm>
            <a:off x="9291950" y="3219661"/>
            <a:ext cx="8356500" cy="5393740"/>
            <a:chOff x="-10" y="-219075"/>
            <a:chExt cx="11142000" cy="7191652"/>
          </a:xfrm>
        </p:grpSpPr>
        <p:sp>
          <p:nvSpPr>
            <p:cNvPr id="108" name="Google Shape;108;p4"/>
            <p:cNvSpPr txBox="1"/>
            <p:nvPr/>
          </p:nvSpPr>
          <p:spPr>
            <a:xfrm>
              <a:off x="1" y="-219075"/>
              <a:ext cx="10112400" cy="397236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8800"/>
                <a:buFont typeface="Arial"/>
                <a:buNone/>
              </a:pPr>
              <a:r>
                <a:rPr b="0" i="0" lang="en-US" sz="8800" u="sng" cap="none" strike="noStrike">
                  <a:solidFill>
                    <a:srgbClr val="4701AD"/>
                  </a:solidFill>
                  <a:latin typeface="Arial"/>
                  <a:ea typeface="Arial"/>
                  <a:cs typeface="Arial"/>
                  <a:sym typeface="Arial"/>
                </a:rPr>
                <a:t>A.L.I.C.E</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8800"/>
                <a:buFont typeface="Arial"/>
                <a:buNone/>
              </a:pPr>
              <a:r>
                <a:rPr b="0" i="0" lang="en-US" sz="8800" u="sng" cap="none" strike="noStrike">
                  <a:solidFill>
                    <a:srgbClr val="4701AD"/>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p:txBody>
        </p:sp>
        <p:sp>
          <p:nvSpPr>
            <p:cNvPr id="109" name="Google Shape;109;p4"/>
            <p:cNvSpPr txBox="1"/>
            <p:nvPr/>
          </p:nvSpPr>
          <p:spPr>
            <a:xfrm>
              <a:off x="-10" y="4208377"/>
              <a:ext cx="11142000" cy="27642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Clr>
                  <a:srgbClr val="000000"/>
                </a:buClr>
                <a:buSzPts val="2100"/>
                <a:buFont typeface="Arial"/>
                <a:buNone/>
              </a:pPr>
              <a:r>
                <a:rPr b="0" i="0" lang="en-US" sz="2400" u="none" cap="none" strike="noStrike">
                  <a:solidFill>
                    <a:srgbClr val="4701AD"/>
                  </a:solidFill>
                  <a:latin typeface="Arial"/>
                  <a:ea typeface="Arial"/>
                  <a:cs typeface="Arial"/>
                  <a:sym typeface="Arial"/>
                </a:rPr>
                <a:t>Analyzing Language Interface Created for Everyone (A.L.I.C.E.) summarizes text documents and displays a graphical representation of them that enables ease of understanding complex relationships within text and drawing of insights from visualisations. </a:t>
              </a:r>
              <a:endParaRPr b="0" i="0" sz="2100" u="none" cap="none" strike="noStrike">
                <a:solidFill>
                  <a:srgbClr val="4701AD"/>
                </a:solidFill>
                <a:latin typeface="Arial"/>
                <a:ea typeface="Arial"/>
                <a:cs typeface="Arial"/>
                <a:sym typeface="Arial"/>
              </a:endParaRPr>
            </a:p>
          </p:txBody>
        </p:sp>
      </p:grpSp>
      <p:grpSp>
        <p:nvGrpSpPr>
          <p:cNvPr id="110" name="Google Shape;110;p4"/>
          <p:cNvGrpSpPr/>
          <p:nvPr/>
        </p:nvGrpSpPr>
        <p:grpSpPr>
          <a:xfrm>
            <a:off x="16315222" y="858384"/>
            <a:ext cx="978141" cy="945148"/>
            <a:chOff x="0" y="0"/>
            <a:chExt cx="1304188" cy="1260197"/>
          </a:xfrm>
        </p:grpSpPr>
        <p:sp>
          <p:nvSpPr>
            <p:cNvPr id="111" name="Google Shape;111;p4"/>
            <p:cNvSpPr/>
            <p:nvPr/>
          </p:nvSpPr>
          <p:spPr>
            <a:xfrm>
              <a:off x="192203" y="1164944"/>
              <a:ext cx="1111985" cy="95253"/>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txBox="1"/>
            <p:nvPr/>
          </p:nvSpPr>
          <p:spPr>
            <a:xfrm>
              <a:off x="0" y="0"/>
              <a:ext cx="1304188" cy="112684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03</a:t>
              </a:r>
              <a:endParaRPr b="0" i="0" sz="1400" u="none" cap="none" strike="noStrike">
                <a:solidFill>
                  <a:srgbClr val="000000"/>
                </a:solidFill>
                <a:latin typeface="Arial"/>
                <a:ea typeface="Arial"/>
                <a:cs typeface="Arial"/>
                <a:sym typeface="Arial"/>
              </a:endParaRPr>
            </a:p>
          </p:txBody>
        </p:sp>
      </p:grpSp>
      <p:sp>
        <p:nvSpPr>
          <p:cNvPr id="113" name="Google Shape;113;p4"/>
          <p:cNvSpPr txBox="1"/>
          <p:nvPr/>
        </p:nvSpPr>
        <p:spPr>
          <a:xfrm>
            <a:off x="10240968" y="1110905"/>
            <a:ext cx="5743541" cy="321041"/>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Clr>
                <a:srgbClr val="000000"/>
              </a:buClr>
              <a:buSzPts val="1900"/>
              <a:buFont typeface="Arial"/>
              <a:buNone/>
            </a:pPr>
            <a:r>
              <a:rPr b="0" i="0" lang="en-US" sz="1900" u="none" cap="none" strike="noStrike">
                <a:solidFill>
                  <a:srgbClr val="4701AD"/>
                </a:solidFill>
                <a:latin typeface="Roboto Mono"/>
                <a:ea typeface="Roboto Mono"/>
                <a:cs typeface="Roboto Mono"/>
                <a:sym typeface="Roboto Mono"/>
              </a:rPr>
              <a:t>EP Proposal| JUNE 2020</a:t>
            </a:r>
            <a:endParaRPr b="0" i="0" sz="1400" u="none" cap="none" strike="noStrike">
              <a:solidFill>
                <a:srgbClr val="000000"/>
              </a:solidFill>
              <a:latin typeface="Arial"/>
              <a:ea typeface="Arial"/>
              <a:cs typeface="Arial"/>
              <a:sym typeface="Arial"/>
            </a:endParaRPr>
          </a:p>
        </p:txBody>
      </p:sp>
      <p:pic>
        <p:nvPicPr>
          <p:cNvPr id="114" name="Google Shape;114;p4"/>
          <p:cNvPicPr preferRelativeResize="0"/>
          <p:nvPr/>
        </p:nvPicPr>
        <p:blipFill rotWithShape="1">
          <a:blip r:embed="rId3">
            <a:alphaModFix/>
          </a:blip>
          <a:srcRect b="0" l="0" r="0" t="0"/>
          <a:stretch/>
        </p:blipFill>
        <p:spPr>
          <a:xfrm>
            <a:off x="2226600" y="773063"/>
            <a:ext cx="4728474" cy="889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2"/>
          <p:cNvPicPr preferRelativeResize="0"/>
          <p:nvPr/>
        </p:nvPicPr>
        <p:blipFill>
          <a:blip r:embed="rId3">
            <a:alphaModFix/>
          </a:blip>
          <a:stretch>
            <a:fillRect/>
          </a:stretch>
        </p:blipFill>
        <p:spPr>
          <a:xfrm>
            <a:off x="10446200" y="1457850"/>
            <a:ext cx="7961308" cy="3343700"/>
          </a:xfrm>
          <a:prstGeom prst="rect">
            <a:avLst/>
          </a:prstGeom>
          <a:noFill/>
          <a:ln>
            <a:noFill/>
          </a:ln>
        </p:spPr>
      </p:pic>
      <p:sp>
        <p:nvSpPr>
          <p:cNvPr id="120" name="Google Shape;120;p12"/>
          <p:cNvSpPr txBox="1"/>
          <p:nvPr/>
        </p:nvSpPr>
        <p:spPr>
          <a:xfrm>
            <a:off x="3083043" y="956634"/>
            <a:ext cx="9474000" cy="10893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Clr>
                <a:srgbClr val="000000"/>
              </a:buClr>
              <a:buSzPts val="5899"/>
              <a:buFont typeface="Arial"/>
              <a:buNone/>
            </a:pPr>
            <a:r>
              <a:rPr i="0" lang="en-US" sz="7000" u="sng" cap="none" strike="noStrike">
                <a:solidFill>
                  <a:srgbClr val="4701AD"/>
                </a:solidFill>
              </a:rPr>
              <a:t>Overview of Design </a:t>
            </a:r>
            <a:r>
              <a:rPr b="1" i="0" lang="en-US" sz="4499" u="sng" cap="none" strike="noStrike">
                <a:solidFill>
                  <a:srgbClr val="4701AD"/>
                </a:solidFill>
                <a:latin typeface="Arial"/>
                <a:ea typeface="Arial"/>
                <a:cs typeface="Arial"/>
                <a:sym typeface="Arial"/>
              </a:rPr>
              <a:t> </a:t>
            </a:r>
            <a:endParaRPr b="0" i="0" sz="2300" u="none" cap="none" strike="noStrike">
              <a:solidFill>
                <a:srgbClr val="000000"/>
              </a:solidFill>
              <a:latin typeface="Arial"/>
              <a:ea typeface="Arial"/>
              <a:cs typeface="Arial"/>
              <a:sym typeface="Arial"/>
            </a:endParaRPr>
          </a:p>
        </p:txBody>
      </p:sp>
      <p:grpSp>
        <p:nvGrpSpPr>
          <p:cNvPr id="121" name="Google Shape;121;p12"/>
          <p:cNvGrpSpPr/>
          <p:nvPr/>
        </p:nvGrpSpPr>
        <p:grpSpPr>
          <a:xfrm>
            <a:off x="1028700" y="1028700"/>
            <a:ext cx="956799" cy="945148"/>
            <a:chOff x="0" y="0"/>
            <a:chExt cx="1275731" cy="1260197"/>
          </a:xfrm>
        </p:grpSpPr>
        <p:sp>
          <p:nvSpPr>
            <p:cNvPr id="122" name="Google Shape;122;p12"/>
            <p:cNvSpPr txBox="1"/>
            <p:nvPr/>
          </p:nvSpPr>
          <p:spPr>
            <a:xfrm>
              <a:off x="0" y="0"/>
              <a:ext cx="1275731" cy="112684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5600"/>
                <a:buFont typeface="Arial"/>
                <a:buNone/>
              </a:pPr>
              <a:r>
                <a:rPr lang="en-US" sz="5600">
                  <a:solidFill>
                    <a:srgbClr val="4701AD"/>
                  </a:solidFill>
                  <a:latin typeface="Roboto Mono"/>
                  <a:ea typeface="Roboto Mono"/>
                  <a:cs typeface="Roboto Mono"/>
                  <a:sym typeface="Roboto Mono"/>
                </a:rPr>
                <a:t>04</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a:off x="0" y="1164944"/>
              <a:ext cx="1111985" cy="95253"/>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2"/>
          <p:cNvSpPr txBox="1"/>
          <p:nvPr/>
        </p:nvSpPr>
        <p:spPr>
          <a:xfrm>
            <a:off x="1028700" y="8937259"/>
            <a:ext cx="5217365" cy="32104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900"/>
              <a:buFont typeface="Arial"/>
              <a:buNone/>
            </a:pPr>
            <a:r>
              <a:rPr b="0" i="0" lang="en-US" sz="1900" u="none" cap="none" strike="noStrike">
                <a:solidFill>
                  <a:srgbClr val="4701AD"/>
                </a:solidFill>
                <a:latin typeface="Roboto Mono"/>
                <a:ea typeface="Roboto Mono"/>
                <a:cs typeface="Roboto Mono"/>
                <a:sym typeface="Roboto Mono"/>
              </a:rPr>
              <a:t>EP Proposal| JUNE 2020</a:t>
            </a:r>
            <a:endParaRPr b="0" i="0" sz="1400" u="none" cap="none" strike="noStrike">
              <a:solidFill>
                <a:srgbClr val="000000"/>
              </a:solidFill>
              <a:latin typeface="Arial"/>
              <a:ea typeface="Arial"/>
              <a:cs typeface="Arial"/>
              <a:sym typeface="Arial"/>
            </a:endParaRPr>
          </a:p>
        </p:txBody>
      </p:sp>
      <p:cxnSp>
        <p:nvCxnSpPr>
          <p:cNvPr id="125" name="Google Shape;125;p12"/>
          <p:cNvCxnSpPr/>
          <p:nvPr/>
        </p:nvCxnSpPr>
        <p:spPr>
          <a:xfrm>
            <a:off x="5905825" y="5012125"/>
            <a:ext cx="1605000" cy="6900"/>
          </a:xfrm>
          <a:prstGeom prst="straightConnector1">
            <a:avLst/>
          </a:prstGeom>
          <a:noFill/>
          <a:ln cap="flat" cmpd="sng" w="38100">
            <a:solidFill>
              <a:schemeClr val="dk2"/>
            </a:solidFill>
            <a:prstDash val="solid"/>
            <a:round/>
            <a:headEnd len="sm" w="sm" type="none"/>
            <a:tailEnd len="med" w="med" type="triangle"/>
          </a:ln>
        </p:spPr>
      </p:cxnSp>
      <p:cxnSp>
        <p:nvCxnSpPr>
          <p:cNvPr id="126" name="Google Shape;126;p12"/>
          <p:cNvCxnSpPr/>
          <p:nvPr/>
        </p:nvCxnSpPr>
        <p:spPr>
          <a:xfrm flipH="1">
            <a:off x="5820023" y="6120753"/>
            <a:ext cx="1616100" cy="5700"/>
          </a:xfrm>
          <a:prstGeom prst="straightConnector1">
            <a:avLst/>
          </a:prstGeom>
          <a:noFill/>
          <a:ln cap="flat" cmpd="sng" w="38100">
            <a:solidFill>
              <a:schemeClr val="dk2"/>
            </a:solidFill>
            <a:prstDash val="solid"/>
            <a:round/>
            <a:headEnd len="sm" w="sm" type="none"/>
            <a:tailEnd len="med" w="med" type="triangle"/>
          </a:ln>
        </p:spPr>
      </p:cxnSp>
      <p:sp>
        <p:nvSpPr>
          <p:cNvPr id="127" name="Google Shape;127;p12"/>
          <p:cNvSpPr txBox="1"/>
          <p:nvPr/>
        </p:nvSpPr>
        <p:spPr>
          <a:xfrm>
            <a:off x="12273300" y="3483338"/>
            <a:ext cx="2170200" cy="409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128" name="Google Shape;128;p12"/>
          <p:cNvSpPr/>
          <p:nvPr/>
        </p:nvSpPr>
        <p:spPr>
          <a:xfrm rot="5400000">
            <a:off x="10570000" y="5529238"/>
            <a:ext cx="1548300" cy="498300"/>
          </a:xfrm>
          <a:prstGeom prst="uturnArrow">
            <a:avLst>
              <a:gd fmla="val 0" name="adj1"/>
              <a:gd fmla="val 25000" name="adj2"/>
              <a:gd fmla="val 25000" name="adj3"/>
              <a:gd fmla="val 43750" name="adj4"/>
              <a:gd fmla="val 75000" name="adj5"/>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2"/>
          <p:cNvSpPr txBox="1"/>
          <p:nvPr/>
        </p:nvSpPr>
        <p:spPr>
          <a:xfrm>
            <a:off x="2992450" y="2667875"/>
            <a:ext cx="6867000" cy="129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2"/>
          <p:cNvSpPr txBox="1"/>
          <p:nvPr/>
        </p:nvSpPr>
        <p:spPr>
          <a:xfrm>
            <a:off x="5722200" y="6171550"/>
            <a:ext cx="3598500" cy="260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rgbClr val="4701AD"/>
              </a:solidFill>
              <a:latin typeface="Arial"/>
              <a:ea typeface="Arial"/>
              <a:cs typeface="Arial"/>
              <a:sym typeface="Arial"/>
            </a:endParaRPr>
          </a:p>
        </p:txBody>
      </p:sp>
      <p:sp>
        <p:nvSpPr>
          <p:cNvPr id="131" name="Google Shape;131;p12"/>
          <p:cNvSpPr txBox="1"/>
          <p:nvPr/>
        </p:nvSpPr>
        <p:spPr>
          <a:xfrm>
            <a:off x="5204275" y="6345813"/>
            <a:ext cx="3770100" cy="129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2600" u="none" cap="none" strike="noStrike">
                <a:solidFill>
                  <a:srgbClr val="4701AD"/>
                </a:solidFill>
                <a:latin typeface="Arial"/>
                <a:ea typeface="Arial"/>
                <a:cs typeface="Arial"/>
                <a:sym typeface="Arial"/>
              </a:rPr>
              <a:t>Sends outputs as response message</a:t>
            </a:r>
            <a:endParaRPr b="0" i="0" sz="2600" u="none" cap="none" strike="noStrike">
              <a:solidFill>
                <a:srgbClr val="4701AD"/>
              </a:solidFill>
              <a:latin typeface="Arial"/>
              <a:ea typeface="Arial"/>
              <a:cs typeface="Arial"/>
              <a:sym typeface="Arial"/>
            </a:endParaRPr>
          </a:p>
        </p:txBody>
      </p:sp>
      <p:pic>
        <p:nvPicPr>
          <p:cNvPr id="132" name="Google Shape;132;p12"/>
          <p:cNvPicPr preferRelativeResize="0"/>
          <p:nvPr/>
        </p:nvPicPr>
        <p:blipFill rotWithShape="1">
          <a:blip r:embed="rId4">
            <a:alphaModFix/>
          </a:blip>
          <a:srcRect b="0" l="0" r="0" t="0"/>
          <a:stretch/>
        </p:blipFill>
        <p:spPr>
          <a:xfrm>
            <a:off x="2213791" y="4210345"/>
            <a:ext cx="3770100" cy="2639169"/>
          </a:xfrm>
          <a:prstGeom prst="rect">
            <a:avLst/>
          </a:prstGeom>
          <a:noFill/>
          <a:ln>
            <a:noFill/>
          </a:ln>
        </p:spPr>
      </p:pic>
      <p:pic>
        <p:nvPicPr>
          <p:cNvPr id="133" name="Google Shape;133;p12"/>
          <p:cNvPicPr preferRelativeResize="0"/>
          <p:nvPr/>
        </p:nvPicPr>
        <p:blipFill rotWithShape="1">
          <a:blip r:embed="rId5">
            <a:alphaModFix/>
          </a:blip>
          <a:srcRect b="0" l="0" r="0" t="0"/>
          <a:stretch/>
        </p:blipFill>
        <p:spPr>
          <a:xfrm>
            <a:off x="6865090" y="3304477"/>
            <a:ext cx="5158582" cy="4457072"/>
          </a:xfrm>
          <a:prstGeom prst="rect">
            <a:avLst/>
          </a:prstGeom>
          <a:noFill/>
          <a:ln>
            <a:noFill/>
          </a:ln>
        </p:spPr>
      </p:pic>
      <p:sp>
        <p:nvSpPr>
          <p:cNvPr id="134" name="Google Shape;134;p12"/>
          <p:cNvSpPr txBox="1"/>
          <p:nvPr/>
        </p:nvSpPr>
        <p:spPr>
          <a:xfrm>
            <a:off x="5182600" y="3881575"/>
            <a:ext cx="3598500" cy="108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2600" u="none" cap="none" strike="noStrike">
                <a:solidFill>
                  <a:srgbClr val="4701AD"/>
                </a:solidFill>
                <a:latin typeface="Arial"/>
                <a:ea typeface="Arial"/>
                <a:cs typeface="Arial"/>
                <a:sym typeface="Arial"/>
              </a:rPr>
              <a:t>Sends document via HTTP Post </a:t>
            </a:r>
            <a:endParaRPr b="0" i="0" sz="2600" u="none" cap="none" strike="noStrike">
              <a:solidFill>
                <a:srgbClr val="4701AD"/>
              </a:solidFill>
              <a:latin typeface="Arial"/>
              <a:ea typeface="Arial"/>
              <a:cs typeface="Arial"/>
              <a:sym typeface="Arial"/>
            </a:endParaRPr>
          </a:p>
        </p:txBody>
      </p:sp>
      <p:sp>
        <p:nvSpPr>
          <p:cNvPr id="135" name="Google Shape;135;p12"/>
          <p:cNvSpPr txBox="1"/>
          <p:nvPr/>
        </p:nvSpPr>
        <p:spPr>
          <a:xfrm>
            <a:off x="6020800" y="6036650"/>
            <a:ext cx="3598500" cy="260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rgbClr val="4701AD"/>
              </a:solidFill>
              <a:latin typeface="Arial"/>
              <a:ea typeface="Arial"/>
              <a:cs typeface="Arial"/>
              <a:sym typeface="Arial"/>
            </a:endParaRPr>
          </a:p>
        </p:txBody>
      </p:sp>
      <p:sp>
        <p:nvSpPr>
          <p:cNvPr id="136" name="Google Shape;136;p12"/>
          <p:cNvSpPr txBox="1"/>
          <p:nvPr/>
        </p:nvSpPr>
        <p:spPr>
          <a:xfrm>
            <a:off x="11781600" y="4341575"/>
            <a:ext cx="3153600" cy="38778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0"/>
              </a:spcBef>
              <a:spcAft>
                <a:spcPts val="0"/>
              </a:spcAft>
              <a:buClr>
                <a:srgbClr val="4701AD"/>
              </a:buClr>
              <a:buSzPts val="2600"/>
              <a:buFont typeface="Arial"/>
              <a:buChar char="➢"/>
            </a:pPr>
            <a:r>
              <a:rPr b="0" i="0" lang="en-US" sz="2600" u="none" cap="none" strike="noStrike">
                <a:solidFill>
                  <a:srgbClr val="4701AD"/>
                </a:solidFill>
                <a:latin typeface="Arial"/>
                <a:ea typeface="Arial"/>
                <a:cs typeface="Arial"/>
                <a:sym typeface="Arial"/>
              </a:rPr>
              <a:t>Runs Natural Language Processing (NLP) models</a:t>
            </a:r>
            <a:endParaRPr b="0" i="0" sz="2600" u="none" cap="none" strike="noStrike">
              <a:solidFill>
                <a:srgbClr val="4701AD"/>
              </a:solidFill>
              <a:latin typeface="Arial"/>
              <a:ea typeface="Arial"/>
              <a:cs typeface="Arial"/>
              <a:sym typeface="Arial"/>
            </a:endParaRPr>
          </a:p>
          <a:p>
            <a:pPr indent="0" lvl="0" marL="0" marR="0" rtl="0" algn="l">
              <a:lnSpc>
                <a:spcPct val="100000"/>
              </a:lnSpc>
              <a:spcBef>
                <a:spcPts val="0"/>
              </a:spcBef>
              <a:spcAft>
                <a:spcPts val="0"/>
              </a:spcAft>
              <a:buNone/>
            </a:pPr>
            <a:r>
              <a:t/>
            </a:r>
            <a:endParaRPr sz="2600">
              <a:solidFill>
                <a:srgbClr val="4701AD"/>
              </a:solidFill>
            </a:endParaRPr>
          </a:p>
          <a:p>
            <a:pPr indent="-393700" lvl="0" marL="457200" marR="0" rtl="0" algn="l">
              <a:lnSpc>
                <a:spcPct val="100000"/>
              </a:lnSpc>
              <a:spcBef>
                <a:spcPts val="0"/>
              </a:spcBef>
              <a:spcAft>
                <a:spcPts val="0"/>
              </a:spcAft>
              <a:buClr>
                <a:srgbClr val="4701AD"/>
              </a:buClr>
              <a:buSzPts val="2600"/>
              <a:buFont typeface="Arial"/>
              <a:buChar char="➢"/>
            </a:pPr>
            <a:r>
              <a:rPr b="0" i="0" lang="en-US" sz="2600" u="none" cap="none" strike="noStrike">
                <a:solidFill>
                  <a:srgbClr val="4701AD"/>
                </a:solidFill>
                <a:latin typeface="Arial"/>
                <a:ea typeface="Arial"/>
                <a:cs typeface="Arial"/>
                <a:sym typeface="Arial"/>
              </a:rPr>
              <a:t>Outputs in json format </a:t>
            </a:r>
            <a:endParaRPr b="0" i="0" sz="2600" u="none" cap="none" strike="noStrike">
              <a:solidFill>
                <a:srgbClr val="4701AD"/>
              </a:solidFill>
              <a:latin typeface="Arial"/>
              <a:ea typeface="Arial"/>
              <a:cs typeface="Arial"/>
              <a:sym typeface="Arial"/>
            </a:endParaRPr>
          </a:p>
        </p:txBody>
      </p:sp>
      <p:pic>
        <p:nvPicPr>
          <p:cNvPr id="137" name="Google Shape;137;p12"/>
          <p:cNvPicPr preferRelativeResize="0"/>
          <p:nvPr/>
        </p:nvPicPr>
        <p:blipFill>
          <a:blip r:embed="rId6">
            <a:alphaModFix/>
          </a:blip>
          <a:stretch>
            <a:fillRect/>
          </a:stretch>
        </p:blipFill>
        <p:spPr>
          <a:xfrm>
            <a:off x="566000" y="4801550"/>
            <a:ext cx="1616100" cy="1616100"/>
          </a:xfrm>
          <a:prstGeom prst="rect">
            <a:avLst/>
          </a:prstGeom>
          <a:noFill/>
          <a:ln>
            <a:noFill/>
          </a:ln>
        </p:spPr>
      </p:pic>
      <p:pic>
        <p:nvPicPr>
          <p:cNvPr id="138" name="Google Shape;138;p12"/>
          <p:cNvPicPr preferRelativeResize="0"/>
          <p:nvPr/>
        </p:nvPicPr>
        <p:blipFill>
          <a:blip r:embed="rId7">
            <a:alphaModFix/>
          </a:blip>
          <a:stretch>
            <a:fillRect/>
          </a:stretch>
        </p:blipFill>
        <p:spPr>
          <a:xfrm>
            <a:off x="14443500" y="3483350"/>
            <a:ext cx="3447000" cy="1237774"/>
          </a:xfrm>
          <a:prstGeom prst="rect">
            <a:avLst/>
          </a:prstGeom>
          <a:noFill/>
          <a:ln>
            <a:noFill/>
          </a:ln>
        </p:spPr>
      </p:pic>
      <p:sp>
        <p:nvSpPr>
          <p:cNvPr id="139" name="Google Shape;139;p12"/>
          <p:cNvSpPr txBox="1"/>
          <p:nvPr/>
        </p:nvSpPr>
        <p:spPr>
          <a:xfrm>
            <a:off x="1021900" y="6341450"/>
            <a:ext cx="3447000" cy="9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rgbClr val="4701AD"/>
                </a:solidFill>
              </a:rPr>
              <a:t>D3</a:t>
            </a:r>
            <a:endParaRPr sz="2700">
              <a:solidFill>
                <a:srgbClr val="4701A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8836c9845d_3_1"/>
          <p:cNvSpPr/>
          <p:nvPr/>
        </p:nvSpPr>
        <p:spPr>
          <a:xfrm>
            <a:off x="11844425" y="3530200"/>
            <a:ext cx="2925600" cy="3424500"/>
          </a:xfrm>
          <a:prstGeom prst="rect">
            <a:avLst/>
          </a:prstGeom>
          <a:solidFill>
            <a:srgbClr val="FCE5CD"/>
          </a:solidFill>
          <a:ln cap="flat" cmpd="sng" w="3810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8836c9845d_3_1"/>
          <p:cNvSpPr txBox="1"/>
          <p:nvPr/>
        </p:nvSpPr>
        <p:spPr>
          <a:xfrm>
            <a:off x="3083043" y="956634"/>
            <a:ext cx="9474000" cy="1089300"/>
          </a:xfrm>
          <a:prstGeom prst="rect">
            <a:avLst/>
          </a:prstGeom>
          <a:noFill/>
          <a:ln>
            <a:noFill/>
          </a:ln>
        </p:spPr>
        <p:txBody>
          <a:bodyPr anchorCtr="0" anchor="t" bIns="0" lIns="0" spcFirstLastPara="1" rIns="0" wrap="square" tIns="0">
            <a:noAutofit/>
          </a:bodyPr>
          <a:lstStyle/>
          <a:p>
            <a:pPr indent="0" lvl="0" marL="0" marR="0" rtl="0" algn="l">
              <a:lnSpc>
                <a:spcPct val="120005"/>
              </a:lnSpc>
              <a:spcBef>
                <a:spcPts val="0"/>
              </a:spcBef>
              <a:spcAft>
                <a:spcPts val="0"/>
              </a:spcAft>
              <a:buClr>
                <a:srgbClr val="000000"/>
              </a:buClr>
              <a:buSzPts val="5899"/>
              <a:buFont typeface="Arial"/>
              <a:buNone/>
            </a:pPr>
            <a:r>
              <a:rPr i="0" lang="en-US" sz="7000" u="sng" cap="none" strike="noStrike">
                <a:solidFill>
                  <a:srgbClr val="4701AD"/>
                </a:solidFill>
              </a:rPr>
              <a:t>Overview of Design </a:t>
            </a:r>
            <a:r>
              <a:rPr b="1" i="0" lang="en-US" sz="4499" u="sng" cap="none" strike="noStrike">
                <a:solidFill>
                  <a:srgbClr val="4701AD"/>
                </a:solidFill>
                <a:latin typeface="Arial"/>
                <a:ea typeface="Arial"/>
                <a:cs typeface="Arial"/>
                <a:sym typeface="Arial"/>
              </a:rPr>
              <a:t> </a:t>
            </a:r>
            <a:endParaRPr b="0" i="0" sz="2300" u="none" cap="none" strike="noStrike">
              <a:solidFill>
                <a:srgbClr val="000000"/>
              </a:solidFill>
              <a:latin typeface="Arial"/>
              <a:ea typeface="Arial"/>
              <a:cs typeface="Arial"/>
              <a:sym typeface="Arial"/>
            </a:endParaRPr>
          </a:p>
        </p:txBody>
      </p:sp>
      <p:grpSp>
        <p:nvGrpSpPr>
          <p:cNvPr id="146" name="Google Shape;146;g8836c9845d_3_1"/>
          <p:cNvGrpSpPr/>
          <p:nvPr/>
        </p:nvGrpSpPr>
        <p:grpSpPr>
          <a:xfrm>
            <a:off x="1028700" y="1028700"/>
            <a:ext cx="956700" cy="945258"/>
            <a:chOff x="0" y="0"/>
            <a:chExt cx="1275600" cy="1260344"/>
          </a:xfrm>
        </p:grpSpPr>
        <p:sp>
          <p:nvSpPr>
            <p:cNvPr id="147" name="Google Shape;147;g8836c9845d_3_1"/>
            <p:cNvSpPr txBox="1"/>
            <p:nvPr/>
          </p:nvSpPr>
          <p:spPr>
            <a:xfrm>
              <a:off x="0" y="0"/>
              <a:ext cx="1275600" cy="1126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5600"/>
                <a:buFont typeface="Arial"/>
                <a:buNone/>
              </a:pPr>
              <a:r>
                <a:rPr lang="en-US" sz="5600">
                  <a:solidFill>
                    <a:srgbClr val="4701AD"/>
                  </a:solidFill>
                  <a:latin typeface="Roboto Mono"/>
                  <a:ea typeface="Roboto Mono"/>
                  <a:cs typeface="Roboto Mono"/>
                  <a:sym typeface="Roboto Mono"/>
                </a:rPr>
                <a:t>05</a:t>
              </a:r>
              <a:endParaRPr b="0" i="0" sz="1400" u="none" cap="none" strike="noStrike">
                <a:solidFill>
                  <a:srgbClr val="000000"/>
                </a:solidFill>
                <a:latin typeface="Arial"/>
                <a:ea typeface="Arial"/>
                <a:cs typeface="Arial"/>
                <a:sym typeface="Arial"/>
              </a:endParaRPr>
            </a:p>
          </p:txBody>
        </p:sp>
        <p:sp>
          <p:nvSpPr>
            <p:cNvPr id="148" name="Google Shape;148;g8836c9845d_3_1"/>
            <p:cNvSpPr/>
            <p:nvPr/>
          </p:nvSpPr>
          <p:spPr>
            <a:xfrm>
              <a:off x="0"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g8836c9845d_3_1"/>
          <p:cNvSpPr txBox="1"/>
          <p:nvPr/>
        </p:nvSpPr>
        <p:spPr>
          <a:xfrm>
            <a:off x="1028700" y="8937259"/>
            <a:ext cx="5217300" cy="3210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1900"/>
              <a:buFont typeface="Arial"/>
              <a:buNone/>
            </a:pPr>
            <a:r>
              <a:rPr b="0" i="0" lang="en-US" sz="1900" u="none" cap="none" strike="noStrike">
                <a:solidFill>
                  <a:srgbClr val="4701AD"/>
                </a:solidFill>
                <a:latin typeface="Roboto Mono"/>
                <a:ea typeface="Roboto Mono"/>
                <a:cs typeface="Roboto Mono"/>
                <a:sym typeface="Roboto Mono"/>
              </a:rPr>
              <a:t>EP Proposal| JUNE 2020</a:t>
            </a:r>
            <a:endParaRPr b="0" i="0" sz="1400" u="none" cap="none" strike="noStrike">
              <a:solidFill>
                <a:srgbClr val="000000"/>
              </a:solidFill>
              <a:latin typeface="Arial"/>
              <a:ea typeface="Arial"/>
              <a:cs typeface="Arial"/>
              <a:sym typeface="Arial"/>
            </a:endParaRPr>
          </a:p>
        </p:txBody>
      </p:sp>
      <p:sp>
        <p:nvSpPr>
          <p:cNvPr id="150" name="Google Shape;150;g8836c9845d_3_1"/>
          <p:cNvSpPr txBox="1"/>
          <p:nvPr/>
        </p:nvSpPr>
        <p:spPr>
          <a:xfrm>
            <a:off x="12273300" y="3483338"/>
            <a:ext cx="2170200" cy="409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151" name="Google Shape;151;g8836c9845d_3_1"/>
          <p:cNvSpPr txBox="1"/>
          <p:nvPr/>
        </p:nvSpPr>
        <p:spPr>
          <a:xfrm>
            <a:off x="8729150" y="-1834637"/>
            <a:ext cx="6867000" cy="129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8836c9845d_3_1"/>
          <p:cNvSpPr txBox="1"/>
          <p:nvPr/>
        </p:nvSpPr>
        <p:spPr>
          <a:xfrm>
            <a:off x="11781600" y="4352050"/>
            <a:ext cx="3153600" cy="3877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b="0" i="0" lang="en-US" sz="2600" u="none" cap="none" strike="noStrike">
                <a:solidFill>
                  <a:srgbClr val="4701AD"/>
                </a:solidFill>
                <a:latin typeface="Arial"/>
                <a:ea typeface="Arial"/>
                <a:cs typeface="Arial"/>
                <a:sym typeface="Arial"/>
              </a:rPr>
              <a:t>Runs Natural Language Processing (NLP) models</a:t>
            </a:r>
            <a:endParaRPr b="0" i="0" sz="2600" u="none" cap="none" strike="noStrike">
              <a:solidFill>
                <a:srgbClr val="4701AD"/>
              </a:solidFill>
              <a:latin typeface="Arial"/>
              <a:ea typeface="Arial"/>
              <a:cs typeface="Arial"/>
              <a:sym typeface="Arial"/>
            </a:endParaRPr>
          </a:p>
          <a:p>
            <a:pPr indent="0" lvl="0" marL="0" marR="0" rtl="0" algn="l">
              <a:lnSpc>
                <a:spcPct val="100000"/>
              </a:lnSpc>
              <a:spcBef>
                <a:spcPts val="0"/>
              </a:spcBef>
              <a:spcAft>
                <a:spcPts val="0"/>
              </a:spcAft>
              <a:buNone/>
            </a:pPr>
            <a:r>
              <a:t/>
            </a:r>
            <a:endParaRPr sz="2600">
              <a:solidFill>
                <a:srgbClr val="4701AD"/>
              </a:solidFill>
            </a:endParaRPr>
          </a:p>
          <a:p>
            <a:pPr indent="0" lvl="0" marL="0" marR="0" rtl="0" algn="l">
              <a:lnSpc>
                <a:spcPct val="100000"/>
              </a:lnSpc>
              <a:spcBef>
                <a:spcPts val="0"/>
              </a:spcBef>
              <a:spcAft>
                <a:spcPts val="0"/>
              </a:spcAft>
              <a:buNone/>
            </a:pPr>
            <a:r>
              <a:t/>
            </a:r>
            <a:endParaRPr b="0" i="0" sz="2600" u="none" cap="none" strike="noStrike">
              <a:solidFill>
                <a:srgbClr val="4701AD"/>
              </a:solidFill>
              <a:latin typeface="Arial"/>
              <a:ea typeface="Arial"/>
              <a:cs typeface="Arial"/>
              <a:sym typeface="Arial"/>
            </a:endParaRPr>
          </a:p>
        </p:txBody>
      </p:sp>
      <p:sp>
        <p:nvSpPr>
          <p:cNvPr id="153" name="Google Shape;153;g8836c9845d_3_1"/>
          <p:cNvSpPr txBox="1"/>
          <p:nvPr/>
        </p:nvSpPr>
        <p:spPr>
          <a:xfrm>
            <a:off x="1028700" y="2179850"/>
            <a:ext cx="10950000" cy="1277400"/>
          </a:xfrm>
          <a:prstGeom prst="rect">
            <a:avLst/>
          </a:prstGeom>
          <a:noFill/>
          <a:ln>
            <a:noFill/>
          </a:ln>
        </p:spPr>
        <p:txBody>
          <a:bodyPr anchorCtr="0" anchor="t" bIns="91425" lIns="91425" spcFirstLastPara="1" rIns="91425" wrap="square" tIns="91425">
            <a:noAutofit/>
          </a:bodyPr>
          <a:lstStyle/>
          <a:p>
            <a:pPr indent="-482600" lvl="0" marL="457200" rtl="0" algn="l">
              <a:spcBef>
                <a:spcPts val="0"/>
              </a:spcBef>
              <a:spcAft>
                <a:spcPts val="0"/>
              </a:spcAft>
              <a:buClr>
                <a:srgbClr val="4701AD"/>
              </a:buClr>
              <a:buSzPts val="4000"/>
              <a:buFont typeface="Calibri"/>
              <a:buAutoNum type="arabicParenR"/>
            </a:pPr>
            <a:r>
              <a:rPr lang="en-US" sz="4000">
                <a:solidFill>
                  <a:srgbClr val="4701AD"/>
                </a:solidFill>
                <a:latin typeface="Calibri"/>
                <a:ea typeface="Calibri"/>
                <a:cs typeface="Calibri"/>
                <a:sym typeface="Calibri"/>
              </a:rPr>
              <a:t>Classification</a:t>
            </a:r>
            <a:endParaRPr sz="4000">
              <a:solidFill>
                <a:srgbClr val="4701AD"/>
              </a:solidFill>
              <a:latin typeface="Calibri"/>
              <a:ea typeface="Calibri"/>
              <a:cs typeface="Calibri"/>
              <a:sym typeface="Calibri"/>
            </a:endParaRPr>
          </a:p>
        </p:txBody>
      </p:sp>
      <p:sp>
        <p:nvSpPr>
          <p:cNvPr id="154" name="Google Shape;154;g8836c9845d_3_1"/>
          <p:cNvSpPr txBox="1"/>
          <p:nvPr/>
        </p:nvSpPr>
        <p:spPr>
          <a:xfrm>
            <a:off x="1706675" y="3152450"/>
            <a:ext cx="4608900" cy="65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4000">
                <a:solidFill>
                  <a:srgbClr val="4701AD"/>
                </a:solidFill>
                <a:latin typeface="Calibri"/>
                <a:ea typeface="Calibri"/>
                <a:cs typeface="Calibri"/>
                <a:sym typeface="Calibri"/>
              </a:rPr>
              <a:t>2) Topic Modelling</a:t>
            </a:r>
            <a:endParaRPr sz="4000">
              <a:solidFill>
                <a:srgbClr val="4701AD"/>
              </a:solidFill>
              <a:latin typeface="Calibri"/>
              <a:ea typeface="Calibri"/>
              <a:cs typeface="Calibri"/>
              <a:sym typeface="Calibri"/>
            </a:endParaRPr>
          </a:p>
          <a:p>
            <a:pPr indent="0" lvl="0" marL="0" rtl="0" algn="l">
              <a:spcBef>
                <a:spcPts val="0"/>
              </a:spcBef>
              <a:spcAft>
                <a:spcPts val="0"/>
              </a:spcAft>
              <a:buNone/>
            </a:pPr>
            <a:r>
              <a:t/>
            </a:r>
            <a:endParaRPr sz="4000">
              <a:solidFill>
                <a:srgbClr val="4701AD"/>
              </a:solidFill>
              <a:latin typeface="Calibri"/>
              <a:ea typeface="Calibri"/>
              <a:cs typeface="Calibri"/>
              <a:sym typeface="Calibri"/>
            </a:endParaRPr>
          </a:p>
        </p:txBody>
      </p:sp>
      <p:sp>
        <p:nvSpPr>
          <p:cNvPr id="155" name="Google Shape;155;g8836c9845d_3_1"/>
          <p:cNvSpPr txBox="1"/>
          <p:nvPr/>
        </p:nvSpPr>
        <p:spPr>
          <a:xfrm>
            <a:off x="3320400" y="4195550"/>
            <a:ext cx="52173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rgbClr val="4701AD"/>
                </a:solidFill>
                <a:latin typeface="Calibri"/>
                <a:ea typeface="Calibri"/>
                <a:cs typeface="Calibri"/>
                <a:sym typeface="Calibri"/>
              </a:rPr>
              <a:t>3) Text Summarisation</a:t>
            </a:r>
            <a:endParaRPr sz="4000">
              <a:solidFill>
                <a:srgbClr val="4701AD"/>
              </a:solidFill>
              <a:latin typeface="Calibri"/>
              <a:ea typeface="Calibri"/>
              <a:cs typeface="Calibri"/>
              <a:sym typeface="Calibri"/>
            </a:endParaRPr>
          </a:p>
        </p:txBody>
      </p:sp>
      <p:sp>
        <p:nvSpPr>
          <p:cNvPr id="156" name="Google Shape;156;g8836c9845d_3_1"/>
          <p:cNvSpPr txBox="1"/>
          <p:nvPr/>
        </p:nvSpPr>
        <p:spPr>
          <a:xfrm>
            <a:off x="4764450" y="5106400"/>
            <a:ext cx="5863500" cy="8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rgbClr val="4701AD"/>
                </a:solidFill>
                <a:latin typeface="Calibri"/>
                <a:ea typeface="Calibri"/>
                <a:cs typeface="Calibri"/>
                <a:sym typeface="Calibri"/>
              </a:rPr>
              <a:t>4) Sentiment Analysis</a:t>
            </a:r>
            <a:endParaRPr sz="4000">
              <a:solidFill>
                <a:srgbClr val="4701AD"/>
              </a:solidFill>
              <a:latin typeface="Calibri"/>
              <a:ea typeface="Calibri"/>
              <a:cs typeface="Calibri"/>
              <a:sym typeface="Calibri"/>
            </a:endParaRPr>
          </a:p>
        </p:txBody>
      </p:sp>
      <p:sp>
        <p:nvSpPr>
          <p:cNvPr id="157" name="Google Shape;157;g8836c9845d_3_1"/>
          <p:cNvSpPr txBox="1"/>
          <p:nvPr/>
        </p:nvSpPr>
        <p:spPr>
          <a:xfrm>
            <a:off x="6010800" y="6127500"/>
            <a:ext cx="6867000" cy="8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rgbClr val="4701AD"/>
                </a:solidFill>
                <a:latin typeface="Calibri"/>
                <a:ea typeface="Calibri"/>
                <a:cs typeface="Calibri"/>
                <a:sym typeface="Calibri"/>
              </a:rPr>
              <a:t>5) Named Entity </a:t>
            </a:r>
            <a:endParaRPr sz="4000">
              <a:solidFill>
                <a:srgbClr val="4701AD"/>
              </a:solidFill>
              <a:latin typeface="Calibri"/>
              <a:ea typeface="Calibri"/>
              <a:cs typeface="Calibri"/>
              <a:sym typeface="Calibri"/>
            </a:endParaRPr>
          </a:p>
          <a:p>
            <a:pPr indent="0" lvl="0" marL="0" rtl="0" algn="l">
              <a:spcBef>
                <a:spcPts val="0"/>
              </a:spcBef>
              <a:spcAft>
                <a:spcPts val="0"/>
              </a:spcAft>
              <a:buNone/>
            </a:pPr>
            <a:r>
              <a:rPr lang="en-US" sz="4000">
                <a:solidFill>
                  <a:srgbClr val="4701AD"/>
                </a:solidFill>
                <a:latin typeface="Calibri"/>
                <a:ea typeface="Calibri"/>
                <a:cs typeface="Calibri"/>
                <a:sym typeface="Calibri"/>
              </a:rPr>
              <a:t>     Recognition</a:t>
            </a:r>
            <a:endParaRPr sz="4000">
              <a:solidFill>
                <a:srgbClr val="4701AD"/>
              </a:solidFill>
              <a:latin typeface="Calibri"/>
              <a:ea typeface="Calibri"/>
              <a:cs typeface="Calibri"/>
              <a:sym typeface="Calibri"/>
            </a:endParaRPr>
          </a:p>
        </p:txBody>
      </p:sp>
      <p:sp>
        <p:nvSpPr>
          <p:cNvPr id="158" name="Google Shape;158;g8836c9845d_3_1"/>
          <p:cNvSpPr txBox="1"/>
          <p:nvPr/>
        </p:nvSpPr>
        <p:spPr>
          <a:xfrm>
            <a:off x="7294125" y="7140550"/>
            <a:ext cx="7634400" cy="10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4701AD"/>
              </a:solidFill>
              <a:latin typeface="Calibri"/>
              <a:ea typeface="Calibri"/>
              <a:cs typeface="Calibri"/>
              <a:sym typeface="Calibri"/>
            </a:endParaRPr>
          </a:p>
          <a:p>
            <a:pPr indent="0" lvl="0" marL="0" rtl="0" algn="l">
              <a:spcBef>
                <a:spcPts val="0"/>
              </a:spcBef>
              <a:spcAft>
                <a:spcPts val="0"/>
              </a:spcAft>
              <a:buNone/>
            </a:pPr>
            <a:r>
              <a:rPr lang="en-US" sz="4000">
                <a:solidFill>
                  <a:srgbClr val="4701AD"/>
                </a:solidFill>
                <a:latin typeface="Calibri"/>
                <a:ea typeface="Calibri"/>
                <a:cs typeface="Calibri"/>
                <a:sym typeface="Calibri"/>
              </a:rPr>
              <a:t>6) Relation Extraction </a:t>
            </a:r>
            <a:endParaRPr sz="4000">
              <a:solidFill>
                <a:srgbClr val="4701AD"/>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881adf95a0_0_129"/>
          <p:cNvSpPr txBox="1"/>
          <p:nvPr/>
        </p:nvSpPr>
        <p:spPr>
          <a:xfrm>
            <a:off x="1028700" y="1114425"/>
            <a:ext cx="10957200" cy="9717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8400"/>
              <a:buFont typeface="Arial"/>
              <a:buNone/>
            </a:pPr>
            <a:r>
              <a:rPr b="0" i="0" lang="en-US" sz="7000" u="sng" cap="none" strike="noStrike">
                <a:solidFill>
                  <a:srgbClr val="4701AD"/>
                </a:solidFill>
                <a:latin typeface="Arial"/>
                <a:ea typeface="Arial"/>
                <a:cs typeface="Arial"/>
                <a:sym typeface="Arial"/>
              </a:rPr>
              <a:t>Classification</a:t>
            </a:r>
            <a:endParaRPr b="0" i="0" sz="7000" u="none" cap="none" strike="noStrike">
              <a:solidFill>
                <a:srgbClr val="000000"/>
              </a:solidFill>
              <a:latin typeface="Arial"/>
              <a:ea typeface="Arial"/>
              <a:cs typeface="Arial"/>
              <a:sym typeface="Arial"/>
            </a:endParaRPr>
          </a:p>
        </p:txBody>
      </p:sp>
      <p:grpSp>
        <p:nvGrpSpPr>
          <p:cNvPr id="164" name="Google Shape;164;g881adf95a0_0_129"/>
          <p:cNvGrpSpPr/>
          <p:nvPr/>
        </p:nvGrpSpPr>
        <p:grpSpPr>
          <a:xfrm>
            <a:off x="1028700" y="3143785"/>
            <a:ext cx="5328225" cy="5405492"/>
            <a:chOff x="0" y="-417250"/>
            <a:chExt cx="7104300" cy="3181198"/>
          </a:xfrm>
        </p:grpSpPr>
        <p:sp>
          <p:nvSpPr>
            <p:cNvPr id="165" name="Google Shape;165;g881adf95a0_0_129"/>
            <p:cNvSpPr txBox="1"/>
            <p:nvPr/>
          </p:nvSpPr>
          <p:spPr>
            <a:xfrm>
              <a:off x="0" y="-417250"/>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Completed </a:t>
              </a:r>
              <a:endParaRPr b="0" i="0" sz="1400" u="none" cap="none" strike="noStrike">
                <a:solidFill>
                  <a:srgbClr val="000000"/>
                </a:solidFill>
                <a:latin typeface="Arial"/>
                <a:ea typeface="Arial"/>
                <a:cs typeface="Arial"/>
                <a:sym typeface="Arial"/>
              </a:endParaRPr>
            </a:p>
          </p:txBody>
        </p:sp>
        <p:sp>
          <p:nvSpPr>
            <p:cNvPr id="166" name="Google Shape;166;g881adf95a0_0_129"/>
            <p:cNvSpPr txBox="1"/>
            <p:nvPr/>
          </p:nvSpPr>
          <p:spPr>
            <a:xfrm>
              <a:off x="0" y="42348"/>
              <a:ext cx="7104300" cy="27216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Attempted machine learning models</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Logistic Regression (0.8</a:t>
              </a:r>
              <a:r>
                <a:rPr lang="en-US" sz="2500">
                  <a:solidFill>
                    <a:srgbClr val="4701AD"/>
                  </a:solidFill>
                </a:rPr>
                <a:t>4</a:t>
              </a:r>
              <a:r>
                <a:rPr b="0" i="0" lang="en-US" sz="2500" u="none" cap="none" strike="noStrike">
                  <a:solidFill>
                    <a:srgbClr val="4701AD"/>
                  </a:solidFill>
                  <a:latin typeface="Arial"/>
                  <a:ea typeface="Arial"/>
                  <a:cs typeface="Arial"/>
                  <a:sym typeface="Arial"/>
                </a:rPr>
                <a:t>)</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LinearSVC (0.82)</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Naive Baye (0.</a:t>
              </a:r>
              <a:r>
                <a:rPr lang="en-US" sz="2500">
                  <a:solidFill>
                    <a:srgbClr val="4701AD"/>
                  </a:solidFill>
                </a:rPr>
                <a:t>88</a:t>
              </a:r>
              <a:r>
                <a:rPr b="0" i="0" lang="en-US" sz="2500" u="none" cap="none" strike="noStrike">
                  <a:solidFill>
                    <a:srgbClr val="4701AD"/>
                  </a:solidFill>
                  <a:latin typeface="Arial"/>
                  <a:ea typeface="Arial"/>
                  <a:cs typeface="Arial"/>
                  <a:sym typeface="Arial"/>
                </a:rPr>
                <a:t>)</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Attempted deep learning models </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Word Embedding + Bidirectional LSTM (0.75)</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XLNET (0.78)</a:t>
              </a:r>
              <a:endParaRPr b="0" i="0" sz="2500" u="none" cap="none" strike="noStrike">
                <a:solidFill>
                  <a:srgbClr val="4701AD"/>
                </a:solidFill>
                <a:latin typeface="Arial"/>
                <a:ea typeface="Arial"/>
                <a:cs typeface="Arial"/>
                <a:sym typeface="Arial"/>
              </a:endParaRPr>
            </a:p>
          </p:txBody>
        </p:sp>
      </p:grpSp>
      <p:grpSp>
        <p:nvGrpSpPr>
          <p:cNvPr id="167" name="Google Shape;167;g881adf95a0_0_129"/>
          <p:cNvGrpSpPr/>
          <p:nvPr/>
        </p:nvGrpSpPr>
        <p:grpSpPr>
          <a:xfrm>
            <a:off x="16315222" y="858384"/>
            <a:ext cx="978227" cy="945258"/>
            <a:chOff x="0" y="0"/>
            <a:chExt cx="1304303" cy="1260344"/>
          </a:xfrm>
        </p:grpSpPr>
        <p:sp>
          <p:nvSpPr>
            <p:cNvPr id="168" name="Google Shape;168;g881adf95a0_0_129"/>
            <p:cNvSpPr/>
            <p:nvPr/>
          </p:nvSpPr>
          <p:spPr>
            <a:xfrm>
              <a:off x="192203"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881adf95a0_0_129"/>
            <p:cNvSpPr txBox="1"/>
            <p:nvPr/>
          </p:nvSpPr>
          <p:spPr>
            <a:xfrm>
              <a:off x="0" y="0"/>
              <a:ext cx="1304100" cy="1126800"/>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0</a:t>
              </a:r>
              <a:r>
                <a:rPr lang="en-US" sz="5600">
                  <a:solidFill>
                    <a:srgbClr val="4701AD"/>
                  </a:solidFill>
                  <a:latin typeface="Roboto Mono"/>
                  <a:ea typeface="Roboto Mono"/>
                  <a:cs typeface="Roboto Mono"/>
                  <a:sym typeface="Roboto Mono"/>
                </a:rPr>
                <a:t>6</a:t>
              </a:r>
              <a:endParaRPr b="0" i="0" sz="5600" u="none" cap="none" strike="noStrike">
                <a:solidFill>
                  <a:srgbClr val="4701AD"/>
                </a:solidFill>
                <a:latin typeface="Roboto Mono"/>
                <a:ea typeface="Roboto Mono"/>
                <a:cs typeface="Roboto Mono"/>
                <a:sym typeface="Roboto Mono"/>
              </a:endParaRPr>
            </a:p>
            <a:p>
              <a:pPr indent="0" lvl="0" marL="0" marR="0" rtl="0" algn="r">
                <a:lnSpc>
                  <a:spcPct val="120000"/>
                </a:lnSpc>
                <a:spcBef>
                  <a:spcPts val="0"/>
                </a:spcBef>
                <a:spcAft>
                  <a:spcPts val="0"/>
                </a:spcAft>
                <a:buClr>
                  <a:srgbClr val="000000"/>
                </a:buClr>
                <a:buSzPts val="5600"/>
                <a:buFont typeface="Arial"/>
                <a:buNone/>
              </a:pPr>
              <a:r>
                <a:t/>
              </a:r>
              <a:endParaRPr b="0" i="0" sz="5600" u="none" cap="none" strike="noStrike">
                <a:solidFill>
                  <a:srgbClr val="4701AD"/>
                </a:solidFill>
                <a:latin typeface="Roboto Mono"/>
                <a:ea typeface="Roboto Mono"/>
                <a:cs typeface="Roboto Mono"/>
                <a:sym typeface="Roboto Mono"/>
              </a:endParaRPr>
            </a:p>
          </p:txBody>
        </p:sp>
      </p:grpSp>
      <p:grpSp>
        <p:nvGrpSpPr>
          <p:cNvPr id="170" name="Google Shape;170;g881adf95a0_0_129"/>
          <p:cNvGrpSpPr/>
          <p:nvPr/>
        </p:nvGrpSpPr>
        <p:grpSpPr>
          <a:xfrm>
            <a:off x="7284423" y="3143804"/>
            <a:ext cx="4492080" cy="5405630"/>
            <a:chOff x="1100854" y="-4971482"/>
            <a:chExt cx="5757600" cy="7207507"/>
          </a:xfrm>
        </p:grpSpPr>
        <p:sp>
          <p:nvSpPr>
            <p:cNvPr id="171" name="Google Shape;171;g881adf95a0_0_129"/>
            <p:cNvSpPr txBox="1"/>
            <p:nvPr/>
          </p:nvSpPr>
          <p:spPr>
            <a:xfrm>
              <a:off x="1100867" y="-4971482"/>
              <a:ext cx="4780500" cy="966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Challenges</a:t>
              </a:r>
              <a:endParaRPr b="0" i="0" sz="1400" u="none" cap="none" strike="noStrike">
                <a:solidFill>
                  <a:srgbClr val="000000"/>
                </a:solidFill>
                <a:latin typeface="Arial"/>
                <a:ea typeface="Arial"/>
                <a:cs typeface="Arial"/>
                <a:sym typeface="Arial"/>
              </a:endParaRPr>
            </a:p>
          </p:txBody>
        </p:sp>
        <p:sp>
          <p:nvSpPr>
            <p:cNvPr id="172" name="Google Shape;172;g881adf95a0_0_129"/>
            <p:cNvSpPr txBox="1"/>
            <p:nvPr/>
          </p:nvSpPr>
          <p:spPr>
            <a:xfrm>
              <a:off x="1100854" y="-3825175"/>
              <a:ext cx="5757600" cy="60612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lang="en-US" sz="2500">
                  <a:solidFill>
                    <a:srgbClr val="4701AD"/>
                  </a:solidFill>
                </a:rPr>
                <a:t>Deep learning models have a lower accuracy due to: </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Inadequate training data </a:t>
              </a:r>
              <a:endParaRPr/>
            </a:p>
            <a:p>
              <a:pPr indent="-387350" lvl="1" marL="914400" marR="0" rtl="0" algn="l">
                <a:lnSpc>
                  <a:spcPct val="139954"/>
                </a:lnSpc>
                <a:spcBef>
                  <a:spcPts val="0"/>
                </a:spcBef>
                <a:spcAft>
                  <a:spcPts val="0"/>
                </a:spcAft>
                <a:buClr>
                  <a:srgbClr val="4701AD"/>
                </a:buClr>
                <a:buSzPts val="2500"/>
                <a:buFont typeface="Arial"/>
                <a:buChar char="❏"/>
              </a:pPr>
              <a:r>
                <a:rPr lang="en-US" sz="2500">
                  <a:solidFill>
                    <a:srgbClr val="4701AD"/>
                  </a:solidFill>
                </a:rPr>
                <a:t>R</a:t>
              </a:r>
              <a:r>
                <a:rPr b="0" i="0" lang="en-US" sz="2500" u="none" cap="none" strike="noStrike">
                  <a:solidFill>
                    <a:srgbClr val="4701AD"/>
                  </a:solidFill>
                  <a:latin typeface="Arial"/>
                  <a:ea typeface="Arial"/>
                  <a:cs typeface="Arial"/>
                  <a:sym typeface="Arial"/>
                </a:rPr>
                <a:t>equires longer training hours </a:t>
              </a:r>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More computing resources </a:t>
              </a:r>
              <a:endParaRPr b="0" i="0" sz="2500" u="none" cap="none" strike="noStrike">
                <a:solidFill>
                  <a:srgbClr val="4701AD"/>
                </a:solidFill>
                <a:latin typeface="Arial"/>
                <a:ea typeface="Arial"/>
                <a:cs typeface="Arial"/>
                <a:sym typeface="Arial"/>
              </a:endParaRPr>
            </a:p>
          </p:txBody>
        </p:sp>
      </p:grpSp>
      <p:grpSp>
        <p:nvGrpSpPr>
          <p:cNvPr id="173" name="Google Shape;173;g881adf95a0_0_129"/>
          <p:cNvGrpSpPr/>
          <p:nvPr/>
        </p:nvGrpSpPr>
        <p:grpSpPr>
          <a:xfrm>
            <a:off x="13007200" y="3051733"/>
            <a:ext cx="3769906" cy="6639386"/>
            <a:chOff x="0" y="-5094342"/>
            <a:chExt cx="4995900" cy="8852514"/>
          </a:xfrm>
        </p:grpSpPr>
        <p:sp>
          <p:nvSpPr>
            <p:cNvPr id="174" name="Google Shape;174;g881adf95a0_0_129"/>
            <p:cNvSpPr txBox="1"/>
            <p:nvPr/>
          </p:nvSpPr>
          <p:spPr>
            <a:xfrm>
              <a:off x="107710" y="-5094342"/>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Enhancements</a:t>
              </a:r>
              <a:endParaRPr b="0" i="0" sz="1400" u="none" cap="none" strike="noStrike">
                <a:solidFill>
                  <a:srgbClr val="000000"/>
                </a:solidFill>
                <a:latin typeface="Arial"/>
                <a:ea typeface="Arial"/>
                <a:cs typeface="Arial"/>
                <a:sym typeface="Arial"/>
              </a:endParaRPr>
            </a:p>
          </p:txBody>
        </p:sp>
        <p:sp>
          <p:nvSpPr>
            <p:cNvPr id="175" name="Google Shape;175;g881adf95a0_0_129"/>
            <p:cNvSpPr txBox="1"/>
            <p:nvPr/>
          </p:nvSpPr>
          <p:spPr>
            <a:xfrm>
              <a:off x="0" y="-4027428"/>
              <a:ext cx="4995900" cy="77856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lang="en-US" sz="2500">
                  <a:solidFill>
                    <a:srgbClr val="4701AD"/>
                  </a:solidFill>
                </a:rPr>
                <a:t>Further improve deep learning models </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Clustering of documents with past documents</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Sub classification</a:t>
              </a:r>
              <a:endParaRPr sz="2500">
                <a:solidFill>
                  <a:srgbClr val="4701AD"/>
                </a:solidFill>
              </a:endParaRPr>
            </a:p>
            <a:p>
              <a:pPr indent="-387350" lvl="1" marL="914400" marR="0" rtl="0" algn="l">
                <a:lnSpc>
                  <a:spcPct val="139954"/>
                </a:lnSpc>
                <a:spcBef>
                  <a:spcPts val="0"/>
                </a:spcBef>
                <a:spcAft>
                  <a:spcPts val="0"/>
                </a:spcAft>
                <a:buClr>
                  <a:srgbClr val="4701AD"/>
                </a:buClr>
                <a:buSzPts val="2500"/>
                <a:buChar char="❏"/>
              </a:pPr>
              <a:r>
                <a:rPr lang="en-US" sz="2500">
                  <a:solidFill>
                    <a:srgbClr val="4701AD"/>
                  </a:solidFill>
                </a:rPr>
                <a:t>Covid-19 government </a:t>
              </a:r>
              <a:r>
                <a:rPr lang="en-US" sz="2500">
                  <a:solidFill>
                    <a:srgbClr val="4701AD"/>
                  </a:solidFill>
                </a:rPr>
                <a:t>initiative</a:t>
              </a:r>
              <a:endParaRPr sz="2500">
                <a:solidFill>
                  <a:srgbClr val="4701AD"/>
                </a:solidFill>
              </a:endParaRPr>
            </a:p>
            <a:p>
              <a:pPr indent="-387350" lvl="1" marL="914400" marR="0" rtl="0" algn="l">
                <a:lnSpc>
                  <a:spcPct val="139954"/>
                </a:lnSpc>
                <a:spcBef>
                  <a:spcPts val="0"/>
                </a:spcBef>
                <a:spcAft>
                  <a:spcPts val="0"/>
                </a:spcAft>
                <a:buClr>
                  <a:srgbClr val="4701AD"/>
                </a:buClr>
                <a:buSzPts val="2500"/>
                <a:buChar char="❏"/>
              </a:pPr>
              <a:r>
                <a:rPr lang="en-US" sz="2500">
                  <a:solidFill>
                    <a:srgbClr val="4701AD"/>
                  </a:solidFill>
                </a:rPr>
                <a:t>Covid-19 world news </a:t>
              </a:r>
              <a:endParaRPr sz="2500">
                <a:solidFill>
                  <a:srgbClr val="4701AD"/>
                </a:solidFill>
              </a:endParaRPr>
            </a:p>
          </p:txBody>
        </p:sp>
      </p:grpSp>
      <p:pic>
        <p:nvPicPr>
          <p:cNvPr id="176" name="Google Shape;176;g881adf95a0_0_129"/>
          <p:cNvPicPr preferRelativeResize="0"/>
          <p:nvPr/>
        </p:nvPicPr>
        <p:blipFill>
          <a:blip r:embed="rId3">
            <a:alphaModFix/>
          </a:blip>
          <a:stretch>
            <a:fillRect/>
          </a:stretch>
        </p:blipFill>
        <p:spPr>
          <a:xfrm>
            <a:off x="603675" y="8863384"/>
            <a:ext cx="12592050" cy="971550"/>
          </a:xfrm>
          <a:prstGeom prst="rect">
            <a:avLst/>
          </a:prstGeom>
          <a:noFill/>
          <a:ln>
            <a:noFill/>
          </a:ln>
        </p:spPr>
      </p:pic>
      <p:sp>
        <p:nvSpPr>
          <p:cNvPr id="177" name="Google Shape;177;g881adf95a0_0_129"/>
          <p:cNvSpPr txBox="1"/>
          <p:nvPr/>
        </p:nvSpPr>
        <p:spPr>
          <a:xfrm>
            <a:off x="1028700" y="2086125"/>
            <a:ext cx="146982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rgbClr val="4701AD"/>
                </a:solidFill>
              </a:rPr>
              <a:t>Classifies document into either of the 6 categories: Crime, Tech, Health, Finance, Terrorism, Politics </a:t>
            </a:r>
            <a:endParaRPr sz="2500">
              <a:solidFill>
                <a:srgbClr val="4701AD"/>
              </a:solidFill>
            </a:endParaRPr>
          </a:p>
          <a:p>
            <a:pPr indent="0" lvl="0" marL="0" rtl="0" algn="l">
              <a:spcBef>
                <a:spcPts val="0"/>
              </a:spcBef>
              <a:spcAft>
                <a:spcPts val="0"/>
              </a:spcAft>
              <a:buNone/>
            </a:pPr>
            <a:r>
              <a:t/>
            </a:r>
            <a:endParaRPr sz="2500">
              <a:solidFill>
                <a:srgbClr val="4701A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881adf95a0_0_146"/>
          <p:cNvSpPr txBox="1"/>
          <p:nvPr/>
        </p:nvSpPr>
        <p:spPr>
          <a:xfrm>
            <a:off x="1028700" y="1114425"/>
            <a:ext cx="7170600" cy="24702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8400"/>
              <a:buFont typeface="Arial"/>
              <a:buNone/>
            </a:pPr>
            <a:r>
              <a:rPr b="0" i="0" lang="en-US" sz="7000" u="sng" cap="none" strike="noStrike">
                <a:solidFill>
                  <a:srgbClr val="4701AD"/>
                </a:solidFill>
                <a:latin typeface="Arial"/>
                <a:ea typeface="Arial"/>
                <a:cs typeface="Arial"/>
                <a:sym typeface="Arial"/>
              </a:rPr>
              <a:t>Topic Modelling</a:t>
            </a:r>
            <a:endParaRPr b="0" i="0" sz="7000" u="none" cap="none" strike="noStrike">
              <a:solidFill>
                <a:srgbClr val="000000"/>
              </a:solidFill>
              <a:latin typeface="Arial"/>
              <a:ea typeface="Arial"/>
              <a:cs typeface="Arial"/>
              <a:sym typeface="Arial"/>
            </a:endParaRPr>
          </a:p>
        </p:txBody>
      </p:sp>
      <p:grpSp>
        <p:nvGrpSpPr>
          <p:cNvPr id="183" name="Google Shape;183;g881adf95a0_0_146"/>
          <p:cNvGrpSpPr/>
          <p:nvPr/>
        </p:nvGrpSpPr>
        <p:grpSpPr>
          <a:xfrm>
            <a:off x="1104900" y="3239190"/>
            <a:ext cx="3585375" cy="4894163"/>
            <a:chOff x="101600" y="-731440"/>
            <a:chExt cx="4780500" cy="3181333"/>
          </a:xfrm>
        </p:grpSpPr>
        <p:sp>
          <p:nvSpPr>
            <p:cNvPr id="184" name="Google Shape;184;g881adf95a0_0_146"/>
            <p:cNvSpPr txBox="1"/>
            <p:nvPr/>
          </p:nvSpPr>
          <p:spPr>
            <a:xfrm>
              <a:off x="101600" y="-731440"/>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Completed </a:t>
              </a:r>
              <a:endParaRPr b="0" i="0" sz="1400" u="none" cap="none" strike="noStrike">
                <a:solidFill>
                  <a:srgbClr val="000000"/>
                </a:solidFill>
                <a:latin typeface="Arial"/>
                <a:ea typeface="Arial"/>
                <a:cs typeface="Arial"/>
                <a:sym typeface="Arial"/>
              </a:endParaRPr>
            </a:p>
          </p:txBody>
        </p:sp>
        <p:sp>
          <p:nvSpPr>
            <p:cNvPr id="185" name="Google Shape;185;g881adf95a0_0_146"/>
            <p:cNvSpPr txBox="1"/>
            <p:nvPr/>
          </p:nvSpPr>
          <p:spPr>
            <a:xfrm>
              <a:off x="101600" y="-206307"/>
              <a:ext cx="4780500" cy="26562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Latent Dirichlet Allocation  (LDA)</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Non-Negative Matrix Factorisation (NMF)</a:t>
              </a:r>
              <a:endParaRPr b="0" i="0" sz="2500" u="none" cap="none" strike="noStrike">
                <a:solidFill>
                  <a:srgbClr val="4701AD"/>
                </a:solidFill>
                <a:latin typeface="Arial"/>
                <a:ea typeface="Arial"/>
                <a:cs typeface="Arial"/>
                <a:sym typeface="Arial"/>
              </a:endParaRPr>
            </a:p>
            <a:p>
              <a:pPr indent="-387350" lvl="0" marL="457200" rtl="0" algn="l">
                <a:lnSpc>
                  <a:spcPct val="139954"/>
                </a:lnSpc>
                <a:spcBef>
                  <a:spcPts val="0"/>
                </a:spcBef>
                <a:spcAft>
                  <a:spcPts val="0"/>
                </a:spcAft>
                <a:buClr>
                  <a:srgbClr val="4701AD"/>
                </a:buClr>
                <a:buSzPts val="2500"/>
                <a:buChar char="❏"/>
              </a:pPr>
              <a:r>
                <a:rPr lang="en-US" sz="2500">
                  <a:solidFill>
                    <a:srgbClr val="4701AD"/>
                  </a:solidFill>
                </a:rPr>
                <a:t>Word Embedding + Principal Component Analysis (PCA) + TF-IDF</a:t>
              </a:r>
              <a:endParaRPr sz="2500">
                <a:solidFill>
                  <a:srgbClr val="4701AD"/>
                </a:solidFill>
              </a:endParaRPr>
            </a:p>
            <a:p>
              <a:pPr indent="-387350" lvl="0" marL="457200" marR="0" rtl="0" algn="l">
                <a:lnSpc>
                  <a:spcPct val="139954"/>
                </a:lnSpc>
                <a:spcBef>
                  <a:spcPts val="0"/>
                </a:spcBef>
                <a:spcAft>
                  <a:spcPts val="0"/>
                </a:spcAft>
                <a:buClr>
                  <a:srgbClr val="4701AD"/>
                </a:buClr>
                <a:buSzPts val="2500"/>
                <a:buChar char="❏"/>
              </a:pPr>
              <a:r>
                <a:t/>
              </a:r>
              <a:endParaRPr sz="2500">
                <a:solidFill>
                  <a:srgbClr val="4701AD"/>
                </a:solidFill>
              </a:endParaRPr>
            </a:p>
          </p:txBody>
        </p:sp>
      </p:grpSp>
      <p:grpSp>
        <p:nvGrpSpPr>
          <p:cNvPr id="186" name="Google Shape;186;g881adf95a0_0_146"/>
          <p:cNvGrpSpPr/>
          <p:nvPr/>
        </p:nvGrpSpPr>
        <p:grpSpPr>
          <a:xfrm>
            <a:off x="16315222" y="858384"/>
            <a:ext cx="978227" cy="945258"/>
            <a:chOff x="0" y="0"/>
            <a:chExt cx="1304303" cy="1260344"/>
          </a:xfrm>
        </p:grpSpPr>
        <p:sp>
          <p:nvSpPr>
            <p:cNvPr id="187" name="Google Shape;187;g881adf95a0_0_146"/>
            <p:cNvSpPr/>
            <p:nvPr/>
          </p:nvSpPr>
          <p:spPr>
            <a:xfrm>
              <a:off x="192203" y="1164944"/>
              <a:ext cx="1112100" cy="95400"/>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881adf95a0_0_146"/>
            <p:cNvSpPr txBox="1"/>
            <p:nvPr/>
          </p:nvSpPr>
          <p:spPr>
            <a:xfrm>
              <a:off x="0" y="0"/>
              <a:ext cx="1304100" cy="1126800"/>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0</a:t>
              </a:r>
              <a:r>
                <a:rPr lang="en-US" sz="5600">
                  <a:solidFill>
                    <a:srgbClr val="4701AD"/>
                  </a:solidFill>
                  <a:latin typeface="Roboto Mono"/>
                  <a:ea typeface="Roboto Mono"/>
                  <a:cs typeface="Roboto Mono"/>
                  <a:sym typeface="Roboto Mono"/>
                </a:rPr>
                <a:t>7</a:t>
              </a:r>
              <a:endParaRPr b="0" i="0" sz="5600" u="none" cap="none" strike="noStrike">
                <a:solidFill>
                  <a:srgbClr val="4701AD"/>
                </a:solidFill>
                <a:latin typeface="Roboto Mono"/>
                <a:ea typeface="Roboto Mono"/>
                <a:cs typeface="Roboto Mono"/>
                <a:sym typeface="Roboto Mono"/>
              </a:endParaRPr>
            </a:p>
            <a:p>
              <a:pPr indent="0" lvl="0" marL="0" marR="0" rtl="0" algn="r">
                <a:lnSpc>
                  <a:spcPct val="120000"/>
                </a:lnSpc>
                <a:spcBef>
                  <a:spcPts val="0"/>
                </a:spcBef>
                <a:spcAft>
                  <a:spcPts val="0"/>
                </a:spcAft>
                <a:buClr>
                  <a:srgbClr val="000000"/>
                </a:buClr>
                <a:buSzPts val="5600"/>
                <a:buFont typeface="Arial"/>
                <a:buNone/>
              </a:pPr>
              <a:r>
                <a:t/>
              </a:r>
              <a:endParaRPr b="0" i="0" sz="5600" u="none" cap="none" strike="noStrike">
                <a:solidFill>
                  <a:srgbClr val="4701AD"/>
                </a:solidFill>
                <a:latin typeface="Roboto Mono"/>
                <a:ea typeface="Roboto Mono"/>
                <a:cs typeface="Roboto Mono"/>
                <a:sym typeface="Roboto Mono"/>
              </a:endParaRPr>
            </a:p>
          </p:txBody>
        </p:sp>
      </p:grpSp>
      <p:grpSp>
        <p:nvGrpSpPr>
          <p:cNvPr id="189" name="Google Shape;189;g881adf95a0_0_146"/>
          <p:cNvGrpSpPr/>
          <p:nvPr/>
        </p:nvGrpSpPr>
        <p:grpSpPr>
          <a:xfrm>
            <a:off x="6458825" y="3221504"/>
            <a:ext cx="3585375" cy="4943341"/>
            <a:chOff x="0" y="-4867981"/>
            <a:chExt cx="4780500" cy="6591121"/>
          </a:xfrm>
        </p:grpSpPr>
        <p:sp>
          <p:nvSpPr>
            <p:cNvPr id="190" name="Google Shape;190;g881adf95a0_0_146"/>
            <p:cNvSpPr txBox="1"/>
            <p:nvPr/>
          </p:nvSpPr>
          <p:spPr>
            <a:xfrm>
              <a:off x="0" y="-4867981"/>
              <a:ext cx="4780500" cy="1260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Challenges</a:t>
              </a:r>
              <a:endParaRPr b="0" i="0" sz="1400" u="none" cap="none" strike="noStrike">
                <a:solidFill>
                  <a:srgbClr val="000000"/>
                </a:solidFill>
                <a:latin typeface="Arial"/>
                <a:ea typeface="Arial"/>
                <a:cs typeface="Arial"/>
                <a:sym typeface="Arial"/>
              </a:endParaRPr>
            </a:p>
          </p:txBody>
        </p:sp>
        <p:sp>
          <p:nvSpPr>
            <p:cNvPr id="191" name="Google Shape;191;g881adf95a0_0_146"/>
            <p:cNvSpPr txBox="1"/>
            <p:nvPr/>
          </p:nvSpPr>
          <p:spPr>
            <a:xfrm>
              <a:off x="0" y="-3868860"/>
              <a:ext cx="4780500" cy="55920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Topics requires inference from list of words </a:t>
              </a:r>
              <a:endParaRPr sz="2500">
                <a:solidFill>
                  <a:srgbClr val="4701AD"/>
                </a:solidFill>
                <a:highlight>
                  <a:srgbClr val="FFFF00"/>
                </a:highlight>
              </a:endParaRPr>
            </a:p>
            <a:p>
              <a:pPr indent="0" lvl="0" marL="0" marR="0" rtl="0" algn="l">
                <a:lnSpc>
                  <a:spcPct val="139954"/>
                </a:lnSpc>
                <a:spcBef>
                  <a:spcPts val="0"/>
                </a:spcBef>
                <a:spcAft>
                  <a:spcPts val="0"/>
                </a:spcAft>
                <a:buClr>
                  <a:srgbClr val="000000"/>
                </a:buClr>
                <a:buSzPts val="2500"/>
                <a:buFont typeface="Arial"/>
                <a:buNone/>
              </a:pPr>
              <a:r>
                <a:t/>
              </a:r>
              <a:endParaRPr b="0" i="0" sz="2500" u="none" cap="none" strike="noStrike">
                <a:solidFill>
                  <a:srgbClr val="4701AD"/>
                </a:solidFill>
                <a:latin typeface="Arial"/>
                <a:ea typeface="Arial"/>
                <a:cs typeface="Arial"/>
                <a:sym typeface="Arial"/>
              </a:endParaRPr>
            </a:p>
          </p:txBody>
        </p:sp>
      </p:grpSp>
      <p:grpSp>
        <p:nvGrpSpPr>
          <p:cNvPr id="192" name="Google Shape;192;g881adf95a0_0_146"/>
          <p:cNvGrpSpPr/>
          <p:nvPr/>
        </p:nvGrpSpPr>
        <p:grpSpPr>
          <a:xfrm>
            <a:off x="11888950" y="3163472"/>
            <a:ext cx="3972825" cy="4817951"/>
            <a:chOff x="-1" y="-780659"/>
            <a:chExt cx="5297100" cy="3131793"/>
          </a:xfrm>
        </p:grpSpPr>
        <p:sp>
          <p:nvSpPr>
            <p:cNvPr id="193" name="Google Shape;193;g881adf95a0_0_146"/>
            <p:cNvSpPr txBox="1"/>
            <p:nvPr/>
          </p:nvSpPr>
          <p:spPr>
            <a:xfrm>
              <a:off x="0" y="-780659"/>
              <a:ext cx="4780500" cy="609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Enhancements</a:t>
              </a:r>
              <a:endParaRPr b="0" i="0" sz="1400" u="none" cap="none" strike="noStrike">
                <a:solidFill>
                  <a:srgbClr val="000000"/>
                </a:solidFill>
                <a:latin typeface="Arial"/>
                <a:ea typeface="Arial"/>
                <a:cs typeface="Arial"/>
                <a:sym typeface="Arial"/>
              </a:endParaRPr>
            </a:p>
          </p:txBody>
        </p:sp>
        <p:sp>
          <p:nvSpPr>
            <p:cNvPr id="194" name="Google Shape;194;g881adf95a0_0_146"/>
            <p:cNvSpPr txBox="1"/>
            <p:nvPr/>
          </p:nvSpPr>
          <p:spPr>
            <a:xfrm>
              <a:off x="-1" y="-305065"/>
              <a:ext cx="5297100" cy="2656200"/>
            </a:xfrm>
            <a:prstGeom prst="rect">
              <a:avLst/>
            </a:prstGeom>
            <a:noFill/>
            <a:ln>
              <a:noFill/>
            </a:ln>
          </p:spPr>
          <p:txBody>
            <a:bodyPr anchorCtr="0" anchor="t" bIns="0" lIns="0" spcFirstLastPara="1" rIns="0" wrap="square" tIns="0">
              <a:noAutofit/>
            </a:bodyPr>
            <a:lstStyle/>
            <a:p>
              <a:pPr indent="-387350" lvl="0" marL="457200" marR="0" rtl="0" algn="l">
                <a:lnSpc>
                  <a:spcPct val="139954"/>
                </a:lnSpc>
                <a:spcBef>
                  <a:spcPts val="0"/>
                </a:spcBef>
                <a:spcAft>
                  <a:spcPts val="0"/>
                </a:spcAft>
                <a:buClr>
                  <a:srgbClr val="4701AD"/>
                </a:buClr>
                <a:buSzPts val="2500"/>
                <a:buFont typeface="Arial"/>
                <a:buChar char="❏"/>
              </a:pPr>
              <a:r>
                <a:rPr lang="en-US" sz="2500">
                  <a:solidFill>
                    <a:srgbClr val="4701AD"/>
                  </a:solidFill>
                </a:rPr>
                <a:t>Use word2vec to infer topics from the bag of words</a:t>
              </a:r>
              <a:endParaRPr sz="2500">
                <a:solidFill>
                  <a:srgbClr val="4701AD"/>
                </a:solidFill>
              </a:endParaRPr>
            </a:p>
            <a:p>
              <a:pPr indent="-387350" lvl="0" marL="457200" marR="0" rtl="0" algn="l">
                <a:lnSpc>
                  <a:spcPct val="139954"/>
                </a:lnSpc>
                <a:spcBef>
                  <a:spcPts val="0"/>
                </a:spcBef>
                <a:spcAft>
                  <a:spcPts val="0"/>
                </a:spcAft>
                <a:buClr>
                  <a:srgbClr val="4701AD"/>
                </a:buClr>
                <a:buSzPts val="2500"/>
                <a:buChar char="❏"/>
              </a:pPr>
              <a:r>
                <a:rPr lang="en-US" sz="2500">
                  <a:solidFill>
                    <a:srgbClr val="4701AD"/>
                  </a:solidFill>
                </a:rPr>
                <a:t>E.g King + Man - Women = Queen </a:t>
              </a:r>
              <a:endParaRPr sz="2500">
                <a:solidFill>
                  <a:srgbClr val="4701AD"/>
                </a:solidFill>
              </a:endParaRPr>
            </a:p>
          </p:txBody>
        </p:sp>
      </p:grpSp>
      <p:pic>
        <p:nvPicPr>
          <p:cNvPr id="195" name="Google Shape;195;g881adf95a0_0_146"/>
          <p:cNvPicPr preferRelativeResize="0"/>
          <p:nvPr/>
        </p:nvPicPr>
        <p:blipFill>
          <a:blip r:embed="rId3">
            <a:alphaModFix/>
          </a:blip>
          <a:stretch>
            <a:fillRect/>
          </a:stretch>
        </p:blipFill>
        <p:spPr>
          <a:xfrm>
            <a:off x="5964175" y="7003500"/>
            <a:ext cx="11685175" cy="2666050"/>
          </a:xfrm>
          <a:prstGeom prst="rect">
            <a:avLst/>
          </a:prstGeom>
          <a:noFill/>
          <a:ln>
            <a:noFill/>
          </a:ln>
        </p:spPr>
      </p:pic>
      <p:sp>
        <p:nvSpPr>
          <p:cNvPr id="196" name="Google Shape;196;g881adf95a0_0_146"/>
          <p:cNvSpPr txBox="1"/>
          <p:nvPr/>
        </p:nvSpPr>
        <p:spPr>
          <a:xfrm>
            <a:off x="952500" y="2053275"/>
            <a:ext cx="146712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4701AD"/>
                </a:solidFill>
              </a:rPr>
              <a:t>Find group of words (i.e. topic) that best represents the content of the document </a:t>
            </a:r>
            <a:endParaRPr sz="2500">
              <a:solidFill>
                <a:srgbClr val="4701A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6"/>
          <p:cNvSpPr txBox="1"/>
          <p:nvPr/>
        </p:nvSpPr>
        <p:spPr>
          <a:xfrm>
            <a:off x="1152600" y="324975"/>
            <a:ext cx="15982800" cy="24702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8400"/>
              <a:buFont typeface="Arial"/>
              <a:buNone/>
            </a:pPr>
            <a:r>
              <a:rPr b="0" i="0" lang="en-US" sz="7000" u="sng" cap="none" strike="noStrike">
                <a:solidFill>
                  <a:srgbClr val="4701AD"/>
                </a:solidFill>
                <a:latin typeface="Arial"/>
                <a:ea typeface="Arial"/>
                <a:cs typeface="Arial"/>
                <a:sym typeface="Arial"/>
              </a:rPr>
              <a:t>Text</a:t>
            </a:r>
            <a:r>
              <a:rPr lang="en-US" sz="7000" u="sng">
                <a:solidFill>
                  <a:srgbClr val="4701AD"/>
                </a:solidFill>
              </a:rPr>
              <a:t> </a:t>
            </a:r>
            <a:r>
              <a:rPr b="0" i="0" lang="en-US" sz="7000" u="sng" cap="none" strike="noStrike">
                <a:solidFill>
                  <a:srgbClr val="4701AD"/>
                </a:solidFill>
                <a:latin typeface="Arial"/>
                <a:ea typeface="Arial"/>
                <a:cs typeface="Arial"/>
                <a:sym typeface="Arial"/>
              </a:rPr>
              <a:t>Summarisation</a:t>
            </a:r>
            <a:endParaRPr b="0" i="0" sz="7000" u="none" cap="none" strike="noStrike">
              <a:solidFill>
                <a:srgbClr val="000000"/>
              </a:solidFill>
              <a:latin typeface="Arial"/>
              <a:ea typeface="Arial"/>
              <a:cs typeface="Arial"/>
              <a:sym typeface="Arial"/>
            </a:endParaRPr>
          </a:p>
        </p:txBody>
      </p:sp>
      <p:grpSp>
        <p:nvGrpSpPr>
          <p:cNvPr id="202" name="Google Shape;202;p6"/>
          <p:cNvGrpSpPr/>
          <p:nvPr/>
        </p:nvGrpSpPr>
        <p:grpSpPr>
          <a:xfrm>
            <a:off x="1028700" y="2235433"/>
            <a:ext cx="4444200" cy="2233542"/>
            <a:chOff x="0" y="-4049026"/>
            <a:chExt cx="5925600" cy="2978056"/>
          </a:xfrm>
        </p:grpSpPr>
        <p:sp>
          <p:nvSpPr>
            <p:cNvPr id="203" name="Google Shape;203;p6"/>
            <p:cNvSpPr txBox="1"/>
            <p:nvPr/>
          </p:nvSpPr>
          <p:spPr>
            <a:xfrm>
              <a:off x="0" y="-4049026"/>
              <a:ext cx="4780500" cy="60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Completed </a:t>
              </a:r>
              <a:endParaRPr b="0" i="0" sz="1400" u="none" cap="none" strike="noStrike">
                <a:solidFill>
                  <a:srgbClr val="000000"/>
                </a:solidFill>
                <a:latin typeface="Arial"/>
                <a:ea typeface="Arial"/>
                <a:cs typeface="Arial"/>
                <a:sym typeface="Arial"/>
              </a:endParaRPr>
            </a:p>
          </p:txBody>
        </p:sp>
        <p:sp>
          <p:nvSpPr>
            <p:cNvPr id="204" name="Google Shape;204;p6"/>
            <p:cNvSpPr txBox="1"/>
            <p:nvPr/>
          </p:nvSpPr>
          <p:spPr>
            <a:xfrm>
              <a:off x="0" y="-3105570"/>
              <a:ext cx="5925600" cy="2034600"/>
            </a:xfrm>
            <a:prstGeom prst="rect">
              <a:avLst/>
            </a:prstGeom>
            <a:noFill/>
            <a:ln>
              <a:noFill/>
            </a:ln>
          </p:spPr>
          <p:txBody>
            <a:bodyPr anchorCtr="0" anchor="t" bIns="0" lIns="0" spcFirstLastPara="1" rIns="0" wrap="square" tIns="0">
              <a:sp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Used TextRank Algorithm to provide extractive summary</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Currently implemented method</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Attempted deep learning for abstractive summary</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Sequence to Sequence Architecture</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LSTM Attention models</a:t>
              </a:r>
              <a:endParaRPr b="0" i="0" sz="2500" u="none" cap="none" strike="noStrike">
                <a:solidFill>
                  <a:srgbClr val="4701AD"/>
                </a:solidFill>
                <a:latin typeface="Arial"/>
                <a:ea typeface="Arial"/>
                <a:cs typeface="Arial"/>
                <a:sym typeface="Arial"/>
              </a:endParaRPr>
            </a:p>
            <a:p>
              <a:pPr indent="0" lvl="0" marL="0" marR="0" rtl="0" algn="l">
                <a:lnSpc>
                  <a:spcPct val="139954"/>
                </a:lnSpc>
                <a:spcBef>
                  <a:spcPts val="0"/>
                </a:spcBef>
                <a:spcAft>
                  <a:spcPts val="0"/>
                </a:spcAft>
                <a:buClr>
                  <a:srgbClr val="000000"/>
                </a:buClr>
                <a:buSzPts val="2500"/>
                <a:buFont typeface="Arial"/>
                <a:buNone/>
              </a:pPr>
              <a:r>
                <a:t/>
              </a:r>
              <a:endParaRPr b="0" i="0" sz="2500" u="none" cap="none" strike="noStrike">
                <a:solidFill>
                  <a:srgbClr val="4701AD"/>
                </a:solidFill>
                <a:latin typeface="Arial"/>
                <a:ea typeface="Arial"/>
                <a:cs typeface="Arial"/>
                <a:sym typeface="Arial"/>
              </a:endParaRPr>
            </a:p>
          </p:txBody>
        </p:sp>
      </p:grpSp>
      <p:grpSp>
        <p:nvGrpSpPr>
          <p:cNvPr id="205" name="Google Shape;205;p6"/>
          <p:cNvGrpSpPr/>
          <p:nvPr/>
        </p:nvGrpSpPr>
        <p:grpSpPr>
          <a:xfrm>
            <a:off x="16315222" y="477384"/>
            <a:ext cx="978141" cy="945148"/>
            <a:chOff x="0" y="0"/>
            <a:chExt cx="1304188" cy="1260197"/>
          </a:xfrm>
        </p:grpSpPr>
        <p:sp>
          <p:nvSpPr>
            <p:cNvPr id="206" name="Google Shape;206;p6"/>
            <p:cNvSpPr/>
            <p:nvPr/>
          </p:nvSpPr>
          <p:spPr>
            <a:xfrm>
              <a:off x="192203" y="1164944"/>
              <a:ext cx="1111985" cy="95253"/>
            </a:xfrm>
            <a:prstGeom prst="rect">
              <a:avLst/>
            </a:prstGeom>
            <a:solidFill>
              <a:srgbClr val="C59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txBox="1"/>
            <p:nvPr/>
          </p:nvSpPr>
          <p:spPr>
            <a:xfrm>
              <a:off x="0" y="0"/>
              <a:ext cx="1304100" cy="11268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Clr>
                  <a:srgbClr val="000000"/>
                </a:buClr>
                <a:buSzPts val="5600"/>
                <a:buFont typeface="Arial"/>
                <a:buNone/>
              </a:pPr>
              <a:r>
                <a:rPr b="0" i="0" lang="en-US" sz="5600" u="none" cap="none" strike="noStrike">
                  <a:solidFill>
                    <a:srgbClr val="4701AD"/>
                  </a:solidFill>
                  <a:latin typeface="Roboto Mono"/>
                  <a:ea typeface="Roboto Mono"/>
                  <a:cs typeface="Roboto Mono"/>
                  <a:sym typeface="Roboto Mono"/>
                </a:rPr>
                <a:t>0</a:t>
              </a:r>
              <a:r>
                <a:rPr lang="en-US" sz="5600">
                  <a:solidFill>
                    <a:srgbClr val="4701AD"/>
                  </a:solidFill>
                  <a:latin typeface="Roboto Mono"/>
                  <a:ea typeface="Roboto Mono"/>
                  <a:cs typeface="Roboto Mono"/>
                  <a:sym typeface="Roboto Mono"/>
                </a:rPr>
                <a:t>8</a:t>
              </a:r>
              <a:endParaRPr b="0" i="0" sz="5600" u="none" cap="none" strike="noStrike">
                <a:solidFill>
                  <a:srgbClr val="4701AD"/>
                </a:solidFill>
                <a:latin typeface="Roboto Mono"/>
                <a:ea typeface="Roboto Mono"/>
                <a:cs typeface="Roboto Mono"/>
                <a:sym typeface="Roboto Mono"/>
              </a:endParaRPr>
            </a:p>
            <a:p>
              <a:pPr indent="0" lvl="0" marL="0" marR="0" rtl="0" algn="r">
                <a:lnSpc>
                  <a:spcPct val="120000"/>
                </a:lnSpc>
                <a:spcBef>
                  <a:spcPts val="0"/>
                </a:spcBef>
                <a:spcAft>
                  <a:spcPts val="0"/>
                </a:spcAft>
                <a:buClr>
                  <a:srgbClr val="000000"/>
                </a:buClr>
                <a:buSzPts val="5600"/>
                <a:buFont typeface="Arial"/>
                <a:buNone/>
              </a:pPr>
              <a:r>
                <a:t/>
              </a:r>
              <a:endParaRPr b="0" i="0" sz="5600" u="none" cap="none" strike="noStrike">
                <a:solidFill>
                  <a:srgbClr val="4701AD"/>
                </a:solidFill>
                <a:latin typeface="Roboto Mono"/>
                <a:ea typeface="Roboto Mono"/>
                <a:cs typeface="Roboto Mono"/>
                <a:sym typeface="Roboto Mono"/>
              </a:endParaRPr>
            </a:p>
          </p:txBody>
        </p:sp>
      </p:grpSp>
      <p:grpSp>
        <p:nvGrpSpPr>
          <p:cNvPr id="208" name="Google Shape;208;p6"/>
          <p:cNvGrpSpPr/>
          <p:nvPr/>
        </p:nvGrpSpPr>
        <p:grpSpPr>
          <a:xfrm>
            <a:off x="6471477" y="2224216"/>
            <a:ext cx="4472158" cy="6784684"/>
            <a:chOff x="0" y="-4064000"/>
            <a:chExt cx="4780500" cy="9046246"/>
          </a:xfrm>
        </p:grpSpPr>
        <p:sp>
          <p:nvSpPr>
            <p:cNvPr id="209" name="Google Shape;209;p6"/>
            <p:cNvSpPr txBox="1"/>
            <p:nvPr/>
          </p:nvSpPr>
          <p:spPr>
            <a:xfrm>
              <a:off x="0" y="-4064000"/>
              <a:ext cx="4780500" cy="60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Challenges</a:t>
              </a:r>
              <a:endParaRPr b="0" i="0" sz="1400" u="none" cap="none" strike="noStrike">
                <a:solidFill>
                  <a:srgbClr val="000000"/>
                </a:solidFill>
                <a:latin typeface="Arial"/>
                <a:ea typeface="Arial"/>
                <a:cs typeface="Arial"/>
                <a:sym typeface="Arial"/>
              </a:endParaRPr>
            </a:p>
          </p:txBody>
        </p:sp>
        <p:sp>
          <p:nvSpPr>
            <p:cNvPr id="210" name="Google Shape;210;p6"/>
            <p:cNvSpPr txBox="1"/>
            <p:nvPr/>
          </p:nvSpPr>
          <p:spPr>
            <a:xfrm>
              <a:off x="0" y="-2917352"/>
              <a:ext cx="4780500" cy="7899598"/>
            </a:xfrm>
            <a:prstGeom prst="rect">
              <a:avLst/>
            </a:prstGeom>
            <a:noFill/>
            <a:ln>
              <a:noFill/>
            </a:ln>
          </p:spPr>
          <p:txBody>
            <a:bodyPr anchorCtr="0" anchor="t" bIns="0" lIns="0" spcFirstLastPara="1" rIns="0" wrap="square" tIns="0">
              <a:sp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Hard to find suitable dataset to train the deep learning model</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Hard to find suitable metrics to test the model</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Complicated deep learning structure</a:t>
              </a:r>
              <a:endParaRPr b="0" i="0" sz="2500" u="none" cap="none" strike="noStrike">
                <a:solidFill>
                  <a:srgbClr val="4701AD"/>
                </a:solidFill>
                <a:latin typeface="Arial"/>
                <a:ea typeface="Arial"/>
                <a:cs typeface="Arial"/>
                <a:sym typeface="Aria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Long training times due to more complex algorithm compared to conventional models</a:t>
              </a:r>
              <a:r>
                <a:rPr b="0" i="0" lang="en-US" sz="2500" u="none" cap="none" strike="noStrike">
                  <a:solidFill>
                    <a:srgbClr val="4701AD"/>
                  </a:solidFill>
                  <a:highlight>
                    <a:srgbClr val="FFFF00"/>
                  </a:highlight>
                  <a:latin typeface="Arial"/>
                  <a:ea typeface="Arial"/>
                  <a:cs typeface="Arial"/>
                  <a:sym typeface="Arial"/>
                </a:rPr>
                <a:t> </a:t>
              </a:r>
              <a:endParaRPr b="0" i="0" sz="2500" u="none" cap="none" strike="noStrike">
                <a:solidFill>
                  <a:srgbClr val="4701AD"/>
                </a:solidFill>
                <a:highlight>
                  <a:srgbClr val="FFFF00"/>
                </a:highlight>
                <a:latin typeface="Arial"/>
                <a:ea typeface="Arial"/>
                <a:cs typeface="Arial"/>
                <a:sym typeface="Arial"/>
              </a:endParaRPr>
            </a:p>
          </p:txBody>
        </p:sp>
      </p:grpSp>
      <p:grpSp>
        <p:nvGrpSpPr>
          <p:cNvPr id="211" name="Google Shape;211;p6"/>
          <p:cNvGrpSpPr/>
          <p:nvPr/>
        </p:nvGrpSpPr>
        <p:grpSpPr>
          <a:xfrm>
            <a:off x="11888950" y="2229395"/>
            <a:ext cx="4959675" cy="3284430"/>
            <a:chOff x="-1" y="-4057076"/>
            <a:chExt cx="6612900" cy="4379240"/>
          </a:xfrm>
        </p:grpSpPr>
        <p:sp>
          <p:nvSpPr>
            <p:cNvPr id="212" name="Google Shape;212;p6"/>
            <p:cNvSpPr txBox="1"/>
            <p:nvPr/>
          </p:nvSpPr>
          <p:spPr>
            <a:xfrm>
              <a:off x="0" y="-4057076"/>
              <a:ext cx="4780500" cy="60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i="0" lang="en-US" sz="3000" u="sng" cap="none" strike="noStrike">
                  <a:solidFill>
                    <a:srgbClr val="4701AD"/>
                  </a:solidFill>
                  <a:latin typeface="Roboto Mono"/>
                  <a:ea typeface="Roboto Mono"/>
                  <a:cs typeface="Roboto Mono"/>
                  <a:sym typeface="Roboto Mono"/>
                </a:rPr>
                <a:t>Enhancements</a:t>
              </a:r>
              <a:endParaRPr b="0" i="0" sz="1400" u="none" cap="none" strike="noStrike">
                <a:solidFill>
                  <a:srgbClr val="000000"/>
                </a:solidFill>
                <a:latin typeface="Arial"/>
                <a:ea typeface="Arial"/>
                <a:cs typeface="Arial"/>
                <a:sym typeface="Arial"/>
              </a:endParaRPr>
            </a:p>
          </p:txBody>
        </p:sp>
        <p:sp>
          <p:nvSpPr>
            <p:cNvPr id="213" name="Google Shape;213;p6"/>
            <p:cNvSpPr txBox="1"/>
            <p:nvPr/>
          </p:nvSpPr>
          <p:spPr>
            <a:xfrm>
              <a:off x="-1" y="-3179436"/>
              <a:ext cx="6612900" cy="3501600"/>
            </a:xfrm>
            <a:prstGeom prst="rect">
              <a:avLst/>
            </a:prstGeom>
            <a:noFill/>
            <a:ln>
              <a:noFill/>
            </a:ln>
          </p:spPr>
          <p:txBody>
            <a:bodyPr anchorCtr="0" anchor="t" bIns="0" lIns="0" spcFirstLastPara="1" rIns="0" wrap="square" tIns="0">
              <a:spAutoFit/>
            </a:bodyPr>
            <a:lstStyle/>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Research more into using deep learning for abstractive summary</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Char char="❏"/>
              </a:pPr>
              <a:r>
                <a:rPr lang="en-US" sz="2500">
                  <a:solidFill>
                    <a:srgbClr val="4701AD"/>
                  </a:solidFill>
                </a:rPr>
                <a:t>Learn more about the different models</a:t>
              </a:r>
              <a:endParaRPr sz="2500">
                <a:solidFill>
                  <a:srgbClr val="4701AD"/>
                </a:solidFill>
              </a:endParaRPr>
            </a:p>
            <a:p>
              <a:pPr indent="-387350" lvl="0" marL="457200" marR="0" rtl="0" algn="l">
                <a:lnSpc>
                  <a:spcPct val="139954"/>
                </a:lnSpc>
                <a:spcBef>
                  <a:spcPts val="0"/>
                </a:spcBef>
                <a:spcAft>
                  <a:spcPts val="0"/>
                </a:spcAft>
                <a:buClr>
                  <a:srgbClr val="4701AD"/>
                </a:buClr>
                <a:buSzPts val="2500"/>
                <a:buFont typeface="Arial"/>
                <a:buChar char="❏"/>
              </a:pPr>
              <a:r>
                <a:rPr b="0" i="0" lang="en-US" sz="2500" u="none" cap="none" strike="noStrike">
                  <a:solidFill>
                    <a:srgbClr val="4701AD"/>
                  </a:solidFill>
                  <a:latin typeface="Arial"/>
                  <a:ea typeface="Arial"/>
                  <a:cs typeface="Arial"/>
                  <a:sym typeface="Arial"/>
                </a:rPr>
                <a:t>Continue to work on and attempt to improve the current model</a:t>
              </a:r>
              <a:endParaRPr b="0" i="0" sz="2500" u="none" cap="none" strike="noStrike">
                <a:solidFill>
                  <a:srgbClr val="4701AD"/>
                </a:solidFill>
                <a:latin typeface="Arial"/>
                <a:ea typeface="Arial"/>
                <a:cs typeface="Arial"/>
                <a:sym typeface="Arial"/>
              </a:endParaRPr>
            </a:p>
            <a:p>
              <a:pPr indent="-387350" lvl="1" marL="914400" marR="0" rtl="0" algn="l">
                <a:lnSpc>
                  <a:spcPct val="139954"/>
                </a:lnSpc>
                <a:spcBef>
                  <a:spcPts val="0"/>
                </a:spcBef>
                <a:spcAft>
                  <a:spcPts val="0"/>
                </a:spcAft>
                <a:buClr>
                  <a:srgbClr val="4701AD"/>
                </a:buClr>
                <a:buSzPts val="2500"/>
                <a:buChar char="❏"/>
              </a:pPr>
              <a:r>
                <a:rPr lang="en-US" sz="2500">
                  <a:solidFill>
                    <a:srgbClr val="4701AD"/>
                  </a:solidFill>
                </a:rPr>
                <a:t>Try with different word embeddings such as word2vec or GloVe</a:t>
              </a:r>
              <a:endParaRPr sz="2500">
                <a:solidFill>
                  <a:srgbClr val="4701AD"/>
                </a:solidFill>
              </a:endParaRPr>
            </a:p>
            <a:p>
              <a:pPr indent="-387350" lvl="1" marL="914400" marR="0" rtl="0" algn="l">
                <a:lnSpc>
                  <a:spcPct val="139954"/>
                </a:lnSpc>
                <a:spcBef>
                  <a:spcPts val="0"/>
                </a:spcBef>
                <a:spcAft>
                  <a:spcPts val="0"/>
                </a:spcAft>
                <a:buClr>
                  <a:srgbClr val="4701AD"/>
                </a:buClr>
                <a:buSzPts val="2500"/>
                <a:buChar char="❏"/>
              </a:pPr>
              <a:r>
                <a:rPr lang="en-US" sz="2500">
                  <a:solidFill>
                    <a:srgbClr val="4701AD"/>
                  </a:solidFill>
                </a:rPr>
                <a:t>Try out different models such as bidirectional LSTM</a:t>
              </a:r>
              <a:endParaRPr sz="2500">
                <a:solidFill>
                  <a:srgbClr val="4701AD"/>
                </a:solidFill>
              </a:endParaRPr>
            </a:p>
          </p:txBody>
        </p:sp>
      </p:grpSp>
      <p:sp>
        <p:nvSpPr>
          <p:cNvPr id="214" name="Google Shape;214;p6"/>
          <p:cNvSpPr txBox="1"/>
          <p:nvPr/>
        </p:nvSpPr>
        <p:spPr>
          <a:xfrm>
            <a:off x="1199817" y="1346325"/>
            <a:ext cx="80691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rgbClr val="4701AD"/>
                </a:solidFill>
              </a:rPr>
              <a:t>Provide a short summary of the given text</a:t>
            </a:r>
            <a:endParaRPr sz="2500">
              <a:solidFill>
                <a:srgbClr val="4701AD"/>
              </a:solidFill>
            </a:endParaRPr>
          </a:p>
          <a:p>
            <a:pPr indent="0" lvl="0" marL="0" rtl="0" algn="l">
              <a:spcBef>
                <a:spcPts val="0"/>
              </a:spcBef>
              <a:spcAft>
                <a:spcPts val="0"/>
              </a:spcAft>
              <a:buNone/>
            </a:pPr>
            <a:r>
              <a:t/>
            </a:r>
            <a:endParaRPr sz="2500">
              <a:solidFill>
                <a:srgbClr val="4701A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g882b3d06f2_4_5"/>
          <p:cNvPicPr preferRelativeResize="0"/>
          <p:nvPr/>
        </p:nvPicPr>
        <p:blipFill>
          <a:blip r:embed="rId3">
            <a:alphaModFix/>
          </a:blip>
          <a:stretch>
            <a:fillRect/>
          </a:stretch>
        </p:blipFill>
        <p:spPr>
          <a:xfrm>
            <a:off x="3115625" y="2"/>
            <a:ext cx="9849250" cy="7550825"/>
          </a:xfrm>
          <a:prstGeom prst="rect">
            <a:avLst/>
          </a:prstGeom>
          <a:noFill/>
          <a:ln>
            <a:noFill/>
          </a:ln>
        </p:spPr>
      </p:pic>
      <p:cxnSp>
        <p:nvCxnSpPr>
          <p:cNvPr id="220" name="Google Shape;220;g882b3d06f2_4_5"/>
          <p:cNvCxnSpPr/>
          <p:nvPr/>
        </p:nvCxnSpPr>
        <p:spPr>
          <a:xfrm>
            <a:off x="14103625" y="6155800"/>
            <a:ext cx="0" cy="2853000"/>
          </a:xfrm>
          <a:prstGeom prst="straightConnector1">
            <a:avLst/>
          </a:prstGeom>
          <a:noFill/>
          <a:ln cap="flat" cmpd="sng" w="114300">
            <a:solidFill>
              <a:schemeClr val="dk2"/>
            </a:solidFill>
            <a:prstDash val="solid"/>
            <a:round/>
            <a:headEnd len="med" w="med" type="none"/>
            <a:tailEnd len="med" w="med" type="triangle"/>
          </a:ln>
        </p:spPr>
      </p:cxnSp>
      <p:pic>
        <p:nvPicPr>
          <p:cNvPr id="221" name="Google Shape;221;g882b3d06f2_4_5"/>
          <p:cNvPicPr preferRelativeResize="0"/>
          <p:nvPr/>
        </p:nvPicPr>
        <p:blipFill>
          <a:blip r:embed="rId4">
            <a:alphaModFix/>
          </a:blip>
          <a:stretch>
            <a:fillRect/>
          </a:stretch>
        </p:blipFill>
        <p:spPr>
          <a:xfrm>
            <a:off x="3506537" y="8679375"/>
            <a:ext cx="9067425" cy="1594000"/>
          </a:xfrm>
          <a:prstGeom prst="rect">
            <a:avLst/>
          </a:prstGeom>
          <a:noFill/>
          <a:ln>
            <a:noFill/>
          </a:ln>
        </p:spPr>
      </p:pic>
      <p:sp>
        <p:nvSpPr>
          <p:cNvPr id="222" name="Google Shape;222;g882b3d06f2_4_5"/>
          <p:cNvSpPr txBox="1"/>
          <p:nvPr/>
        </p:nvSpPr>
        <p:spPr>
          <a:xfrm>
            <a:off x="14269100" y="7170700"/>
            <a:ext cx="24345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rgbClr val="4701AD"/>
                </a:solidFill>
                <a:latin typeface="Calibri"/>
                <a:ea typeface="Calibri"/>
                <a:cs typeface="Calibri"/>
                <a:sym typeface="Calibri"/>
              </a:rPr>
              <a:t>SUMMARIZED</a:t>
            </a:r>
            <a:endParaRPr sz="2600">
              <a:solidFill>
                <a:srgbClr val="4701A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Tiffany</dc:creator>
</cp:coreProperties>
</file>