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02" autoAdjust="0"/>
    <p:restoredTop sz="94660"/>
  </p:normalViewPr>
  <p:slideViewPr>
    <p:cSldViewPr snapToGrid="0">
      <p:cViewPr varScale="1">
        <p:scale>
          <a:sx n="77" d="100"/>
          <a:sy n="77" d="100"/>
        </p:scale>
        <p:origin x="102" y="7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5/30/2019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‹Nº›</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5/30/2019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5/30/2019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5/30/2019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3E5059C3-6A89-4494-99FF-5A4D6FFD50EB}" type="datetimeFigureOut">
              <a:rPr lang="en-US" dirty="0"/>
              <a:t>5/30/2019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5/30/2019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2609285" y="2851331"/>
            <a:ext cx="3893623" cy="307143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666635" y="2851331"/>
            <a:ext cx="3899798" cy="307143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5/30/2019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5/30/2019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5/30/2019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37D525BB-DA17-4BA0-B3C8-3AC3ABC827E6}" type="datetimeFigureOut">
              <a:rPr lang="en-US" dirty="0"/>
              <a:t>5/30/2019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16C4C9A-3960-41CF-A4E9-2A8FB932454B}" type="datetimeFigureOut">
              <a:rPr lang="en-US" dirty="0"/>
              <a:t>5/30/2019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5/30/2019</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‹Nº›</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3428998"/>
            <a:ext cx="8978900" cy="2268559"/>
          </a:xfrm>
        </p:spPr>
        <p:txBody>
          <a:bodyPr>
            <a:normAutofit/>
          </a:bodyPr>
          <a:lstStyle/>
          <a:p>
            <a:r>
              <a:rPr lang="es-GT" dirty="0" smtClean="0"/>
              <a:t>Aplicaciones Hibridas y sitios Web </a:t>
            </a:r>
            <a:endParaRPr lang="es-GT" dirty="0"/>
          </a:p>
        </p:txBody>
      </p:sp>
      <p:sp>
        <p:nvSpPr>
          <p:cNvPr id="3" name="Subtítulo 2"/>
          <p:cNvSpPr>
            <a:spLocks noGrp="1"/>
          </p:cNvSpPr>
          <p:nvPr>
            <p:ph type="subTitle" idx="1"/>
          </p:nvPr>
        </p:nvSpPr>
        <p:spPr/>
        <p:txBody>
          <a:bodyPr/>
          <a:lstStyle/>
          <a:p>
            <a:endParaRPr lang="es-GT"/>
          </a:p>
        </p:txBody>
      </p:sp>
    </p:spTree>
    <p:extLst>
      <p:ext uri="{BB962C8B-B14F-4D97-AF65-F5344CB8AC3E}">
        <p14:creationId xmlns:p14="http://schemas.microsoft.com/office/powerpoint/2010/main" val="25395989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GT" sz="5400" dirty="0" smtClean="0">
                <a:solidFill>
                  <a:srgbClr val="92D050"/>
                </a:solidFill>
              </a:rPr>
              <a:t>Aplicaciones Hibridas</a:t>
            </a:r>
            <a:endParaRPr lang="es-GT" sz="5400" dirty="0">
              <a:solidFill>
                <a:srgbClr val="92D050"/>
              </a:solidFill>
            </a:endParaRPr>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39614" y="4229099"/>
            <a:ext cx="3977481" cy="2227389"/>
          </a:xfrm>
        </p:spPr>
      </p:pic>
      <p:sp>
        <p:nvSpPr>
          <p:cNvPr id="5" name="Rectángulo 4"/>
          <p:cNvSpPr/>
          <p:nvPr/>
        </p:nvSpPr>
        <p:spPr>
          <a:xfrm>
            <a:off x="1882376" y="2084338"/>
            <a:ext cx="8091955" cy="1754326"/>
          </a:xfrm>
          <a:prstGeom prst="rect">
            <a:avLst/>
          </a:prstGeom>
        </p:spPr>
        <p:txBody>
          <a:bodyPr wrap="square">
            <a:spAutoFit/>
          </a:bodyPr>
          <a:lstStyle/>
          <a:p>
            <a:r>
              <a:rPr lang="es-GT" dirty="0" smtClean="0"/>
              <a:t>Las</a:t>
            </a:r>
            <a:r>
              <a:rPr lang="es-GT" dirty="0"/>
              <a:t> </a:t>
            </a:r>
            <a:r>
              <a:rPr lang="es-GT" b="1" dirty="0"/>
              <a:t>aplicaciones móviles híbridas</a:t>
            </a:r>
            <a:r>
              <a:rPr lang="es-GT" dirty="0"/>
              <a:t> son una combinación de tecnologías web como </a:t>
            </a:r>
            <a:r>
              <a:rPr lang="es-GT" b="1" dirty="0"/>
              <a:t>HTML, CSS y JavaScript</a:t>
            </a:r>
            <a:r>
              <a:rPr lang="es-GT" dirty="0"/>
              <a:t>, que no son ni aplicaciones móviles verdaderamente nativas, porque consisten en un WebView ejecutado dentro de un contenedor nativo, ni tampoco están basadas en Web, porque se empaquetan como </a:t>
            </a:r>
            <a:r>
              <a:rPr lang="es-GT" dirty="0" smtClean="0"/>
              <a:t>aplicaciones para distribución y tienen acceso a las APIs nativas del dispositivo</a:t>
            </a:r>
            <a:r>
              <a:rPr lang="es-GT" dirty="0"/>
              <a:t>.</a:t>
            </a:r>
          </a:p>
        </p:txBody>
      </p:sp>
    </p:spTree>
    <p:extLst>
      <p:ext uri="{BB962C8B-B14F-4D97-AF65-F5344CB8AC3E}">
        <p14:creationId xmlns:p14="http://schemas.microsoft.com/office/powerpoint/2010/main" val="25091103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GT" sz="5400" dirty="0" smtClean="0">
                <a:solidFill>
                  <a:srgbClr val="92D050"/>
                </a:solidFill>
              </a:rPr>
              <a:t>¿Cómo usarlas?</a:t>
            </a:r>
            <a:endParaRPr lang="es-GT" sz="5400" dirty="0">
              <a:solidFill>
                <a:srgbClr val="92D050"/>
              </a:solidFill>
            </a:endParaRPr>
          </a:p>
        </p:txBody>
      </p:sp>
      <p:sp>
        <p:nvSpPr>
          <p:cNvPr id="3" name="Marcador de contenido 2"/>
          <p:cNvSpPr>
            <a:spLocks noGrp="1"/>
          </p:cNvSpPr>
          <p:nvPr>
            <p:ph idx="1"/>
          </p:nvPr>
        </p:nvSpPr>
        <p:spPr/>
        <p:txBody>
          <a:bodyPr>
            <a:normAutofit lnSpcReduction="10000"/>
          </a:bodyPr>
          <a:lstStyle/>
          <a:p>
            <a:r>
              <a:rPr lang="es-GT" dirty="0"/>
              <a:t>Para ello, solo debes dirigirte hasta la tienda de aplicaciones de tu dispositivo móvil, buscar la App que quieres instalar y descargarla. Aunque ambas son iguales en su forma de usabilidad, el rendimiento de una aplicación híbrida comparada con una nativa es mucho menor, debido a que estas últimas aprovechan de forma más óptima los recursos de hardware del dispositivo, por ejemplo, la cámara, el GPS, los sensores en el interior del dispositivo, entre otros. Por el contrario, las aplicaciones híbridas también pueden utilizar estos recursos de hardware, pero no al mismo nivel en comparación con las nativas.</a:t>
            </a:r>
            <a:endParaRPr lang="es-GT" dirty="0"/>
          </a:p>
        </p:txBody>
      </p:sp>
    </p:spTree>
    <p:extLst>
      <p:ext uri="{BB962C8B-B14F-4D97-AF65-F5344CB8AC3E}">
        <p14:creationId xmlns:p14="http://schemas.microsoft.com/office/powerpoint/2010/main" val="244068302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89000" y="391894"/>
            <a:ext cx="10490199" cy="1259106"/>
          </a:xfrm>
        </p:spPr>
        <p:txBody>
          <a:bodyPr>
            <a:noAutofit/>
          </a:bodyPr>
          <a:lstStyle/>
          <a:p>
            <a:pPr algn="ctr"/>
            <a:r>
              <a:rPr lang="es-GT" sz="4400" dirty="0" smtClean="0">
                <a:solidFill>
                  <a:srgbClr val="92D050"/>
                </a:solidFill>
              </a:rPr>
              <a:t>¿Cómo diferenciar una aplicación Hibrida?</a:t>
            </a:r>
            <a:endParaRPr lang="es-GT" sz="4400" dirty="0">
              <a:solidFill>
                <a:srgbClr val="92D050"/>
              </a:solidFill>
            </a:endParaRPr>
          </a:p>
        </p:txBody>
      </p:sp>
      <p:sp>
        <p:nvSpPr>
          <p:cNvPr id="3" name="Marcador de texto 2"/>
          <p:cNvSpPr>
            <a:spLocks noGrp="1"/>
          </p:cNvSpPr>
          <p:nvPr>
            <p:ph type="body" idx="1"/>
          </p:nvPr>
        </p:nvSpPr>
        <p:spPr/>
        <p:txBody>
          <a:bodyPr/>
          <a:lstStyle/>
          <a:p>
            <a:r>
              <a:rPr lang="es-GT" sz="3200" dirty="0" smtClean="0"/>
              <a:t>Hibrida</a:t>
            </a:r>
            <a:endParaRPr lang="es-GT" sz="3200" dirty="0"/>
          </a:p>
        </p:txBody>
      </p:sp>
      <p:sp>
        <p:nvSpPr>
          <p:cNvPr id="4" name="Marcador de contenido 3"/>
          <p:cNvSpPr>
            <a:spLocks noGrp="1"/>
          </p:cNvSpPr>
          <p:nvPr>
            <p:ph sz="half" idx="2"/>
          </p:nvPr>
        </p:nvSpPr>
        <p:spPr>
          <a:xfrm>
            <a:off x="1130299" y="2851331"/>
            <a:ext cx="5372609" cy="3600270"/>
          </a:xfrm>
        </p:spPr>
        <p:txBody>
          <a:bodyPr>
            <a:normAutofit fontScale="70000" lnSpcReduction="20000"/>
          </a:bodyPr>
          <a:lstStyle/>
          <a:p>
            <a:pPr fontAlgn="base"/>
            <a:r>
              <a:rPr lang="es-GT" dirty="0"/>
              <a:t>Este tipo de aplicaciones son una </a:t>
            </a:r>
            <a:r>
              <a:rPr lang="es-GT" b="1" dirty="0"/>
              <a:t>mezcla</a:t>
            </a:r>
            <a:r>
              <a:rPr lang="es-GT" dirty="0"/>
              <a:t> de las </a:t>
            </a:r>
            <a:r>
              <a:rPr lang="es-GT" b="1" dirty="0"/>
              <a:t>aplicaciones web y las </a:t>
            </a:r>
            <a:r>
              <a:rPr lang="es-GT" b="1" dirty="0" smtClean="0"/>
              <a:t>nativas. Las</a:t>
            </a:r>
            <a:r>
              <a:rPr lang="es-GT" dirty="0" smtClean="0"/>
              <a:t> </a:t>
            </a:r>
            <a:r>
              <a:rPr lang="es-GT" dirty="0"/>
              <a:t>aplicaciones híbridas aúnan la </a:t>
            </a:r>
            <a:r>
              <a:rPr lang="es-GT" b="1" dirty="0"/>
              <a:t>versatilidad del desarrollo web</a:t>
            </a:r>
            <a:r>
              <a:rPr lang="es-GT" dirty="0"/>
              <a:t> y la capacidad de uso de los </a:t>
            </a:r>
            <a:r>
              <a:rPr lang="es-GT" b="1" dirty="0"/>
              <a:t>recursos de los dispositivos de las aplicaciones nativas</a:t>
            </a:r>
            <a:r>
              <a:rPr lang="es-GT" dirty="0"/>
              <a:t>. Su principal ventaja es que puedes utilizar el mismo código base para múltiples plataformas con lo que el coste es </a:t>
            </a:r>
            <a:r>
              <a:rPr lang="es-GT" dirty="0" smtClean="0"/>
              <a:t>menor. Aunque </a:t>
            </a:r>
            <a:r>
              <a:rPr lang="es-GT" dirty="0"/>
              <a:t>es una opción muy usada cuenta con alguna desventaja, por un lado, </a:t>
            </a:r>
            <a:r>
              <a:rPr lang="es-GT" b="1" dirty="0"/>
              <a:t>siguen siendo más lentas que las nativas</a:t>
            </a:r>
            <a:r>
              <a:rPr lang="es-GT" dirty="0"/>
              <a:t>, por otro lado, su diseño visual no siempre se relaciona bien con el sistema operativo donde se </a:t>
            </a:r>
            <a:r>
              <a:rPr lang="es-GT" dirty="0" smtClean="0"/>
              <a:t>muestra. Es</a:t>
            </a:r>
            <a:r>
              <a:rPr lang="es-GT" dirty="0"/>
              <a:t> </a:t>
            </a:r>
            <a:r>
              <a:rPr lang="es-GT" b="1" dirty="0"/>
              <a:t>recomendable</a:t>
            </a:r>
            <a:r>
              <a:rPr lang="es-GT" dirty="0"/>
              <a:t> que optes por el desarrollo de una </a:t>
            </a:r>
            <a:r>
              <a:rPr lang="es-GT" i="1" dirty="0"/>
              <a:t>app</a:t>
            </a:r>
            <a:r>
              <a:rPr lang="es-GT" dirty="0"/>
              <a:t> híbrida cuando s</a:t>
            </a:r>
            <a:r>
              <a:rPr lang="es-GT" b="1" dirty="0"/>
              <a:t>olo necesites el acceso a una cantidad limitada de recursos</a:t>
            </a:r>
            <a:r>
              <a:rPr lang="es-GT" dirty="0"/>
              <a:t> del dispositivo móvil y además necesites </a:t>
            </a:r>
            <a:r>
              <a:rPr lang="es-GT" b="1" dirty="0"/>
              <a:t>llegar a una gran cantidad de clientes</a:t>
            </a:r>
            <a:r>
              <a:rPr lang="es-GT" dirty="0"/>
              <a:t>.</a:t>
            </a:r>
          </a:p>
          <a:p>
            <a:pPr marL="0" indent="0" fontAlgn="base">
              <a:buNone/>
            </a:pPr>
            <a:endParaRPr lang="es-GT" dirty="0"/>
          </a:p>
        </p:txBody>
      </p:sp>
      <p:sp>
        <p:nvSpPr>
          <p:cNvPr id="5" name="Marcador de texto 4"/>
          <p:cNvSpPr>
            <a:spLocks noGrp="1"/>
          </p:cNvSpPr>
          <p:nvPr>
            <p:ph type="body" sz="quarter" idx="3"/>
          </p:nvPr>
        </p:nvSpPr>
        <p:spPr/>
        <p:txBody>
          <a:bodyPr/>
          <a:lstStyle/>
          <a:p>
            <a:r>
              <a:rPr lang="es-GT" sz="3200" dirty="0" smtClean="0"/>
              <a:t>Nativa </a:t>
            </a:r>
            <a:endParaRPr lang="es-GT" sz="3200" dirty="0"/>
          </a:p>
        </p:txBody>
      </p:sp>
      <p:sp>
        <p:nvSpPr>
          <p:cNvPr id="6" name="Marcador de contenido 5"/>
          <p:cNvSpPr>
            <a:spLocks noGrp="1"/>
          </p:cNvSpPr>
          <p:nvPr>
            <p:ph sz="quarter" idx="4"/>
          </p:nvPr>
        </p:nvSpPr>
        <p:spPr>
          <a:xfrm>
            <a:off x="6666635" y="2851330"/>
            <a:ext cx="4572865" cy="3828870"/>
          </a:xfrm>
        </p:spPr>
        <p:txBody>
          <a:bodyPr>
            <a:normAutofit fontScale="92500" lnSpcReduction="20000"/>
          </a:bodyPr>
          <a:lstStyle/>
          <a:p>
            <a:pPr fontAlgn="base"/>
            <a:r>
              <a:rPr lang="es-GT" dirty="0"/>
              <a:t>Son aquellas aplicaciones que se programan en el e</a:t>
            </a:r>
            <a:r>
              <a:rPr lang="es-GT" b="1" dirty="0"/>
              <a:t>ntorno especifico de cada sistema </a:t>
            </a:r>
            <a:r>
              <a:rPr lang="es-GT" b="1" dirty="0" smtClean="0"/>
              <a:t>operativo. Mientras</a:t>
            </a:r>
            <a:r>
              <a:rPr lang="es-GT" dirty="0" smtClean="0"/>
              <a:t> </a:t>
            </a:r>
            <a:r>
              <a:rPr lang="es-GT" dirty="0"/>
              <a:t>que las aplicaciones desarrolladas para sistemas operativos </a:t>
            </a:r>
            <a:r>
              <a:rPr lang="es-GT" b="1" i="1" dirty="0"/>
              <a:t>Android</a:t>
            </a:r>
            <a:r>
              <a:rPr lang="es-GT" b="1" dirty="0"/>
              <a:t> </a:t>
            </a:r>
            <a:r>
              <a:rPr lang="es-GT" dirty="0"/>
              <a:t>se desarrollan en lenguaje </a:t>
            </a:r>
            <a:r>
              <a:rPr lang="es-GT" b="1" dirty="0"/>
              <a:t>Java</a:t>
            </a:r>
            <a:r>
              <a:rPr lang="es-GT" dirty="0"/>
              <a:t>, para desarrollar una aplicación en </a:t>
            </a:r>
            <a:r>
              <a:rPr lang="es-GT" b="1" i="1" dirty="0"/>
              <a:t>iOS</a:t>
            </a:r>
            <a:r>
              <a:rPr lang="es-GT" b="1" dirty="0"/>
              <a:t> </a:t>
            </a:r>
            <a:r>
              <a:rPr lang="es-GT" dirty="0"/>
              <a:t>se utilizan los lenguajes </a:t>
            </a:r>
            <a:r>
              <a:rPr lang="es-GT" b="1" i="1" dirty="0"/>
              <a:t>objetive-C</a:t>
            </a:r>
            <a:r>
              <a:rPr lang="es-GT" b="1" dirty="0"/>
              <a:t> o </a:t>
            </a:r>
            <a:r>
              <a:rPr lang="es-GT" b="1" i="1" dirty="0"/>
              <a:t>Swift</a:t>
            </a:r>
            <a:r>
              <a:rPr lang="es-GT" dirty="0"/>
              <a:t>. Por último, las </a:t>
            </a:r>
            <a:r>
              <a:rPr lang="es-GT" i="1" dirty="0"/>
              <a:t>apps</a:t>
            </a:r>
            <a:r>
              <a:rPr lang="es-GT" dirty="0"/>
              <a:t> para</a:t>
            </a:r>
            <a:r>
              <a:rPr lang="es-GT" b="1" i="1" dirty="0"/>
              <a:t> Windows </a:t>
            </a:r>
            <a:r>
              <a:rPr lang="es-GT" b="1" i="1" dirty="0" smtClean="0"/>
              <a:t>Pone</a:t>
            </a:r>
            <a:r>
              <a:rPr lang="es-GT" dirty="0"/>
              <a:t> se desarrollan en la plataforma</a:t>
            </a:r>
            <a:r>
              <a:rPr lang="es-GT" b="1" dirty="0"/>
              <a:t> .NET</a:t>
            </a:r>
            <a:r>
              <a:rPr lang="es-GT" dirty="0"/>
              <a:t>.</a:t>
            </a:r>
          </a:p>
          <a:p>
            <a:endParaRPr lang="es-GT" dirty="0"/>
          </a:p>
          <a:p>
            <a:endParaRPr lang="es-GT" dirty="0"/>
          </a:p>
        </p:txBody>
      </p:sp>
    </p:spTree>
    <p:extLst>
      <p:ext uri="{BB962C8B-B14F-4D97-AF65-F5344CB8AC3E}">
        <p14:creationId xmlns:p14="http://schemas.microsoft.com/office/powerpoint/2010/main" val="22309323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barn(inVertical)">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barn(inVertical)">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wipe(down)">
                                      <p:cBhvr>
                                        <p:cTn id="22" dur="500"/>
                                        <p:tgtEl>
                                          <p:spTgt spid="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wipe(down)">
                                      <p:cBhvr>
                                        <p:cTn id="2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P spid="5" grpId="0" build="p"/>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73708" y="236556"/>
            <a:ext cx="7958331" cy="1077229"/>
          </a:xfrm>
        </p:spPr>
        <p:txBody>
          <a:bodyPr>
            <a:normAutofit/>
          </a:bodyPr>
          <a:lstStyle/>
          <a:p>
            <a:r>
              <a:rPr lang="es-GT" sz="6000" dirty="0" smtClean="0">
                <a:solidFill>
                  <a:srgbClr val="92D050"/>
                </a:solidFill>
              </a:rPr>
              <a:t>Sitios Web </a:t>
            </a:r>
            <a:endParaRPr lang="es-GT" sz="6000" dirty="0">
              <a:solidFill>
                <a:srgbClr val="92D050"/>
              </a:solidFill>
            </a:endParaRPr>
          </a:p>
        </p:txBody>
      </p:sp>
      <p:sp>
        <p:nvSpPr>
          <p:cNvPr id="3" name="Marcador de contenido 2"/>
          <p:cNvSpPr>
            <a:spLocks noGrp="1"/>
          </p:cNvSpPr>
          <p:nvPr>
            <p:ph idx="1"/>
          </p:nvPr>
        </p:nvSpPr>
        <p:spPr>
          <a:xfrm>
            <a:off x="1206500" y="1633016"/>
            <a:ext cx="9855200" cy="4805884"/>
          </a:xfrm>
        </p:spPr>
        <p:txBody>
          <a:bodyPr>
            <a:normAutofit fontScale="92500" lnSpcReduction="20000"/>
          </a:bodyPr>
          <a:lstStyle/>
          <a:p>
            <a:pPr marL="0" indent="0">
              <a:buNone/>
            </a:pPr>
            <a:r>
              <a:rPr lang="es-GT" dirty="0"/>
              <a:t>Un sitio web,1​ portal,2​ o cibersitio, es una colección de páginas web relacionadas y comunes a un dominio de internet o subdominio en la World Wide Web dentro de Internet.3​4​</a:t>
            </a:r>
          </a:p>
          <a:p>
            <a:pPr marL="0" indent="0">
              <a:buNone/>
            </a:pPr>
            <a:r>
              <a:rPr lang="es-GT" dirty="0" smtClean="0"/>
              <a:t>Todos </a:t>
            </a:r>
            <a:r>
              <a:rPr lang="es-GT" dirty="0"/>
              <a:t>los sitios web públicamente accesibles constituyen una gigantesca World Wide Web de información; y un gigantesco entramado de recursos de alcance mundial.</a:t>
            </a:r>
          </a:p>
          <a:p>
            <a:pPr marL="0" indent="0">
              <a:buNone/>
            </a:pPr>
            <a:r>
              <a:rPr lang="es-GT" dirty="0" smtClean="0"/>
              <a:t>A </a:t>
            </a:r>
            <a:r>
              <a:rPr lang="es-GT" dirty="0"/>
              <a:t>las páginas de un sitio web se accede frecuentemente a través de un URL raíz común llamado portada, que normalmente reside en el mismo servidor físico. Los URL organizan las páginas en una jerarquía, aunque los hiperenlaces entre ellas controlan más particularmente cómo el lector percibe la estructura general y cómo el tráfico web fluye entre las diferentes partes de los sitios.</a:t>
            </a:r>
          </a:p>
          <a:p>
            <a:pPr marL="0" indent="0">
              <a:buNone/>
            </a:pPr>
            <a:r>
              <a:rPr lang="es-GT" dirty="0" smtClean="0"/>
              <a:t>Algunos </a:t>
            </a:r>
            <a:r>
              <a:rPr lang="es-GT" dirty="0"/>
              <a:t>sitios web requieren una subscripción para acceder a algunos o todos sus contenidos. Ejemplos de sitios con subscripción incluyen algunos sitios de noticias, sitios de juegos, foros, servicios de correo electrónico basados en web, sitios que proporcionan datos de bolsa de valores e información económica en tiempo real, </a:t>
            </a:r>
            <a:r>
              <a:rPr lang="es-GT" dirty="0" smtClean="0"/>
              <a:t>etc.</a:t>
            </a:r>
            <a:endParaRPr lang="es-GT" dirty="0"/>
          </a:p>
        </p:txBody>
      </p:sp>
    </p:spTree>
    <p:extLst>
      <p:ext uri="{BB962C8B-B14F-4D97-AF65-F5344CB8AC3E}">
        <p14:creationId xmlns:p14="http://schemas.microsoft.com/office/powerpoint/2010/main" val="350274691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p:cTn id="21"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3" dur="5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 calcmode="lin" valueType="num">
                                      <p:cBhvr>
                                        <p:cTn id="28"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30" dur="500"/>
                                        <p:tgtEl>
                                          <p:spTgt spid="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 calcmode="lin" valueType="num">
                                      <p:cBhvr>
                                        <p:cTn id="35"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GT" sz="4400" dirty="0" smtClean="0">
                <a:solidFill>
                  <a:srgbClr val="92D050"/>
                </a:solidFill>
              </a:rPr>
              <a:t>Clasificación de sitios web </a:t>
            </a:r>
            <a:endParaRPr lang="es-GT" sz="4400" dirty="0">
              <a:solidFill>
                <a:srgbClr val="92D050"/>
              </a:solidFill>
            </a:endParaRPr>
          </a:p>
        </p:txBody>
      </p:sp>
      <p:sp>
        <p:nvSpPr>
          <p:cNvPr id="5" name="Marcador de texto 4"/>
          <p:cNvSpPr>
            <a:spLocks noGrp="1"/>
          </p:cNvSpPr>
          <p:nvPr>
            <p:ph type="body" idx="1"/>
          </p:nvPr>
        </p:nvSpPr>
        <p:spPr/>
        <p:txBody>
          <a:bodyPr/>
          <a:lstStyle/>
          <a:p>
            <a:r>
              <a:rPr lang="es-GT" b="1" dirty="0"/>
              <a:t>Sitios Web Estáticos:</a:t>
            </a:r>
            <a:r>
              <a:rPr lang="es-GT" dirty="0"/>
              <a:t> </a:t>
            </a:r>
            <a:endParaRPr lang="es-GT" dirty="0"/>
          </a:p>
        </p:txBody>
      </p:sp>
      <p:sp>
        <p:nvSpPr>
          <p:cNvPr id="6" name="Marcador de contenido 5"/>
          <p:cNvSpPr>
            <a:spLocks noGrp="1"/>
          </p:cNvSpPr>
          <p:nvPr>
            <p:ph sz="half" idx="2"/>
          </p:nvPr>
        </p:nvSpPr>
        <p:spPr/>
        <p:txBody>
          <a:bodyPr>
            <a:normAutofit fontScale="92500" lnSpcReduction="10000"/>
          </a:bodyPr>
          <a:lstStyle/>
          <a:p>
            <a:pPr marL="0" indent="0">
              <a:buNone/>
            </a:pPr>
            <a:r>
              <a:rPr lang="es-GT" dirty="0"/>
              <a:t> Se denomina sitio web estático a aquellos que no acceden a una base de datos para obtener el contenido. Por lo general un sitio web estático es utilizado cuando el propietario del sitio no requiere realizar un continuo cambio en la información que contiene cada página.</a:t>
            </a:r>
            <a:endParaRPr lang="es-GT" dirty="0"/>
          </a:p>
        </p:txBody>
      </p:sp>
      <p:sp>
        <p:nvSpPr>
          <p:cNvPr id="7" name="Marcador de texto 6"/>
          <p:cNvSpPr>
            <a:spLocks noGrp="1"/>
          </p:cNvSpPr>
          <p:nvPr>
            <p:ph type="body" sz="quarter" idx="3"/>
          </p:nvPr>
        </p:nvSpPr>
        <p:spPr/>
        <p:txBody>
          <a:bodyPr/>
          <a:lstStyle/>
          <a:p>
            <a:r>
              <a:rPr lang="es-GT" b="1" dirty="0"/>
              <a:t>Sitios Web Dinámicos:</a:t>
            </a:r>
            <a:endParaRPr lang="es-GT" dirty="0"/>
          </a:p>
        </p:txBody>
      </p:sp>
      <p:sp>
        <p:nvSpPr>
          <p:cNvPr id="8" name="Marcador de contenido 7"/>
          <p:cNvSpPr>
            <a:spLocks noGrp="1"/>
          </p:cNvSpPr>
          <p:nvPr>
            <p:ph sz="quarter" idx="4"/>
          </p:nvPr>
        </p:nvSpPr>
        <p:spPr/>
        <p:txBody>
          <a:bodyPr>
            <a:normAutofit fontScale="85000" lnSpcReduction="20000"/>
          </a:bodyPr>
          <a:lstStyle/>
          <a:p>
            <a:pPr marL="0" indent="0">
              <a:buNone/>
            </a:pPr>
            <a:r>
              <a:rPr lang="es-GT" dirty="0" smtClean="0"/>
              <a:t>son </a:t>
            </a:r>
            <a:r>
              <a:rPr lang="es-GT" dirty="0"/>
              <a:t>aquellos que acceden a una base de datos para obtener los contenidos y reflejar los resultados obtenidos de la base de datos, en las páginas del sitio web. El propietario del sitio web podrá agregar, modificar y eliminar contenidos del sitio web a través de un “sistema web”, generalmente con acceso restringido al público mediante usuario y contraseña, el cual se denomina BACK END.</a:t>
            </a:r>
            <a:endParaRPr lang="es-GT" dirty="0"/>
          </a:p>
        </p:txBody>
      </p:sp>
    </p:spTree>
    <p:extLst>
      <p:ext uri="{BB962C8B-B14F-4D97-AF65-F5344CB8AC3E}">
        <p14:creationId xmlns:p14="http://schemas.microsoft.com/office/powerpoint/2010/main" val="40957936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1000"/>
                                        <p:tgtEl>
                                          <p:spTgt spid="5">
                                            <p:txEl>
                                              <p:pRg st="0" end="0"/>
                                            </p:txEl>
                                          </p:spTgt>
                                        </p:tgtEl>
                                      </p:cBhvr>
                                    </p:animEffect>
                                    <p:anim calcmode="lin" valueType="num">
                                      <p:cBhvr>
                                        <p:cTn id="14"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barn(inVertical)">
                                      <p:cBhvr>
                                        <p:cTn id="20" dur="500"/>
                                        <p:tgtEl>
                                          <p:spTgt spid="6">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animEffect transition="in" filter="fade">
                                      <p:cBhvr>
                                        <p:cTn id="25" dur="1000"/>
                                        <p:tgtEl>
                                          <p:spTgt spid="7">
                                            <p:txEl>
                                              <p:pRg st="0" end="0"/>
                                            </p:txEl>
                                          </p:spTgt>
                                        </p:tgtEl>
                                      </p:cBhvr>
                                    </p:animEffect>
                                    <p:anim calcmode="lin" valueType="num">
                                      <p:cBhvr>
                                        <p:cTn id="26"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8">
                                            <p:txEl>
                                              <p:pRg st="0" end="0"/>
                                            </p:txEl>
                                          </p:spTgt>
                                        </p:tgtEl>
                                        <p:attrNameLst>
                                          <p:attrName>style.visibility</p:attrName>
                                        </p:attrNameLst>
                                      </p:cBhvr>
                                      <p:to>
                                        <p:strVal val="visible"/>
                                      </p:to>
                                    </p:set>
                                    <p:animEffect transition="in" filter="barn(inVertical)">
                                      <p:cBhvr>
                                        <p:cTn id="32"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P spid="6" grpId="0" build="p"/>
      <p:bldP spid="7" grpId="0" build="p"/>
      <p:bldP spid="8"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38</TotalTime>
  <Words>433</Words>
  <Application>Microsoft Office PowerPoint</Application>
  <PresentationFormat>Panorámica</PresentationFormat>
  <Paragraphs>20</Paragraphs>
  <Slides>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vt:i4>
      </vt:variant>
    </vt:vector>
  </HeadingPairs>
  <TitlesOfParts>
    <vt:vector size="11" baseType="lpstr">
      <vt:lpstr>Arial</vt:lpstr>
      <vt:lpstr>MS Shell Dlg 2</vt:lpstr>
      <vt:lpstr>Wingdings</vt:lpstr>
      <vt:lpstr>Wingdings 3</vt:lpstr>
      <vt:lpstr>Madison</vt:lpstr>
      <vt:lpstr>Aplicaciones Hibridas y sitios Web </vt:lpstr>
      <vt:lpstr>Aplicaciones Hibridas</vt:lpstr>
      <vt:lpstr>¿Cómo usarlas?</vt:lpstr>
      <vt:lpstr>¿Cómo diferenciar una aplicación Hibrida?</vt:lpstr>
      <vt:lpstr>Sitios Web </vt:lpstr>
      <vt:lpstr>Clasificación de sitios web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Aplicaciones Hibridas y sitios Web</dc:title>
  <dc:creator>Liceo Compu-Market</dc:creator>
  <cp:lastModifiedBy>Liceo Compu-Market</cp:lastModifiedBy>
  <cp:revision>5</cp:revision>
  <dcterms:created xsi:type="dcterms:W3CDTF">2019-05-30T13:53:02Z</dcterms:created>
  <dcterms:modified xsi:type="dcterms:W3CDTF">2019-05-30T14:31:49Z</dcterms:modified>
</cp:coreProperties>
</file>