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1" r:id="rId3"/>
    <p:sldId id="262" r:id="rId4"/>
    <p:sldId id="287" r:id="rId5"/>
    <p:sldId id="289" r:id="rId6"/>
    <p:sldId id="286" r:id="rId7"/>
    <p:sldId id="267" r:id="rId8"/>
    <p:sldId id="268" r:id="rId9"/>
    <p:sldId id="270" r:id="rId10"/>
    <p:sldId id="275" r:id="rId11"/>
    <p:sldId id="276" r:id="rId12"/>
    <p:sldId id="28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79CC93D-E52E-4D84-901B-11D7331DD495}">
          <p14:sldIdLst>
            <p14:sldId id="259"/>
          </p14:sldIdLst>
        </p14:section>
        <p14:section name="概觀與目標" id="{ABA716BF-3A5C-4ADB-94C9-CFEF84EBA240}">
          <p14:sldIdLst>
            <p14:sldId id="261"/>
            <p14:sldId id="262"/>
            <p14:sldId id="287"/>
            <p14:sldId id="289"/>
          </p14:sldIdLst>
        </p14:section>
        <p14:section name="主題 1" id="{6D9936A3-3945-4757-BC8B-B5C252D8E036}">
          <p14:sldIdLst>
            <p14:sldId id="286"/>
            <p14:sldId id="267"/>
          </p14:sldIdLst>
        </p14:section>
        <p14:section name="示範視覺效果的範例投影片" id="{BAB3A466-96C9-4230-9978-795378D75699}">
          <p14:sldIdLst>
            <p14:sldId id="268"/>
            <p14:sldId id="270"/>
          </p14:sldIdLst>
        </p14:section>
        <p14:section name="案例研究" id="{8C0305C9-B152-4FBA-A789-FE1976D53990}">
          <p14:sldIdLst/>
        </p14:section>
        <p14:section name="結論和摘要" id="{790CEF5B-569A-4C2F-BED5-750B08C0E5AD}">
          <p14:sldIdLst>
            <p14:sldId id="275"/>
            <p14:sldId id="276"/>
            <p14:sldId id="288"/>
          </p14:sldIdLst>
        </p14:section>
        <p14:section name="附錄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54" d="100"/>
          <a:sy n="5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zh-TW" sz="440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zh-TW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zh-TW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zh-TW" sz="440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zh-TW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zh-TW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黃金交叉、死亡交叉</a:t>
          </a:r>
          <a:endParaRPr lang="zh-TW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zh-TW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zh-TW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zh-TW" sz="4400"/>
            <a:t>3</a:t>
          </a:r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zh-TW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zh-TW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比較個股股價相關性</a:t>
          </a:r>
          <a:endParaRPr lang="zh-TW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zh-TW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zh-TW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zh-TW" alt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交易量飆升</a:t>
          </a:r>
          <a:endParaRPr lang="zh-TW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zh-TW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zh-TW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zh-TW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TW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zh-TW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zh-TW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TW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zh-TW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zh-TW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TW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TW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交易量飆升</a:t>
          </a:r>
          <a:endParaRPr lang="zh-TW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400" kern="1200"/>
            <a:t>1</a:t>
          </a:r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黃金交叉、死亡交叉</a:t>
          </a:r>
          <a:endParaRPr lang="zh-TW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400" kern="1200"/>
            <a:t>2</a:t>
          </a:r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比較個股股價相關性</a:t>
          </a:r>
          <a:endParaRPr lang="zh-TW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4400" kern="1200"/>
            <a:t>3</a:t>
          </a:r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83FDC75-7F73-4A4A-A77C-09AADF00E0EA}" type="datetimeFigureOut">
              <a:rPr lang="en-US" altLang="zh-TW" smtClean="0"/>
              <a:pPr/>
              <a:t>1/12/2021</a:t>
            </a:fld>
            <a:endParaRPr 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59226BF-1F13-42D3-80DC-373E7ADD1EBC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78679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48AEF76B-3757-4A0B-AF93-28494465C1DD}" type="datetimeFigureOut">
              <a:pPr/>
              <a:t>2021/1/12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75693FD4-8F83-4EF7-AC3F-0DC0388986B0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76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此範本可作為群組設定中簡報訓練教材的起始檔案。</a:t>
            </a:r>
          </a:p>
          <a:p>
            <a:endParaRPr lang="zh-TW" dirty="0" smtClean="0"/>
          </a:p>
          <a:p>
            <a:pPr lvl="0"/>
            <a:r>
              <a:rPr lang="zh-TW" sz="1200" b="1" dirty="0" smtClean="0"/>
              <a:t>章節</a:t>
            </a:r>
            <a:endParaRPr lang="zh-TW" sz="1200" b="0" dirty="0" smtClean="0"/>
          </a:p>
          <a:p>
            <a:pPr lvl="0"/>
            <a:r>
              <a:rPr lang="zh-TW" sz="1200" b="0" dirty="0" smtClean="0"/>
              <a:t>在投影片上按一下右鍵以新增章節。</a:t>
            </a:r>
            <a:r>
              <a:rPr lang="zh-TW" sz="1200" b="0" baseline="0" dirty="0" smtClean="0"/>
              <a:t> 章節可協助您組織投影片，或簡化多個作者之間的共同作業。</a:t>
            </a:r>
            <a:endParaRPr lang="zh-TW" sz="1200" b="0" dirty="0" smtClean="0"/>
          </a:p>
          <a:p>
            <a:pPr lvl="0"/>
            <a:endParaRPr lang="zh-TW" sz="1200" b="1" dirty="0" smtClean="0"/>
          </a:p>
          <a:p>
            <a:pPr lvl="0"/>
            <a:r>
              <a:rPr lang="zh-TW" sz="1200" b="1" dirty="0" smtClean="0"/>
              <a:t>備忘稿</a:t>
            </a:r>
          </a:p>
          <a:p>
            <a:pPr lvl="0"/>
            <a:r>
              <a:rPr lang="zh-TW" sz="1200" dirty="0" smtClean="0"/>
              <a:t>使用 [備忘稿] 章節記錄交付備忘稿，或提供其他詳細資料給對象。</a:t>
            </a:r>
            <a:r>
              <a:rPr lang="zh-TW" sz="1200" baseline="0" dirty="0" smtClean="0"/>
              <a:t> 於簡報期間在 [簡報檢視] 中檢視這些備忘稿。 </a:t>
            </a:r>
          </a:p>
          <a:p>
            <a:pPr lvl="0">
              <a:buFontTx/>
              <a:buNone/>
            </a:pPr>
            <a:r>
              <a:rPr lang="zh-TW" sz="1200" dirty="0" smtClean="0"/>
              <a:t>請記住字型大小 (對於協助工具、可見度、影片拍攝及線上生產非常重要)</a:t>
            </a:r>
          </a:p>
          <a:p>
            <a:pPr lvl="0"/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協調的色彩 </a:t>
            </a:r>
          </a:p>
          <a:p>
            <a:pPr lvl="0">
              <a:buFontTx/>
              <a:buNone/>
            </a:pPr>
            <a:r>
              <a:rPr lang="zh-TW" sz="1200" dirty="0" smtClean="0"/>
              <a:t>請特別注意圖形、圖表及文字方塊。</a:t>
            </a:r>
            <a:r>
              <a:rPr lang="zh-TW" sz="1200" baseline="0" dirty="0" smtClean="0"/>
              <a:t> </a:t>
            </a:r>
            <a:endParaRPr lang="zh-TW" sz="1200" dirty="0" smtClean="0"/>
          </a:p>
          <a:p>
            <a:pPr lvl="0"/>
            <a:r>
              <a:rPr lang="zh-TW" sz="1200" dirty="0" smtClean="0"/>
              <a:t>考慮出席者將以黑白或 </a:t>
            </a:r>
            <a:r>
              <a:rPr lang="zh-TW" sz="1200" dirty="0" err="1" smtClean="0"/>
              <a:t>灰階列印</a:t>
            </a:r>
            <a:r>
              <a:rPr lang="zh-TW" sz="1200" dirty="0" smtClean="0"/>
              <a:t>。執行測試列印，以確保在進行純黑白及 </a:t>
            </a:r>
            <a:r>
              <a:rPr lang="zh-TW" sz="1200" dirty="0" err="1" smtClean="0"/>
              <a:t>灰階列印時色彩正確</a:t>
            </a:r>
            <a:r>
              <a:rPr lang="zh-TW" sz="1200" dirty="0" smtClean="0"/>
              <a:t>。</a:t>
            </a:r>
          </a:p>
          <a:p>
            <a:pPr lvl="0">
              <a:buFontTx/>
              <a:buNone/>
            </a:pPr>
            <a:endParaRPr lang="zh-TW" sz="1200" dirty="0" smtClean="0"/>
          </a:p>
          <a:p>
            <a:pPr lvl="0">
              <a:buFontTx/>
              <a:buNone/>
            </a:pPr>
            <a:r>
              <a:rPr lang="zh-TW" sz="1200" b="1" dirty="0" smtClean="0"/>
              <a:t>圖形、表格和圖表</a:t>
            </a:r>
          </a:p>
          <a:p>
            <a:pPr lvl="0"/>
            <a:r>
              <a:rPr lang="zh-TW" sz="1200" dirty="0" smtClean="0"/>
              <a:t>保持簡單: 如果可能，使用一致而不令人分心的樣式和色彩。</a:t>
            </a:r>
          </a:p>
          <a:p>
            <a:pPr lvl="0"/>
            <a:r>
              <a:rPr lang="zh-TW" sz="1200" dirty="0" smtClean="0"/>
              <a:t>所有圖表和表格都加上標籤。</a:t>
            </a:r>
          </a:p>
          <a:p>
            <a:endParaRPr lang="zh-TW" dirty="0" smtClean="0"/>
          </a:p>
          <a:p>
            <a:endParaRPr lang="zh-TW" dirty="0" smtClean="0"/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1</a:t>
            </a:fld>
            <a:endParaRPr 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藉由重述課程重點，總結簡報內容。</a:t>
            </a:r>
          </a:p>
          <a:p>
            <a:r>
              <a:rPr lang="zh-TW" dirty="0" smtClean="0"/>
              <a:t>您希望對象在您的簡報結束時記得什麼?</a:t>
            </a:r>
          </a:p>
          <a:p>
            <a:endParaRPr lang="zh-TW" dirty="0" smtClean="0"/>
          </a:p>
          <a:p>
            <a:r>
              <a:rPr lang="zh-TW" dirty="0" smtClean="0"/>
              <a:t>將簡報儲存成視訊，以便發佈 (若要建立視訊，請按一下 [檔案] 索引標籤，再按 [共用]。  在 [檔案類型] 下，按一下 [建立視訊]。)</a:t>
            </a:r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10</a:t>
            </a:fld>
            <a:endParaRPr 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dirty="0" smtClean="0"/>
              <a:t>Microsoft </a:t>
            </a:r>
            <a:r>
              <a:rPr lang="zh-TW" b="1" dirty="0" smtClean="0"/>
              <a:t>卓越工程</a:t>
            </a:r>
            <a:endParaRPr lang="zh-TW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dirty="0" smtClean="0"/>
              <a:t>Microsoft 機密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TW" smtClean="0"/>
              <a:pPr/>
              <a:t>11</a:t>
            </a:fld>
            <a:endParaRPr lang="zh-TW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TW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dirty="0" smtClean="0"/>
              <a:t>Microsoft </a:t>
            </a:r>
            <a:r>
              <a:rPr lang="zh-TW" b="1" dirty="0" smtClean="0"/>
              <a:t>卓越工程</a:t>
            </a:r>
            <a:endParaRPr lang="zh-TW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dirty="0" smtClean="0"/>
              <a:t>Microsoft 機密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altLang="zh-TW" smtClean="0"/>
              <a:pPr/>
              <a:t>12</a:t>
            </a:fld>
            <a:endParaRPr lang="zh-TW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449263"/>
            <a:ext cx="4541837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TW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dirty="0" smtClean="0"/>
              <a:t>提供簡報的簡短概觀。</a:t>
            </a:r>
            <a:r>
              <a:rPr lang="zh-TW" baseline="0" dirty="0" smtClean="0"/>
              <a:t> 描</a:t>
            </a:r>
            <a:r>
              <a:rPr lang="zh-TW" dirty="0" smtClean="0"/>
              <a:t>描述簡報的主要焦點與其重要性。</a:t>
            </a:r>
          </a:p>
          <a:p>
            <a:pPr>
              <a:lnSpc>
                <a:spcPct val="80000"/>
              </a:lnSpc>
            </a:pPr>
            <a:r>
              <a:rPr lang="zh-TW" dirty="0" smtClean="0"/>
              <a:t>介紹每個主要主題。</a:t>
            </a:r>
          </a:p>
          <a:p>
            <a:r>
              <a:rPr lang="zh-TW" dirty="0" smtClean="0"/>
              <a:t>為了幫助簡報對象掌握簡報重點，您</a:t>
            </a:r>
            <a:r>
              <a:rPr lang="zh-TW" baseline="0" dirty="0" smtClean="0"/>
              <a:t> 可以 </a:t>
            </a:r>
            <a:r>
              <a:rPr lang="zh-TW" dirty="0" smtClean="0"/>
              <a:t>在整個簡報期間重複此概觀投影片，反白顯示您接下來要討論的特定主題。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TW" smtClean="0"/>
              <a:pPr/>
              <a:t>2</a:t>
            </a:fld>
            <a:endParaRPr 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zh-TW"/>
            </a:pPr>
            <a:r>
              <a:rPr lang="zh-TW" sz="1200" dirty="0" smtClean="0"/>
              <a:t>這是另一個選項</a:t>
            </a:r>
            <a:r>
              <a:rPr lang="zh-TW" sz="1200" baseline="0" dirty="0" smtClean="0"/>
              <a:t> 適用於概觀投影片。</a:t>
            </a:r>
            <a:endParaRPr lang="zh-TW" sz="1200" dirty="0" smtClean="0"/>
          </a:p>
          <a:p>
            <a:pPr marL="228600" indent="-228600">
              <a:buFont typeface="+mj-lt"/>
              <a:buNone/>
            </a:pPr>
            <a:endParaRPr lang="zh-TW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b="0" dirty="0" smtClean="0"/>
              <a:t>對象</a:t>
            </a:r>
            <a:r>
              <a:rPr lang="zh-TW" b="0" baseline="0" dirty="0" smtClean="0"/>
              <a:t> 在訓練完成後能做到些什麼?</a:t>
            </a:r>
            <a:r>
              <a:rPr lang="zh-TW" dirty="0" smtClean="0"/>
              <a:t> 簡短描述對象將如何從此簡報中</a:t>
            </a:r>
            <a:r>
              <a:rPr lang="zh-TW" baseline="0" dirty="0" smtClean="0"/>
              <a:t> </a:t>
            </a:r>
            <a:r>
              <a:rPr lang="zh-TW" dirty="0" smtClean="0"/>
              <a:t>獲益的每個目標</a:t>
            </a:r>
            <a:r>
              <a:rPr lang="zh-TW" baseline="0" dirty="0" smtClean="0"/>
              <a:t> 簡報。</a:t>
            </a: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4</a:t>
            </a:fld>
            <a:endParaRPr 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b="0" dirty="0" smtClean="0"/>
              <a:t>對象</a:t>
            </a:r>
            <a:r>
              <a:rPr lang="zh-TW" b="0" baseline="0" dirty="0" smtClean="0"/>
              <a:t> 在訓練完成後能做到些什麼?</a:t>
            </a:r>
            <a:r>
              <a:rPr lang="zh-TW" dirty="0" smtClean="0"/>
              <a:t> 簡短描述對象將如何從此簡報中</a:t>
            </a:r>
            <a:r>
              <a:rPr lang="zh-TW" baseline="0" dirty="0" smtClean="0"/>
              <a:t> </a:t>
            </a:r>
            <a:r>
              <a:rPr lang="zh-TW" dirty="0" smtClean="0"/>
              <a:t>獲益的每個目標</a:t>
            </a:r>
            <a:r>
              <a:rPr lang="zh-TW" baseline="0" dirty="0" smtClean="0"/>
              <a:t> 簡報。</a:t>
            </a:r>
            <a:endParaRPr 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5</a:t>
            </a:fld>
            <a:endParaRPr 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每個主題都使用章節標題，使對象有明確的轉換感受。 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TW" smtClean="0"/>
              <a:pPr/>
              <a:t>6</a:t>
            </a:fld>
            <a:endParaRPr 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依需要將投影片新增到每個主題章節，包括含有表格、圖表與圖像的投影片。 </a:t>
            </a:r>
          </a:p>
          <a:p>
            <a:r>
              <a:rPr lang="zh-TW" dirty="0" smtClean="0"/>
              <a:t>查看下一個章節範例</a:t>
            </a:r>
            <a:r>
              <a:rPr lang="zh-TW" baseline="0" dirty="0" smtClean="0"/>
              <a:t> </a:t>
            </a:r>
            <a:r>
              <a:rPr lang="zh-TW" dirty="0" smtClean="0"/>
              <a:t>表格、</a:t>
            </a:r>
            <a:r>
              <a:rPr lang="zh-TW" baseline="0" dirty="0" smtClean="0"/>
              <a:t> 圖表、 圖像及視訊版面配置。 </a:t>
            </a:r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7</a:t>
            </a:fld>
            <a:endParaRPr 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dirty="0" smtClean="0"/>
              <a:t>保持簡短。文字盡可能簡短，才能使用較大字型。</a:t>
            </a:r>
          </a:p>
          <a:p>
            <a:endParaRPr 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TW" smtClean="0"/>
              <a:pPr/>
              <a:t>8</a:t>
            </a:fld>
            <a:endParaRPr 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smtClean="0"/>
              <a:t>Microsoft </a:t>
            </a:r>
            <a:r>
              <a:rPr lang="zh-TW" b="1" smtClean="0"/>
              <a:t>卓越工程</a:t>
            </a:r>
            <a:endParaRPr lang="zh-TW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smtClean="0"/>
              <a:t>Microsoft 機密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altLang="zh-TW" smtClean="0"/>
              <a:pPr/>
              <a:t>9</a:t>
            </a:fld>
            <a:endParaRPr lang="zh-TW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TW"/>
            </a:pPr>
            <a:r>
              <a:rPr lang="zh-TW" dirty="0" smtClean="0"/>
              <a:t>如果有相關</a:t>
            </a:r>
            <a:r>
              <a:rPr lang="zh-TW" baseline="0" dirty="0" smtClean="0"/>
              <a:t> 請也將視訊內容 (如案例研究視訊、產品示範或其他訓練資料) 包含在簡報中。 </a:t>
            </a:r>
            <a:endParaRPr lang="zh-TW" dirty="0" smtClean="0"/>
          </a:p>
          <a:p>
            <a:pPr>
              <a:lnSpc>
                <a:spcPct val="80000"/>
              </a:lnSpc>
              <a:buFontTx/>
              <a:buNone/>
            </a:pPr>
            <a:endParaRPr lang="zh-TW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TW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TW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TW" altLang="en-US" smtClean="0"/>
              <a:t>按一下以編輯母片副標題樣式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2000" baseline="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 eaLnBrk="1" latinLnBrk="0" hangingPunct="1">
              <a:defRPr kumimoji="0" lang="zh-TW" baseline="0"/>
            </a:lvl4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 eaLnBrk="1" latinLnBrk="0" hangingPunct="1">
              <a:defRPr kumimoji="0" lang="zh-TW" baseline="0"/>
            </a:lvl4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僅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TW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TW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TW" sz="1800"/>
            </a:lvl1pPr>
          </a:lstStyle>
          <a:p>
            <a:r>
              <a:rPr kumimoji="0" lang="zh-TW"/>
              <a:t>公司標誌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TW"/>
            </a:lvl1pPr>
          </a:lstStyle>
          <a:p>
            <a:r>
              <a:rPr kumimoji="0" lang="zh-TW"/>
              <a:t>按一下以編輯母片標題樣式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3200">
                <a:latin typeface="+mn-lt"/>
              </a:defRPr>
            </a:lvl1pPr>
            <a:lvl2pPr eaLnBrk="1" latinLnBrk="0" hangingPunct="1">
              <a:defRPr kumimoji="0" lang="zh-TW" sz="2800">
                <a:latin typeface="+mn-lt"/>
              </a:defRPr>
            </a:lvl2pPr>
            <a:lvl3pPr eaLnBrk="1" latinLnBrk="0" hangingPunct="1">
              <a:defRPr kumimoji="0" lang="zh-TW" sz="2400">
                <a:latin typeface="+mn-lt"/>
              </a:defRPr>
            </a:lvl3pPr>
            <a:lvl4pPr eaLnBrk="1" latinLnBrk="0" hangingPunct="1">
              <a:defRPr kumimoji="0" lang="zh-TW" sz="2400">
                <a:latin typeface="+mn-lt"/>
              </a:defRPr>
            </a:lvl4pPr>
            <a:lvl5pPr eaLnBrk="1" latinLnBrk="0" hangingPunct="1">
              <a:defRPr kumimoji="0" lang="zh-TW" sz="2400">
                <a:latin typeface="+mn-lt"/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TW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TW" sz="24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TW" sz="3200"/>
            </a:lvl1pPr>
            <a:lvl2pPr eaLnBrk="1" latinLnBrk="0" hangingPunct="1">
              <a:defRPr kumimoji="0" lang="zh-TW" sz="2800"/>
            </a:lvl2pPr>
            <a:lvl3pPr eaLnBrk="1" latinLnBrk="0" hangingPunct="1">
              <a:defRPr kumimoji="0" lang="zh-TW" sz="2400"/>
            </a:lvl3pPr>
            <a:lvl4pPr eaLnBrk="1" latinLnBrk="0" hangingPunct="1">
              <a:defRPr kumimoji="0" lang="zh-TW" sz="2000"/>
            </a:lvl4pPr>
            <a:lvl5pPr eaLnBrk="1" latinLnBrk="0" hangingPunct="1">
              <a:defRPr kumimoji="0" lang="zh-TW" sz="20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eaLnBrk="1" latinLnBrk="0" hangingPunct="1"/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2021/1/12</a:t>
            </a:fld>
            <a:endParaRPr kumimoji="0"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TW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TW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7.jpe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uzzorange.com/techorange/2018/07/27/amazon-2018-q2-financial-report/" TargetMode="External"/><Relationship Id="rId3" Type="http://schemas.openxmlformats.org/officeDocument/2006/relationships/tags" Target="../tags/tag19.xml"/><Relationship Id="rId7" Type="http://schemas.openxmlformats.org/officeDocument/2006/relationships/hyperlink" Target="https://www.bnext.com.tw/article/45104/facebook-maus-surpasses-2-billion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hyperlink" Target="https://www.upmedia.mg/news_info.php?SerialNo=19779" TargetMode="External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10.xml"/><Relationship Id="rId9" Type="http://schemas.openxmlformats.org/officeDocument/2006/relationships/hyperlink" Target="https://transbiz.com.tw/2019-amazon-trend/#%E4%B8%89%E3%80%812018%E4%BA%9E%E9%A6%AC%E9%81%9C%E6%96%B0%E8%B3%A3%E5%AE%B6%E5%85%A8%E7%90%83%E7%AB%99%E9%BB%9E%E4%BD%88%E5%B1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選股策略爬蟲</a:t>
            </a:r>
            <a:endParaRPr 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lt"/>
              </a:rPr>
              <a:t>507170419</a:t>
            </a:r>
            <a:r>
              <a:rPr lang="zh-TW" altLang="en-US" sz="2400" dirty="0" smtClean="0">
                <a:latin typeface="+mn-lt"/>
              </a:rPr>
              <a:t>江蕙君</a:t>
            </a:r>
            <a:endParaRPr lang="en-US" altLang="zh-TW" sz="2400" dirty="0">
              <a:latin typeface="+mn-lt"/>
            </a:endParaRPr>
          </a:p>
          <a:p>
            <a:r>
              <a:rPr lang="en-US" altLang="zh-TW" sz="2400" dirty="0" smtClean="0">
                <a:latin typeface="+mn-lt"/>
              </a:rPr>
              <a:t>2021/01/12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TW" dirty="0" err="1"/>
              <a:t>macd</a:t>
            </a:r>
            <a:r>
              <a:rPr lang="zh-TW" altLang="zh-TW" dirty="0"/>
              <a:t>移動平均線</a:t>
            </a:r>
            <a:endParaRPr 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在技術分析中，就是俗稱的均線，因為均線是平均成交價格，具有穩定性的特點，所以主要用來確定波段漲幅並找到買賣點，以及預測股價走勢</a:t>
            </a:r>
            <a:r>
              <a:rPr lang="zh-TW" dirty="0" smtClean="0"/>
              <a:t>設定</a:t>
            </a:r>
            <a:r>
              <a:rPr lang="zh-TW" dirty="0"/>
              <a:t>實際的</a:t>
            </a:r>
            <a:r>
              <a:rPr lang="zh-TW" dirty="0" smtClean="0"/>
              <a:t>期望</a:t>
            </a:r>
            <a:r>
              <a:rPr lang="zh-TW" altLang="en-US" dirty="0" smtClean="0"/>
              <a:t>。</a:t>
            </a:r>
            <a:endParaRPr lang="zh-TW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zh-TW"/>
            </a:pPr>
            <a:r>
              <a:rPr lang="zh-TW" altLang="en-US" dirty="0"/>
              <a:t>投資策略</a:t>
            </a:r>
            <a:endParaRPr lang="zh-TW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 lang="zh-TW"/>
            </a:pPr>
            <a:r>
              <a:rPr lang="zh-TW" altLang="en-US" dirty="0" smtClean="0"/>
              <a:t>黃金交叉</a:t>
            </a:r>
            <a:endParaRPr lang="en-US" altLang="zh-TW" dirty="0"/>
          </a:p>
          <a:p>
            <a:pPr>
              <a:defRPr lang="zh-TW"/>
            </a:pPr>
            <a:r>
              <a:rPr lang="zh-TW" altLang="en-US" dirty="0" smtClean="0"/>
              <a:t>死亡交叉</a:t>
            </a:r>
            <a:endParaRPr lang="zh-TW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zh-TW"/>
            </a:pPr>
            <a:r>
              <a:rPr lang="zh-TW" altLang="en-US" dirty="0"/>
              <a:t>散佈矩陣圖</a:t>
            </a:r>
            <a:endParaRPr lang="zh-TW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defRPr lang="zh-TW"/>
            </a:pPr>
            <a:r>
              <a:rPr lang="zh-TW" altLang="en-US" dirty="0" smtClean="0"/>
              <a:t>相關性</a:t>
            </a:r>
            <a:endParaRPr lang="en-US" altLang="zh-TW" dirty="0"/>
          </a:p>
          <a:p>
            <a:pPr>
              <a:defRPr lang="zh-TW"/>
            </a:pPr>
            <a:r>
              <a:rPr lang="zh-TW" altLang="en-US" dirty="0"/>
              <a:t>非</a:t>
            </a:r>
            <a:r>
              <a:rPr lang="zh-TW" altLang="en-US" dirty="0" smtClean="0"/>
              <a:t>相關性</a:t>
            </a:r>
            <a:endParaRPr lang="en-US" altLang="zh-TW" dirty="0" smtClean="0"/>
          </a:p>
          <a:p>
            <a:pPr>
              <a:defRPr lang="zh-TW"/>
            </a:pPr>
            <a:r>
              <a:rPr lang="zh-TW" altLang="en-US" dirty="0"/>
              <a:t>完美相關性</a:t>
            </a:r>
            <a:endParaRPr 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307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  <a:endParaRPr lang="zh-TW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Juypter</a:t>
            </a:r>
            <a:r>
              <a:rPr lang="en-US" altLang="zh-TW" dirty="0" smtClean="0"/>
              <a:t> notebook</a:t>
            </a:r>
            <a:r>
              <a:rPr lang="zh-TW" altLang="en-US" dirty="0" smtClean="0"/>
              <a:t>寫</a:t>
            </a:r>
            <a:r>
              <a:rPr lang="en-US" altLang="zh-TW" dirty="0" smtClean="0"/>
              <a:t>python</a:t>
            </a:r>
          </a:p>
          <a:p>
            <a:r>
              <a:rPr lang="en-US" altLang="zh-TW" dirty="0" err="1" smtClean="0"/>
              <a:t>Pandas.Dater.readers</a:t>
            </a:r>
            <a:r>
              <a:rPr lang="zh-TW" altLang="en-US" dirty="0" smtClean="0"/>
              <a:t>分析市場股價</a:t>
            </a:r>
            <a:endParaRPr 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7584" y="2780928"/>
            <a:ext cx="385660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3"/>
          <p:cNvSpPr/>
          <p:nvPr/>
        </p:nvSpPr>
        <p:spPr>
          <a:xfrm>
            <a:off x="1763688" y="2780928"/>
            <a:ext cx="792088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331640" y="4725144"/>
            <a:ext cx="335254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形圖說文字 8"/>
          <p:cNvSpPr/>
          <p:nvPr/>
        </p:nvSpPr>
        <p:spPr>
          <a:xfrm rot="1732273">
            <a:off x="4835943" y="3208801"/>
            <a:ext cx="3312368" cy="250665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161716" y="3717032"/>
            <a:ext cx="33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/>
              <a:t>Anocoda.prompt</a:t>
            </a:r>
            <a:endParaRPr lang="en-US" altLang="zh-TW" sz="2400" b="1" dirty="0" smtClean="0"/>
          </a:p>
          <a:p>
            <a:r>
              <a:rPr lang="en-US" altLang="zh-TW" sz="2400" b="1" dirty="0" err="1" smtClean="0"/>
              <a:t>Jupyter</a:t>
            </a:r>
            <a:r>
              <a:rPr lang="en-US" altLang="zh-TW" sz="2400" b="1" dirty="0" smtClean="0"/>
              <a:t>  notebook</a:t>
            </a:r>
          </a:p>
          <a:p>
            <a:r>
              <a:rPr lang="en-US" altLang="zh-TW" sz="2400" b="1" dirty="0" smtClean="0"/>
              <a:t>http://127.0.0.1:xxxx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74635228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zh-TW" dirty="0"/>
              <a:t>今日概觀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zh-TW" altLang="en-US" dirty="0"/>
              <a:t>使用功能</a:t>
            </a:r>
            <a:endParaRPr 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8227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000" dirty="0" smtClean="0"/>
              <a:t>Pandas</a:t>
            </a:r>
          </a:p>
          <a:p>
            <a:pPr marL="0" indent="0">
              <a:buNone/>
            </a:pPr>
            <a:r>
              <a:rPr lang="en-US" altLang="zh-TW" sz="3000" dirty="0"/>
              <a:t>	</a:t>
            </a:r>
            <a:r>
              <a:rPr lang="zh-TW" altLang="en-US" sz="3000" dirty="0" smtClean="0"/>
              <a:t>數據分析</a:t>
            </a:r>
            <a:r>
              <a:rPr lang="zh-TW" altLang="en-US" sz="3000" dirty="0"/>
              <a:t>資料庫</a:t>
            </a:r>
            <a:endParaRPr lang="zh-TW" sz="3000" dirty="0"/>
          </a:p>
          <a:p>
            <a:r>
              <a:rPr lang="en-US" altLang="zh-TW" sz="3000" dirty="0" err="1" smtClean="0"/>
              <a:t>Matplotlib.pyplot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3000" dirty="0"/>
              <a:t>	</a:t>
            </a:r>
            <a:r>
              <a:rPr lang="zh-TW" altLang="en-US" sz="3000" dirty="0" smtClean="0"/>
              <a:t>圖形化</a:t>
            </a:r>
            <a:r>
              <a:rPr lang="en-US" altLang="zh-TW" sz="3000" dirty="0" err="1" smtClean="0"/>
              <a:t>numpy</a:t>
            </a:r>
            <a:r>
              <a:rPr lang="zh-TW" altLang="en-US" sz="3000" dirty="0" smtClean="0"/>
              <a:t>數值庫數據，</a:t>
            </a:r>
            <a:r>
              <a:rPr lang="en-US" altLang="zh-TW" sz="3000" dirty="0" err="1" smtClean="0"/>
              <a:t>pyplot</a:t>
            </a:r>
            <a:r>
              <a:rPr lang="zh-TW" altLang="en-US" sz="3000" dirty="0" smtClean="0"/>
              <a:t>類似</a:t>
            </a:r>
            <a:r>
              <a:rPr lang="en-US" altLang="zh-TW" sz="3000" dirty="0" smtClean="0"/>
              <a:t>	</a:t>
            </a:r>
            <a:r>
              <a:rPr lang="en-US" altLang="zh-TW" sz="3000" dirty="0" err="1" smtClean="0"/>
              <a:t>matlib</a:t>
            </a:r>
            <a:r>
              <a:rPr lang="zh-TW" altLang="en-US" sz="3000" dirty="0" smtClean="0"/>
              <a:t>，</a:t>
            </a:r>
            <a:r>
              <a:rPr lang="zh-TW" altLang="en-US" sz="3000" dirty="0"/>
              <a:t>可以</a:t>
            </a:r>
            <a:r>
              <a:rPr lang="zh-TW" altLang="en-US" sz="3000" dirty="0" smtClean="0"/>
              <a:t>使用圖線圖、直方圖、散點</a:t>
            </a:r>
            <a:endParaRPr lang="en-US" altLang="zh-TW" sz="3000" dirty="0"/>
          </a:p>
          <a:p>
            <a:pPr marL="0" indent="0">
              <a:buNone/>
            </a:pPr>
            <a:r>
              <a:rPr lang="en-US" altLang="zh-TW" sz="3000" dirty="0" smtClean="0"/>
              <a:t>	</a:t>
            </a:r>
            <a:r>
              <a:rPr lang="zh-TW" altLang="en-US" sz="3000" dirty="0" smtClean="0"/>
              <a:t>圖</a:t>
            </a:r>
            <a:r>
              <a:rPr lang="en-US" altLang="zh-TW" sz="3000" dirty="0" smtClean="0"/>
              <a:t>..</a:t>
            </a:r>
            <a:r>
              <a:rPr lang="zh-TW" altLang="en-US" sz="3000" dirty="0" smtClean="0"/>
              <a:t>等等圖形。</a:t>
            </a:r>
            <a:endParaRPr lang="zh-TW" sz="3000" dirty="0"/>
          </a:p>
          <a:p>
            <a:r>
              <a:rPr lang="en-US" altLang="zh-TW" sz="3000" dirty="0" err="1" smtClean="0"/>
              <a:t>Numpy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en-US" altLang="zh-TW" sz="3000" dirty="0"/>
              <a:t>	</a:t>
            </a:r>
            <a:r>
              <a:rPr lang="zh-TW" altLang="en-US" sz="3000" dirty="0" smtClean="0"/>
              <a:t>擴充程式庫，維度陣列、矩陣運算</a:t>
            </a:r>
            <a:endParaRPr lang="zh-TW" sz="3000" dirty="0"/>
          </a:p>
          <a:p>
            <a:r>
              <a:rPr lang="en-US" altLang="zh-TW" sz="3000" dirty="0" err="1" smtClean="0"/>
              <a:t>Datetime</a:t>
            </a:r>
            <a:endParaRPr lang="en-US" altLang="zh-TW" sz="3000" dirty="0" smtClean="0"/>
          </a:p>
          <a:p>
            <a:pPr marL="457200" lvl="1" indent="0">
              <a:buNone/>
            </a:pPr>
            <a:r>
              <a:rPr lang="en-US" altLang="zh-TW" sz="3000" dirty="0" smtClean="0"/>
              <a:t>	</a:t>
            </a:r>
            <a:r>
              <a:rPr lang="zh-TW" altLang="en-US" sz="3000" dirty="0" smtClean="0"/>
              <a:t>標準</a:t>
            </a:r>
            <a:r>
              <a:rPr lang="zh-TW" altLang="en-US" sz="3000" dirty="0"/>
              <a:t>時間</a:t>
            </a:r>
            <a:r>
              <a:rPr lang="zh-TW" altLang="en-US" sz="3000" dirty="0" smtClean="0"/>
              <a:t>、日期資料庫</a:t>
            </a:r>
            <a:endParaRPr lang="en-US" altLang="zh-TW" sz="3000" dirty="0" smtClean="0"/>
          </a:p>
          <a:p>
            <a:endParaRPr lang="zh-TW" sz="36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zh-TW" altLang="en-US" dirty="0" smtClean="0"/>
              <a:t>前導</a:t>
            </a:r>
            <a:endParaRPr 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7982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Step1.</a:t>
            </a:r>
            <a:r>
              <a:rPr lang="zh-TW" altLang="en-US" sz="3600" dirty="0" smtClean="0"/>
              <a:t>從</a:t>
            </a:r>
            <a:r>
              <a:rPr lang="en-US" altLang="zh-TW" sz="3600" dirty="0" smtClean="0"/>
              <a:t>Yahoo finance </a:t>
            </a:r>
            <a:r>
              <a:rPr lang="zh-TW" altLang="en-US" sz="3600" dirty="0" smtClean="0"/>
              <a:t>導入個股數據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Step2.</a:t>
            </a:r>
            <a:r>
              <a:rPr lang="zh-TW" altLang="en-US" sz="3600" dirty="0" smtClean="0"/>
              <a:t>載入</a:t>
            </a:r>
            <a:r>
              <a:rPr lang="en-US" altLang="zh-TW" sz="3600" dirty="0" smtClean="0"/>
              <a:t>.</a:t>
            </a:r>
            <a:r>
              <a:rPr lang="en-US" altLang="zh-TW" sz="3600" dirty="0" err="1" smtClean="0"/>
              <a:t>csv</a:t>
            </a:r>
            <a:r>
              <a:rPr lang="zh-TW" altLang="en-US" sz="3600" dirty="0"/>
              <a:t>至</a:t>
            </a:r>
            <a:r>
              <a:rPr lang="en-US" altLang="zh-TW" sz="3600" dirty="0" err="1" smtClean="0"/>
              <a:t>Jupyter</a:t>
            </a:r>
            <a:r>
              <a:rPr lang="en-US" altLang="zh-TW" sz="3600" dirty="0" smtClean="0"/>
              <a:t> notebook</a:t>
            </a:r>
          </a:p>
          <a:p>
            <a:pPr marL="0" indent="0">
              <a:buNone/>
            </a:pPr>
            <a:r>
              <a:rPr lang="en-US" altLang="zh-TW" sz="3600" dirty="0" smtClean="0"/>
              <a:t>Step3.</a:t>
            </a:r>
            <a:r>
              <a:rPr lang="zh-TW" altLang="en-US" sz="3600" dirty="0" smtClean="0"/>
              <a:t>個股基本資料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Step4.</a:t>
            </a:r>
            <a:r>
              <a:rPr lang="zh-TW" altLang="en-US" sz="3600" dirty="0" smtClean="0"/>
              <a:t>個股重點資料呈現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Step5.</a:t>
            </a:r>
            <a:r>
              <a:rPr lang="zh-TW" altLang="en-US" sz="3600" dirty="0" smtClean="0"/>
              <a:t>各種技術分析圖形</a:t>
            </a:r>
            <a:endParaRPr lang="en-US" altLang="zh-TW" sz="3600" b="1" dirty="0" smtClean="0"/>
          </a:p>
          <a:p>
            <a:pPr marL="0" indent="0">
              <a:buNone/>
            </a:pPr>
            <a:endParaRPr lang="zh-TW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16020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量價</a:t>
            </a:r>
            <a:r>
              <a:rPr lang="zh-TW" altLang="en-US" sz="5400" dirty="0" smtClean="0"/>
              <a:t>關係</a:t>
            </a:r>
            <a:endParaRPr lang="zh-TW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zh-TW" altLang="en-US" dirty="0"/>
              <a:t>成交量</a:t>
            </a:r>
            <a:endParaRPr lang="zh-TW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4800600" cy="4149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 smtClean="0"/>
              <a:t>成功</a:t>
            </a:r>
            <a:r>
              <a:rPr lang="zh-TW" altLang="zh-TW" dirty="0"/>
              <a:t>交易的數量，通常指的是成交</a:t>
            </a:r>
            <a:r>
              <a:rPr lang="zh-TW" altLang="zh-TW" dirty="0" smtClean="0"/>
              <a:t>金額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400" y="0"/>
            <a:ext cx="2997200" cy="68580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4953000" y="22860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TW" altLang="en-US" dirty="0" smtClean="0"/>
              <a:t>量價關係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股市其實是需求、供給的市場，漲跌起伏都是依供需量來決定的，要有買量才能推動股價、有成交量。</a:t>
            </a:r>
            <a:endParaRPr lang="zh-TW" alt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pPr>
              <a:defRPr lang="zh-TW"/>
            </a:pPr>
            <a:r>
              <a:rPr lang="zh-TW" altLang="en-US" dirty="0"/>
              <a:t>新聞</a:t>
            </a:r>
            <a:endParaRPr lang="zh-TW" dirty="0"/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800600" y="332657"/>
            <a:ext cx="4129087" cy="5915744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推</a:t>
            </a:r>
            <a:r>
              <a:rPr lang="zh-TW" altLang="en-US" dirty="0" smtClean="0"/>
              <a:t>特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6"/>
              </a:rPr>
              <a:t>https://www.upmedia.mg/news_info.php?SerialNo=19779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7"/>
              </a:rPr>
              <a:t>https://www.bnext.com.tw/article/45104/facebook-maus-surpasses-2-billion</a:t>
            </a:r>
            <a:endParaRPr lang="zh-TW" dirty="0"/>
          </a:p>
          <a:p>
            <a:r>
              <a:rPr lang="zh-TW" altLang="en-US" dirty="0" smtClean="0"/>
              <a:t>亞馬遜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hlinkClick r:id="rId8"/>
              </a:rPr>
              <a:t>https://buzzorange.com/techorange/2018/07/27/amazon-2018-q2-financial-report/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u="sng" dirty="0">
                <a:hlinkClick r:id="rId9"/>
              </a:rPr>
              <a:t>https://transbiz.com.tw/2019-amazon-trend/#%E4%B8%89%E3%80%812018%E4%BA%9E%E9%A6%AC%E9%81%9C%E6%96%B0%E8%B3%A3%E5%AE%B6%E5%85%A8%E7%90%83%E7%AB%99%E9%BB%9E%E4%BD%88%E5%B1%80</a:t>
            </a:r>
            <a:endParaRPr lang="zh-TW" altLang="zh-TW" dirty="0"/>
          </a:p>
          <a:p>
            <a:pPr marL="0" indent="0">
              <a:buNone/>
            </a:pPr>
            <a:endParaRPr lang="zh-TW" dirty="0"/>
          </a:p>
          <a:p>
            <a:pPr marL="0" indent="0">
              <a:buNone/>
            </a:pPr>
            <a:endParaRPr lang="zh-T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5"/>
          <a:stretch/>
        </p:blipFill>
        <p:spPr>
          <a:xfrm>
            <a:off x="914399" y="1447800"/>
            <a:ext cx="3657601" cy="4953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E8H4Cw6MhrnQZNFfxnt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訓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656</Words>
  <Application>Microsoft Office PowerPoint</Application>
  <PresentationFormat>如螢幕大小 (4:3)</PresentationFormat>
  <Paragraphs>108</Paragraphs>
  <Slides>12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訓練</vt:lpstr>
      <vt:lpstr>選股策略爬蟲</vt:lpstr>
      <vt:lpstr>專題目標</vt:lpstr>
      <vt:lpstr>今日概觀 </vt:lpstr>
      <vt:lpstr>使用功能</vt:lpstr>
      <vt:lpstr>前導</vt:lpstr>
      <vt:lpstr>量價關係</vt:lpstr>
      <vt:lpstr>成交量</vt:lpstr>
      <vt:lpstr>量價關係</vt:lpstr>
      <vt:lpstr>新聞</vt:lpstr>
      <vt:lpstr>macd移動平均線</vt:lpstr>
      <vt:lpstr>投資策略</vt:lpstr>
      <vt:lpstr>散佈矩陣圖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2021-01-12T10:40:15Z</dcterms:created>
  <dcterms:modified xsi:type="dcterms:W3CDTF">2021-01-12T14:10:26Z</dcterms:modified>
</cp:coreProperties>
</file>