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3" r:id="rId7"/>
    <p:sldId id="260" r:id="rId8"/>
    <p:sldId id="262" r:id="rId9"/>
    <p:sldId id="261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5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29778"/>
            <a:ext cx="9144000" cy="2387600"/>
          </a:xfrm>
        </p:spPr>
        <p:txBody>
          <a:bodyPr/>
          <a:p>
            <a:r>
              <a:rPr lang="en-US" altLang="zh-CN"/>
              <a:t>2022</a:t>
            </a:r>
            <a:r>
              <a:rPr lang="zh-CN" altLang="en-US"/>
              <a:t>年商家年度报告</a:t>
            </a:r>
            <a:br>
              <a:rPr lang="zh-CN" altLang="en-US"/>
            </a:br>
            <a:r>
              <a:rPr lang="zh-CN" altLang="en-US"/>
              <a:t>内容设计</a:t>
            </a:r>
            <a:endParaRPr lang="en-US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38860" y="1160780"/>
            <a:ext cx="3232785" cy="50165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321945"/>
            <a:ext cx="1898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第一屏：开屏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90650" y="1567180"/>
            <a:ext cx="25279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sz="1200" b="1">
                <a:sym typeface="+mn-ea"/>
              </a:rPr>
              <a:t>「乐摇摇」</a:t>
            </a:r>
            <a:endParaRPr lang="zh-CN" sz="12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200" b="1">
                <a:sym typeface="+mn-ea"/>
              </a:rPr>
              <a:t>&gt;&gt;&gt; 2022</a:t>
            </a:r>
            <a:r>
              <a:rPr lang="zh-CN" altLang="en-US" sz="1200" b="1">
                <a:sym typeface="+mn-ea"/>
              </a:rPr>
              <a:t>年度报告</a:t>
            </a:r>
            <a:endParaRPr lang="en-US" altLang="zh-CN" sz="1200" b="1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1200" b="1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sym typeface="+mn-ea"/>
              </a:rPr>
              <a:t>百感交集的一年</a:t>
            </a:r>
            <a:endParaRPr lang="zh-CN" altLang="en-US" sz="1200" b="1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sym typeface="+mn-ea"/>
              </a:rPr>
              <a:t>凡是经历，皆为馈赠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98650" y="4796790"/>
            <a:ext cx="1511935" cy="5784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400">
                <a:solidFill>
                  <a:schemeClr val="accent1"/>
                </a:solidFill>
              </a:rPr>
              <a:t>点击解锁你的</a:t>
            </a:r>
            <a:r>
              <a:rPr lang="en-US" altLang="zh-CN" sz="1400">
                <a:solidFill>
                  <a:schemeClr val="accent1"/>
                </a:solidFill>
              </a:rPr>
              <a:t>2022</a:t>
            </a:r>
            <a:r>
              <a:rPr lang="zh-CN" altLang="en-US" sz="1400">
                <a:solidFill>
                  <a:schemeClr val="accent1"/>
                </a:solidFill>
              </a:rPr>
              <a:t>→</a:t>
            </a: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0650" y="5504180"/>
            <a:ext cx="2673350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□同意使用你的服务信息生成年度报告，详见</a:t>
            </a:r>
            <a:r>
              <a:rPr lang="zh-CN" altLang="en-US" sz="1000" u="sng"/>
              <a:t>《服务说明》</a:t>
            </a:r>
            <a:r>
              <a:rPr lang="zh-CN" altLang="en-US" sz="1000"/>
              <a:t>，开启前需要登录</a:t>
            </a:r>
            <a:r>
              <a:rPr lang="en-US" altLang="zh-CN" sz="1000"/>
              <a:t>“</a:t>
            </a:r>
            <a:r>
              <a:rPr lang="zh-CN" altLang="en-US" sz="1000"/>
              <a:t>乐摇摇</a:t>
            </a:r>
            <a:r>
              <a:rPr lang="en-US" altLang="zh-CN" sz="1000"/>
              <a:t>”</a:t>
            </a:r>
            <a:r>
              <a:rPr lang="zh-CN" altLang="en-US" sz="1000"/>
              <a:t>账号验证身份</a:t>
            </a:r>
            <a:endParaRPr lang="zh-CN" alt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4998720" y="1890395"/>
            <a:ext cx="1218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画面参考：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8720" y="2252980"/>
            <a:ext cx="1571625" cy="3924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43395" y="5217795"/>
            <a:ext cx="49879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400">
                <a:highlight>
                  <a:srgbClr val="00FF00"/>
                </a:highlight>
              </a:rPr>
              <a:t>备注：</a:t>
            </a:r>
            <a:endParaRPr lang="zh-CN" altLang="zh-CN" sz="1400">
              <a:highlight>
                <a:srgbClr val="00FF00"/>
              </a:highlight>
            </a:endParaRPr>
          </a:p>
          <a:p>
            <a:r>
              <a:rPr lang="en-US" altLang="zh-CN" sz="1400">
                <a:highlight>
                  <a:srgbClr val="00FF00"/>
                </a:highlight>
              </a:rPr>
              <a:t>1. “</a:t>
            </a:r>
            <a:r>
              <a:rPr lang="zh-CN" altLang="en-US" sz="1400">
                <a:highlight>
                  <a:srgbClr val="00FF00"/>
                </a:highlight>
              </a:rPr>
              <a:t>解锁</a:t>
            </a:r>
            <a:r>
              <a:rPr lang="en-US" altLang="zh-CN" sz="1400">
                <a:highlight>
                  <a:srgbClr val="00FF00"/>
                </a:highlight>
              </a:rPr>
              <a:t>”</a:t>
            </a:r>
            <a:r>
              <a:rPr lang="zh-CN" altLang="en-US" sz="1400">
                <a:highlight>
                  <a:srgbClr val="00FF00"/>
                </a:highlight>
              </a:rPr>
              <a:t>按钮闪动，提醒商家点击，点击后弹出填写账户信息</a:t>
            </a:r>
            <a:endParaRPr lang="en-US" altLang="zh-CN" sz="1400">
              <a:highlight>
                <a:srgbClr val="00FF00"/>
              </a:highlight>
            </a:endParaRPr>
          </a:p>
          <a:p>
            <a:r>
              <a:rPr lang="en-US" altLang="zh-CN" sz="1400">
                <a:highlight>
                  <a:srgbClr val="00FF00"/>
                </a:highlight>
              </a:rPr>
              <a:t>2. “</a:t>
            </a:r>
            <a:r>
              <a:rPr lang="zh-CN" altLang="zh-CN" sz="1400">
                <a:highlight>
                  <a:srgbClr val="00FF00"/>
                </a:highlight>
              </a:rPr>
              <a:t>同意</a:t>
            </a:r>
            <a:r>
              <a:rPr lang="en-US" altLang="zh-CN" sz="1400">
                <a:highlight>
                  <a:srgbClr val="00FF00"/>
                </a:highlight>
              </a:rPr>
              <a:t>”</a:t>
            </a:r>
            <a:r>
              <a:rPr lang="zh-CN" altLang="zh-CN" sz="1400">
                <a:highlight>
                  <a:srgbClr val="00FF00"/>
                </a:highlight>
              </a:rPr>
              <a:t>按钮需要明显</a:t>
            </a:r>
            <a:endParaRPr lang="zh-CN" altLang="zh-CN" sz="1400">
              <a:highlight>
                <a:srgbClr val="00FF00"/>
              </a:highlight>
            </a:endParaRPr>
          </a:p>
          <a:p>
            <a:r>
              <a:rPr lang="en-US" altLang="zh-CN" sz="1400">
                <a:highlight>
                  <a:srgbClr val="00FF00"/>
                </a:highlight>
              </a:rPr>
              <a:t>3. “</a:t>
            </a:r>
            <a:r>
              <a:rPr lang="zh-CN" altLang="en-US" sz="1400">
                <a:highlight>
                  <a:srgbClr val="00FF00"/>
                </a:highlight>
              </a:rPr>
              <a:t>服务说明</a:t>
            </a:r>
            <a:r>
              <a:rPr lang="en-US" altLang="zh-CN" sz="1400">
                <a:highlight>
                  <a:srgbClr val="00FF00"/>
                </a:highlight>
              </a:rPr>
              <a:t>”</a:t>
            </a:r>
            <a:r>
              <a:rPr lang="zh-CN" altLang="en-US" sz="1400">
                <a:highlight>
                  <a:srgbClr val="00FF00"/>
                </a:highlight>
              </a:rPr>
              <a:t>设置可点击，点击后弹出说明条文</a:t>
            </a:r>
            <a:endParaRPr lang="zh-CN" altLang="en-US" sz="1400">
              <a:highlight>
                <a:srgbClr val="00FF00"/>
              </a:highligh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07955" y="1040130"/>
            <a:ext cx="1884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定版</a:t>
            </a:r>
            <a:r>
              <a:rPr lang="en-US" altLang="zh-CN">
                <a:highlight>
                  <a:srgbClr val="FFFF00"/>
                </a:highlight>
              </a:rPr>
              <a:t> </a:t>
            </a:r>
            <a:r>
              <a:rPr lang="zh-CN" altLang="en-US">
                <a:highlight>
                  <a:srgbClr val="FFFF00"/>
                </a:highlight>
              </a:rPr>
              <a:t>可安排设计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38860" y="1160780"/>
            <a:ext cx="3232785" cy="50165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321945"/>
            <a:ext cx="195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第二屏：相遇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391285" y="2053590"/>
            <a:ext cx="252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91285" y="1478915"/>
            <a:ext cx="2527935" cy="390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sz="1200" b="1"/>
              <a:t>嗨，老朋友</a:t>
            </a:r>
            <a:endParaRPr lang="zh-CN" sz="1200" b="1"/>
          </a:p>
          <a:p>
            <a:pPr fontAlgn="auto">
              <a:lnSpc>
                <a:spcPct val="150000"/>
              </a:lnSpc>
            </a:pPr>
            <a:r>
              <a:rPr lang="zh-CN" sz="1200" b="1"/>
              <a:t>我们的相遇</a:t>
            </a:r>
            <a:endParaRPr lang="zh-CN" sz="1200" b="1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sz="1200" b="1"/>
              <a:t>是偶然，也是冥冥中的注定</a:t>
            </a:r>
            <a:endParaRPr lang="zh-CN" sz="1200" b="1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endParaRPr lang="zh-CN" sz="1200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sz="1200"/>
              <a:t>从</a:t>
            </a:r>
            <a:r>
              <a:rPr lang="en-US" altLang="zh-CN" sz="1200">
                <a:solidFill>
                  <a:schemeClr val="tx1"/>
                </a:solidFill>
                <a:highlight>
                  <a:srgbClr val="FFFF00"/>
                </a:highlight>
              </a:rPr>
              <a:t> 20</a:t>
            </a:r>
            <a:r>
              <a:rPr lang="en-US" altLang="zh-CN" sz="12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**</a:t>
            </a:r>
            <a:r>
              <a:rPr lang="zh-CN" altLang="en-US" sz="1200">
                <a:solidFill>
                  <a:schemeClr val="tx1"/>
                </a:solidFill>
                <a:highlight>
                  <a:srgbClr val="FFFF00"/>
                </a:highlight>
              </a:rPr>
              <a:t>年</a:t>
            </a:r>
            <a:r>
              <a:rPr lang="en-US" altLang="zh-CN" sz="12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**</a:t>
            </a:r>
            <a:r>
              <a:rPr lang="zh-CN" altLang="en-US" sz="1200">
                <a:solidFill>
                  <a:schemeClr val="tx1"/>
                </a:solidFill>
                <a:highlight>
                  <a:srgbClr val="FFFF00"/>
                </a:highlight>
              </a:rPr>
              <a:t>月</a:t>
            </a:r>
            <a:r>
              <a:rPr lang="en-US" altLang="zh-CN" sz="12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**</a:t>
            </a:r>
            <a:r>
              <a:rPr lang="zh-CN" altLang="en-US" sz="1200">
                <a:solidFill>
                  <a:schemeClr val="tx1"/>
                </a:solidFill>
                <a:highlight>
                  <a:srgbClr val="FFFF00"/>
                </a:highlight>
              </a:rPr>
              <a:t>日</a:t>
            </a:r>
            <a:r>
              <a:rPr lang="zh-CN" altLang="en-US" sz="1200"/>
              <a:t>开始，</a:t>
            </a:r>
            <a:r>
              <a:rPr lang="zh-CN" altLang="en-US" sz="900" b="1">
                <a:solidFill>
                  <a:srgbClr val="FF0000"/>
                </a:solidFill>
              </a:rPr>
              <a:t>（注册日期）</a:t>
            </a:r>
            <a:endParaRPr lang="en-US" altLang="zh-CN" sz="1200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sz="1200">
                <a:sym typeface="+mn-ea"/>
              </a:rPr>
              <a:t>「乐摇摇」</a:t>
            </a:r>
            <a:r>
              <a:rPr lang="en-US" altLang="zh-CN" sz="1200"/>
              <a:t>已经陪你走过了</a:t>
            </a:r>
            <a:r>
              <a:rPr lang="en-US" altLang="zh-CN" sz="1200">
                <a:highlight>
                  <a:srgbClr val="FFFF00"/>
                </a:highlight>
                <a:sym typeface="+mn-ea"/>
              </a:rPr>
              <a:t>**</a:t>
            </a:r>
            <a:r>
              <a:rPr lang="en-US" altLang="zh-CN" sz="1200">
                <a:solidFill>
                  <a:schemeClr val="tx1"/>
                </a:solidFill>
                <a:highlight>
                  <a:srgbClr val="FFFF00"/>
                </a:highlight>
              </a:rPr>
              <a:t>天</a:t>
            </a:r>
            <a:endParaRPr lang="en-US" altLang="zh-CN" sz="1200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900" b="1">
                <a:solidFill>
                  <a:srgbClr val="FF0000"/>
                </a:solidFill>
                <a:sym typeface="+mn-ea"/>
              </a:rPr>
              <a:t>（时间计算截至2022年12月31日）</a:t>
            </a:r>
            <a:endParaRPr lang="zh-CN" altLang="en-US" sz="900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  <a:buClrTx/>
              <a:buSzTx/>
              <a:buFontTx/>
            </a:pPr>
            <a:endParaRPr lang="en-US" altLang="zh-CN" sz="1200"/>
          </a:p>
          <a:p>
            <a:pPr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200"/>
              <a:t>山高水长</a:t>
            </a:r>
            <a:endParaRPr lang="zh-CN" altLang="en-US" sz="1200"/>
          </a:p>
          <a:p>
            <a:pPr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200"/>
              <a:t>有创业初的辛劳奋斗</a:t>
            </a:r>
            <a:endParaRPr lang="zh-CN" altLang="en-US" sz="1200"/>
          </a:p>
          <a:p>
            <a:pPr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200"/>
              <a:t>有收获时的喜极而泣</a:t>
            </a:r>
            <a:endParaRPr lang="zh-CN" altLang="en-US" sz="1200"/>
          </a:p>
          <a:p>
            <a:pPr fontAlgn="auto">
              <a:lnSpc>
                <a:spcPct val="150000"/>
              </a:lnSpc>
              <a:buClrTx/>
              <a:buSzTx/>
              <a:buFontTx/>
            </a:pPr>
            <a:endParaRPr lang="zh-CN" altLang="en-US" sz="1200"/>
          </a:p>
          <a:p>
            <a:pPr algn="r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200" b="1"/>
              <a:t>这一路上的同甘共苦</a:t>
            </a:r>
            <a:endParaRPr lang="zh-CN" altLang="en-US" sz="1200" b="1"/>
          </a:p>
          <a:p>
            <a:pPr algn="r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200" b="1"/>
              <a:t>让我们更坚定为美好而努力</a:t>
            </a:r>
            <a:endParaRPr lang="zh-CN" altLang="en-US" sz="1200" b="1"/>
          </a:p>
        </p:txBody>
      </p:sp>
      <p:grpSp>
        <p:nvGrpSpPr>
          <p:cNvPr id="7" name="组合 6"/>
          <p:cNvGrpSpPr/>
          <p:nvPr/>
        </p:nvGrpSpPr>
        <p:grpSpPr>
          <a:xfrm rot="5400000">
            <a:off x="2414905" y="5498465"/>
            <a:ext cx="480695" cy="480060"/>
            <a:chOff x="3803" y="8659"/>
            <a:chExt cx="757" cy="756"/>
          </a:xfrm>
        </p:grpSpPr>
        <p:sp>
          <p:nvSpPr>
            <p:cNvPr id="8" name="椭圆 7"/>
            <p:cNvSpPr/>
            <p:nvPr/>
          </p:nvSpPr>
          <p:spPr>
            <a:xfrm>
              <a:off x="3803" y="8659"/>
              <a:ext cx="757" cy="7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890" y="8775"/>
              <a:ext cx="671" cy="482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zh-CN" altLang="en-US" sz="1400">
                  <a:solidFill>
                    <a:schemeClr val="accent1"/>
                  </a:solidFill>
                  <a:sym typeface="+mn-ea"/>
                </a:rPr>
                <a:t>→</a:t>
              </a:r>
              <a:endParaRPr lang="zh-CN" altLang="en-US" sz="1400">
                <a:solidFill>
                  <a:schemeClr val="accent1"/>
                </a:solidFill>
                <a:sym typeface="+mn-ea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7775" y="2252980"/>
            <a:ext cx="2076450" cy="3924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98720" y="1890395"/>
            <a:ext cx="1218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画面参考：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768965" y="428625"/>
            <a:ext cx="1423035" cy="611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zh-CN" altLang="en-US" b="1">
                <a:highlight>
                  <a:srgbClr val="00FF00"/>
                </a:highlight>
              </a:rPr>
              <a:t>重点分享页</a:t>
            </a:r>
            <a:endParaRPr lang="zh-CN" altLang="en-US" b="1">
              <a:highlight>
                <a:srgbClr val="00FF00"/>
              </a:highlight>
            </a:endParaRPr>
          </a:p>
          <a:p>
            <a:pPr algn="r"/>
            <a:r>
              <a:rPr lang="zh-CN" altLang="en-US" b="1">
                <a:highlight>
                  <a:srgbClr val="00FF00"/>
                </a:highlight>
              </a:rPr>
              <a:t>着重设计</a:t>
            </a:r>
            <a:endParaRPr lang="zh-CN" altLang="en-US" b="1">
              <a:highlight>
                <a:srgbClr val="00FF00"/>
              </a:highligh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41920" y="5008880"/>
            <a:ext cx="40640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400">
                <a:highlight>
                  <a:srgbClr val="00FF00"/>
                </a:highlight>
              </a:rPr>
              <a:t>备注：</a:t>
            </a:r>
            <a:endParaRPr lang="zh-CN" altLang="zh-CN" sz="1400">
              <a:highlight>
                <a:srgbClr val="00FF00"/>
              </a:highlight>
            </a:endParaRPr>
          </a:p>
          <a:p>
            <a:r>
              <a:rPr lang="en-US" altLang="zh-CN" sz="1400">
                <a:highlight>
                  <a:srgbClr val="00FF00"/>
                </a:highlight>
              </a:rPr>
              <a:t>1. </a:t>
            </a:r>
            <a:r>
              <a:rPr lang="zh-CN" altLang="en-US" sz="1400">
                <a:highlight>
                  <a:srgbClr val="00FF00"/>
                </a:highlight>
              </a:rPr>
              <a:t>文字分段，间隔</a:t>
            </a:r>
            <a:r>
              <a:rPr lang="en-US" altLang="zh-CN" sz="1400">
                <a:highlight>
                  <a:srgbClr val="00FF00"/>
                </a:highlight>
              </a:rPr>
              <a:t>2-3</a:t>
            </a:r>
            <a:r>
              <a:rPr lang="zh-CN" altLang="en-US" sz="1400">
                <a:highlight>
                  <a:srgbClr val="00FF00"/>
                </a:highlight>
              </a:rPr>
              <a:t>秒缓慢弹出</a:t>
            </a:r>
            <a:endParaRPr lang="zh-CN" altLang="en-US" sz="1400">
              <a:highlight>
                <a:srgbClr val="00FF00"/>
              </a:highlight>
            </a:endParaRPr>
          </a:p>
          <a:p>
            <a:r>
              <a:rPr lang="en-US" altLang="zh-CN" sz="1400">
                <a:highlight>
                  <a:srgbClr val="00FF00"/>
                </a:highlight>
              </a:rPr>
              <a:t>2. </a:t>
            </a:r>
            <a:r>
              <a:rPr lang="zh-CN" altLang="en-US" sz="1400">
                <a:highlight>
                  <a:srgbClr val="00FF00"/>
                </a:highlight>
              </a:rPr>
              <a:t>下一步按钮需闪动（引导点击）</a:t>
            </a:r>
            <a:endParaRPr lang="zh-CN" altLang="en-US" sz="1400">
              <a:highlight>
                <a:srgbClr val="00FF00"/>
              </a:highlight>
            </a:endParaRPr>
          </a:p>
          <a:p>
            <a:r>
              <a:rPr lang="en-US" altLang="zh-CN" sz="1400">
                <a:highlight>
                  <a:srgbClr val="00FF00"/>
                </a:highlight>
              </a:rPr>
              <a:t>3. </a:t>
            </a:r>
            <a:r>
              <a:rPr lang="zh-CN" altLang="en-US" sz="1400">
                <a:highlight>
                  <a:srgbClr val="00FF00"/>
                </a:highlight>
                <a:sym typeface="+mn-ea"/>
              </a:rPr>
              <a:t>红色字体不需呈现</a:t>
            </a:r>
            <a:endParaRPr lang="zh-CN" altLang="en-US" sz="1400">
              <a:highlight>
                <a:srgbClr val="00FF00"/>
              </a:highlight>
            </a:endParaRPr>
          </a:p>
          <a:p>
            <a:endParaRPr lang="en-US" altLang="zh-CN" sz="1400">
              <a:highlight>
                <a:srgbClr val="00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70185" y="1040130"/>
            <a:ext cx="1884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定版</a:t>
            </a:r>
            <a:r>
              <a:rPr lang="en-US" altLang="zh-CN">
                <a:highlight>
                  <a:srgbClr val="FFFF00"/>
                </a:highlight>
              </a:rPr>
              <a:t> </a:t>
            </a:r>
            <a:r>
              <a:rPr lang="zh-CN" altLang="en-US">
                <a:highlight>
                  <a:srgbClr val="FFFF00"/>
                </a:highlight>
              </a:rPr>
              <a:t>可安排设计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38860" y="1160780"/>
            <a:ext cx="3232785" cy="50165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321945"/>
            <a:ext cx="2788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第三屏：相识</a:t>
            </a:r>
            <a:r>
              <a:rPr lang="en-US" altLang="zh-CN"/>
              <a:t>-</a:t>
            </a:r>
            <a:r>
              <a:rPr lang="zh-CN" altLang="en-US"/>
              <a:t>年度营收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91285" y="2053590"/>
            <a:ext cx="252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173480" y="1602740"/>
            <a:ext cx="3042285" cy="44983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200" b="1"/>
              <a:t>2022</a:t>
            </a:r>
            <a:r>
              <a:rPr lang="zh-CN" altLang="en-US" sz="1200" b="1"/>
              <a:t>有点难</a:t>
            </a:r>
            <a:endParaRPr lang="zh-CN" altLang="en-US" sz="1200" b="1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 b="1"/>
              <a:t>但并没有阻挡你前进的步伐</a:t>
            </a:r>
            <a:endParaRPr lang="zh-CN" altLang="en-US" sz="1200" b="1"/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1200" b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 b="0"/>
              <a:t>这一年，</a:t>
            </a:r>
            <a:endParaRPr lang="zh-CN" altLang="en-US" sz="1200" b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 b="0"/>
              <a:t>你的总</a:t>
            </a:r>
            <a:r>
              <a:rPr lang="en-US" altLang="zh-CN" sz="1200" b="0"/>
              <a:t>营收</a:t>
            </a:r>
            <a:r>
              <a:rPr lang="zh-CN" altLang="en-US" sz="1200" b="0"/>
              <a:t>是</a:t>
            </a:r>
            <a:r>
              <a:rPr lang="en-US" altLang="zh-CN" sz="1200" b="0">
                <a:highlight>
                  <a:srgbClr val="FFFF00"/>
                </a:highlight>
              </a:rPr>
              <a:t>**元</a:t>
            </a:r>
            <a:r>
              <a:rPr lang="zh-CN" altLang="en-US" sz="900" b="1">
                <a:solidFill>
                  <a:srgbClr val="FF0000"/>
                </a:solidFill>
              </a:rPr>
              <a:t>（全总</a:t>
            </a:r>
            <a:r>
              <a:rPr lang="en-US" altLang="zh-CN" sz="900" b="1">
                <a:solidFill>
                  <a:srgbClr val="FF0000"/>
                </a:solidFill>
              </a:rPr>
              <a:t>GMV</a:t>
            </a:r>
            <a:r>
              <a:rPr lang="zh-CN" altLang="en-US" sz="900" b="1">
                <a:solidFill>
                  <a:srgbClr val="FF0000"/>
                </a:solidFill>
              </a:rPr>
              <a:t>) </a:t>
            </a:r>
            <a:endParaRPr lang="zh-CN" altLang="en-US" sz="9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/>
              <a:t>（数据判断对应呈现文案）</a:t>
            </a:r>
            <a:endParaRPr lang="zh-CN" altLang="en-US" sz="1200"/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zh-CN" altLang="en-US" sz="120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 b="0"/>
              <a:t>迎来了</a:t>
            </a:r>
            <a:r>
              <a:rPr lang="en-US" altLang="zh-CN" sz="1200">
                <a:highlight>
                  <a:srgbClr val="FFFF00"/>
                </a:highlight>
                <a:sym typeface="+mn-ea"/>
              </a:rPr>
              <a:t>**</a:t>
            </a:r>
            <a:r>
              <a:rPr lang="en-US" altLang="zh-CN" sz="1200" b="0">
                <a:highlight>
                  <a:srgbClr val="FFFF00"/>
                </a:highlight>
              </a:rPr>
              <a:t>个</a:t>
            </a:r>
            <a:r>
              <a:rPr lang="zh-CN" altLang="en-US" sz="1200" b="0"/>
              <a:t>消费者</a:t>
            </a:r>
            <a:r>
              <a:rPr lang="zh-CN" altLang="en-US" sz="900" b="1">
                <a:solidFill>
                  <a:srgbClr val="FF0000"/>
                </a:solidFill>
                <a:sym typeface="+mn-ea"/>
              </a:rPr>
              <a:t>（年总消费用户数）</a:t>
            </a:r>
            <a:endParaRPr lang="zh-CN" altLang="en-US" sz="9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>
                <a:sym typeface="+mn-ea"/>
              </a:rPr>
              <a:t>销量最高的套餐是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**</a:t>
            </a:r>
            <a:r>
              <a:rPr lang="zh-CN" altLang="en-US" sz="900" b="1">
                <a:solidFill>
                  <a:srgbClr val="FF0000"/>
                </a:solidFill>
                <a:sym typeface="+mn-ea"/>
              </a:rPr>
              <a:t>（消费者支付频次最高套餐）</a:t>
            </a:r>
            <a:endParaRPr lang="zh-CN" altLang="en-US" sz="9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>
                <a:sym typeface="+mn-ea"/>
              </a:rPr>
              <a:t>占总收入的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**%</a:t>
            </a:r>
            <a:r>
              <a:rPr lang="zh-CN" altLang="en-US" sz="800" b="1">
                <a:solidFill>
                  <a:srgbClr val="FF0000"/>
                </a:solidFill>
                <a:sym typeface="+mn-ea"/>
              </a:rPr>
              <a:t>（套餐总收入占年度收入比）</a:t>
            </a:r>
            <a:endParaRPr lang="zh-CN" altLang="en-US" sz="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1200" b="0"/>
          </a:p>
          <a:p>
            <a:pPr algn="r">
              <a:lnSpc>
                <a:spcPct val="150000"/>
              </a:lnSpc>
              <a:buClrTx/>
              <a:buSzTx/>
              <a:buFontTx/>
            </a:pPr>
            <a:r>
              <a:rPr lang="zh-CN" sz="1200" b="1">
                <a:sym typeface="+mn-ea"/>
              </a:rPr>
              <a:t>为无数的家庭带去欢笑</a:t>
            </a:r>
            <a:endParaRPr lang="zh-CN" sz="1200" b="1">
              <a:sym typeface="+mn-ea"/>
            </a:endParaRPr>
          </a:p>
          <a:p>
            <a:pPr algn="r">
              <a:lnSpc>
                <a:spcPct val="150000"/>
              </a:lnSpc>
              <a:buClrTx/>
              <a:buSzTx/>
              <a:buFontTx/>
            </a:pPr>
            <a:r>
              <a:rPr lang="zh-CN" sz="1200" b="1">
                <a:sym typeface="+mn-ea"/>
              </a:rPr>
              <a:t>为自己的生活创造财富</a:t>
            </a:r>
            <a:endParaRPr lang="zh-CN" sz="1200" b="1">
              <a:sym typeface="+mn-ea"/>
            </a:endParaRPr>
          </a:p>
          <a:p>
            <a:pPr algn="r">
              <a:lnSpc>
                <a:spcPct val="150000"/>
              </a:lnSpc>
              <a:buClrTx/>
              <a:buSzTx/>
              <a:buFontTx/>
            </a:pPr>
            <a:r>
              <a:rPr lang="zh-CN" sz="1200" b="1">
                <a:sym typeface="+mn-ea"/>
              </a:rPr>
              <a:t>创业路上的你总有各种收获</a:t>
            </a:r>
            <a:endParaRPr lang="zh-CN" sz="1200" b="1"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798695" y="2078990"/>
          <a:ext cx="3746500" cy="409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955"/>
                <a:gridCol w="2709545"/>
              </a:tblGrid>
              <a:tr h="488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GMV</a:t>
                      </a:r>
                      <a:r>
                        <a:rPr lang="zh-CN" altLang="en-US" sz="1200"/>
                        <a:t>判断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呈现文案</a:t>
                      </a:r>
                      <a:endParaRPr lang="zh-CN" altLang="en-US" sz="1200"/>
                    </a:p>
                  </a:txBody>
                  <a:tcPr/>
                </a:tc>
              </a:tr>
              <a:tr h="667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≥100</a:t>
                      </a:r>
                      <a:r>
                        <a:rPr lang="zh-CN" altLang="en-US" sz="1200"/>
                        <a:t>万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成为了超越</a:t>
                      </a:r>
                      <a:r>
                        <a:rPr lang="en-US" altLang="zh-CN" sz="1200"/>
                        <a:t>98%同行的</a:t>
                      </a:r>
                      <a:r>
                        <a:rPr lang="en-US" altLang="zh-CN" sz="1200" b="1">
                          <a:sym typeface="+mn-ea"/>
                        </a:rPr>
                        <a:t>行业天花板</a:t>
                      </a:r>
                      <a:r>
                        <a:rPr lang="en-US" altLang="zh-CN" sz="1200"/>
                        <a:t>！</a:t>
                      </a:r>
                      <a:endParaRPr lang="en-US" altLang="zh-CN" sz="1200"/>
                    </a:p>
                  </a:txBody>
                  <a:tcPr/>
                </a:tc>
              </a:tr>
              <a:tr h="666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50-100</a:t>
                      </a:r>
                      <a:r>
                        <a:rPr lang="zh-CN" altLang="en-US" sz="1200"/>
                        <a:t>万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成为了</a:t>
                      </a:r>
                      <a:r>
                        <a:rPr lang="en-US" altLang="zh-CN" sz="1200"/>
                        <a:t>超越96%同行的</a:t>
                      </a:r>
                      <a:r>
                        <a:rPr lang="en-US" altLang="zh-CN" sz="1200" b="1"/>
                        <a:t>行业领头羊</a:t>
                      </a:r>
                      <a:r>
                        <a:rPr lang="en-US" altLang="zh-CN" sz="1200"/>
                        <a:t>！</a:t>
                      </a:r>
                      <a:endParaRPr lang="en-US" altLang="zh-CN" sz="1200"/>
                    </a:p>
                  </a:txBody>
                  <a:tcPr/>
                </a:tc>
              </a:tr>
              <a:tr h="7537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10-50</a:t>
                      </a:r>
                      <a:r>
                        <a:rPr lang="zh-CN" altLang="en-US" sz="1200"/>
                        <a:t>万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成为了</a:t>
                      </a:r>
                      <a:r>
                        <a:rPr lang="en-US" altLang="zh-CN" sz="1200"/>
                        <a:t>超越86%同行的</a:t>
                      </a:r>
                      <a:r>
                        <a:rPr lang="en-US" altLang="zh-CN" sz="1200" b="1"/>
                        <a:t>行业中流</a:t>
                      </a:r>
                      <a:r>
                        <a:rPr lang="zh-CN" altLang="en-US" sz="1200" b="1"/>
                        <a:t>砥柱</a:t>
                      </a:r>
                      <a:r>
                        <a:rPr lang="en-US" altLang="zh-CN" sz="1200"/>
                        <a:t>！</a:t>
                      </a:r>
                      <a:endParaRPr lang="en-US" altLang="zh-CN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1-10</a:t>
                      </a:r>
                      <a:r>
                        <a:rPr lang="zh-CN" altLang="en-US" sz="1200"/>
                        <a:t>万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是您，</a:t>
                      </a:r>
                      <a:r>
                        <a:rPr lang="en-US" altLang="zh-CN" sz="1200"/>
                        <a:t>撑起</a:t>
                      </a:r>
                      <a:r>
                        <a:rPr lang="zh-CN" altLang="en-US" sz="1200"/>
                        <a:t>了</a:t>
                      </a:r>
                      <a:r>
                        <a:rPr lang="en-US" altLang="zh-CN" sz="1200"/>
                        <a:t>行业</a:t>
                      </a:r>
                      <a:r>
                        <a:rPr lang="zh-CN" altLang="en-US" sz="1200"/>
                        <a:t>的</a:t>
                      </a:r>
                      <a:r>
                        <a:rPr lang="en-US" altLang="zh-CN" sz="1200"/>
                        <a:t>半边天！</a:t>
                      </a:r>
                      <a:endParaRPr lang="en-US" altLang="zh-CN" sz="1200"/>
                    </a:p>
                  </a:txBody>
                  <a:tcPr/>
                </a:tc>
              </a:tr>
              <a:tr h="8826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低于1万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疫情</a:t>
                      </a:r>
                      <a:r>
                        <a:rPr lang="zh-CN" altLang="en-US" sz="1200"/>
                        <a:t>的难，我们都懂！</a:t>
                      </a:r>
                      <a:endParaRPr lang="en-US" altLang="zh-CN" sz="1200"/>
                    </a:p>
                    <a:p>
                      <a:pPr algn="l" fontAlgn="auto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再加把劲，明年</a:t>
                      </a:r>
                      <a:r>
                        <a:rPr lang="zh-CN" altLang="en-US" sz="1200"/>
                        <a:t>一定会更好！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624695" y="1890395"/>
            <a:ext cx="1218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画面参考：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065" y="2186305"/>
            <a:ext cx="2105025" cy="39909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98695" y="813435"/>
            <a:ext cx="40640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400">
                <a:highlight>
                  <a:srgbClr val="00FF00"/>
                </a:highlight>
              </a:rPr>
              <a:t>备注：</a:t>
            </a:r>
            <a:endParaRPr lang="zh-CN" altLang="zh-CN" sz="1400">
              <a:highlight>
                <a:srgbClr val="00FF00"/>
              </a:highlight>
            </a:endParaRPr>
          </a:p>
          <a:p>
            <a:r>
              <a:rPr lang="en-US" altLang="zh-CN" sz="1400">
                <a:highlight>
                  <a:srgbClr val="00FF00"/>
                </a:highlight>
              </a:rPr>
              <a:t>1. </a:t>
            </a:r>
            <a:r>
              <a:rPr lang="zh-CN" altLang="en-US" sz="1400">
                <a:highlight>
                  <a:srgbClr val="00FF00"/>
                </a:highlight>
              </a:rPr>
              <a:t>文字分段，间隔</a:t>
            </a:r>
            <a:r>
              <a:rPr lang="en-US" altLang="zh-CN" sz="1400">
                <a:highlight>
                  <a:srgbClr val="00FF00"/>
                </a:highlight>
              </a:rPr>
              <a:t>2-3</a:t>
            </a:r>
            <a:r>
              <a:rPr lang="zh-CN" altLang="en-US" sz="1400">
                <a:highlight>
                  <a:srgbClr val="00FF00"/>
                </a:highlight>
              </a:rPr>
              <a:t>秒缓慢弹出</a:t>
            </a:r>
            <a:endParaRPr lang="zh-CN" altLang="en-US" sz="1400">
              <a:highlight>
                <a:srgbClr val="00FF00"/>
              </a:highlight>
            </a:endParaRPr>
          </a:p>
          <a:p>
            <a:r>
              <a:rPr lang="en-US" altLang="zh-CN" sz="1400">
                <a:highlight>
                  <a:srgbClr val="00FF00"/>
                </a:highlight>
                <a:sym typeface="+mn-ea"/>
              </a:rPr>
              <a:t>2. </a:t>
            </a:r>
            <a:r>
              <a:rPr lang="zh-CN" altLang="en-US" sz="1400">
                <a:highlight>
                  <a:srgbClr val="00FF00"/>
                </a:highlight>
                <a:sym typeface="+mn-ea"/>
              </a:rPr>
              <a:t>下一步按钮需闪动（引导点击）</a:t>
            </a:r>
            <a:endParaRPr lang="zh-CN" altLang="en-US" sz="1400">
              <a:highlight>
                <a:srgbClr val="00FF00"/>
              </a:highlight>
              <a:sym typeface="+mn-ea"/>
            </a:endParaRPr>
          </a:p>
          <a:p>
            <a:r>
              <a:rPr lang="en-US" altLang="zh-CN" sz="1400">
                <a:highlight>
                  <a:srgbClr val="00FF00"/>
                </a:highlight>
                <a:sym typeface="+mn-ea"/>
              </a:rPr>
              <a:t>3. </a:t>
            </a:r>
            <a:r>
              <a:rPr lang="zh-CN" altLang="en-US" sz="1400">
                <a:highlight>
                  <a:srgbClr val="00FF00"/>
                </a:highlight>
                <a:sym typeface="+mn-ea"/>
              </a:rPr>
              <a:t>红色字体不需呈现</a:t>
            </a:r>
            <a:endParaRPr lang="zh-CN" altLang="en-US" sz="1400">
              <a:highlight>
                <a:srgbClr val="00FF00"/>
              </a:highlight>
            </a:endParaRPr>
          </a:p>
          <a:p>
            <a:endParaRPr lang="en-US" altLang="zh-CN" sz="1400">
              <a:highlight>
                <a:srgbClr val="00FF00"/>
              </a:highlight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2414905" y="5507355"/>
            <a:ext cx="480695" cy="480060"/>
            <a:chOff x="3803" y="8659"/>
            <a:chExt cx="757" cy="756"/>
          </a:xfrm>
        </p:grpSpPr>
        <p:sp>
          <p:nvSpPr>
            <p:cNvPr id="14" name="椭圆 13"/>
            <p:cNvSpPr/>
            <p:nvPr/>
          </p:nvSpPr>
          <p:spPr>
            <a:xfrm>
              <a:off x="3803" y="8659"/>
              <a:ext cx="757" cy="7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90" y="8775"/>
              <a:ext cx="671" cy="482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zh-CN" altLang="en-US" sz="1400">
                  <a:solidFill>
                    <a:schemeClr val="accent1"/>
                  </a:solidFill>
                  <a:sym typeface="+mn-ea"/>
                </a:rPr>
                <a:t>→</a:t>
              </a:r>
              <a:endParaRPr lang="zh-CN" altLang="en-US" sz="1400">
                <a:solidFill>
                  <a:schemeClr val="accent1"/>
                </a:solidFill>
                <a:sym typeface="+mn-ea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307955" y="1040130"/>
            <a:ext cx="1884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定版</a:t>
            </a:r>
            <a:r>
              <a:rPr lang="en-US" altLang="zh-CN">
                <a:highlight>
                  <a:srgbClr val="FFFF00"/>
                </a:highlight>
              </a:rPr>
              <a:t> </a:t>
            </a:r>
            <a:r>
              <a:rPr lang="zh-CN" altLang="en-US">
                <a:highlight>
                  <a:srgbClr val="FFFF00"/>
                </a:highlight>
              </a:rPr>
              <a:t>可安排设计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38860" y="1160780"/>
            <a:ext cx="3232785" cy="50165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321945"/>
            <a:ext cx="276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第四屏：</a:t>
            </a:r>
            <a:r>
              <a:rPr lang="zh-CN" altLang="en-US">
                <a:sym typeface="+mn-ea"/>
              </a:rPr>
              <a:t>相知</a:t>
            </a:r>
            <a:r>
              <a:rPr lang="en-US" altLang="zh-CN">
                <a:sym typeface="+mn-ea"/>
              </a:rPr>
              <a:t>-</a:t>
            </a:r>
            <a:r>
              <a:rPr lang="zh-CN" altLang="zh-CN"/>
              <a:t>高光时刻</a:t>
            </a:r>
            <a:endParaRPr lang="zh-CN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391285" y="2053590"/>
            <a:ext cx="252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0315" y="1583055"/>
            <a:ext cx="2837180" cy="3692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>
                <a:sym typeface="+mn-ea"/>
              </a:rPr>
              <a:t>今年</a:t>
            </a:r>
            <a:endParaRPr lang="zh-CN" altLang="en-US" sz="1200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>
                <a:sym typeface="+mn-ea"/>
              </a:rPr>
              <a:t>线下门店的日子都挺难的</a:t>
            </a:r>
            <a:endParaRPr lang="zh-CN" altLang="en-US" sz="1200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200">
                <a:highlight>
                  <a:srgbClr val="FFFF00"/>
                </a:highlight>
                <a:sym typeface="+mn-ea"/>
              </a:rPr>
              <a:t>**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月</a:t>
            </a:r>
            <a:r>
              <a:rPr lang="en-US" altLang="zh-CN" sz="1200">
                <a:highlight>
                  <a:srgbClr val="FFFF00"/>
                </a:highlight>
                <a:sym typeface="+mn-ea"/>
              </a:rPr>
              <a:t>**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日</a:t>
            </a:r>
            <a:r>
              <a:rPr lang="en-US" altLang="zh-CN" sz="1200">
                <a:highlight>
                  <a:srgbClr val="FFFF00"/>
                </a:highlight>
                <a:sym typeface="+mn-ea"/>
              </a:rPr>
              <a:t>  XX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:</a:t>
            </a:r>
            <a:r>
              <a:rPr lang="en-US" altLang="zh-CN" sz="1200">
                <a:highlight>
                  <a:srgbClr val="FFFF00"/>
                </a:highlight>
                <a:sym typeface="+mn-ea"/>
              </a:rPr>
              <a:t>XX</a:t>
            </a:r>
            <a:r>
              <a:rPr lang="zh-CN" altLang="en-US" sz="900" b="1">
                <a:solidFill>
                  <a:srgbClr val="FF0000"/>
                </a:solidFill>
                <a:sym typeface="+mn-ea"/>
              </a:rPr>
              <a:t>（当</a:t>
            </a:r>
            <a:r>
              <a:rPr lang="zh-CN" altLang="en-US" sz="900" b="1">
                <a:solidFill>
                  <a:srgbClr val="FF0000"/>
                </a:solidFill>
                <a:sym typeface="+mn-ea"/>
              </a:rPr>
              <a:t>日最晚消费记录）</a:t>
            </a:r>
            <a:endParaRPr lang="zh-CN" altLang="en-US" sz="9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>
                <a:sym typeface="+mn-ea"/>
              </a:rPr>
              <a:t>您的门店还在营业</a:t>
            </a:r>
            <a:endParaRPr lang="zh-CN" altLang="en-US" sz="1200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>
                <a:sym typeface="+mn-ea"/>
              </a:rPr>
              <a:t>拼命奔跑的日子，记得也要对自己好点</a:t>
            </a:r>
            <a:endParaRPr lang="zh-CN" altLang="en-US" sz="1200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zh-CN" altLang="en-US" sz="1200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200">
                <a:highlight>
                  <a:srgbClr val="FFFF00"/>
                </a:highlight>
                <a:sym typeface="+mn-ea"/>
              </a:rPr>
              <a:t>**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月</a:t>
            </a:r>
            <a:r>
              <a:rPr lang="en-US" altLang="zh-CN" sz="1200">
                <a:highlight>
                  <a:srgbClr val="FFFF00"/>
                </a:highlight>
                <a:sym typeface="+mn-ea"/>
              </a:rPr>
              <a:t>**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日</a:t>
            </a:r>
            <a:r>
              <a:rPr lang="zh-CN" altLang="en-US" sz="1200">
                <a:sym typeface="+mn-ea"/>
              </a:rPr>
              <a:t>，</a:t>
            </a:r>
            <a:endParaRPr lang="zh-CN" altLang="en-US" sz="120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>
                <a:sym typeface="+mn-ea"/>
              </a:rPr>
              <a:t>是值得庆祝的一天</a:t>
            </a:r>
            <a:endParaRPr lang="zh-CN" altLang="en-US" sz="1200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>
                <a:sym typeface="+mn-ea"/>
              </a:rPr>
              <a:t>这一天</a:t>
            </a:r>
            <a:endParaRPr lang="zh-CN" altLang="en-US" sz="1200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>
                <a:sym typeface="+mn-ea"/>
              </a:rPr>
              <a:t>门店的单日营业额达到</a:t>
            </a:r>
            <a:r>
              <a:rPr lang="en-US" altLang="zh-CN" sz="1200">
                <a:highlight>
                  <a:srgbClr val="FFFF00"/>
                </a:highlight>
                <a:sym typeface="+mn-ea"/>
              </a:rPr>
              <a:t>**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元</a:t>
            </a:r>
            <a:r>
              <a:rPr lang="zh-CN" altLang="en-US" sz="900" b="1">
                <a:solidFill>
                  <a:srgbClr val="FF0000"/>
                </a:solidFill>
                <a:sym typeface="+mn-ea"/>
              </a:rPr>
              <a:t>（单日最高GMV）</a:t>
            </a:r>
            <a:endParaRPr lang="zh-CN" altLang="en-US" sz="9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>
                <a:sym typeface="+mn-ea"/>
              </a:rPr>
              <a:t>希望未来，还有更多这样丰收的日子</a:t>
            </a:r>
            <a:endParaRPr lang="zh-CN" altLang="en-US" sz="1200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zh-CN" altLang="en-US" sz="900" b="1">
              <a:solidFill>
                <a:srgbClr val="FF0000"/>
              </a:solidFill>
              <a:sym typeface="+mn-ea"/>
            </a:endParaRPr>
          </a:p>
          <a:p>
            <a:pPr algn="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sym typeface="+mn-ea"/>
              </a:rPr>
              <a:t>有人仰望星辰</a:t>
            </a:r>
            <a:endParaRPr lang="zh-CN" altLang="en-US" sz="1200" b="1">
              <a:sym typeface="+mn-ea"/>
            </a:endParaRPr>
          </a:p>
          <a:p>
            <a:pPr algn="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sym typeface="+mn-ea"/>
              </a:rPr>
              <a:t>就有人披星戴月</a:t>
            </a:r>
            <a:endParaRPr lang="zh-CN" altLang="en-US" sz="1200" b="1"/>
          </a:p>
        </p:txBody>
      </p:sp>
      <p:sp>
        <p:nvSpPr>
          <p:cNvPr id="11" name="文本框 10"/>
          <p:cNvSpPr txBox="1"/>
          <p:nvPr/>
        </p:nvSpPr>
        <p:spPr>
          <a:xfrm>
            <a:off x="1173480" y="1268730"/>
            <a:ext cx="70104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solidFill>
                  <a:schemeClr val="accent1"/>
                </a:solidFill>
              </a:rPr>
              <a:t>&lt;</a:t>
            </a:r>
            <a:r>
              <a:rPr lang="en-US" altLang="zh-CN" sz="1200">
                <a:solidFill>
                  <a:schemeClr val="accent1"/>
                </a:solidFill>
              </a:rPr>
              <a:t> </a:t>
            </a:r>
            <a:r>
              <a:rPr lang="zh-CN" altLang="en-US" sz="1200">
                <a:solidFill>
                  <a:schemeClr val="accent1"/>
                </a:solidFill>
              </a:rPr>
              <a:t>返回</a:t>
            </a:r>
            <a:endParaRPr lang="zh-CN" altLang="en-US" sz="1200">
              <a:solidFill>
                <a:schemeClr val="accent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8720" y="2233930"/>
            <a:ext cx="2095500" cy="39433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98720" y="1890395"/>
            <a:ext cx="1218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画面参考：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741920" y="5008880"/>
            <a:ext cx="40640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400">
                <a:highlight>
                  <a:srgbClr val="00FF00"/>
                </a:highlight>
              </a:rPr>
              <a:t>备注：</a:t>
            </a:r>
            <a:endParaRPr lang="zh-CN" altLang="zh-CN" sz="1400">
              <a:highlight>
                <a:srgbClr val="00FF00"/>
              </a:highlight>
            </a:endParaRPr>
          </a:p>
          <a:p>
            <a:r>
              <a:rPr lang="en-US" altLang="zh-CN" sz="1400">
                <a:highlight>
                  <a:srgbClr val="00FF00"/>
                </a:highlight>
              </a:rPr>
              <a:t>1. </a:t>
            </a:r>
            <a:r>
              <a:rPr lang="zh-CN" altLang="en-US" sz="1400">
                <a:highlight>
                  <a:srgbClr val="00FF00"/>
                </a:highlight>
              </a:rPr>
              <a:t>文字分段，间隔</a:t>
            </a:r>
            <a:r>
              <a:rPr lang="en-US" altLang="zh-CN" sz="1400">
                <a:highlight>
                  <a:srgbClr val="00FF00"/>
                </a:highlight>
              </a:rPr>
              <a:t>2-3</a:t>
            </a:r>
            <a:r>
              <a:rPr lang="zh-CN" altLang="en-US" sz="1400">
                <a:highlight>
                  <a:srgbClr val="00FF00"/>
                </a:highlight>
              </a:rPr>
              <a:t>秒缓慢弹出；</a:t>
            </a:r>
            <a:endParaRPr lang="zh-CN" altLang="en-US" sz="1400">
              <a:highlight>
                <a:srgbClr val="00FF00"/>
              </a:highlight>
            </a:endParaRPr>
          </a:p>
          <a:p>
            <a:r>
              <a:rPr lang="en-US" altLang="zh-CN" sz="1400">
                <a:highlight>
                  <a:srgbClr val="00FF00"/>
                </a:highlight>
                <a:sym typeface="+mn-ea"/>
              </a:rPr>
              <a:t>2. </a:t>
            </a:r>
            <a:r>
              <a:rPr lang="zh-CN" altLang="en-US" sz="1400">
                <a:highlight>
                  <a:srgbClr val="00FF00"/>
                </a:highlight>
                <a:sym typeface="+mn-ea"/>
              </a:rPr>
              <a:t>下一步按钮需闪动（引导点击）</a:t>
            </a:r>
            <a:endParaRPr lang="zh-CN" altLang="en-US" sz="1400">
              <a:highlight>
                <a:srgbClr val="00FF00"/>
              </a:highlight>
              <a:sym typeface="+mn-ea"/>
            </a:endParaRPr>
          </a:p>
          <a:p>
            <a:r>
              <a:rPr lang="en-US" altLang="zh-CN" sz="1400">
                <a:highlight>
                  <a:srgbClr val="00FF00"/>
                </a:highlight>
                <a:sym typeface="+mn-ea"/>
              </a:rPr>
              <a:t>3. </a:t>
            </a:r>
            <a:r>
              <a:rPr lang="zh-CN" altLang="en-US" sz="1400">
                <a:highlight>
                  <a:srgbClr val="00FF00"/>
                </a:highlight>
                <a:sym typeface="+mn-ea"/>
              </a:rPr>
              <a:t>红色字体不需呈现</a:t>
            </a:r>
            <a:endParaRPr lang="zh-CN" altLang="en-US" sz="1400">
              <a:highlight>
                <a:srgbClr val="00FF00"/>
              </a:highlight>
            </a:endParaRPr>
          </a:p>
          <a:p>
            <a:endParaRPr lang="en-US" altLang="zh-CN" sz="1400">
              <a:highlight>
                <a:srgbClr val="00FF00"/>
              </a:highlight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2414905" y="5498465"/>
            <a:ext cx="480695" cy="480060"/>
            <a:chOff x="3803" y="8659"/>
            <a:chExt cx="757" cy="756"/>
          </a:xfrm>
        </p:grpSpPr>
        <p:sp>
          <p:nvSpPr>
            <p:cNvPr id="8" name="椭圆 7"/>
            <p:cNvSpPr/>
            <p:nvPr/>
          </p:nvSpPr>
          <p:spPr>
            <a:xfrm>
              <a:off x="3803" y="8659"/>
              <a:ext cx="757" cy="7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90" y="8775"/>
              <a:ext cx="671" cy="482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zh-CN" altLang="en-US" sz="1400">
                  <a:solidFill>
                    <a:schemeClr val="accent1"/>
                  </a:solidFill>
                  <a:sym typeface="+mn-ea"/>
                </a:rPr>
                <a:t>→</a:t>
              </a:r>
              <a:endParaRPr lang="zh-CN" altLang="en-US" sz="1400">
                <a:solidFill>
                  <a:schemeClr val="accent1"/>
                </a:solidFill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0768965" y="428625"/>
            <a:ext cx="1423035" cy="611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zh-CN" altLang="en-US" b="1">
                <a:highlight>
                  <a:srgbClr val="00FF00"/>
                </a:highlight>
              </a:rPr>
              <a:t>重点分享页</a:t>
            </a:r>
            <a:endParaRPr lang="zh-CN" altLang="en-US" b="1">
              <a:highlight>
                <a:srgbClr val="00FF00"/>
              </a:highlight>
            </a:endParaRPr>
          </a:p>
          <a:p>
            <a:pPr algn="r"/>
            <a:r>
              <a:rPr lang="zh-CN" altLang="en-US" b="1">
                <a:highlight>
                  <a:srgbClr val="00FF00"/>
                </a:highlight>
              </a:rPr>
              <a:t>着重设计</a:t>
            </a:r>
            <a:endParaRPr lang="zh-CN" altLang="en-US" b="1">
              <a:highlight>
                <a:srgbClr val="00FF00"/>
              </a:highligh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73995" y="1040130"/>
            <a:ext cx="1884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定版</a:t>
            </a:r>
            <a:r>
              <a:rPr lang="en-US" altLang="zh-CN">
                <a:highlight>
                  <a:srgbClr val="FFFF00"/>
                </a:highlight>
              </a:rPr>
              <a:t> </a:t>
            </a:r>
            <a:r>
              <a:rPr lang="zh-CN" altLang="en-US">
                <a:highlight>
                  <a:srgbClr val="FFFF00"/>
                </a:highlight>
              </a:rPr>
              <a:t>可安排设计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38860" y="1160780"/>
            <a:ext cx="3232785" cy="50165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321945"/>
            <a:ext cx="223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第五屏：相伴</a:t>
            </a:r>
            <a:r>
              <a:rPr lang="en-US" altLang="zh-CN"/>
              <a:t>-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91285" y="2053590"/>
            <a:ext cx="252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73480" y="1583055"/>
            <a:ext cx="2969895" cy="4107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sym typeface="+mn-ea"/>
              </a:rPr>
              <a:t>工欲善其事   必先利其器</a:t>
            </a:r>
            <a:endParaRPr lang="zh-CN" altLang="en-US" sz="1200" b="1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ym typeface="+mn-ea"/>
              </a:rPr>
              <a:t>优秀的系统平台</a:t>
            </a:r>
            <a:r>
              <a:rPr lang="en-US" altLang="zh-CN" sz="1200">
                <a:sym typeface="+mn-ea"/>
              </a:rPr>
              <a:t>   </a:t>
            </a:r>
            <a:endParaRPr lang="en-US" altLang="zh-CN" sz="12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ym typeface="+mn-ea"/>
              </a:rPr>
              <a:t>是你经营店铺的基石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/>
              <a:t>这一年，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/>
              <a:t>很开心能为</a:t>
            </a:r>
            <a:r>
              <a:rPr lang="en-US" altLang="zh-CN" sz="1200">
                <a:highlight>
                  <a:srgbClr val="FFFF00"/>
                </a:highlight>
              </a:rPr>
              <a:t>**</a:t>
            </a:r>
            <a:r>
              <a:rPr lang="zh-CN" altLang="en-US" sz="1200">
                <a:highlight>
                  <a:srgbClr val="FFFF00"/>
                </a:highlight>
              </a:rPr>
              <a:t>个门店</a:t>
            </a:r>
            <a:r>
              <a:rPr lang="zh-CN" altLang="en-US" sz="1200"/>
              <a:t>提供服务</a:t>
            </a:r>
            <a:endParaRPr lang="zh-CN" altLang="en-US" sz="1200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200"/>
              <a:t>更高兴有</a:t>
            </a:r>
            <a:r>
              <a:rPr lang="en-US" altLang="zh-CN" sz="1200">
                <a:highlight>
                  <a:srgbClr val="FFFF00"/>
                </a:highlight>
                <a:sym typeface="+mn-ea"/>
              </a:rPr>
              <a:t>**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位</a:t>
            </a:r>
            <a:r>
              <a:rPr lang="zh-CN" altLang="en-US" sz="1200">
                <a:sym typeface="+mn-ea"/>
              </a:rPr>
              <a:t>老板加入</a:t>
            </a:r>
            <a:r>
              <a:rPr lang="zh-CN" altLang="en-US" sz="1200">
                <a:sym typeface="+mn-ea"/>
              </a:rPr>
              <a:t>「乐摇摇」</a:t>
            </a:r>
            <a:endParaRPr lang="zh-CN" altLang="en-US" sz="12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900" b="1">
                <a:solidFill>
                  <a:srgbClr val="FF0000"/>
                </a:solidFill>
              </a:rPr>
              <a:t>（历史以来的门店数量、</a:t>
            </a:r>
            <a:r>
              <a:rPr lang="en-US" altLang="zh-CN" sz="900" b="1">
                <a:solidFill>
                  <a:srgbClr val="FF0000"/>
                </a:solidFill>
              </a:rPr>
              <a:t>2022</a:t>
            </a:r>
            <a:r>
              <a:rPr lang="zh-CN" altLang="en-US" sz="900" b="1">
                <a:solidFill>
                  <a:srgbClr val="FF0000"/>
                </a:solidFill>
              </a:rPr>
              <a:t>年新开门店数量）</a:t>
            </a:r>
            <a:endParaRPr lang="zh-CN" altLang="en-US" sz="900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endParaRPr lang="zh-CN" altLang="en-US" sz="900" b="1">
              <a:solidFill>
                <a:srgbClr val="FF0000"/>
              </a:solidFill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200">
                <a:sym typeface="+mn-ea"/>
              </a:rPr>
              <a:t>系统显示，</a:t>
            </a:r>
            <a:endParaRPr lang="zh-CN" altLang="en-US" sz="1200"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200">
                <a:sym typeface="+mn-ea"/>
              </a:rPr>
              <a:t>老板们最喜欢在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2:00-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01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:00</a:t>
            </a:r>
            <a:r>
              <a:rPr lang="zh-CN" altLang="en-US" sz="1200">
                <a:sym typeface="+mn-ea"/>
              </a:rPr>
              <a:t>登录后台</a:t>
            </a:r>
            <a:endParaRPr lang="zh-CN" altLang="en-US" sz="1200"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200">
                <a:sym typeface="+mn-ea"/>
              </a:rPr>
              <a:t>不知道此时的您，</a:t>
            </a:r>
            <a:endParaRPr lang="zh-CN" altLang="en-US" sz="1200"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200">
                <a:sym typeface="+mn-ea"/>
              </a:rPr>
              <a:t>是否也在为门店费心？</a:t>
            </a:r>
            <a:endParaRPr lang="zh-CN" altLang="en-US" sz="1200" b="1"/>
          </a:p>
          <a:p>
            <a:pPr algn="r" fontAlgn="auto">
              <a:lnSpc>
                <a:spcPct val="150000"/>
              </a:lnSpc>
            </a:pPr>
            <a:r>
              <a:rPr lang="zh-CN" altLang="en-US" sz="1200" b="1"/>
              <a:t>每一颗不敢甘平凡的心</a:t>
            </a:r>
            <a:endParaRPr lang="zh-CN" altLang="en-US" sz="1200" b="1"/>
          </a:p>
          <a:p>
            <a:pPr algn="r" fontAlgn="auto">
              <a:lnSpc>
                <a:spcPct val="150000"/>
              </a:lnSpc>
            </a:pPr>
            <a:r>
              <a:rPr lang="zh-CN" altLang="en-US" sz="1200" b="1"/>
              <a:t>都值得被歌颂</a:t>
            </a:r>
            <a:r>
              <a:rPr lang="en-US" altLang="zh-CN" sz="1200" b="1"/>
              <a:t> </a:t>
            </a:r>
            <a:endParaRPr lang="zh-CN" altLang="en-US" sz="900" b="1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0" y="2244090"/>
            <a:ext cx="1562100" cy="39338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56150" y="1891030"/>
            <a:ext cx="1218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画面参考：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73480" y="1268730"/>
            <a:ext cx="70104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solidFill>
                  <a:schemeClr val="accent1"/>
                </a:solidFill>
              </a:rPr>
              <a:t>&lt;</a:t>
            </a:r>
            <a:r>
              <a:rPr lang="en-US" altLang="zh-CN" sz="1200">
                <a:solidFill>
                  <a:schemeClr val="accent1"/>
                </a:solidFill>
              </a:rPr>
              <a:t> </a:t>
            </a:r>
            <a:r>
              <a:rPr lang="zh-CN" altLang="en-US" sz="1200">
                <a:solidFill>
                  <a:schemeClr val="accent1"/>
                </a:solidFill>
              </a:rPr>
              <a:t>返回</a:t>
            </a:r>
            <a:endParaRPr lang="zh-CN" altLang="en-US" sz="120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93100" y="675005"/>
            <a:ext cx="354012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400">
                <a:highlight>
                  <a:srgbClr val="00FF00"/>
                </a:highlight>
              </a:rPr>
              <a:t>备注：</a:t>
            </a:r>
            <a:endParaRPr lang="zh-CN" altLang="zh-CN" sz="1400">
              <a:highlight>
                <a:srgbClr val="00FF00"/>
              </a:highlight>
            </a:endParaRPr>
          </a:p>
          <a:p>
            <a:r>
              <a:rPr lang="en-US" altLang="zh-CN" sz="1400">
                <a:highlight>
                  <a:srgbClr val="00FF00"/>
                </a:highlight>
              </a:rPr>
              <a:t>1. </a:t>
            </a:r>
            <a:r>
              <a:rPr lang="zh-CN" altLang="en-US" sz="1400">
                <a:highlight>
                  <a:srgbClr val="00FF00"/>
                </a:highlight>
              </a:rPr>
              <a:t>文字分段，间隔</a:t>
            </a:r>
            <a:r>
              <a:rPr lang="en-US" altLang="zh-CN" sz="1400">
                <a:highlight>
                  <a:srgbClr val="00FF00"/>
                </a:highlight>
              </a:rPr>
              <a:t>2-3</a:t>
            </a:r>
            <a:r>
              <a:rPr lang="zh-CN" altLang="en-US" sz="1400">
                <a:highlight>
                  <a:srgbClr val="00FF00"/>
                </a:highlight>
              </a:rPr>
              <a:t>秒缓慢弹出</a:t>
            </a:r>
            <a:endParaRPr lang="zh-CN" altLang="en-US" sz="1400">
              <a:highlight>
                <a:srgbClr val="00FF00"/>
              </a:highlight>
            </a:endParaRPr>
          </a:p>
          <a:p>
            <a:r>
              <a:rPr lang="en-US" altLang="zh-CN" sz="1400">
                <a:highlight>
                  <a:srgbClr val="00FF00"/>
                </a:highlight>
                <a:sym typeface="+mn-ea"/>
              </a:rPr>
              <a:t>2. </a:t>
            </a:r>
            <a:r>
              <a:rPr lang="zh-CN" altLang="en-US" sz="1400">
                <a:highlight>
                  <a:srgbClr val="00FF00"/>
                </a:highlight>
                <a:sym typeface="+mn-ea"/>
              </a:rPr>
              <a:t>下一步按钮需闪动（引导点击）</a:t>
            </a:r>
            <a:endParaRPr lang="zh-CN" altLang="en-US" sz="1400">
              <a:highlight>
                <a:srgbClr val="00FF00"/>
              </a:highlight>
              <a:sym typeface="+mn-ea"/>
            </a:endParaRPr>
          </a:p>
          <a:p>
            <a:r>
              <a:rPr lang="en-US" altLang="zh-CN" sz="1400">
                <a:highlight>
                  <a:srgbClr val="00FF00"/>
                </a:highlight>
                <a:sym typeface="+mn-ea"/>
              </a:rPr>
              <a:t>3. </a:t>
            </a:r>
            <a:r>
              <a:rPr lang="zh-CN" altLang="en-US" sz="1400">
                <a:highlight>
                  <a:srgbClr val="00FF00"/>
                </a:highlight>
                <a:sym typeface="+mn-ea"/>
              </a:rPr>
              <a:t>红色字体不需呈现</a:t>
            </a:r>
            <a:endParaRPr lang="zh-CN" altLang="en-US" sz="1400">
              <a:highlight>
                <a:srgbClr val="00FF00"/>
              </a:highlight>
            </a:endParaRPr>
          </a:p>
          <a:p>
            <a:endParaRPr lang="en-US" altLang="zh-CN" sz="1400">
              <a:highlight>
                <a:srgbClr val="00FF00"/>
              </a:highlight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2414905" y="5498465"/>
            <a:ext cx="480695" cy="480060"/>
            <a:chOff x="3803" y="8659"/>
            <a:chExt cx="757" cy="756"/>
          </a:xfrm>
        </p:grpSpPr>
        <p:sp>
          <p:nvSpPr>
            <p:cNvPr id="10" name="椭圆 9"/>
            <p:cNvSpPr/>
            <p:nvPr/>
          </p:nvSpPr>
          <p:spPr>
            <a:xfrm>
              <a:off x="3803" y="8659"/>
              <a:ext cx="757" cy="7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90" y="8775"/>
              <a:ext cx="671" cy="482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zh-CN" altLang="en-US" sz="1400">
                  <a:solidFill>
                    <a:schemeClr val="accent1"/>
                  </a:solidFill>
                  <a:sym typeface="+mn-ea"/>
                </a:rPr>
                <a:t>→</a:t>
              </a:r>
              <a:endParaRPr lang="zh-CN" altLang="en-US" sz="1400">
                <a:solidFill>
                  <a:schemeClr val="accent1"/>
                </a:solidFill>
                <a:sym typeface="+mn-ea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376920" y="1798320"/>
            <a:ext cx="1884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定版</a:t>
            </a:r>
            <a:r>
              <a:rPr lang="en-US" altLang="zh-CN">
                <a:highlight>
                  <a:srgbClr val="FFFF00"/>
                </a:highlight>
              </a:rPr>
              <a:t> </a:t>
            </a:r>
            <a:r>
              <a:rPr lang="zh-CN" altLang="en-US">
                <a:highlight>
                  <a:srgbClr val="FFFF00"/>
                </a:highlight>
              </a:rPr>
              <a:t>可安排设计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38860" y="1160780"/>
            <a:ext cx="3232785" cy="50165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321945"/>
            <a:ext cx="283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第六屏：</a:t>
            </a:r>
            <a:r>
              <a:rPr lang="zh-CN" altLang="en-US">
                <a:sym typeface="+mn-ea"/>
              </a:rPr>
              <a:t>相伴</a:t>
            </a:r>
            <a:r>
              <a:rPr lang="en-US" altLang="zh-CN">
                <a:sym typeface="+mn-ea"/>
              </a:rPr>
              <a:t>-</a:t>
            </a:r>
            <a:r>
              <a:rPr lang="zh-CN" altLang="zh-CN">
                <a:sym typeface="+mn-ea"/>
              </a:rPr>
              <a:t>共赢</a:t>
            </a:r>
            <a:endParaRPr lang="zh-CN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1285" y="2053590"/>
            <a:ext cx="252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82795" y="1160780"/>
            <a:ext cx="3232785" cy="50165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63980" y="1859915"/>
            <a:ext cx="25279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200"/>
              <a:t>这一年，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/>
              <a:t>乐摇摇系统的营销工具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/>
              <a:t>累计为你带来收益</a:t>
            </a:r>
            <a:r>
              <a:rPr lang="zh-CN" altLang="en-US" sz="1200">
                <a:highlight>
                  <a:srgbClr val="FFFF00"/>
                </a:highlight>
              </a:rPr>
              <a:t>**元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/>
              <a:t>其中，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/>
              <a:t>收益最高的产品是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**</a:t>
            </a:r>
            <a:endParaRPr lang="en-US" altLang="zh-CN" sz="1200"/>
          </a:p>
          <a:p>
            <a:pPr fontAlgn="auto">
              <a:lnSpc>
                <a:spcPct val="150000"/>
              </a:lnSpc>
            </a:pPr>
            <a:r>
              <a:rPr lang="zh-CN" altLang="en-US" sz="1200"/>
              <a:t>消费者最爱用的产品是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**</a:t>
            </a:r>
            <a:endParaRPr lang="zh-CN" altLang="en-US" sz="1200">
              <a:highlight>
                <a:srgbClr val="FFFF00"/>
              </a:highlight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zh-CN" sz="1200"/>
          </a:p>
          <a:p>
            <a:pPr algn="r" fontAlgn="auto">
              <a:lnSpc>
                <a:spcPct val="150000"/>
              </a:lnSpc>
            </a:pPr>
            <a:r>
              <a:rPr lang="zh-CN" altLang="en-US" sz="1200" b="1">
                <a:sym typeface="+mn-ea"/>
              </a:rPr>
              <a:t>想您所想</a:t>
            </a:r>
            <a:endParaRPr lang="zh-CN" altLang="en-US" sz="1200" b="1"/>
          </a:p>
          <a:p>
            <a:pPr algn="r" fontAlgn="auto">
              <a:lnSpc>
                <a:spcPct val="150000"/>
              </a:lnSpc>
            </a:pPr>
            <a:r>
              <a:rPr lang="zh-CN" altLang="en-US" sz="1200" b="1">
                <a:sym typeface="+mn-ea"/>
              </a:rPr>
              <a:t>及您所需</a:t>
            </a:r>
            <a:endParaRPr lang="en-US" altLang="zh-CN" sz="1200" b="1"/>
          </a:p>
          <a:p>
            <a:pPr algn="r" fontAlgn="auto">
              <a:lnSpc>
                <a:spcPct val="150000"/>
              </a:lnSpc>
            </a:pPr>
            <a:r>
              <a:rPr lang="zh-CN" altLang="en-US" sz="1200" b="1">
                <a:sym typeface="+mn-ea"/>
              </a:rPr>
              <a:t>未来，乐摇摇与您共赢</a:t>
            </a:r>
            <a:endParaRPr lang="zh-CN" altLang="en-US" sz="1200" b="1"/>
          </a:p>
          <a:p>
            <a:pPr fontAlgn="auto">
              <a:lnSpc>
                <a:spcPct val="150000"/>
              </a:lnSpc>
            </a:pPr>
            <a:endParaRPr lang="zh-CN" altLang="zh-CN" sz="1200" b="1"/>
          </a:p>
        </p:txBody>
      </p:sp>
      <p:sp>
        <p:nvSpPr>
          <p:cNvPr id="10" name="文本框 9"/>
          <p:cNvSpPr txBox="1"/>
          <p:nvPr/>
        </p:nvSpPr>
        <p:spPr>
          <a:xfrm>
            <a:off x="4722495" y="1859915"/>
            <a:ext cx="30384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200"/>
              <a:t>很遗憾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ym typeface="+mn-ea"/>
              </a:rPr>
              <a:t>今年你还未曾使用过乐摇摇系统营销工具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/>
              <a:t>希望明年你试试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/>
              <a:t>这些广受同行们喜爱的产品：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en-US" altLang="zh-CN" sz="1200"/>
              <a:t>1st  </a:t>
            </a:r>
            <a:r>
              <a:rPr lang="zh-CN" altLang="en-US" sz="1200"/>
              <a:t>，平均提升收益率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*</a:t>
            </a:r>
            <a:r>
              <a:rPr lang="zh-CN" altLang="en-US" sz="1200">
                <a:highlight>
                  <a:srgbClr val="FFFF00"/>
                </a:highlight>
              </a:rPr>
              <a:t>*%</a:t>
            </a:r>
            <a:endParaRPr lang="en-US" altLang="zh-CN" sz="1200"/>
          </a:p>
          <a:p>
            <a:pPr fontAlgn="auto">
              <a:lnSpc>
                <a:spcPct val="150000"/>
              </a:lnSpc>
            </a:pPr>
            <a:r>
              <a:rPr lang="en-US" altLang="zh-CN" sz="1200"/>
              <a:t>2nd</a:t>
            </a:r>
            <a:r>
              <a:rPr lang="en-US" altLang="zh-CN" sz="1200">
                <a:sym typeface="+mn-ea"/>
              </a:rPr>
              <a:t> </a:t>
            </a:r>
            <a:r>
              <a:rPr lang="zh-CN" altLang="en-US" sz="1200">
                <a:sym typeface="+mn-ea"/>
              </a:rPr>
              <a:t>，平均提升收益率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*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*%</a:t>
            </a:r>
            <a:endParaRPr lang="en-US" altLang="zh-CN" sz="1200"/>
          </a:p>
          <a:p>
            <a:pPr fontAlgn="auto">
              <a:lnSpc>
                <a:spcPct val="150000"/>
              </a:lnSpc>
            </a:pPr>
            <a:r>
              <a:rPr lang="en-US" altLang="zh-CN" sz="1200"/>
              <a:t>3rd,</a:t>
            </a:r>
            <a:r>
              <a:rPr lang="en-US" altLang="zh-CN" sz="1200">
                <a:sym typeface="+mn-ea"/>
              </a:rPr>
              <a:t> </a:t>
            </a:r>
            <a:r>
              <a:rPr lang="zh-CN" altLang="en-US" sz="1200">
                <a:sym typeface="+mn-ea"/>
              </a:rPr>
              <a:t>，平均提升收益率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*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*%</a:t>
            </a:r>
            <a:endParaRPr lang="en-US" altLang="zh-CN" sz="1200"/>
          </a:p>
          <a:p>
            <a:pPr algn="r" fontAlgn="auto">
              <a:lnSpc>
                <a:spcPct val="150000"/>
              </a:lnSpc>
            </a:pPr>
            <a:r>
              <a:rPr lang="zh-CN" altLang="en-US" sz="1200" b="1"/>
              <a:t>巧用工具</a:t>
            </a:r>
            <a:endParaRPr lang="zh-CN" altLang="en-US" sz="1200" b="1"/>
          </a:p>
          <a:p>
            <a:pPr algn="r" fontAlgn="auto">
              <a:lnSpc>
                <a:spcPct val="150000"/>
              </a:lnSpc>
            </a:pPr>
            <a:r>
              <a:rPr lang="zh-CN" altLang="en-US" sz="1200" b="1"/>
              <a:t>营收才能涨更快</a:t>
            </a:r>
            <a:endParaRPr lang="zh-CN" altLang="en-US" sz="1200" b="1"/>
          </a:p>
          <a:p>
            <a:pPr algn="r" fontAlgn="auto">
              <a:lnSpc>
                <a:spcPct val="150000"/>
              </a:lnSpc>
            </a:pPr>
            <a:r>
              <a:rPr lang="zh-CN" altLang="en-US" sz="1200" b="1"/>
              <a:t>未来，</a:t>
            </a:r>
            <a:r>
              <a:rPr lang="zh-CN" altLang="en-US" sz="1200" b="1">
                <a:sym typeface="+mn-ea"/>
              </a:rPr>
              <a:t>乐摇摇与您共赢</a:t>
            </a:r>
            <a:endParaRPr lang="zh-CN" altLang="en-US" sz="1200" b="1"/>
          </a:p>
        </p:txBody>
      </p:sp>
      <p:sp>
        <p:nvSpPr>
          <p:cNvPr id="13" name="文本框 12"/>
          <p:cNvSpPr txBox="1"/>
          <p:nvPr/>
        </p:nvSpPr>
        <p:spPr>
          <a:xfrm>
            <a:off x="1574800" y="5511165"/>
            <a:ext cx="2160905" cy="3421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accent1"/>
                </a:solidFill>
              </a:rPr>
              <a:t>点击领取你的兔年形象</a:t>
            </a:r>
            <a:endParaRPr lang="en-US" altLang="en-US" sz="1400">
              <a:solidFill>
                <a:schemeClr val="accent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18735" y="5511165"/>
            <a:ext cx="2160905" cy="3421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accent1"/>
                </a:solidFill>
              </a:rPr>
              <a:t>点击领取你的兔年形象</a:t>
            </a:r>
            <a:endParaRPr lang="en-US" altLang="en-US" sz="1400">
              <a:solidFill>
                <a:schemeClr val="accent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38860" y="690245"/>
            <a:ext cx="3178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200" b="1">
                <a:solidFill>
                  <a:srgbClr val="FF0000"/>
                </a:solidFill>
                <a:sym typeface="+mn-ea"/>
              </a:rPr>
              <a:t>如商户使用商创产品：</a:t>
            </a:r>
            <a:endParaRPr lang="zh-CN" altLang="en-US" sz="12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82795" y="690245"/>
            <a:ext cx="3178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200" b="1">
                <a:solidFill>
                  <a:srgbClr val="FF0000"/>
                </a:solidFill>
                <a:sym typeface="+mn-ea"/>
              </a:rPr>
              <a:t>如商户未使用商创产品：</a:t>
            </a:r>
            <a:endParaRPr lang="zh-CN" altLang="en-US" sz="12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73480" y="1268730"/>
            <a:ext cx="70104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solidFill>
                  <a:schemeClr val="accent1"/>
                </a:solidFill>
              </a:rPr>
              <a:t>&lt;</a:t>
            </a:r>
            <a:r>
              <a:rPr lang="en-US" altLang="zh-CN" sz="1200">
                <a:solidFill>
                  <a:schemeClr val="accent1"/>
                </a:solidFill>
              </a:rPr>
              <a:t> </a:t>
            </a:r>
            <a:r>
              <a:rPr lang="zh-CN" altLang="en-US" sz="1200">
                <a:solidFill>
                  <a:schemeClr val="accent1"/>
                </a:solidFill>
              </a:rPr>
              <a:t>返回</a:t>
            </a:r>
            <a:endParaRPr lang="zh-CN" altLang="en-US" sz="12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2495" y="1230630"/>
            <a:ext cx="70104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solidFill>
                  <a:schemeClr val="accent1"/>
                </a:solidFill>
              </a:rPr>
              <a:t>&lt;</a:t>
            </a:r>
            <a:r>
              <a:rPr lang="en-US" altLang="zh-CN" sz="1200">
                <a:solidFill>
                  <a:schemeClr val="accent1"/>
                </a:solidFill>
              </a:rPr>
              <a:t> </a:t>
            </a:r>
            <a:r>
              <a:rPr lang="zh-CN" altLang="en-US" sz="1200">
                <a:solidFill>
                  <a:schemeClr val="accent1"/>
                </a:solidFill>
              </a:rPr>
              <a:t>返回</a:t>
            </a:r>
            <a:endParaRPr lang="zh-CN" altLang="en-US" sz="120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1820" y="1859915"/>
            <a:ext cx="1218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画面参考：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0085" y="2262505"/>
            <a:ext cx="2085975" cy="3914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307955" y="1040130"/>
            <a:ext cx="1884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定版</a:t>
            </a:r>
            <a:r>
              <a:rPr lang="en-US" altLang="zh-CN">
                <a:highlight>
                  <a:srgbClr val="FFFF00"/>
                </a:highlight>
              </a:rPr>
              <a:t> </a:t>
            </a:r>
            <a:r>
              <a:rPr lang="zh-CN" altLang="en-US">
                <a:highlight>
                  <a:srgbClr val="FFFF00"/>
                </a:highlight>
              </a:rPr>
              <a:t>可安排设计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59980" y="627951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400">
                <a:highlight>
                  <a:srgbClr val="00FF00"/>
                </a:highlight>
              </a:rPr>
              <a:t>备注：</a:t>
            </a:r>
            <a:r>
              <a:rPr lang="zh-CN" altLang="en-US" sz="1400">
                <a:highlight>
                  <a:srgbClr val="00FF00"/>
                </a:highlight>
                <a:sym typeface="+mn-ea"/>
              </a:rPr>
              <a:t>点击领取</a:t>
            </a:r>
            <a:r>
              <a:rPr lang="zh-CN" altLang="en-US" sz="1400">
                <a:highlight>
                  <a:srgbClr val="00FF00"/>
                </a:highlight>
                <a:sym typeface="+mn-ea"/>
              </a:rPr>
              <a:t>按钮需闪动（引导点击）</a:t>
            </a:r>
            <a:endParaRPr lang="en-US" altLang="zh-CN" sz="1400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38860" y="1160780"/>
            <a:ext cx="3232785" cy="50165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321945"/>
            <a:ext cx="1978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第七屏（祝福）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91285" y="2053590"/>
            <a:ext cx="252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91285" y="1583055"/>
            <a:ext cx="25279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200"/>
              <a:t>1</a:t>
            </a:r>
            <a:r>
              <a:rPr lang="zh-CN" altLang="en-US" sz="1200"/>
              <a:t>、奋斗兔、事业兔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en-US" altLang="zh-CN" sz="1200"/>
              <a:t>2</a:t>
            </a:r>
            <a:r>
              <a:rPr lang="zh-CN" altLang="en-US" sz="1200"/>
              <a:t>、</a:t>
            </a:r>
            <a:r>
              <a:rPr lang="zh-CN" altLang="zh-CN" sz="1200"/>
              <a:t>暴富兔、</a:t>
            </a:r>
            <a:r>
              <a:rPr lang="zh-CN" altLang="zh-CN" sz="1200">
                <a:sym typeface="+mn-ea"/>
              </a:rPr>
              <a:t>招财兔</a:t>
            </a:r>
            <a:endParaRPr lang="zh-CN" altLang="zh-CN" sz="1200"/>
          </a:p>
          <a:p>
            <a:pPr fontAlgn="auto">
              <a:lnSpc>
                <a:spcPct val="150000"/>
              </a:lnSpc>
            </a:pPr>
            <a:r>
              <a:rPr lang="en-US" altLang="zh-CN" sz="1200"/>
              <a:t>3</a:t>
            </a:r>
            <a:r>
              <a:rPr lang="zh-CN" altLang="en-US" sz="1200"/>
              <a:t>、</a:t>
            </a:r>
            <a:r>
              <a:rPr lang="zh-CN" altLang="zh-CN" sz="1200"/>
              <a:t>幸运兔、</a:t>
            </a:r>
            <a:r>
              <a:rPr lang="zh-CN" altLang="en-US" sz="1200">
                <a:sym typeface="+mn-ea"/>
              </a:rPr>
              <a:t>开心兔</a:t>
            </a:r>
            <a:endParaRPr lang="zh-CN" altLang="zh-CN" sz="1200"/>
          </a:p>
          <a:p>
            <a:pPr fontAlgn="auto">
              <a:lnSpc>
                <a:spcPct val="150000"/>
              </a:lnSpc>
            </a:pPr>
            <a:r>
              <a:rPr lang="en-US" altLang="zh-CN" sz="1200"/>
              <a:t>4</a:t>
            </a:r>
            <a:r>
              <a:rPr lang="zh-CN" altLang="en-US" sz="1200"/>
              <a:t>、平安兔、</a:t>
            </a:r>
            <a:r>
              <a:rPr lang="zh-CN" altLang="en-US" sz="1200">
                <a:sym typeface="+mn-ea"/>
              </a:rPr>
              <a:t>健康兔</a:t>
            </a:r>
            <a:endParaRPr lang="zh-CN" altLang="zh-CN" sz="1200"/>
          </a:p>
          <a:p>
            <a:pPr fontAlgn="auto">
              <a:lnSpc>
                <a:spcPct val="150000"/>
              </a:lnSpc>
            </a:pPr>
            <a:r>
              <a:rPr lang="en-US" altLang="zh-CN" sz="1200"/>
              <a:t>5</a:t>
            </a:r>
            <a:r>
              <a:rPr lang="zh-CN" altLang="en-US" sz="1200"/>
              <a:t>、吉祥兔、如意兔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528820" y="1794510"/>
            <a:ext cx="1218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画面参考：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663190" y="5500370"/>
            <a:ext cx="1256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solidFill>
                  <a:srgbClr val="DD5A5F"/>
                </a:solidFill>
              </a:rPr>
              <a:t>保存图片分享</a:t>
            </a:r>
            <a:endParaRPr lang="zh-CN" altLang="en-US" sz="1200" b="1">
              <a:solidFill>
                <a:srgbClr val="DD5A5F"/>
              </a:solidFill>
            </a:endParaRPr>
          </a:p>
        </p:txBody>
      </p:sp>
      <p:pic>
        <p:nvPicPr>
          <p:cNvPr id="18" name="图片 17" descr="32313534363630323b32313534363538343bcba2d0c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42770" y="4966970"/>
            <a:ext cx="533400" cy="533400"/>
          </a:xfrm>
          <a:prstGeom prst="rect">
            <a:avLst/>
          </a:prstGeom>
        </p:spPr>
      </p:pic>
      <p:pic>
        <p:nvPicPr>
          <p:cNvPr id="19" name="图片 18" descr="32313534323535353b32313534323432353bcfc2d4d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5290" y="4944110"/>
            <a:ext cx="556260" cy="5562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551305" y="5500370"/>
            <a:ext cx="111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solidFill>
                  <a:srgbClr val="DD5A5F"/>
                </a:solidFill>
              </a:rPr>
              <a:t>回看年度报告</a:t>
            </a:r>
            <a:endParaRPr lang="zh-CN" altLang="en-US" sz="1200" b="1">
              <a:solidFill>
                <a:srgbClr val="DD5A5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18630" y="1778000"/>
            <a:ext cx="1218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风格参考：</a:t>
            </a:r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9701530" y="2262505"/>
            <a:ext cx="2148840" cy="3604895"/>
            <a:chOff x="15143" y="3563"/>
            <a:chExt cx="3384" cy="567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143" y="3563"/>
              <a:ext cx="1681" cy="283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824" y="3563"/>
              <a:ext cx="1668" cy="2835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15143" y="6398"/>
              <a:ext cx="3385" cy="2843"/>
              <a:chOff x="15143" y="6398"/>
              <a:chExt cx="3385" cy="2843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43" y="6398"/>
                <a:ext cx="1742" cy="2835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824" y="6407"/>
                <a:ext cx="1705" cy="2835"/>
              </a:xfrm>
              <a:prstGeom prst="rect">
                <a:avLst/>
              </a:prstGeom>
            </p:spPr>
          </p:pic>
        </p:grpSp>
      </p:grpSp>
      <p:sp>
        <p:nvSpPr>
          <p:cNvPr id="16" name="文本框 15"/>
          <p:cNvSpPr txBox="1"/>
          <p:nvPr/>
        </p:nvSpPr>
        <p:spPr>
          <a:xfrm>
            <a:off x="9722485" y="5972175"/>
            <a:ext cx="2019935" cy="2051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900">
                <a:sym typeface="+mn-ea"/>
              </a:rPr>
              <a:t>https://www.ui.cn/detail/633797.html  </a:t>
            </a:r>
            <a:endParaRPr lang="zh-CN" altLang="en-US" sz="900"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5950" y="2262505"/>
            <a:ext cx="2536825" cy="300926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965950" y="5480685"/>
            <a:ext cx="283781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https://www.zcool.com.cn/work/ZNjI1Njc2MjQ=.html</a:t>
            </a:r>
            <a:endParaRPr lang="zh-CN" altLang="en-US" sz="90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0560" y="2262505"/>
            <a:ext cx="2276475" cy="3914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68965" y="428625"/>
            <a:ext cx="1423035" cy="611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zh-CN" altLang="en-US" b="1">
                <a:highlight>
                  <a:srgbClr val="00FF00"/>
                </a:highlight>
              </a:rPr>
              <a:t>重点分享页</a:t>
            </a:r>
            <a:endParaRPr lang="zh-CN" altLang="en-US" b="1">
              <a:highlight>
                <a:srgbClr val="00FF00"/>
              </a:highlight>
            </a:endParaRPr>
          </a:p>
          <a:p>
            <a:pPr algn="r"/>
            <a:r>
              <a:rPr lang="zh-CN" altLang="en-US" b="1">
                <a:highlight>
                  <a:srgbClr val="00FF00"/>
                </a:highlight>
              </a:rPr>
              <a:t>着重设计</a:t>
            </a:r>
            <a:endParaRPr lang="zh-CN" altLang="en-US" b="1">
              <a:highlight>
                <a:srgbClr val="00FF00"/>
              </a:highligh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70185" y="1040130"/>
            <a:ext cx="1884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定版</a:t>
            </a:r>
            <a:r>
              <a:rPr lang="en-US" altLang="zh-CN">
                <a:highlight>
                  <a:srgbClr val="FFFF00"/>
                </a:highlight>
              </a:rPr>
              <a:t> </a:t>
            </a:r>
            <a:r>
              <a:rPr lang="zh-CN" altLang="en-US">
                <a:highlight>
                  <a:srgbClr val="FFFF00"/>
                </a:highlight>
              </a:rPr>
              <a:t>可安排设计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95215" y="354965"/>
            <a:ext cx="35401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400">
                <a:highlight>
                  <a:srgbClr val="00FF00"/>
                </a:highlight>
              </a:rPr>
              <a:t>备注：</a:t>
            </a:r>
            <a:endParaRPr lang="zh-CN" altLang="zh-CN" sz="1400">
              <a:highlight>
                <a:srgbClr val="00FF00"/>
              </a:highlight>
            </a:endParaRPr>
          </a:p>
          <a:p>
            <a:r>
              <a:rPr lang="en-US" altLang="zh-CN" sz="1400">
                <a:highlight>
                  <a:srgbClr val="00FF00"/>
                </a:highlight>
              </a:rPr>
              <a:t>1. 5</a:t>
            </a:r>
            <a:r>
              <a:rPr lang="zh-CN" altLang="en-US" sz="1400">
                <a:highlight>
                  <a:srgbClr val="00FF00"/>
                </a:highlight>
              </a:rPr>
              <a:t>个版式（文字微调）</a:t>
            </a:r>
            <a:r>
              <a:rPr lang="en-US" altLang="zh-CN" sz="1400">
                <a:highlight>
                  <a:srgbClr val="00FF00"/>
                </a:highlight>
              </a:rPr>
              <a:t>10</a:t>
            </a:r>
            <a:r>
              <a:rPr lang="zh-CN" altLang="en-US" sz="1400">
                <a:highlight>
                  <a:srgbClr val="00FF00"/>
                </a:highlight>
              </a:rPr>
              <a:t>个画面成品</a:t>
            </a:r>
            <a:endParaRPr lang="zh-CN" altLang="en-US" sz="1400">
              <a:highlight>
                <a:srgbClr val="00FF00"/>
              </a:highlight>
            </a:endParaRPr>
          </a:p>
          <a:p>
            <a:r>
              <a:rPr lang="en-US" altLang="zh-CN" sz="1400">
                <a:highlight>
                  <a:srgbClr val="00FF00"/>
                </a:highlight>
                <a:sym typeface="+mn-ea"/>
              </a:rPr>
              <a:t>2. </a:t>
            </a:r>
            <a:r>
              <a:rPr lang="zh-CN" altLang="en-US" sz="1400">
                <a:highlight>
                  <a:srgbClr val="00FF00"/>
                </a:highlight>
                <a:sym typeface="+mn-ea"/>
              </a:rPr>
              <a:t>重点引导保存图片分享</a:t>
            </a:r>
            <a:endParaRPr lang="en-US" altLang="zh-CN" sz="1400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2175355-14e0-49c2-b3bc-e057ed5a2d55}"/>
  <p:tag name="TABLE_ENDDRAG_ORIGIN_RECT" val="295*322"/>
  <p:tag name="TABLE_ENDDRAG_RECT" val="360*180*295*322"/>
</p:tagLst>
</file>

<file path=ppt/tags/tag2.xml><?xml version="1.0" encoding="utf-8"?>
<p:tagLst xmlns:p="http://schemas.openxmlformats.org/presentationml/2006/main">
  <p:tag name="COMMONDATA" val="eyJoZGlkIjoiMGM5ZmE2MzA3ZTk4NGVlNDgyNGE4YmJlZmU4M2QyN2MifQ=="/>
  <p:tag name="KSO_WPP_MARK_KEY" val="6e96409f-3bb6-492f-919f-7ea465fd06da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1661</Words>
  <Application>WPS 演示</Application>
  <PresentationFormat>宽屏</PresentationFormat>
  <Paragraphs>249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2022年商家年度报告 内容设计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Pak Toon</cp:lastModifiedBy>
  <cp:revision>16</cp:revision>
  <dcterms:created xsi:type="dcterms:W3CDTF">2022-11-04T05:40:00Z</dcterms:created>
  <dcterms:modified xsi:type="dcterms:W3CDTF">2022-11-11T07:09:13Z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B1D0906EA8714A5193F2B25205A33D53</vt:lpwstr>
  </property>
  <property fmtid="{D5CDD505-2E9C-101B-9397-08002B2CF9AE}" pid="3" name="KSOProductBuildVer">
    <vt:lpwstr>2052-11.1.0.12763</vt:lpwstr>
  </property>
</Properties>
</file>