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B36039-C21A-4E4F-BA45-6D678F0C60A9}">
  <a:tblStyle styleId="{58B36039-C21A-4E4F-BA45-6D678F0C60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1ca784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1ca784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ea549eef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ea549eef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a549eef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a549eef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a549eef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a549eef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a549eef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a549eef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ea549eef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ea549eef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a549eef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a549eef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Принцип похож на синтеза кодирующей ДНК при bulk секвенировании. Есть мРНК с полиА хвостом. Используется специальная ревертаза (</a:t>
            </a:r>
            <a:r>
              <a:rPr lang="en" sz="1050">
                <a:solidFill>
                  <a:srgbClr val="091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ревертаза мишиного вируса лейкемии Молони ) которая более процессивная по сравнению с другими ревертазами. На конце цепи она вставляет несколько С нуклеотидов. С этой молнией из С адаптеров связывается адаптер с несколькими гуанинами. Ревартаза видит эту последовательность и меняет цепь (template switching). И начинает синтезировать вторую ДНК цепь на матрице уже синтезированной цепи. В итоге у нас есть возможность синтезировать весь транскрипт.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a549ee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a549ee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Но длина фрагментов, которые можно </a:t>
            </a:r>
            <a:r>
              <a:rPr lang="en"/>
              <a:t>секвенировать</a:t>
            </a:r>
            <a:r>
              <a:rPr lang="en"/>
              <a:t> с помощью Illumina небольшого размера (порядка 50-150 нуклеотидов), поэтому нам необходимо будет фрагментировать кДНК. Самый важный момент тут.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a549eef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a549ee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a549eef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ea549eef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a549eef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a549ee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a549eef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a549eef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a549eef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a549eef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a549eef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a549eef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f1ca784e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f1ca784e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Есть прибор 10x chromium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f1ca784e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f1ca784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Вот чип. В него загружается масло, клетки и реагенты и шарики или бусины. Есть поток бусинок, они смешиваются с реагентами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f1ca784e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f1ca784e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f1ca784e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f1ca784e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a549ee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ea549ee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a549eef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a549eef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a549eef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a549eef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ea549eef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ea549eef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ea549eef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ea549eef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ea549eef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ea549eef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a549eef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a549eef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a549eef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a549eef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cell </a:t>
            </a:r>
            <a:r>
              <a:rPr lang="en"/>
              <a:t>sequencing</a:t>
            </a:r>
            <a:r>
              <a:rPr lang="en"/>
              <a:t> technologies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8" y="347663"/>
            <a:ext cx="88487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261938"/>
            <a:ext cx="8772525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50" y="0"/>
            <a:ext cx="7410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https://www.youtube.com/watch?v=fCd6B5HRaZ8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SMART-seq2</a:t>
            </a:r>
            <a:endParaRPr/>
          </a:p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336" y="0"/>
            <a:ext cx="60193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219075"/>
            <a:ext cx="72580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length bias 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250" y="1180275"/>
            <a:ext cx="58864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ormalize gene counts by gene length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30"/>
          <p:cNvGraphicFramePr/>
          <p:nvPr/>
        </p:nvGraphicFramePr>
        <p:xfrm>
          <a:off x="8574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{58B36039-C21A-4E4F-BA45-6D678F0C60A9}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Cell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 length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</a:t>
                      </a:r>
                      <a:r>
                        <a:rPr lang="en"/>
                        <a:t>ene1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 bp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 bp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 bp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30"/>
          <p:cNvSpPr/>
          <p:nvPr/>
        </p:nvSpPr>
        <p:spPr>
          <a:xfrm>
            <a:off x="4320025" y="2856825"/>
            <a:ext cx="313800" cy="47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3" name="Google Shape;173;p30"/>
          <p:cNvGraphicFramePr/>
          <p:nvPr/>
        </p:nvGraphicFramePr>
        <p:xfrm>
          <a:off x="857425" y="333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{58B36039-C21A-4E4F-BA45-6D678F0C60A9}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Cell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 length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 / 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 / 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 bp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 / 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 / 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 bp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 / 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 / 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 bp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eads per kilobases (RPK)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0" name="Google Shape;180;p31"/>
          <p:cNvGraphicFramePr/>
          <p:nvPr/>
        </p:nvGraphicFramePr>
        <p:xfrm>
          <a:off x="8574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{58B36039-C21A-4E4F-BA45-6D678F0C60A9}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Cell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 length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 * 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* 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 bp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* 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* 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 bp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* 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* 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 bp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31"/>
          <p:cNvSpPr/>
          <p:nvPr/>
        </p:nvSpPr>
        <p:spPr>
          <a:xfrm>
            <a:off x="4320025" y="2856825"/>
            <a:ext cx="313800" cy="47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31"/>
          <p:cNvGraphicFramePr/>
          <p:nvPr/>
        </p:nvGraphicFramePr>
        <p:xfrm>
          <a:off x="857425" y="333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{58B36039-C21A-4E4F-BA45-6D678F0C60A9}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Cell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 length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 bp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 bp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 bp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Illumina sequencing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TPM calculation (but here per 1000)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9" name="Google Shape;189;p32"/>
          <p:cNvGraphicFramePr/>
          <p:nvPr/>
        </p:nvGraphicFramePr>
        <p:xfrm>
          <a:off x="8574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{58B36039-C21A-4E4F-BA45-6D678F0C60A9}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Cell 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Cell 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 length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 / 900 * 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 / 1800 * 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 bp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 / 900 * 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 / 1800 * 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 bp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600 / 900 * 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1200 / 1800 * 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 bp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90" name="Google Shape;190;p32"/>
          <p:cNvSpPr/>
          <p:nvPr/>
        </p:nvSpPr>
        <p:spPr>
          <a:xfrm>
            <a:off x="4258200" y="3512825"/>
            <a:ext cx="313800" cy="475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TPM calculation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7" name="Google Shape;197;p33"/>
          <p:cNvGraphicFramePr/>
          <p:nvPr/>
        </p:nvGraphicFramePr>
        <p:xfrm>
          <a:off x="8574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{58B36039-C21A-4E4F-BA45-6D678F0C60A9}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Cell 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Cell 2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 length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 bp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 bp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 bp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Sum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 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 1000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038" y="3588475"/>
            <a:ext cx="38385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4913" y="3550375"/>
            <a:ext cx="14954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10x</a:t>
            </a:r>
            <a:endParaRPr/>
          </a:p>
        </p:txBody>
      </p:sp>
      <p:sp>
        <p:nvSpPr>
          <p:cNvPr id="205" name="Google Shape;205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716" y="0"/>
            <a:ext cx="71025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450"/>
            <a:ext cx="88392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5257800" y="873250"/>
            <a:ext cx="3733800" cy="311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600" y="1726538"/>
            <a:ext cx="36861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50" y="744563"/>
            <a:ext cx="367665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298" y="950975"/>
            <a:ext cx="4306938" cy="19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3450"/>
            <a:ext cx="88392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8"/>
          <p:cNvSpPr/>
          <p:nvPr/>
        </p:nvSpPr>
        <p:spPr>
          <a:xfrm>
            <a:off x="5191025" y="2300800"/>
            <a:ext cx="3907500" cy="197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888" y="2296025"/>
            <a:ext cx="981075" cy="12096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363" y="2300788"/>
            <a:ext cx="904875" cy="12001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0290"/>
            <a:ext cx="9143999" cy="3282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380" y="0"/>
            <a:ext cx="56712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352425"/>
            <a:ext cx="84391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" y="200025"/>
            <a:ext cx="87249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13" y="252413"/>
            <a:ext cx="8105775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76963"/>
            <a:ext cx="862965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3" y="376238"/>
            <a:ext cx="90201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257175"/>
            <a:ext cx="89535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