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4" r:id="rId8"/>
    <p:sldId id="261"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1416" y="420"/>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6A0F2F4-9810-4A68-9641-030644E4EB03}" type="datetimeFigureOut">
              <a:rPr lang="en-US" smtClean="0"/>
              <a:t>6/25/2018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E4E1F8-17A4-416B-87AF-876C20DD8CC8}" type="slidenum">
              <a:rPr lang="en-US" smtClean="0"/>
              <a:t>‹#›</a:t>
            </a:fld>
            <a:endParaRPr lang="en-US"/>
          </a:p>
        </p:txBody>
      </p:sp>
    </p:spTree>
    <p:extLst>
      <p:ext uri="{BB962C8B-B14F-4D97-AF65-F5344CB8AC3E}">
        <p14:creationId xmlns:p14="http://schemas.microsoft.com/office/powerpoint/2010/main" val="3857043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A0F2F4-9810-4A68-9641-030644E4EB03}" type="datetimeFigureOut">
              <a:rPr lang="en-US" smtClean="0"/>
              <a:t>6/25/2018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E4E1F8-17A4-416B-87AF-876C20DD8CC8}" type="slidenum">
              <a:rPr lang="en-US" smtClean="0"/>
              <a:t>‹#›</a:t>
            </a:fld>
            <a:endParaRPr lang="en-US"/>
          </a:p>
        </p:txBody>
      </p:sp>
    </p:spTree>
    <p:extLst>
      <p:ext uri="{BB962C8B-B14F-4D97-AF65-F5344CB8AC3E}">
        <p14:creationId xmlns:p14="http://schemas.microsoft.com/office/powerpoint/2010/main" val="74343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A0F2F4-9810-4A68-9641-030644E4EB03}" type="datetimeFigureOut">
              <a:rPr lang="en-US" smtClean="0"/>
              <a:t>6/25/2018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E4E1F8-17A4-416B-87AF-876C20DD8CC8}" type="slidenum">
              <a:rPr lang="en-US" smtClean="0"/>
              <a:t>‹#›</a:t>
            </a:fld>
            <a:endParaRPr lang="en-US"/>
          </a:p>
        </p:txBody>
      </p:sp>
    </p:spTree>
    <p:extLst>
      <p:ext uri="{BB962C8B-B14F-4D97-AF65-F5344CB8AC3E}">
        <p14:creationId xmlns:p14="http://schemas.microsoft.com/office/powerpoint/2010/main" val="1755479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A0F2F4-9810-4A68-9641-030644E4EB03}" type="datetimeFigureOut">
              <a:rPr lang="en-US" smtClean="0"/>
              <a:t>6/25/2018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E4E1F8-17A4-416B-87AF-876C20DD8CC8}" type="slidenum">
              <a:rPr lang="en-US" smtClean="0"/>
              <a:t>‹#›</a:t>
            </a:fld>
            <a:endParaRPr lang="en-US"/>
          </a:p>
        </p:txBody>
      </p:sp>
    </p:spTree>
    <p:extLst>
      <p:ext uri="{BB962C8B-B14F-4D97-AF65-F5344CB8AC3E}">
        <p14:creationId xmlns:p14="http://schemas.microsoft.com/office/powerpoint/2010/main" val="3654630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A0F2F4-9810-4A68-9641-030644E4EB03}" type="datetimeFigureOut">
              <a:rPr lang="en-US" smtClean="0"/>
              <a:t>6/25/2018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E4E1F8-17A4-416B-87AF-876C20DD8CC8}" type="slidenum">
              <a:rPr lang="en-US" smtClean="0"/>
              <a:t>‹#›</a:t>
            </a:fld>
            <a:endParaRPr lang="en-US"/>
          </a:p>
        </p:txBody>
      </p:sp>
    </p:spTree>
    <p:extLst>
      <p:ext uri="{BB962C8B-B14F-4D97-AF65-F5344CB8AC3E}">
        <p14:creationId xmlns:p14="http://schemas.microsoft.com/office/powerpoint/2010/main" val="574715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6A0F2F4-9810-4A68-9641-030644E4EB03}" type="datetimeFigureOut">
              <a:rPr lang="en-US" smtClean="0"/>
              <a:t>6/25/2018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E4E1F8-17A4-416B-87AF-876C20DD8CC8}" type="slidenum">
              <a:rPr lang="en-US" smtClean="0"/>
              <a:t>‹#›</a:t>
            </a:fld>
            <a:endParaRPr lang="en-US"/>
          </a:p>
        </p:txBody>
      </p:sp>
    </p:spTree>
    <p:extLst>
      <p:ext uri="{BB962C8B-B14F-4D97-AF65-F5344CB8AC3E}">
        <p14:creationId xmlns:p14="http://schemas.microsoft.com/office/powerpoint/2010/main" val="1507683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A0F2F4-9810-4A68-9641-030644E4EB03}" type="datetimeFigureOut">
              <a:rPr lang="en-US" smtClean="0"/>
              <a:t>6/25/2018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E4E1F8-17A4-416B-87AF-876C20DD8CC8}" type="slidenum">
              <a:rPr lang="en-US" smtClean="0"/>
              <a:t>‹#›</a:t>
            </a:fld>
            <a:endParaRPr lang="en-US"/>
          </a:p>
        </p:txBody>
      </p:sp>
    </p:spTree>
    <p:extLst>
      <p:ext uri="{BB962C8B-B14F-4D97-AF65-F5344CB8AC3E}">
        <p14:creationId xmlns:p14="http://schemas.microsoft.com/office/powerpoint/2010/main" val="1737302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A0F2F4-9810-4A68-9641-030644E4EB03}" type="datetimeFigureOut">
              <a:rPr lang="en-US" smtClean="0"/>
              <a:t>6/25/2018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E4E1F8-17A4-416B-87AF-876C20DD8CC8}" type="slidenum">
              <a:rPr lang="en-US" smtClean="0"/>
              <a:t>‹#›</a:t>
            </a:fld>
            <a:endParaRPr lang="en-US"/>
          </a:p>
        </p:txBody>
      </p:sp>
    </p:spTree>
    <p:extLst>
      <p:ext uri="{BB962C8B-B14F-4D97-AF65-F5344CB8AC3E}">
        <p14:creationId xmlns:p14="http://schemas.microsoft.com/office/powerpoint/2010/main" val="3083461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A0F2F4-9810-4A68-9641-030644E4EB03}" type="datetimeFigureOut">
              <a:rPr lang="en-US" smtClean="0"/>
              <a:t>6/25/2018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E4E1F8-17A4-416B-87AF-876C20DD8CC8}" type="slidenum">
              <a:rPr lang="en-US" smtClean="0"/>
              <a:t>‹#›</a:t>
            </a:fld>
            <a:endParaRPr lang="en-US"/>
          </a:p>
        </p:txBody>
      </p:sp>
    </p:spTree>
    <p:extLst>
      <p:ext uri="{BB962C8B-B14F-4D97-AF65-F5344CB8AC3E}">
        <p14:creationId xmlns:p14="http://schemas.microsoft.com/office/powerpoint/2010/main" val="2092471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A0F2F4-9810-4A68-9641-030644E4EB03}" type="datetimeFigureOut">
              <a:rPr lang="en-US" smtClean="0"/>
              <a:t>6/25/2018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E4E1F8-17A4-416B-87AF-876C20DD8CC8}" type="slidenum">
              <a:rPr lang="en-US" smtClean="0"/>
              <a:t>‹#›</a:t>
            </a:fld>
            <a:endParaRPr lang="en-US"/>
          </a:p>
        </p:txBody>
      </p:sp>
    </p:spTree>
    <p:extLst>
      <p:ext uri="{BB962C8B-B14F-4D97-AF65-F5344CB8AC3E}">
        <p14:creationId xmlns:p14="http://schemas.microsoft.com/office/powerpoint/2010/main" val="1398391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A0F2F4-9810-4A68-9641-030644E4EB03}" type="datetimeFigureOut">
              <a:rPr lang="en-US" smtClean="0"/>
              <a:t>6/25/2018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E4E1F8-17A4-416B-87AF-876C20DD8CC8}" type="slidenum">
              <a:rPr lang="en-US" smtClean="0"/>
              <a:t>‹#›</a:t>
            </a:fld>
            <a:endParaRPr lang="en-US"/>
          </a:p>
        </p:txBody>
      </p:sp>
    </p:spTree>
    <p:extLst>
      <p:ext uri="{BB962C8B-B14F-4D97-AF65-F5344CB8AC3E}">
        <p14:creationId xmlns:p14="http://schemas.microsoft.com/office/powerpoint/2010/main" val="3258917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A0F2F4-9810-4A68-9641-030644E4EB03}" type="datetimeFigureOut">
              <a:rPr lang="en-US" smtClean="0"/>
              <a:t>6/25/2018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E4E1F8-17A4-416B-87AF-876C20DD8CC8}" type="slidenum">
              <a:rPr lang="en-US" smtClean="0"/>
              <a:t>‹#›</a:t>
            </a:fld>
            <a:endParaRPr lang="en-US"/>
          </a:p>
        </p:txBody>
      </p:sp>
    </p:spTree>
    <p:extLst>
      <p:ext uri="{BB962C8B-B14F-4D97-AF65-F5344CB8AC3E}">
        <p14:creationId xmlns:p14="http://schemas.microsoft.com/office/powerpoint/2010/main" val="2153430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USDA </a:t>
            </a:r>
            <a:r>
              <a:rPr lang="en-US" dirty="0" err="1" smtClean="0"/>
              <a:t>CoE</a:t>
            </a:r>
            <a:endParaRPr lang="en-US" dirty="0"/>
          </a:p>
        </p:txBody>
      </p:sp>
      <p:sp>
        <p:nvSpPr>
          <p:cNvPr id="3" name="Subtitle 2"/>
          <p:cNvSpPr>
            <a:spLocks noGrp="1"/>
          </p:cNvSpPr>
          <p:nvPr>
            <p:ph type="subTitle" idx="1"/>
          </p:nvPr>
        </p:nvSpPr>
        <p:spPr/>
        <p:txBody>
          <a:bodyPr/>
          <a:lstStyle/>
          <a:p>
            <a:r>
              <a:rPr lang="en-US" dirty="0" smtClean="0"/>
              <a:t>Reverse Industry Day Sessions</a:t>
            </a:r>
            <a:endParaRPr lang="en-US" dirty="0"/>
          </a:p>
        </p:txBody>
      </p:sp>
    </p:spTree>
    <p:extLst>
      <p:ext uri="{BB962C8B-B14F-4D97-AF65-F5344CB8AC3E}">
        <p14:creationId xmlns:p14="http://schemas.microsoft.com/office/powerpoint/2010/main" val="15921830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Phase 2 Procurement: Customer Experience Collaboration Solution, July</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Objective: The objective of this procurement is to identify a vendor that will be responsible for the acquisition and agile implementation of a web collaboration tool/solution that will meet the broad needs of USDA with the goal of improving real-time communications with field staff across the country. </a:t>
            </a:r>
          </a:p>
          <a:p>
            <a:r>
              <a:rPr lang="en-US" dirty="0" smtClean="0"/>
              <a:t>Scope: The collaboration tool/solution is intended improve/facilitate communications between headquarters and field staff that operate across the country. The tool may also be used to facilitate communications between staff who may want to connect with other colleagues across the country who may have similar duties or who have similar interests, issues, solutions that support their line of work.</a:t>
            </a:r>
            <a:endParaRPr lang="en-US" dirty="0"/>
          </a:p>
        </p:txBody>
      </p:sp>
    </p:spTree>
    <p:extLst>
      <p:ext uri="{BB962C8B-B14F-4D97-AF65-F5344CB8AC3E}">
        <p14:creationId xmlns:p14="http://schemas.microsoft.com/office/powerpoint/2010/main" val="42391635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The COE teams will provide expert advice, consulting, development and support solution implementation in the following areas:</a:t>
            </a:r>
            <a:endParaRPr lang="en-US" sz="2800" dirty="0"/>
          </a:p>
        </p:txBody>
      </p:sp>
      <p:sp>
        <p:nvSpPr>
          <p:cNvPr id="3" name="Content Placeholder 2"/>
          <p:cNvSpPr>
            <a:spLocks noGrp="1"/>
          </p:cNvSpPr>
          <p:nvPr>
            <p:ph idx="1"/>
          </p:nvPr>
        </p:nvSpPr>
        <p:spPr>
          <a:xfrm>
            <a:off x="838200" y="1825624"/>
            <a:ext cx="10515600" cy="4825341"/>
          </a:xfrm>
        </p:spPr>
        <p:txBody>
          <a:bodyPr>
            <a:normAutofit fontScale="47500" lnSpcReduction="20000"/>
          </a:bodyPr>
          <a:lstStyle/>
          <a:p>
            <a:pPr marL="514350" lvl="0" indent="-514350">
              <a:buFont typeface="+mj-lt"/>
              <a:buAutoNum type="arabicPeriod"/>
            </a:pPr>
            <a:r>
              <a:rPr lang="en-US" sz="3800" dirty="0" smtClean="0"/>
              <a:t>Cloud </a:t>
            </a:r>
            <a:r>
              <a:rPr lang="en-US" sz="3800" dirty="0"/>
              <a:t>Adoption - Perform application/system portfolio analysis, develop cloud migration recommendations, plan and manage the migration execution, as well as capture specific capabilities (e.g. strategies, roadmaps, playbooks) to document good practices across government. The goal is to assist agencies accelerate cloud adoption. </a:t>
            </a:r>
          </a:p>
          <a:p>
            <a:pPr marL="514350" lvl="0" indent="-514350">
              <a:buFont typeface="+mj-lt"/>
              <a:buAutoNum type="arabicPeriod"/>
            </a:pPr>
            <a:r>
              <a:rPr lang="en-US" sz="3800" dirty="0"/>
              <a:t>IT Infrastructure Optimization - Assist agencies with the assessment, development and implementation of computing infrastructure (i.e. network, storage, data center) optimization plans.  </a:t>
            </a:r>
          </a:p>
          <a:p>
            <a:pPr marL="514350" lvl="0" indent="-514350">
              <a:buFont typeface="+mj-lt"/>
              <a:buAutoNum type="arabicPeriod"/>
            </a:pPr>
            <a:r>
              <a:rPr lang="en-US" sz="3800" dirty="0"/>
              <a:t>Customer Experience - Assist agencies with the development and implementation of an optimal client experience strategy. Implementation will include utilization of the latest technology (artificial intelligence, learning systems, and robotic process automation) as well as a cohesive client experience across all channels including contact centers, online platforms, informational materials, and in-person interactions. </a:t>
            </a:r>
          </a:p>
          <a:p>
            <a:pPr marL="514350" lvl="0" indent="-514350">
              <a:buFont typeface="+mj-lt"/>
              <a:buAutoNum type="arabicPeriod"/>
            </a:pPr>
            <a:r>
              <a:rPr lang="en-US" sz="3800" dirty="0"/>
              <a:t>Service Delivery Analytics - Provide the expertise and tools to define, instrument and analyze ultimate program outcomes, customer experiences and operational effectiveness. Aim to ensure programs and services are designed and delivered in a way that optimizes impact while building trust and confidence in the public. Implementation includes a continuous improvement feedback cycle built into services delivered. </a:t>
            </a:r>
          </a:p>
          <a:p>
            <a:pPr marL="514350" lvl="0" indent="-514350">
              <a:buFont typeface="+mj-lt"/>
              <a:buAutoNum type="arabicPeriod"/>
            </a:pPr>
            <a:r>
              <a:rPr lang="en-US" sz="3800" dirty="0"/>
              <a:t>Contact Center - Provide a suite of offerings to help agencies manage and enhance their customer contacts where they need assistance the most, be it with managing their contact center operations; building self-service tools; leveraging robotic process automation and emerging technologies; building internal business processes and systems to manage day-to-day performance; navigating available acquisition solutions; and learning contact center best practices.</a:t>
            </a:r>
          </a:p>
          <a:p>
            <a:endParaRPr lang="en-US" dirty="0"/>
          </a:p>
        </p:txBody>
      </p:sp>
    </p:spTree>
    <p:extLst>
      <p:ext uri="{BB962C8B-B14F-4D97-AF65-F5344CB8AC3E}">
        <p14:creationId xmlns:p14="http://schemas.microsoft.com/office/powerpoint/2010/main" val="38488025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for Reverse Industry Day</a:t>
            </a:r>
            <a:endParaRPr lang="en-US" dirty="0"/>
          </a:p>
        </p:txBody>
      </p:sp>
      <p:sp>
        <p:nvSpPr>
          <p:cNvPr id="3" name="Content Placeholder 2"/>
          <p:cNvSpPr>
            <a:spLocks noGrp="1"/>
          </p:cNvSpPr>
          <p:nvPr>
            <p:ph idx="1"/>
          </p:nvPr>
        </p:nvSpPr>
        <p:spPr/>
        <p:txBody>
          <a:bodyPr/>
          <a:lstStyle/>
          <a:p>
            <a:r>
              <a:rPr lang="en-US" dirty="0" smtClean="0"/>
              <a:t>At our Industry Day, we'll discuss the number and scope of our anticipated procurements, the proposed acquisition strategies, and provide updates on our progress.</a:t>
            </a:r>
          </a:p>
          <a:p>
            <a:r>
              <a:rPr lang="en-US" dirty="0" smtClean="0"/>
              <a:t>At our Reverse Industry Days, industry partners should provide a one-page fact sheet on the capabilities you have to provide a solution for the specific procurement/group you're meeting with. The fact sheet can address your previous experience that is directly related to that procurement/group, and recommend ways to improve what we ask for in the solicitation we end up posting -- we're not looking for any marketing information.</a:t>
            </a:r>
            <a:endParaRPr lang="en-US" dirty="0"/>
          </a:p>
        </p:txBody>
      </p:sp>
    </p:spTree>
    <p:extLst>
      <p:ext uri="{BB962C8B-B14F-4D97-AF65-F5344CB8AC3E}">
        <p14:creationId xmlns:p14="http://schemas.microsoft.com/office/powerpoint/2010/main" val="1752850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Phase 2 Procurement: Data and Analytics Capacity Building, July 28 1.30pm</a:t>
            </a:r>
            <a:endParaRPr lang="en-US" sz="3200" dirty="0"/>
          </a:p>
        </p:txBody>
      </p:sp>
      <p:sp>
        <p:nvSpPr>
          <p:cNvPr id="3" name="Content Placeholder 2"/>
          <p:cNvSpPr>
            <a:spLocks noGrp="1"/>
          </p:cNvSpPr>
          <p:nvPr>
            <p:ph idx="1"/>
          </p:nvPr>
        </p:nvSpPr>
        <p:spPr/>
        <p:txBody>
          <a:bodyPr>
            <a:normAutofit/>
          </a:bodyPr>
          <a:lstStyle/>
          <a:p>
            <a:r>
              <a:rPr lang="en-US" dirty="0" smtClean="0"/>
              <a:t>Objective: The objective of this procurement is to develop and enhance USDA data and analytics communities of practice.</a:t>
            </a:r>
          </a:p>
          <a:p>
            <a:r>
              <a:rPr lang="en-US" dirty="0" smtClean="0"/>
              <a:t>Scope: The contractor will work with the Service Delivery Analytics </a:t>
            </a:r>
            <a:r>
              <a:rPr lang="en-US" dirty="0" err="1" smtClean="0"/>
              <a:t>CoE</a:t>
            </a:r>
            <a:r>
              <a:rPr lang="en-US" dirty="0" smtClean="0"/>
              <a:t> and the USDA OCIO to develop an overall enterprise data strategy, including organizational as well as technical strategies. The contractor will develop a solution for a robust data inventory that is integrated with USDA processes for developing systems. The contractor will also help to develop best practices in data and analytics.</a:t>
            </a:r>
            <a:endParaRPr lang="en-US" dirty="0"/>
          </a:p>
        </p:txBody>
      </p:sp>
    </p:spTree>
    <p:extLst>
      <p:ext uri="{BB962C8B-B14F-4D97-AF65-F5344CB8AC3E}">
        <p14:creationId xmlns:p14="http://schemas.microsoft.com/office/powerpoint/2010/main" val="208963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t>Phase 2 Procurement: Data Visualization and Analytics, July 28 1.30pm</a:t>
            </a:r>
            <a:br>
              <a:rPr lang="en-US" sz="3200" dirty="0" smtClean="0"/>
            </a:br>
            <a:endParaRPr lang="en-US" sz="3200" dirty="0"/>
          </a:p>
        </p:txBody>
      </p:sp>
      <p:sp>
        <p:nvSpPr>
          <p:cNvPr id="3" name="Content Placeholder 2"/>
          <p:cNvSpPr>
            <a:spLocks noGrp="1"/>
          </p:cNvSpPr>
          <p:nvPr>
            <p:ph idx="1"/>
          </p:nvPr>
        </p:nvSpPr>
        <p:spPr/>
        <p:txBody>
          <a:bodyPr>
            <a:normAutofit lnSpcReduction="10000"/>
          </a:bodyPr>
          <a:lstStyle/>
          <a:p>
            <a:r>
              <a:rPr lang="en-US" dirty="0" smtClean="0"/>
              <a:t>Objective: The objective of this procurement is to develop and implement data analytics and data visualization solutions across USDA that meet the various needs of mission areas and agencies while providing enterprise level capabilities.</a:t>
            </a:r>
          </a:p>
          <a:p>
            <a:r>
              <a:rPr lang="en-US" dirty="0" smtClean="0"/>
              <a:t>Scope: The contractor shall provide technical and organizational expertise to support USDA’s goal of being data-driven. The contractor shall work to overcome challenges around advanced analytics including developing key performance indicators (KPIs), developing and implementing data collection solutions to improve performance measurement, and identifying predictive analytics opportunities and building predictive models.</a:t>
            </a:r>
            <a:endParaRPr lang="en-US" dirty="0"/>
          </a:p>
        </p:txBody>
      </p:sp>
    </p:spTree>
    <p:extLst>
      <p:ext uri="{BB962C8B-B14F-4D97-AF65-F5344CB8AC3E}">
        <p14:creationId xmlns:p14="http://schemas.microsoft.com/office/powerpoint/2010/main" val="965394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Phase 2 Procurement: Customer Experience Collaboration Solution, July 29 2.30pm</a:t>
            </a:r>
            <a:br>
              <a:rPr lang="en-US" sz="3200" dirty="0" smtClean="0"/>
            </a:br>
            <a:endParaRPr lang="en-US" sz="3200" dirty="0"/>
          </a:p>
        </p:txBody>
      </p:sp>
      <p:sp>
        <p:nvSpPr>
          <p:cNvPr id="3" name="Content Placeholder 2"/>
          <p:cNvSpPr>
            <a:spLocks noGrp="1"/>
          </p:cNvSpPr>
          <p:nvPr>
            <p:ph idx="1"/>
          </p:nvPr>
        </p:nvSpPr>
        <p:spPr/>
        <p:txBody>
          <a:bodyPr>
            <a:normAutofit lnSpcReduction="10000"/>
          </a:bodyPr>
          <a:lstStyle/>
          <a:p>
            <a:r>
              <a:rPr lang="en-US" dirty="0" smtClean="0"/>
              <a:t>Objective: The objective of this procurement is to identify a vendor that will be responsible for the acquisition and agile implementation of a web collaboration tool/solution that will meet the broad needs of USDA with the goal of improving real-time communications with field staff across the country. </a:t>
            </a:r>
          </a:p>
          <a:p>
            <a:r>
              <a:rPr lang="en-US" dirty="0" smtClean="0"/>
              <a:t>Scope: The collaboration tool/solution is intended improve/facilitate communications between headquarters and field staff that operate across the country. The tool may also be used to facilitate communications between staff who may want to connect with other colleagues across the country who may have similar duties or who have similar interests, issues, solutions that support their line of work.</a:t>
            </a:r>
            <a:endParaRPr lang="en-US" dirty="0"/>
          </a:p>
        </p:txBody>
      </p:sp>
    </p:spTree>
    <p:extLst>
      <p:ext uri="{BB962C8B-B14F-4D97-AF65-F5344CB8AC3E}">
        <p14:creationId xmlns:p14="http://schemas.microsoft.com/office/powerpoint/2010/main" val="35022641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Phase 2 Procurement: Contact Center, July 29 3.30pm </a:t>
            </a:r>
            <a:endParaRPr lang="en-US" sz="3200" dirty="0"/>
          </a:p>
        </p:txBody>
      </p:sp>
      <p:sp>
        <p:nvSpPr>
          <p:cNvPr id="3" name="Content Placeholder 2"/>
          <p:cNvSpPr>
            <a:spLocks noGrp="1"/>
          </p:cNvSpPr>
          <p:nvPr>
            <p:ph idx="1"/>
          </p:nvPr>
        </p:nvSpPr>
        <p:spPr/>
        <p:txBody>
          <a:bodyPr>
            <a:normAutofit lnSpcReduction="10000"/>
          </a:bodyPr>
          <a:lstStyle/>
          <a:p>
            <a:r>
              <a:rPr lang="en-US" dirty="0" smtClean="0"/>
              <a:t>Objective: Through this acquisition of products and services, USDA expects to create a single contact center to serve as the front door for phone, email, chat, </a:t>
            </a:r>
            <a:r>
              <a:rPr lang="en-US" dirty="0" err="1" smtClean="0"/>
              <a:t>etc</a:t>
            </a:r>
            <a:r>
              <a:rPr lang="en-US" dirty="0" smtClean="0"/>
              <a:t> to:</a:t>
            </a:r>
          </a:p>
          <a:p>
            <a:pPr lvl="1"/>
            <a:r>
              <a:rPr lang="en-US" dirty="0" smtClean="0"/>
              <a:t>Put USDA on par with customer experience in the commercial sector</a:t>
            </a:r>
          </a:p>
          <a:p>
            <a:pPr lvl="1"/>
            <a:r>
              <a:rPr lang="en-US" dirty="0" smtClean="0"/>
              <a:t>Improve operational flexibility by creating an environment that can efficiently and effectively integrate new capabilities and features</a:t>
            </a:r>
          </a:p>
          <a:p>
            <a:r>
              <a:rPr lang="en-US" dirty="0" smtClean="0"/>
              <a:t>Scope: The Contractor will create a 1-866 ASK USDA </a:t>
            </a:r>
            <a:r>
              <a:rPr lang="en-US" dirty="0" err="1" smtClean="0"/>
              <a:t>omni</a:t>
            </a:r>
            <a:r>
              <a:rPr lang="en-US" dirty="0" smtClean="0"/>
              <a:t>-channel contact center that will serve as the </a:t>
            </a:r>
            <a:r>
              <a:rPr lang="en-US" dirty="0" err="1" smtClean="0"/>
              <a:t>OneUSDA</a:t>
            </a:r>
            <a:r>
              <a:rPr lang="en-US" dirty="0" smtClean="0"/>
              <a:t> front door to all USDA information and services. The </a:t>
            </a:r>
            <a:r>
              <a:rPr lang="en-US" dirty="0" err="1" smtClean="0"/>
              <a:t>OneUSDA</a:t>
            </a:r>
            <a:r>
              <a:rPr lang="en-US" dirty="0" smtClean="0"/>
              <a:t> Contact Center will handle all Tier 0 and Tier 1 contacts via phone, email, chat or other channels with the capability to migrate Tier 2 contacts over time. </a:t>
            </a:r>
            <a:endParaRPr lang="en-US" dirty="0"/>
          </a:p>
        </p:txBody>
      </p:sp>
    </p:spTree>
    <p:extLst>
      <p:ext uri="{BB962C8B-B14F-4D97-AF65-F5344CB8AC3E}">
        <p14:creationId xmlns:p14="http://schemas.microsoft.com/office/powerpoint/2010/main" val="21395463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Phase 2 Procurement: IT Infrastructure and Cloud</a:t>
            </a:r>
            <a:br>
              <a:rPr lang="en-US" sz="3200" dirty="0" smtClean="0"/>
            </a:br>
            <a:r>
              <a:rPr lang="en-US" sz="3200" dirty="0" smtClean="0"/>
              <a:t>July 29, 4pm</a:t>
            </a:r>
            <a:br>
              <a:rPr lang="en-US" sz="3200" dirty="0" smtClean="0"/>
            </a:br>
            <a:endParaRPr lang="en-US" sz="3200" dirty="0"/>
          </a:p>
        </p:txBody>
      </p:sp>
      <p:sp>
        <p:nvSpPr>
          <p:cNvPr id="3" name="Content Placeholder 2"/>
          <p:cNvSpPr>
            <a:spLocks noGrp="1"/>
          </p:cNvSpPr>
          <p:nvPr>
            <p:ph idx="1"/>
          </p:nvPr>
        </p:nvSpPr>
        <p:spPr/>
        <p:txBody>
          <a:bodyPr>
            <a:normAutofit fontScale="92500"/>
          </a:bodyPr>
          <a:lstStyle/>
          <a:p>
            <a:r>
              <a:rPr lang="en-US" dirty="0" smtClean="0"/>
              <a:t>Objective: The objective of this procurement is to provide the expertise to the USDA to modernize and </a:t>
            </a:r>
            <a:r>
              <a:rPr lang="en-US" dirty="0" err="1" smtClean="0"/>
              <a:t>replatform</a:t>
            </a:r>
            <a:r>
              <a:rPr lang="en-US" dirty="0" smtClean="0"/>
              <a:t> applications onto commercial cloud services. This will be accomplished by leveraging modern innovative information technology throughout the IT investment portfolio, leveraging commercial cloud services to deliver greater flexibility and functionality in support of Agency mission requirements.</a:t>
            </a:r>
          </a:p>
          <a:p>
            <a:r>
              <a:rPr lang="en-US" dirty="0" smtClean="0"/>
              <a:t>Scope: The contractor shall provide professional services to assist GSA/USDA in (1) the staffing and training of a sustainable cloud computing organization within USDA, (2) the closure of identified USDA data centers, and (3) the migration of applications to commercial cloud environments and/or to the remaining two USDA </a:t>
            </a:r>
            <a:r>
              <a:rPr lang="en-US" dirty="0" err="1" smtClean="0"/>
              <a:t>on-premise</a:t>
            </a:r>
            <a:r>
              <a:rPr lang="en-US" dirty="0" smtClean="0"/>
              <a:t> data centers.</a:t>
            </a:r>
            <a:endParaRPr lang="en-US" dirty="0"/>
          </a:p>
        </p:txBody>
      </p:sp>
    </p:spTree>
    <p:extLst>
      <p:ext uri="{BB962C8B-B14F-4D97-AF65-F5344CB8AC3E}">
        <p14:creationId xmlns:p14="http://schemas.microsoft.com/office/powerpoint/2010/main" val="34776588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DA1C2902087F4CA0AFF1CB1C81885A" ma:contentTypeVersion="4" ma:contentTypeDescription="Create a new document." ma:contentTypeScope="" ma:versionID="45621d215f9f97ad6e329e5b97f286da">
  <xsd:schema xmlns:xsd="http://www.w3.org/2001/XMLSchema" xmlns:xs="http://www.w3.org/2001/XMLSchema" xmlns:p="http://schemas.microsoft.com/office/2006/metadata/properties" xmlns:ns2="d572d207-ce25-4f41-a628-3c941a1a45e5" xmlns:ns3="4e3f4c06-04fc-4268-b11f-7080c474a7bf" targetNamespace="http://schemas.microsoft.com/office/2006/metadata/properties" ma:root="true" ma:fieldsID="6ba30e943497d941b328b480bb6f7477" ns2:_="" ns3:_="">
    <xsd:import namespace="d572d207-ce25-4f41-a628-3c941a1a45e5"/>
    <xsd:import namespace="4e3f4c06-04fc-4268-b11f-7080c474a7bf"/>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72d207-ce25-4f41-a628-3c941a1a45e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3f4c06-04fc-4268-b11f-7080c474a7bf"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5AB73A5-D133-4246-9FC3-CBFA7F215DFA}"/>
</file>

<file path=customXml/itemProps2.xml><?xml version="1.0" encoding="utf-8"?>
<ds:datastoreItem xmlns:ds="http://schemas.openxmlformats.org/officeDocument/2006/customXml" ds:itemID="{0540687C-C16E-4205-AEAB-28D1FB1C78D3}"/>
</file>

<file path=customXml/itemProps3.xml><?xml version="1.0" encoding="utf-8"?>
<ds:datastoreItem xmlns:ds="http://schemas.openxmlformats.org/officeDocument/2006/customXml" ds:itemID="{B5A7313C-207A-46CE-A692-ACB1551B52FB}"/>
</file>

<file path=docProps/app.xml><?xml version="1.0" encoding="utf-8"?>
<Properties xmlns="http://schemas.openxmlformats.org/officeDocument/2006/extended-properties" xmlns:vt="http://schemas.openxmlformats.org/officeDocument/2006/docPropsVTypes">
  <TotalTime>82</TotalTime>
  <Words>923</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USDA CoE</vt:lpstr>
      <vt:lpstr>Phase 2 Procurement: Customer Experience Collaboration Solution, July </vt:lpstr>
      <vt:lpstr>The COE teams will provide expert advice, consulting, development and support solution implementation in the following areas:</vt:lpstr>
      <vt:lpstr>Preparing for Reverse Industry Day</vt:lpstr>
      <vt:lpstr>Phase 2 Procurement: Data and Analytics Capacity Building, July 28 1.30pm</vt:lpstr>
      <vt:lpstr>Phase 2 Procurement: Data Visualization and Analytics, July 28 1.30pm </vt:lpstr>
      <vt:lpstr>Phase 2 Procurement: Customer Experience Collaboration Solution, July 29 2.30pm </vt:lpstr>
      <vt:lpstr>Phase 2 Procurement: Contact Center, July 29 3.30pm </vt:lpstr>
      <vt:lpstr>Phase 2 Procurement: IT Infrastructure and Cloud July 29, 4pm </vt:lpstr>
    </vt:vector>
  </TitlesOfParts>
  <Company>Unisys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Richmond, Neil</dc:creator>
  <cp:lastModifiedBy>Przybyla, Vincent</cp:lastModifiedBy>
  <cp:revision>5</cp:revision>
  <dcterms:created xsi:type="dcterms:W3CDTF">2018-06-22T17:34:27Z</dcterms:created>
  <dcterms:modified xsi:type="dcterms:W3CDTF">2018-06-25T13:51:31Z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0x0101001EDA1C2902087F4CA0AFF1CB1C81885A</vt:lpwstr>
  </property>
</Properties>
</file>