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16"/>
  </p:notesMasterIdLst>
  <p:handoutMasterIdLst>
    <p:handoutMasterId r:id="rId17"/>
  </p:handoutMasterIdLst>
  <p:sldIdLst>
    <p:sldId id="256" r:id="rId5"/>
    <p:sldId id="288" r:id="rId6"/>
    <p:sldId id="289" r:id="rId7"/>
    <p:sldId id="300" r:id="rId8"/>
    <p:sldId id="290" r:id="rId9"/>
    <p:sldId id="301" r:id="rId10"/>
    <p:sldId id="293" r:id="rId11"/>
    <p:sldId id="294" r:id="rId12"/>
    <p:sldId id="296" r:id="rId13"/>
    <p:sldId id="297" r:id="rId14"/>
    <p:sldId id="298" r:id="rId1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82A"/>
    <a:srgbClr val="2A5389"/>
    <a:srgbClr val="002E5F"/>
    <a:srgbClr val="0060A8"/>
    <a:srgbClr val="CCE8EB"/>
    <a:srgbClr val="D2DDE4"/>
    <a:srgbClr val="141313"/>
    <a:srgbClr val="FFC82E"/>
    <a:srgbClr val="E2E7DD"/>
    <a:srgbClr val="FAF3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7" autoAdjust="0"/>
    <p:restoredTop sz="99615" autoAdjust="0"/>
  </p:normalViewPr>
  <p:slideViewPr>
    <p:cSldViewPr snapToGrid="0">
      <p:cViewPr varScale="1">
        <p:scale>
          <a:sx n="89" d="100"/>
          <a:sy n="89" d="100"/>
        </p:scale>
        <p:origin x="1195" y="53"/>
      </p:cViewPr>
      <p:guideLst>
        <p:guide orient="horz" pos="2160"/>
        <p:guide pos="284"/>
      </p:guideLst>
    </p:cSldViewPr>
  </p:slideViewPr>
  <p:outlineViewPr>
    <p:cViewPr>
      <p:scale>
        <a:sx n="33" d="100"/>
        <a:sy n="33" d="100"/>
      </p:scale>
      <p:origin x="48" y="7944"/>
    </p:cViewPr>
  </p:outlineViewPr>
  <p:notesTextViewPr>
    <p:cViewPr>
      <p:scale>
        <a:sx n="100" d="100"/>
        <a:sy n="100" d="100"/>
      </p:scale>
      <p:origin x="0" y="0"/>
    </p:cViewPr>
  </p:notesTextViewPr>
  <p:sorterViewPr>
    <p:cViewPr varScale="1">
      <p:scale>
        <a:sx n="1" d="1"/>
        <a:sy n="1" d="1"/>
      </p:scale>
      <p:origin x="0" y="-4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5E30568-7257-B549-9333-9118408E501B}" type="datetimeFigureOut">
              <a:rPr lang="en-US"/>
              <a:pPr/>
              <a:t>6/25/2018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89FB0DB-6A90-BF49-9B69-BF7194B03079}" type="slidenum">
              <a:rPr/>
              <a:pPr/>
              <a:t>‹#›</a:t>
            </a:fld>
            <a:endParaRPr lang="en-US"/>
          </a:p>
        </p:txBody>
      </p:sp>
    </p:spTree>
    <p:extLst>
      <p:ext uri="{BB962C8B-B14F-4D97-AF65-F5344CB8AC3E}">
        <p14:creationId xmlns:p14="http://schemas.microsoft.com/office/powerpoint/2010/main" val="4270170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defRPr>
            </a:lvl1pPr>
          </a:lstStyle>
          <a:p>
            <a:pPr>
              <a:defRPr/>
            </a:pPr>
            <a:fld id="{4EC62420-BEC6-46CB-B709-40E4708D2EF7}" type="datetimeFigureOut">
              <a:rPr lang="en-US"/>
              <a:pPr>
                <a:defRPr/>
              </a:pPr>
              <a:t>6/25/2018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defRPr>
            </a:lvl1pPr>
          </a:lstStyle>
          <a:p>
            <a:pPr>
              <a:defRPr/>
            </a:pPr>
            <a:fld id="{FD86E2F4-C4BE-4C16-B812-904B766BDF81}" type="slidenum">
              <a:rPr lang="en-US"/>
              <a:pPr>
                <a:defRPr/>
              </a:pPr>
              <a:t>‹#›</a:t>
            </a:fld>
            <a:endParaRPr lang="en-US" dirty="0"/>
          </a:p>
        </p:txBody>
      </p:sp>
    </p:spTree>
    <p:extLst>
      <p:ext uri="{BB962C8B-B14F-4D97-AF65-F5344CB8AC3E}">
        <p14:creationId xmlns:p14="http://schemas.microsoft.com/office/powerpoint/2010/main" val="3513074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3" name="Rectangle 12"/>
          <p:cNvSpPr/>
          <p:nvPr userDrawn="1"/>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userDrawn="1"/>
        </p:nvSpPr>
        <p:spPr>
          <a:xfrm>
            <a:off x="3918857" y="6322368"/>
            <a:ext cx="4895959" cy="230832"/>
          </a:xfrm>
          <a:prstGeom prst="rect">
            <a:avLst/>
          </a:prstGeom>
        </p:spPr>
        <p:txBody>
          <a:bodyPr wrap="square"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chemeClr val="tx1"/>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chemeClr val="tx1"/>
                </a:solidFill>
                <a:effectLst/>
                <a:uLnTx/>
                <a:uFillTx/>
                <a:latin typeface="Arial"/>
                <a:cs typeface="Arial"/>
              </a:rPr>
              <a:t>FOR INTERNAL USE ONLY.  Version 5.5</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209720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78992"/>
            <a:ext cx="9144000" cy="5349240"/>
          </a:xfrm>
        </p:spPr>
        <p:txBody>
          <a:bodyPr/>
          <a:lstStyle>
            <a:lvl1pPr marL="0" indent="0">
              <a:spcBef>
                <a:spcPts val="1000"/>
              </a:spcBef>
              <a:buFontTx/>
              <a:buNone/>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cxnSp>
        <p:nvCxnSpPr>
          <p:cNvPr id="13" name="Straight Connector 1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0"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5" name="Rectangle 14"/>
          <p:cNvSpPr/>
          <p:nvPr userDrawn="1"/>
        </p:nvSpPr>
        <p:spPr>
          <a:xfrm>
            <a:off x="2814452" y="6534651"/>
            <a:ext cx="5478081" cy="2308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  Version 5.5</a:t>
            </a:r>
          </a:p>
        </p:txBody>
      </p:sp>
      <p:sp>
        <p:nvSpPr>
          <p:cNvPr id="16" name="Rectangle 15"/>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7" name="Straight Connector 16"/>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00770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0723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
        <p:nvSpPr>
          <p:cNvPr id="2" name="Rectangle 1"/>
          <p:cNvSpPr/>
          <p:nvPr userDrawn="1"/>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8137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userDrawn="1"/>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30986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p:spTree>
      <p:nvGrpSpPr>
        <p:cNvPr id="1" name=""/>
        <p:cNvGrpSpPr/>
        <p:nvPr/>
      </p:nvGrpSpPr>
      <p:grpSpPr>
        <a:xfrm>
          <a:off x="0" y="0"/>
          <a:ext cx="0" cy="0"/>
          <a:chOff x="0" y="0"/>
          <a:chExt cx="0" cy="0"/>
        </a:xfrm>
      </p:grpSpPr>
      <p:sp>
        <p:nvSpPr>
          <p:cNvPr id="13" name="Rectangle 12"/>
          <p:cNvSpPr/>
          <p:nvPr userDrawn="1"/>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userDrawn="1"/>
        </p:nvSpPr>
        <p:spPr>
          <a:xfrm>
            <a:off x="4242816" y="6322368"/>
            <a:ext cx="4572000" cy="230832"/>
          </a:xfrm>
          <a:prstGeom prst="rect">
            <a:avLst/>
          </a:prstGeom>
        </p:spPr>
        <p:txBody>
          <a:bodyPr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chemeClr val="tx1"/>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chemeClr val="tx1"/>
                </a:solidFill>
                <a:effectLst/>
                <a:uLnTx/>
                <a:uFillTx/>
                <a:latin typeface="Arial"/>
                <a:cs typeface="Arial"/>
              </a:rPr>
              <a:t>FOR INTERNAL USE ONLY.</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209720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p:spTree>
      <p:nvGrpSpPr>
        <p:cNvPr id="1" name=""/>
        <p:cNvGrpSpPr/>
        <p:nvPr/>
      </p:nvGrpSpPr>
      <p:grpSpPr>
        <a:xfrm>
          <a:off x="0" y="0"/>
          <a:ext cx="0" cy="0"/>
          <a:chOff x="0" y="0"/>
          <a:chExt cx="0" cy="0"/>
        </a:xfrm>
      </p:grpSpPr>
      <p:sp>
        <p:nvSpPr>
          <p:cNvPr id="13" name="Rectangle 12"/>
          <p:cNvSpPr/>
          <p:nvPr userDrawn="1"/>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userDrawn="1"/>
        </p:nvSpPr>
        <p:spPr>
          <a:xfrm>
            <a:off x="4242816" y="6322368"/>
            <a:ext cx="4572000" cy="230832"/>
          </a:xfrm>
          <a:prstGeom prst="rect">
            <a:avLst/>
          </a:prstGeom>
        </p:spPr>
        <p:txBody>
          <a:bodyPr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chemeClr val="tx1"/>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chemeClr val="tx1"/>
                </a:solidFill>
                <a:effectLst/>
                <a:uLnTx/>
                <a:uFillTx/>
                <a:latin typeface="Arial"/>
                <a:cs typeface="Arial"/>
              </a:rPr>
              <a:t>FOR INTERNAL USE ONLY.</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209720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Title">
    <p:spTree>
      <p:nvGrpSpPr>
        <p:cNvPr id="1" name=""/>
        <p:cNvGrpSpPr/>
        <p:nvPr/>
      </p:nvGrpSpPr>
      <p:grpSpPr>
        <a:xfrm>
          <a:off x="0" y="0"/>
          <a:ext cx="0" cy="0"/>
          <a:chOff x="0" y="0"/>
          <a:chExt cx="0" cy="0"/>
        </a:xfrm>
      </p:grpSpPr>
      <p:sp>
        <p:nvSpPr>
          <p:cNvPr id="13" name="Rectangle 12"/>
          <p:cNvSpPr/>
          <p:nvPr userDrawn="1"/>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userDrawn="1"/>
        </p:nvSpPr>
        <p:spPr>
          <a:xfrm>
            <a:off x="4242816" y="6322368"/>
            <a:ext cx="4572000" cy="230832"/>
          </a:xfrm>
          <a:prstGeom prst="rect">
            <a:avLst/>
          </a:prstGeom>
        </p:spPr>
        <p:txBody>
          <a:bodyPr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chemeClr val="tx1"/>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chemeClr val="tx1"/>
                </a:solidFill>
                <a:effectLst/>
                <a:uLnTx/>
                <a:uFillTx/>
                <a:latin typeface="Arial"/>
                <a:cs typeface="Arial"/>
              </a:rPr>
              <a:t>FOR INTERNAL USE ONLY.</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209720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A0F2F4-9810-4A68-9641-030644E4EB03}" type="datetimeFigureOut">
              <a:rPr lang="en-US" smtClean="0"/>
              <a:t>6/25/2018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417837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555016" name="Rectangle 8"/>
          <p:cNvSpPr>
            <a:spLocks noGrp="1" noChangeArrowheads="1"/>
          </p:cNvSpPr>
          <p:nvPr>
            <p:ph type="ctrTitle" sz="quarter"/>
          </p:nvPr>
        </p:nvSpPr>
        <p:spPr>
          <a:xfrm>
            <a:off x="310895" y="1578620"/>
            <a:ext cx="8503920" cy="1219200"/>
          </a:xfrm>
        </p:spPr>
        <p:txBody>
          <a:bodyPr anchor="b" anchorCtr="0"/>
          <a:lstStyle>
            <a:lvl1pPr algn="ctr">
              <a:lnSpc>
                <a:spcPct val="90000"/>
              </a:lnSpc>
              <a:defRPr sz="3400" b="1" i="0">
                <a:solidFill>
                  <a:schemeClr val="bg2"/>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721620"/>
            <a:ext cx="8503920" cy="1143000"/>
          </a:xfrm>
        </p:spPr>
        <p:txBody>
          <a:bodyPr anchor="t" anchorCtr="0"/>
          <a:lstStyle>
            <a:lvl1pPr marL="0" indent="0" algn="ctr">
              <a:lnSpc>
                <a:spcPct val="100000"/>
              </a:lnSpc>
              <a:spcBef>
                <a:spcPts val="400"/>
              </a:spcBef>
              <a:buFontTx/>
              <a:buNone/>
              <a:defRPr sz="2400" b="0">
                <a:solidFill>
                  <a:schemeClr val="tx1"/>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8" name="Rectangle 7"/>
          <p:cNvSpPr/>
          <p:nvPr userDrawn="1"/>
        </p:nvSpPr>
        <p:spPr>
          <a:xfrm>
            <a:off x="3633849" y="6322368"/>
            <a:ext cx="5180966" cy="369332"/>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  Version 5.5</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smtClean="0">
              <a:ln>
                <a:noFill/>
              </a:ln>
              <a:solidFill>
                <a:srgbClr val="333333"/>
              </a:solidFill>
              <a:effectLst/>
              <a:uLnTx/>
              <a:uFillTx/>
              <a:latin typeface="Arial"/>
              <a:cs typeface="Arial"/>
            </a:endParaRP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89820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4800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24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905000"/>
            <a:ext cx="8503920" cy="4267200"/>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1"/>
          </p:nvPr>
        </p:nvSpPr>
        <p:spPr>
          <a:xfrm>
            <a:off x="310896" y="1371600"/>
            <a:ext cx="8503920" cy="495300"/>
          </a:xfrm>
        </p:spPr>
        <p:txBody>
          <a:bodyPr/>
          <a:lstStyle>
            <a:lvl1pPr marL="0" indent="0">
              <a:buNone/>
              <a:defRPr sz="24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77574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_Callout">
    <p:spTree>
      <p:nvGrpSpPr>
        <p:cNvPr id="1" name=""/>
        <p:cNvGrpSpPr/>
        <p:nvPr/>
      </p:nvGrpSpPr>
      <p:grpSpPr>
        <a:xfrm>
          <a:off x="0" y="0"/>
          <a:ext cx="0" cy="0"/>
          <a:chOff x="0" y="0"/>
          <a:chExt cx="0" cy="0"/>
        </a:xfrm>
      </p:grpSpPr>
      <p:sp>
        <p:nvSpPr>
          <p:cNvPr id="4" name="Rectangle 3"/>
          <p:cNvSpPr/>
          <p:nvPr userDrawn="1"/>
        </p:nvSpPr>
        <p:spPr bwMode="auto">
          <a:xfrm>
            <a:off x="0" y="5329015"/>
            <a:ext cx="9144000" cy="1063041"/>
          </a:xfrm>
          <a:prstGeom prst="rect">
            <a:avLst/>
          </a:prstGeom>
          <a:solidFill>
            <a:schemeClr val="accent6"/>
          </a:solidFill>
          <a:ln>
            <a:noFill/>
            <a:headEnd/>
            <a:tailEn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b="1" dirty="0">
              <a:solidFill>
                <a:schemeClr val="bg1"/>
              </a:solidFill>
            </a:endParaRPr>
          </a:p>
        </p:txBody>
      </p:sp>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3886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3" name="Straight Connector 2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6" name="Text Placeholder 5"/>
          <p:cNvSpPr>
            <a:spLocks noGrp="1"/>
          </p:cNvSpPr>
          <p:nvPr>
            <p:ph type="body" sz="quarter" idx="10"/>
          </p:nvPr>
        </p:nvSpPr>
        <p:spPr>
          <a:xfrm>
            <a:off x="310896" y="5615701"/>
            <a:ext cx="8503920" cy="508000"/>
          </a:xfrm>
        </p:spPr>
        <p:txBody>
          <a:bodyPr/>
          <a:lstStyle>
            <a:lvl1pPr marL="0" indent="0" algn="l">
              <a:buNone/>
              <a:defRPr b="1">
                <a:solidFill>
                  <a:schemeClr val="bg1"/>
                </a:solidFill>
              </a:defRPr>
            </a:lvl1pPr>
          </a:lstStyle>
          <a:p>
            <a:pPr lvl="0"/>
            <a:r>
              <a:rPr lang="en-US" smtClean="0"/>
              <a:t>Click to edit Master text styles</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3" name="Rectangle 12"/>
          <p:cNvSpPr/>
          <p:nvPr userDrawn="1"/>
        </p:nvSpPr>
        <p:spPr>
          <a:xfrm>
            <a:off x="2802577" y="6534651"/>
            <a:ext cx="5489956" cy="2308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  Version 5.5</a:t>
            </a:r>
          </a:p>
        </p:txBody>
      </p:sp>
      <p:sp>
        <p:nvSpPr>
          <p:cNvPr id="14" name="Rectangle 13"/>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1" name="Straight Connector 10"/>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336904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p>
            <a:r>
              <a:rPr lang="en-US" smtClean="0"/>
              <a:t>Click to edit Master title style</a:t>
            </a:r>
            <a:endParaRPr lang="en-US" dirty="0"/>
          </a:p>
        </p:txBody>
      </p:sp>
      <p:sp>
        <p:nvSpPr>
          <p:cNvPr id="7" name="Content Placeholder 2"/>
          <p:cNvSpPr>
            <a:spLocks noGrp="1"/>
          </p:cNvSpPr>
          <p:nvPr>
            <p:ph sz="half" idx="1"/>
          </p:nvPr>
        </p:nvSpPr>
        <p:spPr>
          <a:xfrm>
            <a:off x="31089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70001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20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Two Content_Subheads">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089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0896" y="2057400"/>
            <a:ext cx="4114800" cy="41148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0001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2057400"/>
            <a:ext cx="4114800" cy="4114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397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Righ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5719165" y="1069848"/>
            <a:ext cx="3429000" cy="5339502"/>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chemeClr val="bg2"/>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10900" y="1371600"/>
            <a:ext cx="5121205" cy="48006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userDrawn="1"/>
        </p:nvSpPr>
        <p:spPr>
          <a:xfrm>
            <a:off x="2648197" y="6534650"/>
            <a:ext cx="5644336" cy="2308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  Version 5.5</a:t>
            </a:r>
          </a:p>
        </p:txBody>
      </p:sp>
      <p:sp>
        <p:nvSpPr>
          <p:cNvPr id="17" name="Rectangle 16"/>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2190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Lef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69848"/>
            <a:ext cx="3429000" cy="5340095"/>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rgbClr val="004B98"/>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739898" y="1371600"/>
            <a:ext cx="5074918" cy="48768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userDrawn="1"/>
        </p:nvSpPr>
        <p:spPr>
          <a:xfrm>
            <a:off x="3146961" y="6534651"/>
            <a:ext cx="5145572" cy="2308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  Version 5.5</a:t>
            </a:r>
          </a:p>
        </p:txBody>
      </p:sp>
      <p:sp>
        <p:nvSpPr>
          <p:cNvPr id="17" name="Rectangle 16"/>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24074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10896" y="0"/>
            <a:ext cx="8503920" cy="10604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028" name="Rectangle 3"/>
          <p:cNvSpPr>
            <a:spLocks noGrp="1" noChangeArrowheads="1"/>
          </p:cNvSpPr>
          <p:nvPr>
            <p:ph type="body" idx="1"/>
          </p:nvPr>
        </p:nvSpPr>
        <p:spPr bwMode="auto">
          <a:xfrm>
            <a:off x="310896" y="1371600"/>
            <a:ext cx="8503920" cy="46863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auto">
          <a:xfrm>
            <a:off x="0" y="1066800"/>
            <a:ext cx="9144000" cy="1588"/>
          </a:xfrm>
          <a:prstGeom prst="line">
            <a:avLst/>
          </a:prstGeom>
          <a:solidFill>
            <a:schemeClr val="accent2"/>
          </a:solidFill>
          <a:ln w="19050" cap="sq" cmpd="sng" algn="ctr">
            <a:solidFill>
              <a:schemeClr val="bg2"/>
            </a:solidFill>
            <a:prstDash val="solid"/>
            <a:round/>
            <a:headEnd type="none" w="med" len="med"/>
            <a:tailEnd type="none" w="med" len="med"/>
          </a:ln>
          <a:effectLst/>
        </p:spPr>
      </p:cxnSp>
      <p:pic>
        <p:nvPicPr>
          <p:cNvPr id="15" name="Picture 14"/>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396343" y="6534651"/>
            <a:ext cx="4896190" cy="2308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  Version 5.5</a:t>
            </a:r>
          </a:p>
        </p:txBody>
      </p:sp>
      <p:sp>
        <p:nvSpPr>
          <p:cNvPr id="17" name="Rectangle 16"/>
          <p:cNvSpPr/>
          <p:nvPr/>
        </p:nvSpPr>
        <p:spPr bwMode="auto">
          <a:xfrm>
            <a:off x="8517276" y="64249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4" name="Straight Connector 13"/>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646544019"/>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2" r:id="rId3"/>
    <p:sldLayoutId id="2147483713" r:id="rId4"/>
    <p:sldLayoutId id="2147483725" r:id="rId5"/>
    <p:sldLayoutId id="2147483726" r:id="rId6"/>
    <p:sldLayoutId id="2147483727" r:id="rId7"/>
    <p:sldLayoutId id="2147483728" r:id="rId8"/>
    <p:sldLayoutId id="2147483729" r:id="rId9"/>
    <p:sldLayoutId id="2147483718" r:id="rId10"/>
    <p:sldLayoutId id="2147483734" r:id="rId11"/>
    <p:sldLayoutId id="2147483732" r:id="rId12"/>
    <p:sldLayoutId id="2147483733" r:id="rId13"/>
    <p:sldLayoutId id="2147483748" r:id="rId14"/>
    <p:sldLayoutId id="2147483761" r:id="rId15"/>
    <p:sldLayoutId id="2147483775" r:id="rId16"/>
    <p:sldLayoutId id="2147483776" r:id="rId1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85750" indent="-285750" algn="l" rtl="0" eaLnBrk="1" fontAlgn="base" hangingPunct="1">
        <a:lnSpc>
          <a:spcPct val="95000"/>
        </a:lnSpc>
        <a:spcBef>
          <a:spcPts val="1200"/>
        </a:spcBef>
        <a:spcAft>
          <a:spcPct val="0"/>
        </a:spcAft>
        <a:buClr>
          <a:schemeClr val="bg2"/>
        </a:buClr>
        <a:buSzPct val="120000"/>
        <a:buFont typeface="Arial" charset="0"/>
        <a:buChar char="•"/>
        <a:defRPr sz="2400">
          <a:solidFill>
            <a:schemeClr val="tx1"/>
          </a:solidFill>
          <a:latin typeface="Arial"/>
          <a:ea typeface="+mn-ea"/>
          <a:cs typeface="Arial"/>
        </a:defRPr>
      </a:lvl1pPr>
      <a:lvl2pPr marL="685800" indent="-285750" algn="l" rtl="0" eaLnBrk="1" fontAlgn="base" hangingPunct="1">
        <a:lnSpc>
          <a:spcPct val="95000"/>
        </a:lnSpc>
        <a:spcBef>
          <a:spcPct val="25000"/>
        </a:spcBef>
        <a:spcAft>
          <a:spcPct val="0"/>
        </a:spcAft>
        <a:buClr>
          <a:schemeClr val="bg2"/>
        </a:buClr>
        <a:buFont typeface="Arial" charset="0"/>
        <a:buChar char="–"/>
        <a:defRPr sz="2000">
          <a:solidFill>
            <a:schemeClr val="tx1"/>
          </a:solidFill>
          <a:latin typeface="Arial"/>
          <a:cs typeface="Arial"/>
        </a:defRPr>
      </a:lvl2pPr>
      <a:lvl3pPr marL="1028700" indent="-228600" algn="l" rtl="0" eaLnBrk="1" fontAlgn="base" hangingPunct="1">
        <a:lnSpc>
          <a:spcPct val="95000"/>
        </a:lnSpc>
        <a:spcBef>
          <a:spcPct val="25000"/>
        </a:spcBef>
        <a:spcAft>
          <a:spcPct val="0"/>
        </a:spcAft>
        <a:buClr>
          <a:schemeClr val="bg2"/>
        </a:buClr>
        <a:buSzPct val="120000"/>
        <a:buFont typeface="Arial" charset="0"/>
        <a:buChar char="•"/>
        <a:defRPr>
          <a:solidFill>
            <a:schemeClr val="tx1"/>
          </a:solidFill>
          <a:latin typeface="Arial"/>
          <a:cs typeface="Arial"/>
        </a:defRPr>
      </a:lvl3pPr>
      <a:lvl4pPr marL="1428750" indent="-285750" algn="l" rtl="0" eaLnBrk="1" fontAlgn="base" hangingPunct="1">
        <a:lnSpc>
          <a:spcPct val="95000"/>
        </a:lnSpc>
        <a:spcBef>
          <a:spcPct val="25000"/>
        </a:spcBef>
        <a:spcAft>
          <a:spcPct val="0"/>
        </a:spcAft>
        <a:buClr>
          <a:schemeClr val="bg2"/>
        </a:buClr>
        <a:buFont typeface="Arial" charset="0"/>
        <a:buChar char="–"/>
        <a:defRPr sz="1600">
          <a:solidFill>
            <a:schemeClr val="tx1"/>
          </a:solidFill>
          <a:latin typeface="Arial"/>
          <a:cs typeface="Arial"/>
        </a:defRPr>
      </a:lvl4pPr>
      <a:lvl5pPr marL="1771650" indent="-228600" algn="l" rtl="0" eaLnBrk="1" fontAlgn="base" hangingPunct="1">
        <a:lnSpc>
          <a:spcPct val="95000"/>
        </a:lnSpc>
        <a:spcBef>
          <a:spcPct val="25000"/>
        </a:spcBef>
        <a:spcAft>
          <a:spcPct val="0"/>
        </a:spcAft>
        <a:buClr>
          <a:schemeClr val="bg2"/>
        </a:buClr>
        <a:buSzPct val="120000"/>
        <a:buFont typeface="Arial" charset="0"/>
        <a:buChar char="•"/>
        <a:defRPr sz="1600">
          <a:solidFill>
            <a:schemeClr val="tx1"/>
          </a:solidFill>
          <a:latin typeface="Arial"/>
          <a:cs typeface="Arial"/>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hyperlink" Target="https://github.com/GSA/coe-industry-day/" TargetMode="External"/><Relationship Id="rId7"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hyperlink" Target="mailto:alberto.munoz@gsa.gov" TargetMode="External"/><Relationship Id="rId5" Type="http://schemas.openxmlformats.org/officeDocument/2006/relationships/hyperlink" Target="https://github.com/GSA/coe-industry-day/issues" TargetMode="External"/><Relationship Id="rId4" Type="http://schemas.openxmlformats.org/officeDocument/2006/relationships/hyperlink" Target="https://www.youtube.com/watch?v=uqGwaEaVlH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a:xfrm>
            <a:off x="310895" y="2062584"/>
            <a:ext cx="8503920" cy="762000"/>
          </a:xfrm>
        </p:spPr>
        <p:txBody>
          <a:bodyPr/>
          <a:lstStyle/>
          <a:p>
            <a:r>
              <a:rPr lang="en-US" dirty="0" smtClean="0"/>
              <a:t>Centers of Excellence – Phase 2 </a:t>
            </a:r>
            <a:endParaRPr lang="en-US" dirty="0"/>
          </a:p>
        </p:txBody>
      </p:sp>
      <p:sp>
        <p:nvSpPr>
          <p:cNvPr id="7" name="Subtitle 6"/>
          <p:cNvSpPr>
            <a:spLocks noGrp="1"/>
          </p:cNvSpPr>
          <p:nvPr>
            <p:ph type="subTitle" sz="quarter" idx="1"/>
          </p:nvPr>
        </p:nvSpPr>
        <p:spPr>
          <a:xfrm>
            <a:off x="310896" y="2748383"/>
            <a:ext cx="8503920" cy="1543913"/>
          </a:xfrm>
        </p:spPr>
        <p:txBody>
          <a:bodyPr>
            <a:normAutofit lnSpcReduction="10000"/>
          </a:bodyPr>
          <a:lstStyle/>
          <a:p>
            <a:r>
              <a:rPr lang="en-US" dirty="0" smtClean="0"/>
              <a:t>USDA </a:t>
            </a:r>
          </a:p>
          <a:p>
            <a:r>
              <a:rPr lang="en-US" dirty="0" smtClean="0"/>
              <a:t>Neil Richmond/Greg Gordon </a:t>
            </a:r>
          </a:p>
          <a:p>
            <a:r>
              <a:rPr lang="en-US" dirty="0" smtClean="0"/>
              <a:t>Opportunity ID: Various </a:t>
            </a:r>
          </a:p>
          <a:p>
            <a:r>
              <a:rPr lang="en-US" dirty="0" smtClean="0"/>
              <a:t>Date</a:t>
            </a:r>
            <a:endParaRPr lang="en-US" dirty="0"/>
          </a:p>
        </p:txBody>
      </p:sp>
      <p:sp>
        <p:nvSpPr>
          <p:cNvPr id="8" name="Text Placeholder 7"/>
          <p:cNvSpPr>
            <a:spLocks noGrp="1"/>
          </p:cNvSpPr>
          <p:nvPr>
            <p:ph type="body" sz="quarter" idx="10"/>
          </p:nvPr>
        </p:nvSpPr>
        <p:spPr/>
        <p:txBody>
          <a:bodyPr/>
          <a:lstStyle/>
          <a:p>
            <a:r>
              <a:rPr lang="en-US" dirty="0" smtClean="0"/>
              <a:t>Tiers 1 &amp; 2</a:t>
            </a:r>
            <a:endParaRPr lang="en-US" dirty="0"/>
          </a:p>
        </p:txBody>
      </p:sp>
      <p:sp>
        <p:nvSpPr>
          <p:cNvPr id="9" name="Text Placeholder 8"/>
          <p:cNvSpPr>
            <a:spLocks noGrp="1"/>
          </p:cNvSpPr>
          <p:nvPr>
            <p:ph type="body" sz="quarter" idx="12"/>
          </p:nvPr>
        </p:nvSpPr>
        <p:spPr>
          <a:xfrm>
            <a:off x="310895" y="4577570"/>
            <a:ext cx="8503920" cy="1066800"/>
          </a:xfrm>
        </p:spPr>
        <p:txBody>
          <a:bodyPr/>
          <a:lstStyle/>
          <a:p>
            <a:r>
              <a:rPr lang="en-US" sz="1400" dirty="0" smtClean="0"/>
              <a:t>Milestone 1A – Deal Qualification</a:t>
            </a:r>
          </a:p>
          <a:p>
            <a:r>
              <a:rPr lang="en-US" sz="1400" dirty="0"/>
              <a:t>Milestone </a:t>
            </a:r>
            <a:r>
              <a:rPr lang="en-US" sz="1400" dirty="0" smtClean="0"/>
              <a:t>1B </a:t>
            </a:r>
            <a:r>
              <a:rPr lang="en-US" sz="1400" dirty="0"/>
              <a:t>– </a:t>
            </a:r>
            <a:r>
              <a:rPr lang="en-US" sz="1400" dirty="0" smtClean="0"/>
              <a:t>Deal Strategy</a:t>
            </a:r>
          </a:p>
          <a:p>
            <a:r>
              <a:rPr lang="en-US" sz="1400" dirty="0" smtClean="0"/>
              <a:t>Milestone 1C – Deal Strategy Update</a:t>
            </a:r>
          </a:p>
          <a:p>
            <a:r>
              <a:rPr lang="en-US" sz="1400" dirty="0" smtClean="0"/>
              <a:t>DR1</a:t>
            </a:r>
          </a:p>
          <a:p>
            <a:r>
              <a:rPr lang="en-US" sz="1400" dirty="0" smtClean="0"/>
              <a:t>DR2 (Except when TCV&gt; $75)</a:t>
            </a:r>
            <a:endParaRPr lang="en-US" sz="1400" dirty="0"/>
          </a:p>
          <a:p>
            <a:endParaRPr lang="en-US" sz="1400" dirty="0"/>
          </a:p>
        </p:txBody>
      </p:sp>
    </p:spTree>
    <p:extLst>
      <p:ext uri="{BB962C8B-B14F-4D97-AF65-F5344CB8AC3E}">
        <p14:creationId xmlns:p14="http://schemas.microsoft.com/office/powerpoint/2010/main" val="971781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Phase 2 Procurement: Contact </a:t>
            </a:r>
            <a:r>
              <a:rPr lang="en-US" sz="2400" dirty="0" smtClean="0"/>
              <a:t>Center</a:t>
            </a:r>
            <a:endParaRPr lang="en-US" sz="2400" dirty="0"/>
          </a:p>
        </p:txBody>
      </p:sp>
      <p:sp>
        <p:nvSpPr>
          <p:cNvPr id="3" name="Content Placeholder 2"/>
          <p:cNvSpPr>
            <a:spLocks noGrp="1"/>
          </p:cNvSpPr>
          <p:nvPr>
            <p:ph idx="1"/>
          </p:nvPr>
        </p:nvSpPr>
        <p:spPr/>
        <p:txBody>
          <a:bodyPr>
            <a:normAutofit/>
          </a:bodyPr>
          <a:lstStyle/>
          <a:p>
            <a:r>
              <a:rPr lang="en-US" sz="2000" dirty="0" smtClean="0"/>
              <a:t>Friday, June 29, </a:t>
            </a:r>
            <a:r>
              <a:rPr lang="en-US" sz="2000" dirty="0"/>
              <a:t>3.30pm (Greg Gordon, Gary Wang) </a:t>
            </a:r>
            <a:endParaRPr lang="en-US" sz="2000" dirty="0" smtClean="0"/>
          </a:p>
          <a:p>
            <a:r>
              <a:rPr lang="en-US" sz="2000" dirty="0" smtClean="0"/>
              <a:t>Objective: Through this acquisition of products and services, USDA expects to create a single contact center to serve as the front door for phone, email, chat, etc. to:</a:t>
            </a:r>
          </a:p>
          <a:p>
            <a:pPr lvl="1"/>
            <a:r>
              <a:rPr lang="en-US" dirty="0" smtClean="0"/>
              <a:t>Put USDA on par with customer experience in the commercial sector</a:t>
            </a:r>
          </a:p>
          <a:p>
            <a:pPr lvl="1"/>
            <a:r>
              <a:rPr lang="en-US" dirty="0" smtClean="0"/>
              <a:t>Improve operational flexibility by creating an environment that can efficiently and effectively integrate new capabilities and features</a:t>
            </a:r>
          </a:p>
          <a:p>
            <a:r>
              <a:rPr lang="en-US" sz="2000" dirty="0" smtClean="0"/>
              <a:t>Scope: The Contractor will create a 1-866 ASK USDA </a:t>
            </a:r>
            <a:r>
              <a:rPr lang="en-US" sz="2000" dirty="0" err="1" smtClean="0"/>
              <a:t>omni</a:t>
            </a:r>
            <a:r>
              <a:rPr lang="en-US" sz="2000" dirty="0" smtClean="0"/>
              <a:t>-channel contact center that will serve as the </a:t>
            </a:r>
            <a:r>
              <a:rPr lang="en-US" sz="2000" dirty="0" err="1" smtClean="0"/>
              <a:t>OneUSDA</a:t>
            </a:r>
            <a:r>
              <a:rPr lang="en-US" sz="2000" dirty="0" smtClean="0"/>
              <a:t> front door to all USDA information and services. The </a:t>
            </a:r>
            <a:r>
              <a:rPr lang="en-US" sz="2000" dirty="0" err="1" smtClean="0"/>
              <a:t>OneUSDA</a:t>
            </a:r>
            <a:r>
              <a:rPr lang="en-US" sz="2000" dirty="0" smtClean="0"/>
              <a:t> Contact Center will handle all Tier 0 and Tier 1 contacts via phone, email, chat or other channels with the capability to migrate Tier 2 contacts over time. </a:t>
            </a:r>
            <a:endParaRPr lang="en-US" sz="2000" dirty="0"/>
          </a:p>
        </p:txBody>
      </p:sp>
    </p:spTree>
    <p:extLst>
      <p:ext uri="{BB962C8B-B14F-4D97-AF65-F5344CB8AC3E}">
        <p14:creationId xmlns:p14="http://schemas.microsoft.com/office/powerpoint/2010/main" val="414696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Phase 2 Procurement: IT Infrastructure and </a:t>
            </a:r>
            <a:r>
              <a:rPr lang="en-US" sz="2400" dirty="0" smtClean="0"/>
              <a:t>Cloud Adoption</a:t>
            </a:r>
            <a:r>
              <a:rPr lang="en-US" sz="2400" dirty="0"/>
              <a:t/>
            </a:r>
            <a:br>
              <a:rPr lang="en-US" sz="2400" dirty="0"/>
            </a:br>
            <a:endParaRPr lang="en-US" sz="2400" dirty="0"/>
          </a:p>
        </p:txBody>
      </p:sp>
      <p:sp>
        <p:nvSpPr>
          <p:cNvPr id="3" name="Content Placeholder 2"/>
          <p:cNvSpPr>
            <a:spLocks noGrp="1"/>
          </p:cNvSpPr>
          <p:nvPr>
            <p:ph idx="1"/>
          </p:nvPr>
        </p:nvSpPr>
        <p:spPr/>
        <p:txBody>
          <a:bodyPr>
            <a:normAutofit/>
          </a:bodyPr>
          <a:lstStyle/>
          <a:p>
            <a:r>
              <a:rPr lang="en-US" sz="2000" dirty="0" smtClean="0"/>
              <a:t>Friday, June </a:t>
            </a:r>
            <a:r>
              <a:rPr lang="en-US" sz="2000" dirty="0"/>
              <a:t>29, 4pm (Greg Gordon, Peter </a:t>
            </a:r>
            <a:r>
              <a:rPr lang="en-US" sz="2000" dirty="0" err="1"/>
              <a:t>Odonoghue</a:t>
            </a:r>
            <a:r>
              <a:rPr lang="en-US" sz="2000" dirty="0" smtClean="0"/>
              <a:t>)</a:t>
            </a:r>
          </a:p>
          <a:p>
            <a:r>
              <a:rPr lang="en-US" sz="2000" dirty="0" smtClean="0"/>
              <a:t>Objective: The objective of this procurement is to provide the expertise to the USDA to modernize and </a:t>
            </a:r>
            <a:r>
              <a:rPr lang="en-US" sz="2000" dirty="0" err="1" smtClean="0"/>
              <a:t>replatform</a:t>
            </a:r>
            <a:r>
              <a:rPr lang="en-US" sz="2000" dirty="0" smtClean="0"/>
              <a:t> applications onto commercial cloud services. This will be accomplished by leveraging modern innovative information technology throughout the IT investment portfolio, leveraging commercial cloud services to deliver greater flexibility and functionality in support of Agency mission requirements.</a:t>
            </a:r>
          </a:p>
          <a:p>
            <a:r>
              <a:rPr lang="en-US" sz="2000" dirty="0" smtClean="0"/>
              <a:t>Scope: The contractor shall provide professional services to assist GSA/USDA in (1) the staffing and training of a sustainable cloud computing organization within USDA, (2) the closure of identified USDA data centers, and (3) the migration of applications to commercial cloud environments and/or to the remaining two USDA </a:t>
            </a:r>
            <a:r>
              <a:rPr lang="en-US" sz="2000" dirty="0" err="1" smtClean="0"/>
              <a:t>on-premise</a:t>
            </a:r>
            <a:r>
              <a:rPr lang="en-US" sz="2000" dirty="0" smtClean="0"/>
              <a:t> data centers.</a:t>
            </a:r>
            <a:endParaRPr lang="en-US" sz="2000" dirty="0"/>
          </a:p>
        </p:txBody>
      </p:sp>
    </p:spTree>
    <p:extLst>
      <p:ext uri="{BB962C8B-B14F-4D97-AF65-F5344CB8AC3E}">
        <p14:creationId xmlns:p14="http://schemas.microsoft.com/office/powerpoint/2010/main" val="317106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a:t>
            </a:r>
            <a:r>
              <a:rPr lang="en-US" sz="2400" dirty="0" smtClean="0"/>
              <a:t>Centers of Excellence (</a:t>
            </a:r>
            <a:r>
              <a:rPr lang="en-US" sz="2400" dirty="0" err="1" smtClean="0"/>
              <a:t>CoE</a:t>
            </a:r>
            <a:r>
              <a:rPr lang="en-US" sz="2400" dirty="0" smtClean="0"/>
              <a:t>) teams will </a:t>
            </a:r>
            <a:r>
              <a:rPr lang="en-US" sz="2400" dirty="0"/>
              <a:t>provide expert advice, consulting, development and support solution implementation in the following </a:t>
            </a:r>
            <a:r>
              <a:rPr lang="en-US" sz="2400" dirty="0" smtClean="0"/>
              <a:t>areas: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1210017"/>
              </p:ext>
            </p:extLst>
          </p:nvPr>
        </p:nvGraphicFramePr>
        <p:xfrm>
          <a:off x="310896" y="1199073"/>
          <a:ext cx="8574311" cy="5125107"/>
        </p:xfrm>
        <a:graphic>
          <a:graphicData uri="http://schemas.openxmlformats.org/drawingml/2006/table">
            <a:tbl>
              <a:tblPr firstRow="1" firstCol="1" bandRow="1">
                <a:tableStyleId>{5C22544A-7EE6-4342-B048-85BDC9FD1C3A}</a:tableStyleId>
              </a:tblPr>
              <a:tblGrid>
                <a:gridCol w="1276364"/>
                <a:gridCol w="6081623"/>
                <a:gridCol w="1216324"/>
              </a:tblGrid>
              <a:tr h="379561">
                <a:tc>
                  <a:txBody>
                    <a:bodyPr/>
                    <a:lstStyle/>
                    <a:p>
                      <a:pPr marL="342900" marR="0" indent="-342900" algn="ctr">
                        <a:lnSpc>
                          <a:spcPct val="107000"/>
                        </a:lnSpc>
                        <a:spcBef>
                          <a:spcPts val="0"/>
                        </a:spcBef>
                        <a:spcAft>
                          <a:spcPts val="0"/>
                        </a:spcAft>
                        <a:buFont typeface="+mj-lt"/>
                        <a:buAutoNum type="arabicPeriod"/>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400" dirty="0" smtClean="0">
                          <a:effectLst/>
                        </a:rPr>
                        <a:t>Centers of Excellence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400" dirty="0">
                          <a:effectLst/>
                        </a:rPr>
                        <a:t>Unisys </a:t>
                      </a:r>
                      <a:r>
                        <a:rPr lang="en-US" sz="1400" dirty="0" smtClean="0">
                          <a:effectLst/>
                        </a:rPr>
                        <a:t>SFDC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808" marR="37808" marT="0" marB="0"/>
                </a:tc>
              </a:tr>
              <a:tr h="774555">
                <a:tc>
                  <a:txBody>
                    <a:bodyPr/>
                    <a:lstStyle/>
                    <a:p>
                      <a:pPr marL="228600" marR="0" indent="-228600">
                        <a:lnSpc>
                          <a:spcPct val="107000"/>
                        </a:lnSpc>
                        <a:spcBef>
                          <a:spcPts val="0"/>
                        </a:spcBef>
                        <a:spcAft>
                          <a:spcPts val="0"/>
                        </a:spcAft>
                        <a:buFont typeface="Wingdings" panose="05000000000000000000" pitchFamily="2" charset="2"/>
                        <a:buChar char="q"/>
                      </a:pPr>
                      <a:r>
                        <a:rPr lang="en-US" sz="1100" dirty="0" smtClean="0">
                          <a:effectLst/>
                          <a:latin typeface="+mn-lt"/>
                          <a:ea typeface="Calibri" panose="020F0502020204030204" pitchFamily="34" charset="0"/>
                          <a:cs typeface="Times New Roman" panose="02020603050405020304" pitchFamily="18" charset="0"/>
                        </a:rPr>
                        <a:t>Cloud Adoption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nSpc>
                          <a:spcPct val="107000"/>
                        </a:lnSpc>
                        <a:spcBef>
                          <a:spcPts val="0"/>
                        </a:spcBef>
                        <a:spcAft>
                          <a:spcPts val="0"/>
                        </a:spcAft>
                      </a:pPr>
                      <a:r>
                        <a:rPr lang="en-US" sz="1100" dirty="0" smtClean="0">
                          <a:effectLst/>
                          <a:latin typeface="+mn-lt"/>
                        </a:rPr>
                        <a:t>Perform </a:t>
                      </a:r>
                      <a:r>
                        <a:rPr lang="en-US" sz="1100" dirty="0">
                          <a:effectLst/>
                          <a:latin typeface="+mn-lt"/>
                        </a:rPr>
                        <a:t>application/system portfolio analysis, develop cloud migration recommendations, plan and manage the migration execution, as well as capture specific capabilities (e.g. strategies, roadmaps, playbooks) to document good practices across government. The goal is to assist agencies accelerate cloud adoption. </a:t>
                      </a:r>
                    </a:p>
                    <a:p>
                      <a:pPr marL="0" marR="0">
                        <a:lnSpc>
                          <a:spcPct val="107000"/>
                        </a:lnSpc>
                        <a:spcBef>
                          <a:spcPts val="0"/>
                        </a:spcBef>
                        <a:spcAft>
                          <a:spcPts val="0"/>
                        </a:spcAft>
                      </a:pPr>
                      <a:r>
                        <a:rPr lang="en-US" sz="1100" dirty="0">
                          <a:effectLst/>
                          <a:latin typeface="+mn-lt"/>
                        </a:rPr>
                        <a:t>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000" dirty="0">
                          <a:solidFill>
                            <a:schemeClr val="tx1"/>
                          </a:solidFill>
                          <a:effectLst/>
                        </a:rPr>
                        <a:t> </a:t>
                      </a:r>
                      <a:r>
                        <a:rPr lang="en-US" sz="1000" dirty="0" smtClean="0">
                          <a:solidFill>
                            <a:schemeClr val="tx1"/>
                          </a:solidFill>
                          <a:effectLst/>
                        </a:rPr>
                        <a:t>SFDC-236260</a:t>
                      </a:r>
                    </a:p>
                    <a:p>
                      <a:pPr marL="0" marR="0" algn="ctr">
                        <a:lnSpc>
                          <a:spcPct val="107000"/>
                        </a:lnSpc>
                        <a:spcBef>
                          <a:spcPts val="0"/>
                        </a:spcBef>
                        <a:spcAft>
                          <a:spcPts val="0"/>
                        </a:spcAft>
                      </a:pPr>
                      <a:endParaRPr lang="en-US" sz="1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000" i="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a:t>
                      </a:r>
                      <a:r>
                        <a:rPr lang="en-US" sz="1000" i="1"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Adoption &amp; Infrastructure Optimization may be combined</a:t>
                      </a:r>
                      <a:endParaRPr lang="en-US" sz="10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7808" marR="37808" marT="0" marB="0"/>
                </a:tc>
              </a:tr>
              <a:tr h="461564">
                <a:tc>
                  <a:txBody>
                    <a:bodyPr/>
                    <a:lstStyle/>
                    <a:p>
                      <a:pPr marL="228600" marR="0" indent="-228600">
                        <a:lnSpc>
                          <a:spcPct val="107000"/>
                        </a:lnSpc>
                        <a:spcBef>
                          <a:spcPts val="0"/>
                        </a:spcBef>
                        <a:spcAft>
                          <a:spcPts val="0"/>
                        </a:spcAft>
                        <a:buFont typeface="Wingdings" panose="05000000000000000000" pitchFamily="2" charset="2"/>
                        <a:buChar char="q"/>
                      </a:pPr>
                      <a:r>
                        <a:rPr lang="en-US" sz="1100" dirty="0" smtClean="0">
                          <a:effectLst/>
                          <a:latin typeface="+mn-lt"/>
                          <a:ea typeface="Calibri" panose="020F0502020204030204" pitchFamily="34" charset="0"/>
                          <a:cs typeface="Times New Roman" panose="02020603050405020304" pitchFamily="18" charset="0"/>
                        </a:rPr>
                        <a:t>IT Infrastructure Optimization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nSpc>
                          <a:spcPct val="107000"/>
                        </a:lnSpc>
                        <a:spcBef>
                          <a:spcPts val="0"/>
                        </a:spcBef>
                        <a:spcAft>
                          <a:spcPts val="0"/>
                        </a:spcAft>
                      </a:pPr>
                      <a:r>
                        <a:rPr lang="en-US" sz="1100" dirty="0" smtClean="0">
                          <a:effectLst/>
                          <a:latin typeface="+mn-lt"/>
                        </a:rPr>
                        <a:t>Assist </a:t>
                      </a:r>
                      <a:r>
                        <a:rPr lang="en-US" sz="1100" dirty="0">
                          <a:effectLst/>
                          <a:latin typeface="+mn-lt"/>
                        </a:rPr>
                        <a:t>agencies with the assessment, development and implementation of computing infrastructure (i.e. network, storage, data center) optimization plans.  </a:t>
                      </a:r>
                    </a:p>
                    <a:p>
                      <a:pPr marL="0" marR="0">
                        <a:lnSpc>
                          <a:spcPct val="107000"/>
                        </a:lnSpc>
                        <a:spcBef>
                          <a:spcPts val="0"/>
                        </a:spcBef>
                        <a:spcAft>
                          <a:spcPts val="0"/>
                        </a:spcAft>
                      </a:pPr>
                      <a:r>
                        <a:rPr lang="en-US" sz="1100" dirty="0">
                          <a:effectLst/>
                          <a:latin typeface="+mn-lt"/>
                        </a:rPr>
                        <a:t>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000" dirty="0" smtClean="0">
                          <a:solidFill>
                            <a:schemeClr val="tx1"/>
                          </a:solidFill>
                          <a:effectLst/>
                        </a:rPr>
                        <a:t>SFDC-236261</a:t>
                      </a:r>
                      <a:endParaRPr lang="en-US" sz="1000" dirty="0">
                        <a:solidFill>
                          <a:schemeClr val="tx1"/>
                        </a:solidFill>
                        <a:effectLst/>
                      </a:endParaRPr>
                    </a:p>
                  </a:txBody>
                  <a:tcPr marL="37808" marR="37808" marT="0" marB="0"/>
                </a:tc>
              </a:tr>
              <a:tr h="774555">
                <a:tc>
                  <a:txBody>
                    <a:bodyPr/>
                    <a:lstStyle/>
                    <a:p>
                      <a:pPr marL="228600" marR="0" indent="-228600">
                        <a:lnSpc>
                          <a:spcPct val="107000"/>
                        </a:lnSpc>
                        <a:spcBef>
                          <a:spcPts val="0"/>
                        </a:spcBef>
                        <a:spcAft>
                          <a:spcPts val="0"/>
                        </a:spcAft>
                        <a:buFont typeface="Wingdings" panose="05000000000000000000" pitchFamily="2" charset="2"/>
                        <a:buChar char="q"/>
                      </a:pPr>
                      <a:r>
                        <a:rPr lang="en-US" sz="1100" dirty="0" smtClean="0">
                          <a:effectLst/>
                          <a:latin typeface="+mn-lt"/>
                          <a:ea typeface="Calibri" panose="020F0502020204030204" pitchFamily="34" charset="0"/>
                          <a:cs typeface="Times New Roman" panose="02020603050405020304" pitchFamily="18" charset="0"/>
                        </a:rPr>
                        <a:t>Customer Experience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nSpc>
                          <a:spcPct val="107000"/>
                        </a:lnSpc>
                        <a:spcBef>
                          <a:spcPts val="0"/>
                        </a:spcBef>
                        <a:spcAft>
                          <a:spcPts val="0"/>
                        </a:spcAft>
                      </a:pPr>
                      <a:r>
                        <a:rPr lang="en-US" sz="1100" dirty="0" smtClean="0">
                          <a:effectLst/>
                          <a:latin typeface="+mn-lt"/>
                        </a:rPr>
                        <a:t>Assist </a:t>
                      </a:r>
                      <a:r>
                        <a:rPr lang="en-US" sz="1100" dirty="0">
                          <a:effectLst/>
                          <a:latin typeface="+mn-lt"/>
                        </a:rPr>
                        <a:t>agencies with the development and implementation of an optimal client experience strategy. Implementation will include utilization of the latest technology (artificial intelligence, learning systems, and robotic process automation) as well as a cohesive client experience across all channels including contact centers, online platforms, informational materials, and in-person interactions. </a:t>
                      </a:r>
                    </a:p>
                    <a:p>
                      <a:pPr marL="0" marR="0">
                        <a:lnSpc>
                          <a:spcPct val="107000"/>
                        </a:lnSpc>
                        <a:spcBef>
                          <a:spcPts val="0"/>
                        </a:spcBef>
                        <a:spcAft>
                          <a:spcPts val="0"/>
                        </a:spcAft>
                      </a:pPr>
                      <a:r>
                        <a:rPr lang="en-US" sz="1100" dirty="0">
                          <a:effectLst/>
                          <a:latin typeface="+mn-lt"/>
                        </a:rPr>
                        <a:t>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000" dirty="0" smtClean="0">
                          <a:effectLst/>
                        </a:rPr>
                        <a:t>SFDC-236289</a:t>
                      </a:r>
                      <a:endParaRPr lang="en-US" sz="1000" dirty="0">
                        <a:effectLst/>
                      </a:endParaRPr>
                    </a:p>
                  </a:txBody>
                  <a:tcPr marL="37808" marR="37808" marT="0" marB="0"/>
                </a:tc>
              </a:tr>
              <a:tr h="774555">
                <a:tc>
                  <a:txBody>
                    <a:bodyPr/>
                    <a:lstStyle/>
                    <a:p>
                      <a:pPr marL="228600" marR="0" indent="-228600">
                        <a:lnSpc>
                          <a:spcPct val="107000"/>
                        </a:lnSpc>
                        <a:spcBef>
                          <a:spcPts val="0"/>
                        </a:spcBef>
                        <a:spcAft>
                          <a:spcPts val="0"/>
                        </a:spcAft>
                        <a:buFont typeface="Wingdings" panose="05000000000000000000" pitchFamily="2" charset="2"/>
                        <a:buChar char="q"/>
                      </a:pPr>
                      <a:r>
                        <a:rPr lang="en-US" sz="1100" dirty="0" smtClean="0">
                          <a:effectLst/>
                          <a:latin typeface="+mn-lt"/>
                          <a:ea typeface="Calibri" panose="020F0502020204030204" pitchFamily="34" charset="0"/>
                          <a:cs typeface="Times New Roman" panose="02020603050405020304" pitchFamily="18" charset="0"/>
                        </a:rPr>
                        <a:t>Service Delivery Analytics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nSpc>
                          <a:spcPct val="107000"/>
                        </a:lnSpc>
                        <a:spcBef>
                          <a:spcPts val="0"/>
                        </a:spcBef>
                        <a:spcAft>
                          <a:spcPts val="0"/>
                        </a:spcAft>
                      </a:pPr>
                      <a:r>
                        <a:rPr lang="en-US" sz="1100" dirty="0" smtClean="0">
                          <a:effectLst/>
                          <a:latin typeface="+mn-lt"/>
                        </a:rPr>
                        <a:t>Provide </a:t>
                      </a:r>
                      <a:r>
                        <a:rPr lang="en-US" sz="1100" dirty="0">
                          <a:effectLst/>
                          <a:latin typeface="+mn-lt"/>
                        </a:rPr>
                        <a:t>the expertise and tools to define, instrument and analyze ultimate program outcomes, customer experiences and operational effectiveness. Aim to ensure programs and services are designed and delivered in a way that optimizes impact while building trust and confidence in the public. Implementation includes a continuous improvement feedback cycle built into services delivered. </a:t>
                      </a:r>
                    </a:p>
                    <a:p>
                      <a:pPr marL="0" marR="0">
                        <a:lnSpc>
                          <a:spcPct val="107000"/>
                        </a:lnSpc>
                        <a:spcBef>
                          <a:spcPts val="0"/>
                        </a:spcBef>
                        <a:spcAft>
                          <a:spcPts val="0"/>
                        </a:spcAft>
                      </a:pPr>
                      <a:r>
                        <a:rPr lang="en-US" sz="1100" dirty="0">
                          <a:effectLst/>
                          <a:latin typeface="+mn-lt"/>
                        </a:rPr>
                        <a:t>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000" dirty="0" smtClean="0">
                          <a:effectLst/>
                        </a:rPr>
                        <a:t>SFDC-236264</a:t>
                      </a:r>
                      <a:endParaRPr lang="en-US" sz="1000" dirty="0">
                        <a:effectLst/>
                      </a:endParaRPr>
                    </a:p>
                  </a:txBody>
                  <a:tcPr marL="37808" marR="37808" marT="0" marB="0"/>
                </a:tc>
              </a:tr>
              <a:tr h="997177">
                <a:tc>
                  <a:txBody>
                    <a:bodyPr/>
                    <a:lstStyle/>
                    <a:p>
                      <a:pPr marL="228600" marR="0" indent="-228600">
                        <a:lnSpc>
                          <a:spcPct val="107000"/>
                        </a:lnSpc>
                        <a:spcBef>
                          <a:spcPts val="0"/>
                        </a:spcBef>
                        <a:spcAft>
                          <a:spcPts val="0"/>
                        </a:spcAft>
                        <a:buFont typeface="Wingdings" panose="05000000000000000000" pitchFamily="2" charset="2"/>
                        <a:buChar char="q"/>
                      </a:pPr>
                      <a:r>
                        <a:rPr lang="en-US" sz="1100" dirty="0" smtClean="0">
                          <a:effectLst/>
                          <a:latin typeface="+mn-lt"/>
                          <a:ea typeface="Calibri" panose="020F0502020204030204" pitchFamily="34" charset="0"/>
                          <a:cs typeface="Times New Roman" panose="02020603050405020304" pitchFamily="18" charset="0"/>
                        </a:rPr>
                        <a:t>Contact Center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nSpc>
                          <a:spcPct val="107000"/>
                        </a:lnSpc>
                        <a:spcBef>
                          <a:spcPts val="0"/>
                        </a:spcBef>
                        <a:spcAft>
                          <a:spcPts val="0"/>
                        </a:spcAft>
                      </a:pPr>
                      <a:r>
                        <a:rPr lang="en-US" sz="1100" dirty="0" smtClean="0">
                          <a:effectLst/>
                          <a:latin typeface="+mn-lt"/>
                        </a:rPr>
                        <a:t>Provide </a:t>
                      </a:r>
                      <a:r>
                        <a:rPr lang="en-US" sz="1100" dirty="0">
                          <a:effectLst/>
                          <a:latin typeface="+mn-lt"/>
                        </a:rPr>
                        <a:t>a suite of offerings to help agencies manage and enhance their customer contacts where they need assistance the most, be it with managing their contact center operations; building self-service tools; leveraging robotic process automation and emerging technologies; building internal business processes and systems to manage day-to-day performance; navigating available acquisition solutions; and learning contact center best practices.</a:t>
                      </a:r>
                    </a:p>
                    <a:p>
                      <a:pPr marL="0" marR="0">
                        <a:lnSpc>
                          <a:spcPct val="107000"/>
                        </a:lnSpc>
                        <a:spcBef>
                          <a:spcPts val="0"/>
                        </a:spcBef>
                        <a:spcAft>
                          <a:spcPts val="0"/>
                        </a:spcAft>
                      </a:pPr>
                      <a:r>
                        <a:rPr lang="en-US" sz="1100" dirty="0">
                          <a:effectLst/>
                          <a:latin typeface="+mn-lt"/>
                        </a:rPr>
                        <a:t> </a:t>
                      </a:r>
                      <a:endParaRPr lang="en-US" sz="1100" dirty="0">
                        <a:effectLst/>
                        <a:latin typeface="+mn-lt"/>
                        <a:ea typeface="Calibri" panose="020F0502020204030204" pitchFamily="34" charset="0"/>
                        <a:cs typeface="Times New Roman" panose="02020603050405020304" pitchFamily="18" charset="0"/>
                      </a:endParaRPr>
                    </a:p>
                  </a:txBody>
                  <a:tcPr marL="37808" marR="37808" marT="0" marB="0"/>
                </a:tc>
                <a:tc>
                  <a:txBody>
                    <a:bodyPr/>
                    <a:lstStyle/>
                    <a:p>
                      <a:pPr marL="0" marR="0" algn="ctr">
                        <a:lnSpc>
                          <a:spcPct val="107000"/>
                        </a:lnSpc>
                        <a:spcBef>
                          <a:spcPts val="0"/>
                        </a:spcBef>
                        <a:spcAft>
                          <a:spcPts val="0"/>
                        </a:spcAft>
                      </a:pPr>
                      <a:r>
                        <a:rPr lang="en-US" sz="1000" dirty="0" smtClean="0">
                          <a:effectLst/>
                        </a:rPr>
                        <a:t>SFDC-236264</a:t>
                      </a:r>
                      <a:endParaRPr lang="en-US" sz="1000" dirty="0">
                        <a:effectLst/>
                      </a:endParaRPr>
                    </a:p>
                  </a:txBody>
                  <a:tcPr marL="37808" marR="37808" marT="0" marB="0"/>
                </a:tc>
              </a:tr>
            </a:tbl>
          </a:graphicData>
        </a:graphic>
      </p:graphicFrame>
    </p:spTree>
    <p:extLst>
      <p:ext uri="{BB962C8B-B14F-4D97-AF65-F5344CB8AC3E}">
        <p14:creationId xmlns:p14="http://schemas.microsoft.com/office/powerpoint/2010/main" val="199499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GSA – Centers of Excellence</a:t>
            </a:r>
            <a:endParaRPr lang="en-US" dirty="0"/>
          </a:p>
        </p:txBody>
      </p:sp>
      <p:pic>
        <p:nvPicPr>
          <p:cNvPr id="1026" name="Picture 2" descr="https://1yxsm73j7aop3quc9y5ifaw3-wpengine.netdna-ssl.com/wp-content/uploads/2017/12/coe-pla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56" y="1147314"/>
            <a:ext cx="7297947" cy="3830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bwMode="auto">
          <a:xfrm>
            <a:off x="888521" y="5357004"/>
            <a:ext cx="7125419" cy="1057212"/>
          </a:xfrm>
          <a:prstGeom prst="rect">
            <a:avLst/>
          </a:prstGeom>
          <a:noFill/>
          <a:ln w="12700" cap="sq" algn="ctr">
            <a:noFill/>
            <a:miter lim="800000"/>
            <a:headEnd/>
            <a:tailEnd/>
          </a:ln>
          <a:effectLst/>
        </p:spPr>
        <p:txBody>
          <a:bodyPr wrap="square" rtlCol="0">
            <a:spAutoFit/>
          </a:bodyPr>
          <a:lstStyle/>
          <a:p>
            <a:pPr>
              <a:lnSpc>
                <a:spcPct val="95000"/>
              </a:lnSpc>
              <a:spcBef>
                <a:spcPts val="0"/>
              </a:spcBef>
            </a:pPr>
            <a:r>
              <a:rPr lang="en-US" sz="1100" b="1" dirty="0" smtClean="0">
                <a:solidFill>
                  <a:srgbClr val="25282A"/>
                </a:solidFill>
                <a:latin typeface="Arial"/>
                <a:cs typeface="Arial"/>
              </a:rPr>
              <a:t>Phase 1 Provides Discovery, Analysis and Roadmap.  The Phase 1 Awardees:</a:t>
            </a:r>
          </a:p>
          <a:p>
            <a:pPr marL="228600" indent="-228600">
              <a:lnSpc>
                <a:spcPct val="95000"/>
              </a:lnSpc>
              <a:spcBef>
                <a:spcPts val="0"/>
              </a:spcBef>
              <a:buFont typeface="+mj-lt"/>
              <a:buAutoNum type="arabicPeriod"/>
            </a:pPr>
            <a:r>
              <a:rPr lang="en-US" sz="1100" b="1" dirty="0">
                <a:solidFill>
                  <a:srgbClr val="25282A"/>
                </a:solidFill>
                <a:latin typeface="Arial"/>
                <a:cs typeface="Arial"/>
              </a:rPr>
              <a:t>Cloud adoption: SIE Consulting of Arlington, Virginia</a:t>
            </a:r>
          </a:p>
          <a:p>
            <a:pPr marL="228600" indent="-228600">
              <a:lnSpc>
                <a:spcPct val="95000"/>
              </a:lnSpc>
              <a:spcBef>
                <a:spcPts val="0"/>
              </a:spcBef>
              <a:buFont typeface="+mj-lt"/>
              <a:buAutoNum type="arabicPeriod"/>
            </a:pPr>
            <a:r>
              <a:rPr lang="en-US" sz="1100" b="1" dirty="0">
                <a:solidFill>
                  <a:srgbClr val="25282A"/>
                </a:solidFill>
                <a:latin typeface="Arial"/>
                <a:cs typeface="Arial"/>
              </a:rPr>
              <a:t>IT Infrastructure Optimization: McKinsey &amp; Company in Washington, D.C.</a:t>
            </a:r>
          </a:p>
          <a:p>
            <a:pPr marL="228600" indent="-228600">
              <a:lnSpc>
                <a:spcPct val="95000"/>
              </a:lnSpc>
              <a:spcBef>
                <a:spcPts val="0"/>
              </a:spcBef>
              <a:buFont typeface="+mj-lt"/>
              <a:buAutoNum type="arabicPeriod"/>
            </a:pPr>
            <a:r>
              <a:rPr lang="en-US" sz="1100" b="1" dirty="0">
                <a:solidFill>
                  <a:srgbClr val="25282A"/>
                </a:solidFill>
                <a:latin typeface="Arial"/>
                <a:cs typeface="Arial"/>
              </a:rPr>
              <a:t>Customer Experience: ICF Inc. of Fairfax, Virginia</a:t>
            </a:r>
          </a:p>
          <a:p>
            <a:pPr marL="228600" indent="-228600">
              <a:lnSpc>
                <a:spcPct val="95000"/>
              </a:lnSpc>
              <a:spcBef>
                <a:spcPts val="0"/>
              </a:spcBef>
              <a:buFont typeface="+mj-lt"/>
              <a:buAutoNum type="arabicPeriod"/>
            </a:pPr>
            <a:r>
              <a:rPr lang="en-US" sz="1100" b="1" dirty="0">
                <a:solidFill>
                  <a:srgbClr val="25282A"/>
                </a:solidFill>
                <a:latin typeface="Arial"/>
                <a:cs typeface="Arial"/>
              </a:rPr>
              <a:t>Service Delivery Analytics: ICF Inc.</a:t>
            </a:r>
          </a:p>
          <a:p>
            <a:pPr marL="228600" indent="-228600">
              <a:lnSpc>
                <a:spcPct val="95000"/>
              </a:lnSpc>
              <a:spcBef>
                <a:spcPts val="0"/>
              </a:spcBef>
              <a:buFont typeface="+mj-lt"/>
              <a:buAutoNum type="arabicPeriod"/>
            </a:pPr>
            <a:r>
              <a:rPr lang="en-US" sz="1100" b="1" dirty="0" smtClean="0">
                <a:solidFill>
                  <a:srgbClr val="25282A"/>
                </a:solidFill>
                <a:latin typeface="Arial"/>
                <a:cs typeface="Arial"/>
              </a:rPr>
              <a:t>Contact </a:t>
            </a:r>
            <a:r>
              <a:rPr lang="en-US" sz="1100" b="1" dirty="0">
                <a:solidFill>
                  <a:srgbClr val="25282A"/>
                </a:solidFill>
                <a:latin typeface="Arial"/>
                <a:cs typeface="Arial"/>
              </a:rPr>
              <a:t>Center: Kaiser Associates Inc. of Washington, D.C</a:t>
            </a:r>
            <a:r>
              <a:rPr lang="en-US" sz="1100" b="1" dirty="0" smtClean="0">
                <a:solidFill>
                  <a:srgbClr val="25282A"/>
                </a:solidFill>
                <a:latin typeface="Arial"/>
                <a:cs typeface="Arial"/>
              </a:rPr>
              <a:t>.</a:t>
            </a:r>
            <a:endParaRPr lang="en-US" sz="1100" b="1" dirty="0">
              <a:solidFill>
                <a:srgbClr val="25282A"/>
              </a:solidFill>
              <a:latin typeface="Arial"/>
              <a:cs typeface="Arial"/>
            </a:endParaRPr>
          </a:p>
        </p:txBody>
      </p:sp>
    </p:spTree>
    <p:extLst>
      <p:ext uri="{BB962C8B-B14F-4D97-AF65-F5344CB8AC3E}">
        <p14:creationId xmlns:p14="http://schemas.microsoft.com/office/powerpoint/2010/main" val="1681329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12" y="0"/>
            <a:ext cx="8453886" cy="1060450"/>
          </a:xfrm>
        </p:spPr>
        <p:txBody>
          <a:bodyPr/>
          <a:lstStyle/>
          <a:p>
            <a:r>
              <a:rPr lang="en-US" dirty="0" err="1" smtClean="0"/>
              <a:t>CoE</a:t>
            </a:r>
            <a:r>
              <a:rPr lang="en-US" dirty="0" smtClean="0"/>
              <a:t> Led by Dep Sec / OCIO</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8182936"/>
              </p:ext>
            </p:extLst>
          </p:nvPr>
        </p:nvGraphicFramePr>
        <p:xfrm>
          <a:off x="526211" y="1098550"/>
          <a:ext cx="8091577" cy="5293624"/>
        </p:xfrm>
        <a:graphic>
          <a:graphicData uri="http://schemas.openxmlformats.org/presentationml/2006/ole">
            <mc:AlternateContent xmlns:mc="http://schemas.openxmlformats.org/markup-compatibility/2006">
              <mc:Choice xmlns:v="urn:schemas-microsoft-com:vml" Requires="v">
                <p:oleObj spid="_x0000_s1031" name="Acrobat Document" r:id="rId3" imgW="7680807" imgH="4663235" progId="AcroExch.Document.DC">
                  <p:embed/>
                </p:oleObj>
              </mc:Choice>
              <mc:Fallback>
                <p:oleObj name="Acrobat Document" r:id="rId3" imgW="7680807" imgH="4663235" progId="AcroExch.Document.DC">
                  <p:embed/>
                  <p:pic>
                    <p:nvPicPr>
                      <p:cNvPr id="0" name=""/>
                      <p:cNvPicPr/>
                      <p:nvPr/>
                    </p:nvPicPr>
                    <p:blipFill>
                      <a:blip r:embed="rId4"/>
                      <a:stretch>
                        <a:fillRect/>
                      </a:stretch>
                    </p:blipFill>
                    <p:spPr>
                      <a:xfrm>
                        <a:off x="526211" y="1098550"/>
                        <a:ext cx="8091577" cy="5293624"/>
                      </a:xfrm>
                      <a:prstGeom prst="rect">
                        <a:avLst/>
                      </a:prstGeom>
                    </p:spPr>
                  </p:pic>
                </p:oleObj>
              </mc:Fallback>
            </mc:AlternateContent>
          </a:graphicData>
        </a:graphic>
      </p:graphicFrame>
      <p:sp>
        <p:nvSpPr>
          <p:cNvPr id="4" name="Oval 3"/>
          <p:cNvSpPr/>
          <p:nvPr/>
        </p:nvSpPr>
        <p:spPr bwMode="auto">
          <a:xfrm>
            <a:off x="7591245" y="3942272"/>
            <a:ext cx="931653" cy="474453"/>
          </a:xfrm>
          <a:prstGeom prst="ellipse">
            <a:avLst/>
          </a:prstGeom>
          <a:noFill/>
          <a:ln>
            <a:solidFill>
              <a:srgbClr val="FF0000"/>
            </a:solid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rgbClr val="FFFFFF"/>
              </a:solidFill>
            </a:endParaRPr>
          </a:p>
        </p:txBody>
      </p:sp>
    </p:spTree>
    <p:extLst>
      <p:ext uri="{BB962C8B-B14F-4D97-AF65-F5344CB8AC3E}">
        <p14:creationId xmlns:p14="http://schemas.microsoft.com/office/powerpoint/2010/main" val="2556659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USDA </a:t>
            </a:r>
            <a:r>
              <a:rPr lang="en-US" dirty="0" err="1" smtClean="0"/>
              <a:t>CoE</a:t>
            </a:r>
            <a:endParaRPr lang="en-US" dirty="0"/>
          </a:p>
        </p:txBody>
      </p:sp>
      <p:sp>
        <p:nvSpPr>
          <p:cNvPr id="3" name="Subtitle 2"/>
          <p:cNvSpPr>
            <a:spLocks noGrp="1"/>
          </p:cNvSpPr>
          <p:nvPr>
            <p:ph type="subTitle" idx="1"/>
          </p:nvPr>
        </p:nvSpPr>
        <p:spPr/>
        <p:txBody>
          <a:bodyPr/>
          <a:lstStyle/>
          <a:p>
            <a:r>
              <a:rPr lang="en-US" dirty="0" smtClean="0"/>
              <a:t>Reverse Industry Day Sessions</a:t>
            </a:r>
            <a:endParaRPr lang="en-US" dirty="0"/>
          </a:p>
        </p:txBody>
      </p:sp>
    </p:spTree>
    <p:extLst>
      <p:ext uri="{BB962C8B-B14F-4D97-AF65-F5344CB8AC3E}">
        <p14:creationId xmlns:p14="http://schemas.microsoft.com/office/powerpoint/2010/main" val="3482644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GSA Announcement </a:t>
            </a:r>
            <a:endParaRPr lang="en-US" dirty="0"/>
          </a:p>
        </p:txBody>
      </p:sp>
      <p:sp>
        <p:nvSpPr>
          <p:cNvPr id="4" name="Rectangle 3"/>
          <p:cNvSpPr/>
          <p:nvPr/>
        </p:nvSpPr>
        <p:spPr>
          <a:xfrm>
            <a:off x="310896" y="1121434"/>
            <a:ext cx="8315519" cy="5255285"/>
          </a:xfrm>
          <a:prstGeom prst="rect">
            <a:avLst/>
          </a:prstGeom>
        </p:spPr>
        <p:txBody>
          <a:bodyPr wrap="square">
            <a:spAutoFit/>
          </a:bodyPr>
          <a:lstStyle/>
          <a:p>
            <a:pPr marL="0" marR="0" algn="ctr">
              <a:spcBef>
                <a:spcPts val="0"/>
              </a:spcBef>
              <a:spcAft>
                <a:spcPts val="0"/>
              </a:spcAft>
            </a:pPr>
            <a:r>
              <a:rPr lang="en-US" sz="1200" b="1" dirty="0">
                <a:solidFill>
                  <a:srgbClr val="333333"/>
                </a:solidFill>
                <a:latin typeface="Helvetica Neue"/>
                <a:ea typeface="Calibri" panose="020F0502020204030204" pitchFamily="34" charset="0"/>
              </a:rPr>
              <a:t>IT Modernization Centers of Excellence Industry Day Announcement</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latin typeface="Times New Roman" panose="02020603050405020304" pitchFamily="18" charset="0"/>
                <a:ea typeface="Calibri" panose="020F0502020204030204" pitchFamily="34" charset="0"/>
              </a:rPr>
              <a:t> </a:t>
            </a:r>
          </a:p>
          <a:p>
            <a:pPr marL="0" marR="0">
              <a:spcBef>
                <a:spcPts val="0"/>
              </a:spcBef>
              <a:spcAft>
                <a:spcPts val="0"/>
              </a:spcAft>
            </a:pPr>
            <a:r>
              <a:rPr lang="en-US" sz="1200" dirty="0">
                <a:solidFill>
                  <a:srgbClr val="333333"/>
                </a:solidFill>
                <a:latin typeface="Helvetica Neue"/>
                <a:ea typeface="Calibri" panose="020F0502020204030204" pitchFamily="34" charset="0"/>
              </a:rPr>
              <a:t>The General Services Administration (GSA) Federal Acquisition Service (FAS) and United States Department of Agriculture (USDA) will host an Industry Day on June 27, 2018 and Reverse Industry Days on June 28 and 29, 2018 for Phase II of the Centers of Excellence (</a:t>
            </a:r>
            <a:r>
              <a:rPr lang="en-US" sz="1200" dirty="0" err="1">
                <a:solidFill>
                  <a:srgbClr val="333333"/>
                </a:solidFill>
                <a:latin typeface="Helvetica Neue"/>
                <a:ea typeface="Calibri" panose="020F0502020204030204" pitchFamily="34" charset="0"/>
              </a:rPr>
              <a:t>CoE</a:t>
            </a:r>
            <a:r>
              <a:rPr lang="en-US" sz="1200" dirty="0">
                <a:solidFill>
                  <a:srgbClr val="333333"/>
                </a:solidFill>
                <a:latin typeface="Helvetica Neue"/>
                <a:ea typeface="Calibri" panose="020F0502020204030204" pitchFamily="34" charset="0"/>
              </a:rPr>
              <a:t>). Phase II will involve implementing recommendations generated during Phase I. Links to register and questions/answers are available on our repository (</a:t>
            </a:r>
            <a:r>
              <a:rPr lang="en-US" sz="1200" u="sng" dirty="0">
                <a:solidFill>
                  <a:schemeClr val="bg2"/>
                </a:solidFill>
                <a:latin typeface="Helvetica Neue"/>
                <a:ea typeface="Calibri" panose="020F0502020204030204" pitchFamily="34" charset="0"/>
                <a:hlinkClick r:id="rId3"/>
              </a:rPr>
              <a:t>https://github.com/GSA/coe-industry-day/</a:t>
            </a:r>
            <a:r>
              <a:rPr lang="en-US" sz="1200" dirty="0">
                <a:solidFill>
                  <a:schemeClr val="bg2"/>
                </a:solidFill>
                <a:latin typeface="Helvetica Neue"/>
                <a:ea typeface="Calibri" panose="020F0502020204030204" pitchFamily="34" charset="0"/>
              </a:rPr>
              <a:t>). </a:t>
            </a:r>
            <a:r>
              <a:rPr lang="en-US" sz="1200" dirty="0">
                <a:solidFill>
                  <a:srgbClr val="333333"/>
                </a:solidFill>
                <a:latin typeface="Helvetica Neue"/>
                <a:ea typeface="Calibri" panose="020F0502020204030204" pitchFamily="34" charset="0"/>
              </a:rPr>
              <a:t>If you are unable to attend or we hit capacity, we will be livestreaming (</a:t>
            </a:r>
            <a:r>
              <a:rPr lang="en-US" sz="1200" u="sng" dirty="0">
                <a:solidFill>
                  <a:srgbClr val="333333"/>
                </a:solidFill>
                <a:latin typeface="Helvetica Neue"/>
                <a:ea typeface="Calibri" panose="020F0502020204030204" pitchFamily="34" charset="0"/>
                <a:hlinkClick r:id="rId4"/>
              </a:rPr>
              <a:t>https://www.youtube.com/watch?v=uqGwaEaVlHI</a:t>
            </a:r>
            <a:r>
              <a:rPr lang="en-US" sz="1200" dirty="0">
                <a:solidFill>
                  <a:srgbClr val="333333"/>
                </a:solidFill>
                <a:latin typeface="Helvetica Neue"/>
                <a:ea typeface="Calibri" panose="020F0502020204030204" pitchFamily="34" charset="0"/>
              </a:rPr>
              <a:t>) the event.</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latin typeface="Times New Roman" panose="02020603050405020304" pitchFamily="18" charset="0"/>
                <a:ea typeface="Calibri" panose="020F0502020204030204" pitchFamily="34" charset="0"/>
              </a:rPr>
              <a:t> </a:t>
            </a:r>
          </a:p>
          <a:p>
            <a:pPr marL="0" marR="0">
              <a:spcBef>
                <a:spcPts val="0"/>
              </a:spcBef>
              <a:spcAft>
                <a:spcPts val="0"/>
              </a:spcAft>
            </a:pPr>
            <a:r>
              <a:rPr lang="en-US" sz="1200" dirty="0">
                <a:solidFill>
                  <a:srgbClr val="333333"/>
                </a:solidFill>
                <a:latin typeface="Helvetica Neue"/>
                <a:ea typeface="Calibri" panose="020F0502020204030204" pitchFamily="34" charset="0"/>
              </a:rPr>
              <a:t>At the Industry Day, the </a:t>
            </a:r>
            <a:r>
              <a:rPr lang="en-US" sz="1200" dirty="0" err="1">
                <a:solidFill>
                  <a:srgbClr val="333333"/>
                </a:solidFill>
                <a:latin typeface="Helvetica Neue"/>
                <a:ea typeface="Calibri" panose="020F0502020204030204" pitchFamily="34" charset="0"/>
              </a:rPr>
              <a:t>CoEs</a:t>
            </a:r>
            <a:r>
              <a:rPr lang="en-US" sz="1200" dirty="0">
                <a:solidFill>
                  <a:srgbClr val="333333"/>
                </a:solidFill>
                <a:latin typeface="Helvetica Neue"/>
                <a:ea typeface="Calibri" panose="020F0502020204030204" pitchFamily="34" charset="0"/>
              </a:rPr>
              <a:t> will present the number and scope of procurements, communicate the acquisition strategy, and update industry on the progress of USDA as the first </a:t>
            </a:r>
            <a:r>
              <a:rPr lang="en-US" sz="1200" dirty="0" err="1">
                <a:solidFill>
                  <a:srgbClr val="333333"/>
                </a:solidFill>
                <a:latin typeface="Helvetica Neue"/>
                <a:ea typeface="Calibri" panose="020F0502020204030204" pitchFamily="34" charset="0"/>
              </a:rPr>
              <a:t>CoE</a:t>
            </a:r>
            <a:r>
              <a:rPr lang="en-US" sz="1200" dirty="0">
                <a:solidFill>
                  <a:srgbClr val="333333"/>
                </a:solidFill>
                <a:latin typeface="Helvetica Neue"/>
                <a:ea typeface="Calibri" panose="020F0502020204030204" pitchFamily="34" charset="0"/>
              </a:rPr>
              <a:t> customer. Our goal for this event is to address questions and solicit feedback from our industry partners before we release solicitations.</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latin typeface="Times New Roman" panose="02020603050405020304" pitchFamily="18" charset="0"/>
                <a:ea typeface="Calibri" panose="020F0502020204030204" pitchFamily="34" charset="0"/>
              </a:rPr>
              <a:t> </a:t>
            </a:r>
          </a:p>
          <a:p>
            <a:pPr marL="0" marR="0">
              <a:spcBef>
                <a:spcPts val="0"/>
              </a:spcBef>
              <a:spcAft>
                <a:spcPts val="0"/>
              </a:spcAft>
            </a:pPr>
            <a:r>
              <a:rPr lang="en-US" sz="1200" dirty="0">
                <a:solidFill>
                  <a:srgbClr val="333333"/>
                </a:solidFill>
                <a:latin typeface="Helvetica Neue"/>
                <a:ea typeface="Calibri" panose="020F0502020204030204" pitchFamily="34" charset="0"/>
              </a:rPr>
              <a:t>GSA will also be hosting Reverse Industry Days on the 28th and 29th, consisting of one-on-one sessions with industry partners to review the capabilities they can offer to the groups they’re meeting with. GSA will subsequently advertise several orders under Alliant, the Professional Services Schedule, Schedule 70, and other GSA vehicles to address USDA’s needs. </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latin typeface="Times New Roman" panose="02020603050405020304" pitchFamily="18" charset="0"/>
                <a:ea typeface="Calibri" panose="020F0502020204030204" pitchFamily="34" charset="0"/>
              </a:rPr>
              <a:t> </a:t>
            </a:r>
          </a:p>
          <a:p>
            <a:pPr marL="0" marR="0">
              <a:spcBef>
                <a:spcPts val="0"/>
              </a:spcBef>
              <a:spcAft>
                <a:spcPts val="0"/>
              </a:spcAft>
            </a:pPr>
            <a:r>
              <a:rPr lang="en-US" sz="1200" dirty="0">
                <a:solidFill>
                  <a:srgbClr val="333333"/>
                </a:solidFill>
                <a:latin typeface="Helvetica Neue"/>
                <a:ea typeface="Calibri" panose="020F0502020204030204" pitchFamily="34" charset="0"/>
              </a:rPr>
              <a:t>Please review our repository (</a:t>
            </a:r>
            <a:r>
              <a:rPr lang="en-US" sz="1200" u="sng" dirty="0">
                <a:solidFill>
                  <a:srgbClr val="333333"/>
                </a:solidFill>
                <a:latin typeface="Helvetica Neue"/>
                <a:ea typeface="Calibri" panose="020F0502020204030204" pitchFamily="34" charset="0"/>
                <a:hlinkClick r:id="rId3"/>
              </a:rPr>
              <a:t>https://github.com/GSA/coe-industry-day/</a:t>
            </a:r>
            <a:r>
              <a:rPr lang="en-US" sz="1200" dirty="0">
                <a:solidFill>
                  <a:srgbClr val="333333"/>
                </a:solidFill>
                <a:latin typeface="Helvetica Neue"/>
                <a:ea typeface="Calibri" panose="020F0502020204030204" pitchFamily="34" charset="0"/>
              </a:rPr>
              <a:t>) to find out what we expect from these events. </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latin typeface="Times New Roman" panose="02020603050405020304" pitchFamily="18" charset="0"/>
                <a:ea typeface="Calibri" panose="020F0502020204030204" pitchFamily="34" charset="0"/>
              </a:rPr>
              <a:t> </a:t>
            </a:r>
          </a:p>
          <a:p>
            <a:pPr marL="0" marR="0">
              <a:spcBef>
                <a:spcPts val="0"/>
              </a:spcBef>
              <a:spcAft>
                <a:spcPts val="0"/>
              </a:spcAft>
            </a:pPr>
            <a:r>
              <a:rPr lang="en-US" sz="1200" dirty="0">
                <a:solidFill>
                  <a:srgbClr val="333333"/>
                </a:solidFill>
                <a:latin typeface="Helvetica Neue"/>
                <a:ea typeface="Calibri" panose="020F0502020204030204" pitchFamily="34" charset="0"/>
              </a:rPr>
              <a:t>Let us know if you have any questions or comments (</a:t>
            </a:r>
            <a:r>
              <a:rPr lang="en-US" sz="1200" u="sng" dirty="0">
                <a:solidFill>
                  <a:srgbClr val="333333"/>
                </a:solidFill>
                <a:latin typeface="Helvetica Neue"/>
                <a:ea typeface="Calibri" panose="020F0502020204030204" pitchFamily="34" charset="0"/>
                <a:hlinkClick r:id="rId5"/>
              </a:rPr>
              <a:t>https://github.com/GSA/coe-industry-day/issues</a:t>
            </a:r>
            <a:r>
              <a:rPr lang="en-US" sz="1200" dirty="0">
                <a:solidFill>
                  <a:srgbClr val="333333"/>
                </a:solidFill>
                <a:latin typeface="Helvetica Neue"/>
                <a:ea typeface="Calibri" panose="020F0502020204030204" pitchFamily="34" charset="0"/>
              </a:rPr>
              <a:t>).</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smtClean="0">
                <a:latin typeface="Times New Roman" panose="02020603050405020304" pitchFamily="18" charset="0"/>
                <a:ea typeface="Calibri" panose="020F0502020204030204" pitchFamily="34" charset="0"/>
              </a:rPr>
              <a:t>-- </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1200" dirty="0">
                <a:latin typeface="Times New Roman" panose="02020603050405020304" pitchFamily="18" charset="0"/>
                <a:ea typeface="Calibri" panose="020F0502020204030204" pitchFamily="34" charset="0"/>
              </a:rPr>
              <a:t>Al Muñoz</a:t>
            </a:r>
          </a:p>
          <a:p>
            <a:pPr marL="0" marR="0">
              <a:spcBef>
                <a:spcPts val="0"/>
              </a:spcBef>
              <a:spcAft>
                <a:spcPts val="0"/>
              </a:spcAft>
            </a:pPr>
            <a:r>
              <a:rPr lang="en-US" sz="1200" dirty="0">
                <a:latin typeface="Times New Roman" panose="02020603050405020304" pitchFamily="18" charset="0"/>
                <a:ea typeface="Calibri" panose="020F0502020204030204" pitchFamily="34" charset="0"/>
              </a:rPr>
              <a:t>Contracting Officer</a:t>
            </a:r>
          </a:p>
          <a:p>
            <a:pPr marL="0" marR="0">
              <a:spcBef>
                <a:spcPts val="0"/>
              </a:spcBef>
              <a:spcAft>
                <a:spcPts val="0"/>
              </a:spcAft>
            </a:pPr>
            <a:r>
              <a:rPr lang="en-US" sz="950" dirty="0">
                <a:solidFill>
                  <a:srgbClr val="500050"/>
                </a:solidFill>
                <a:latin typeface="Times New Roman" panose="02020603050405020304" pitchFamily="18" charset="0"/>
                <a:ea typeface="Calibri" panose="020F0502020204030204" pitchFamily="34" charset="0"/>
              </a:rPr>
              <a:t>GSA Federal Acquisition Service</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950" dirty="0">
                <a:solidFill>
                  <a:srgbClr val="500050"/>
                </a:solidFill>
                <a:latin typeface="Times New Roman" panose="02020603050405020304" pitchFamily="18" charset="0"/>
                <a:ea typeface="Calibri" panose="020F0502020204030204" pitchFamily="34" charset="0"/>
              </a:rPr>
              <a:t>National Capital Region</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950" dirty="0">
                <a:solidFill>
                  <a:srgbClr val="500050"/>
                </a:solidFill>
                <a:latin typeface="Times New Roman" panose="02020603050405020304" pitchFamily="18" charset="0"/>
                <a:ea typeface="Calibri" panose="020F0502020204030204" pitchFamily="34" charset="0"/>
              </a:rPr>
              <a:t>Special Projects</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950" u="sng" dirty="0">
                <a:solidFill>
                  <a:srgbClr val="500050"/>
                </a:solidFill>
                <a:latin typeface="Times New Roman" panose="02020603050405020304" pitchFamily="18" charset="0"/>
                <a:ea typeface="Calibri" panose="020F0502020204030204" pitchFamily="34" charset="0"/>
                <a:hlinkClick r:id="rId6"/>
              </a:rPr>
              <a:t>alberto.munoz@gsa.gov</a:t>
            </a:r>
            <a:endParaRPr lang="en-US" sz="1200" dirty="0">
              <a:latin typeface="Times New Roman" panose="02020603050405020304" pitchFamily="18" charset="0"/>
              <a:ea typeface="Calibri" panose="020F0502020204030204" pitchFamily="34" charset="0"/>
            </a:endParaRPr>
          </a:p>
          <a:p>
            <a:pPr marL="0" marR="0">
              <a:spcBef>
                <a:spcPts val="0"/>
              </a:spcBef>
              <a:spcAft>
                <a:spcPts val="0"/>
              </a:spcAft>
            </a:pPr>
            <a:r>
              <a:rPr lang="en-US" sz="950" dirty="0">
                <a:solidFill>
                  <a:srgbClr val="500050"/>
                </a:solidFill>
                <a:latin typeface="Times New Roman" panose="02020603050405020304" pitchFamily="18" charset="0"/>
                <a:ea typeface="Calibri" panose="020F0502020204030204" pitchFamily="34" charset="0"/>
              </a:rPr>
              <a:t>Tel: 202-734-4226</a:t>
            </a:r>
            <a:endParaRPr lang="en-US" sz="1200" dirty="0">
              <a:effectLst/>
              <a:latin typeface="Times New Roman" panose="02020603050405020304" pitchFamily="18" charset="0"/>
              <a:ea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486829680"/>
              </p:ext>
            </p:extLst>
          </p:nvPr>
        </p:nvGraphicFramePr>
        <p:xfrm>
          <a:off x="4028536" y="207034"/>
          <a:ext cx="2635789" cy="474453"/>
        </p:xfrm>
        <a:graphic>
          <a:graphicData uri="http://schemas.openxmlformats.org/presentationml/2006/ole">
            <mc:AlternateContent xmlns:mc="http://schemas.openxmlformats.org/markup-compatibility/2006">
              <mc:Choice xmlns:v="urn:schemas-microsoft-com:vml" Requires="v">
                <p:oleObj spid="_x0000_s3076" name="Packager Shell Object" showAsIcon="1" r:id="rId7" imgW="4185720" imgH="607320" progId="Package">
                  <p:embed/>
                </p:oleObj>
              </mc:Choice>
              <mc:Fallback>
                <p:oleObj name="Packager Shell Object" showAsIcon="1" r:id="rId7" imgW="4185720" imgH="607320" progId="Package">
                  <p:embed/>
                  <p:pic>
                    <p:nvPicPr>
                      <p:cNvPr id="0" name=""/>
                      <p:cNvPicPr/>
                      <p:nvPr/>
                    </p:nvPicPr>
                    <p:blipFill>
                      <a:blip r:embed="rId8"/>
                      <a:stretch>
                        <a:fillRect/>
                      </a:stretch>
                    </p:blipFill>
                    <p:spPr>
                      <a:xfrm>
                        <a:off x="4028536" y="207034"/>
                        <a:ext cx="2635789" cy="474453"/>
                      </a:xfrm>
                      <a:prstGeom prst="rect">
                        <a:avLst/>
                      </a:prstGeom>
                    </p:spPr>
                  </p:pic>
                </p:oleObj>
              </mc:Fallback>
            </mc:AlternateContent>
          </a:graphicData>
        </a:graphic>
      </p:graphicFrame>
    </p:spTree>
    <p:extLst>
      <p:ext uri="{BB962C8B-B14F-4D97-AF65-F5344CB8AC3E}">
        <p14:creationId xmlns:p14="http://schemas.microsoft.com/office/powerpoint/2010/main" val="2456375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Reverse Industry Day</a:t>
            </a:r>
            <a:endParaRPr lang="en-US" dirty="0"/>
          </a:p>
        </p:txBody>
      </p:sp>
      <p:sp>
        <p:nvSpPr>
          <p:cNvPr id="3" name="Content Placeholder 2"/>
          <p:cNvSpPr>
            <a:spLocks noGrp="1"/>
          </p:cNvSpPr>
          <p:nvPr>
            <p:ph idx="1"/>
          </p:nvPr>
        </p:nvSpPr>
        <p:spPr/>
        <p:txBody>
          <a:bodyPr/>
          <a:lstStyle/>
          <a:p>
            <a:r>
              <a:rPr lang="en-US" sz="2000" dirty="0" smtClean="0"/>
              <a:t>At USDA </a:t>
            </a:r>
            <a:r>
              <a:rPr lang="en-US" sz="2000" dirty="0" err="1" smtClean="0"/>
              <a:t>CoE</a:t>
            </a:r>
            <a:r>
              <a:rPr lang="en-US" sz="2000" dirty="0" smtClean="0"/>
              <a:t> Industry Day, USDA and GSA will discuss the number and scope of anticipated procurements, the proposed acquisition strategies, and provide updates on </a:t>
            </a:r>
            <a:r>
              <a:rPr lang="en-US" sz="2000" dirty="0" err="1" smtClean="0"/>
              <a:t>CoE</a:t>
            </a:r>
            <a:r>
              <a:rPr lang="en-US" sz="2000" dirty="0" smtClean="0"/>
              <a:t> progress.</a:t>
            </a:r>
          </a:p>
          <a:p>
            <a:r>
              <a:rPr lang="en-US" sz="2000" dirty="0" smtClean="0"/>
              <a:t>At Reverse Industry Days, industry partners should provide a one-page fact sheet on the capabilities to provide a solution for the specific procurement/group you're meeting with. The fact sheet can address previous experience that is directly related to that procurement/group, and recommend ways to improve what we ask for in the solicitation we end up posting – USDA not looking for any marketing information.</a:t>
            </a:r>
            <a:endParaRPr lang="en-US" sz="2000" dirty="0"/>
          </a:p>
        </p:txBody>
      </p:sp>
    </p:spTree>
    <p:extLst>
      <p:ext uri="{BB962C8B-B14F-4D97-AF65-F5344CB8AC3E}">
        <p14:creationId xmlns:p14="http://schemas.microsoft.com/office/powerpoint/2010/main" val="1256156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Phase 2 Procurement: Data and </a:t>
            </a:r>
            <a:r>
              <a:rPr lang="en-US" sz="2400" dirty="0" smtClean="0"/>
              <a:t>Analytics Capacity Building and/or Data Visualization and Analytics</a:t>
            </a:r>
            <a:endParaRPr lang="en-US" sz="2400" dirty="0"/>
          </a:p>
        </p:txBody>
      </p:sp>
      <p:sp>
        <p:nvSpPr>
          <p:cNvPr id="3" name="Content Placeholder 2"/>
          <p:cNvSpPr>
            <a:spLocks noGrp="1"/>
          </p:cNvSpPr>
          <p:nvPr>
            <p:ph idx="1"/>
          </p:nvPr>
        </p:nvSpPr>
        <p:spPr/>
        <p:txBody>
          <a:bodyPr>
            <a:normAutofit fontScale="85000" lnSpcReduction="20000"/>
          </a:bodyPr>
          <a:lstStyle/>
          <a:p>
            <a:r>
              <a:rPr lang="en-US" dirty="0" smtClean="0"/>
              <a:t>Thursday, June 28, </a:t>
            </a:r>
            <a:r>
              <a:rPr lang="en-US" dirty="0"/>
              <a:t>1.30pm (Greg Gordon and Danielle Reinhart</a:t>
            </a:r>
            <a:r>
              <a:rPr lang="en-US" dirty="0" smtClean="0"/>
              <a:t>)</a:t>
            </a:r>
          </a:p>
          <a:p>
            <a:r>
              <a:rPr lang="en-US" dirty="0" smtClean="0"/>
              <a:t>Data </a:t>
            </a:r>
            <a:r>
              <a:rPr lang="en-US" dirty="0"/>
              <a:t>and Analytics Capacity Building </a:t>
            </a:r>
            <a:endParaRPr lang="en-US" dirty="0" smtClean="0"/>
          </a:p>
          <a:p>
            <a:pPr lvl="1"/>
            <a:r>
              <a:rPr lang="en-US" dirty="0" smtClean="0"/>
              <a:t>Objective: The objective of this procurement is to develop and enhance USDA data and analytics communities of practice.</a:t>
            </a:r>
          </a:p>
          <a:p>
            <a:pPr lvl="1"/>
            <a:r>
              <a:rPr lang="en-US" dirty="0" smtClean="0"/>
              <a:t>Scope: The contractor will work with the Service Delivery Analytics </a:t>
            </a:r>
            <a:r>
              <a:rPr lang="en-US" dirty="0" err="1" smtClean="0"/>
              <a:t>CoE</a:t>
            </a:r>
            <a:r>
              <a:rPr lang="en-US" dirty="0" smtClean="0"/>
              <a:t> and the USDA OCIO to develop an overall enterprise data strategy, including organizational as well as technical strategies. The contractor will develop a solution for a robust data inventory that is integrated with USDA processes for developing systems. The contractor will also help to develop best practices in data and analytics.</a:t>
            </a:r>
          </a:p>
          <a:p>
            <a:r>
              <a:rPr lang="en-US" dirty="0"/>
              <a:t>Data Visualization and </a:t>
            </a:r>
            <a:r>
              <a:rPr lang="en-US" dirty="0" smtClean="0"/>
              <a:t>Analytics</a:t>
            </a:r>
          </a:p>
          <a:p>
            <a:pPr lvl="1"/>
            <a:r>
              <a:rPr lang="en-US" dirty="0"/>
              <a:t>Objective: The objective of this procurement is to develop and implement data analytics and data visualization solutions across USDA that meet the various needs of mission areas and agencies while providing enterprise level capabilities.</a:t>
            </a:r>
          </a:p>
          <a:p>
            <a:pPr lvl="1"/>
            <a:r>
              <a:rPr lang="en-US" dirty="0"/>
              <a:t>Scope: The contractor shall provide technical and organizational expertise to support USDA’s goal of being data-driven. The contractor shall work to overcome challenges around advanced analytics including developing key performance indicators (KPIs), developing and implementing data collection solutions to improve performance measurement, and identifying predictive analytics opportunities and building predictive models.</a:t>
            </a:r>
          </a:p>
          <a:p>
            <a:pPr lvl="1"/>
            <a:endParaRPr lang="en-US" dirty="0" smtClean="0"/>
          </a:p>
          <a:p>
            <a:endParaRPr lang="en-US" dirty="0"/>
          </a:p>
        </p:txBody>
      </p:sp>
    </p:spTree>
    <p:extLst>
      <p:ext uri="{BB962C8B-B14F-4D97-AF65-F5344CB8AC3E}">
        <p14:creationId xmlns:p14="http://schemas.microsoft.com/office/powerpoint/2010/main" val="128303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5" y="0"/>
            <a:ext cx="8643323" cy="1061159"/>
          </a:xfrm>
        </p:spPr>
        <p:txBody>
          <a:bodyPr>
            <a:noAutofit/>
          </a:bodyPr>
          <a:lstStyle/>
          <a:p>
            <a:r>
              <a:rPr lang="en-US" sz="2400" dirty="0"/>
              <a:t>Phase 2 Procurement: Customer Experience Collaboration </a:t>
            </a:r>
            <a:r>
              <a:rPr lang="en-US" sz="2400" dirty="0" smtClean="0"/>
              <a:t>Solution</a:t>
            </a:r>
            <a:endParaRPr lang="en-US" sz="2400" dirty="0"/>
          </a:p>
        </p:txBody>
      </p:sp>
      <p:sp>
        <p:nvSpPr>
          <p:cNvPr id="3" name="Content Placeholder 2"/>
          <p:cNvSpPr>
            <a:spLocks noGrp="1"/>
          </p:cNvSpPr>
          <p:nvPr>
            <p:ph idx="1"/>
          </p:nvPr>
        </p:nvSpPr>
        <p:spPr/>
        <p:txBody>
          <a:bodyPr>
            <a:normAutofit/>
          </a:bodyPr>
          <a:lstStyle/>
          <a:p>
            <a:r>
              <a:rPr lang="en-US" sz="2000" dirty="0" smtClean="0"/>
              <a:t>Friday, June 29, </a:t>
            </a:r>
            <a:r>
              <a:rPr lang="en-US" sz="2000" dirty="0"/>
              <a:t>2.30pm (Greg Gordon, Peter ODonoghue</a:t>
            </a:r>
            <a:r>
              <a:rPr lang="en-US" sz="2000" dirty="0" smtClean="0"/>
              <a:t>)</a:t>
            </a:r>
          </a:p>
          <a:p>
            <a:r>
              <a:rPr lang="en-US" sz="2000" dirty="0" smtClean="0"/>
              <a:t>Objective: The objective of this procurement is to identify a vendor that will be responsible for the acquisition and agile implementation of a web collaboration tool/solution that will meet the broad needs of USDA with the goal of improving real-time communications with field staff across the country. </a:t>
            </a:r>
          </a:p>
          <a:p>
            <a:r>
              <a:rPr lang="en-US" sz="2000" dirty="0" smtClean="0"/>
              <a:t>Scope: The collaboration tool/solution is intended improve/facilitate communications between headquarters and field staff that operate across the country. The tool may also be used to facilitate communications between staff who may want to connect with other colleagues across the country who may have similar duties or who have similar interests, issues, solutions that support their line of work.</a:t>
            </a:r>
            <a:endParaRPr lang="en-US" sz="2000" dirty="0"/>
          </a:p>
        </p:txBody>
      </p:sp>
    </p:spTree>
    <p:extLst>
      <p:ext uri="{BB962C8B-B14F-4D97-AF65-F5344CB8AC3E}">
        <p14:creationId xmlns:p14="http://schemas.microsoft.com/office/powerpoint/2010/main" val="1769607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nisys_Internal_2014">
  <a:themeElements>
    <a:clrScheme name="Custom 2">
      <a:dk1>
        <a:srgbClr val="002060"/>
      </a:dk1>
      <a:lt1>
        <a:srgbClr val="FFFFFF"/>
      </a:lt1>
      <a:dk2>
        <a:srgbClr val="004B98"/>
      </a:dk2>
      <a:lt2>
        <a:srgbClr val="004B98"/>
      </a:lt2>
      <a:accent1>
        <a:srgbClr val="0070C2"/>
      </a:accent1>
      <a:accent2>
        <a:srgbClr val="FFC82E"/>
      </a:accent2>
      <a:accent3>
        <a:srgbClr val="FFFFFF"/>
      </a:accent3>
      <a:accent4>
        <a:srgbClr val="00254C"/>
      </a:accent4>
      <a:accent5>
        <a:srgbClr val="BFE4FF"/>
      </a:accent5>
      <a:accent6>
        <a:srgbClr val="EBCC47"/>
      </a:accent6>
      <a:hlink>
        <a:srgbClr val="FFDE81"/>
      </a:hlink>
      <a:folHlink>
        <a:srgbClr val="2528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B98"/>
        </a:solidFill>
        <a:ln>
          <a:noFill/>
          <a:headEnd/>
          <a:tailEnd/>
        </a:ln>
        <a:effectLst/>
      </a:spPr>
      <a:bodyPr wrap="none" rtlCol="0" anchor="ctr"/>
      <a:lstStyle>
        <a:defPPr algn="ctr">
          <a:defRPr dirty="0">
            <a:solidFill>
              <a:srgbClr val="FFFFFF"/>
            </a:solidFill>
          </a:defRPr>
        </a:defPPr>
      </a:lstStyle>
      <a:style>
        <a:lnRef idx="1">
          <a:schemeClr val="accent5"/>
        </a:lnRef>
        <a:fillRef idx="3">
          <a:schemeClr val="accent5"/>
        </a:fillRef>
        <a:effectRef idx="2">
          <a:schemeClr val="accent5"/>
        </a:effectRef>
        <a:fontRef idx="minor">
          <a:schemeClr val="lt1"/>
        </a:fontRef>
      </a:style>
    </a:spDef>
    <a:lnDef>
      <a:spPr bwMode="auto">
        <a:solidFill>
          <a:schemeClr val="accent2"/>
        </a:solidFill>
        <a:ln w="12700" cap="sq" cmpd="sng" algn="ctr">
          <a:solidFill>
            <a:schemeClr val="tx1"/>
          </a:solidFill>
          <a:prstDash val="solid"/>
          <a:round/>
          <a:headEnd type="none" w="med" len="med"/>
          <a:tailEnd type="none" w="med" len="med"/>
        </a:ln>
        <a:effectLst/>
      </a:spPr>
      <a:bodyPr/>
      <a:lstStyle/>
    </a:lnDef>
    <a:txDef>
      <a:spPr bwMode="auto">
        <a:noFill/>
        <a:ln w="12700" cap="sq" algn="ctr">
          <a:noFill/>
          <a:miter lim="800000"/>
          <a:headEnd/>
          <a:tailEnd/>
        </a:ln>
        <a:effectLst/>
      </a:spPr>
      <a:bodyPr wrap="square" rtlCol="0">
        <a:spAutoFit/>
      </a:bodyPr>
      <a:lstStyle>
        <a:defPPr>
          <a:lnSpc>
            <a:spcPct val="95000"/>
          </a:lnSpc>
          <a:spcBef>
            <a:spcPts val="1200"/>
          </a:spcBef>
          <a:defRPr dirty="0"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DA1C2902087F4CA0AFF1CB1C81885A" ma:contentTypeVersion="4" ma:contentTypeDescription="Create a new document." ma:contentTypeScope="" ma:versionID="45621d215f9f97ad6e329e5b97f286da">
  <xsd:schema xmlns:xsd="http://www.w3.org/2001/XMLSchema" xmlns:xs="http://www.w3.org/2001/XMLSchema" xmlns:p="http://schemas.microsoft.com/office/2006/metadata/properties" xmlns:ns2="d572d207-ce25-4f41-a628-3c941a1a45e5" xmlns:ns3="4e3f4c06-04fc-4268-b11f-7080c474a7bf" targetNamespace="http://schemas.microsoft.com/office/2006/metadata/properties" ma:root="true" ma:fieldsID="6ba30e943497d941b328b480bb6f7477" ns2:_="" ns3:_="">
    <xsd:import namespace="d572d207-ce25-4f41-a628-3c941a1a45e5"/>
    <xsd:import namespace="4e3f4c06-04fc-4268-b11f-7080c474a7b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72d207-ce25-4f41-a628-3c941a1a45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3f4c06-04fc-4268-b11f-7080c474a7b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CA7461-6064-46D0-BE23-2B9502C58A71}">
  <ds:schemaRefs>
    <ds:schemaRef ds:uri="http://schemas.microsoft.com/sharepoint/v3/contenttype/forms"/>
  </ds:schemaRefs>
</ds:datastoreItem>
</file>

<file path=customXml/itemProps2.xml><?xml version="1.0" encoding="utf-8"?>
<ds:datastoreItem xmlns:ds="http://schemas.openxmlformats.org/officeDocument/2006/customXml" ds:itemID="{3C3185E1-DB69-4AAD-83A8-6D844C53B7E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46E7900-42D2-49B6-B24A-2CB6E53F9FFE}"/>
</file>

<file path=docProps/app.xml><?xml version="1.0" encoding="utf-8"?>
<Properties xmlns="http://schemas.openxmlformats.org/officeDocument/2006/extended-properties" xmlns:vt="http://schemas.openxmlformats.org/officeDocument/2006/docPropsVTypes">
  <Template/>
  <TotalTime>1362</TotalTime>
  <Words>1175</Words>
  <Application>Microsoft Office PowerPoint</Application>
  <PresentationFormat>On-screen Show (4:3)</PresentationFormat>
  <Paragraphs>91</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20" baseType="lpstr">
      <vt:lpstr>Arial</vt:lpstr>
      <vt:lpstr>Calibri</vt:lpstr>
      <vt:lpstr>Helvetica Neue</vt:lpstr>
      <vt:lpstr>Tahoma</vt:lpstr>
      <vt:lpstr>Times New Roman</vt:lpstr>
      <vt:lpstr>Wingdings</vt:lpstr>
      <vt:lpstr>Unisys_Internal_2014</vt:lpstr>
      <vt:lpstr>Acrobat Document</vt:lpstr>
      <vt:lpstr>Packager Shell Object</vt:lpstr>
      <vt:lpstr>Centers of Excellence – Phase 2 </vt:lpstr>
      <vt:lpstr>The Centers of Excellence (CoE) teams will provide expert advice, consulting, development and support solution implementation in the following areas:</vt:lpstr>
      <vt:lpstr>GSA – Centers of Excellence</vt:lpstr>
      <vt:lpstr>CoE Led by Dep Sec / OCIO</vt:lpstr>
      <vt:lpstr>USDA CoE</vt:lpstr>
      <vt:lpstr>GSA Announcement </vt:lpstr>
      <vt:lpstr>Preparing for Reverse Industry Day</vt:lpstr>
      <vt:lpstr>Phase 2 Procurement: Data and Analytics Capacity Building and/or Data Visualization and Analytics</vt:lpstr>
      <vt:lpstr>Phase 2 Procurement: Customer Experience Collaboration Solution</vt:lpstr>
      <vt:lpstr>Phase 2 Procurement: Contact Center</vt:lpstr>
      <vt:lpstr>Phase 2 Procurement: IT Infrastructure and Cloud Adoption </vt:lpstr>
    </vt:vector>
  </TitlesOfParts>
  <Company>Unisys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Opportunity Name</dc:title>
  <dc:creator>Virginia Jung</dc:creator>
  <cp:lastModifiedBy>Richmond, Neil</cp:lastModifiedBy>
  <cp:revision>251</cp:revision>
  <cp:lastPrinted>2015-12-22T22:44:29Z</cp:lastPrinted>
  <dcterms:created xsi:type="dcterms:W3CDTF">2014-04-28T16:08:17Z</dcterms:created>
  <dcterms:modified xsi:type="dcterms:W3CDTF">2018-06-25T14:31:57Z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0x0101001EDA1C2902087F4CA0AFF1CB1C81885A</vt:lpwstr>
  </property>
</Properties>
</file>